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y="9144000" cx="6858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slides/slide7.xml" Type="http://schemas.openxmlformats.org/officeDocument/2006/relationships/slide" Id="rId12"/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3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7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1" name="Shape 9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y="685800" x="1143225"/>
            <a:ext cy="3429000" cx="4572225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97" name="Shape 9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3" name="Shape 10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09" name="Shape 10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15" name="Shape 11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1" name="Shape 12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2" name="Shape 122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127" name="Shape 127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y="685800" x="1143225"/>
            <a:ext cy="3429000" cx="4572299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y="4343400" x="685800"/>
            <a:ext cy="4114800" cx="54863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6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59" name="Shape 5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0" name="Shape 60"/>
          <p:cNvGrpSpPr/>
          <p:nvPr/>
        </p:nvGrpSpPr>
        <p:grpSpPr>
          <a:xfrm>
            <a:off y="1334226" x="-11"/>
            <a:ext cy="4116299" cx="7314320"/>
            <a:chOff y="1378676" x="-11"/>
            <a:chExt cy="4116299" cx="7314320"/>
          </a:xfrm>
        </p:grpSpPr>
        <p:sp>
          <p:nvSpPr>
            <p:cNvPr id="61" name="Shape 61"/>
            <p:cNvSpPr/>
            <p:nvPr/>
          </p:nvSpPr>
          <p:spPr>
            <a:xfrm flipH="1">
              <a:off y="1378676" x="-11"/>
              <a:ext cy="4116299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2" name="Shape 62"/>
            <p:cNvSpPr/>
            <p:nvPr/>
          </p:nvSpPr>
          <p:spPr>
            <a:xfrm flipH="1">
              <a:off y="1378676" x="187809"/>
              <a:ext cy="4116299" cx="71264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3" name="Shape 63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152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2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65" name="Shape 6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66" name="Shape 66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67" name="Shape 67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68" name="Shape 68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69" name="Shape 6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z="1800">
                <a:solidFill>
                  <a:schemeClr val="dk2"/>
                </a:solidFill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z="1800">
                <a:solidFill>
                  <a:schemeClr val="dk2"/>
                </a:solidFill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z="1800">
                <a:solidFill>
                  <a:schemeClr val="dk2"/>
                </a:solidFill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aseline="0" sz="1800">
                <a:solidFill>
                  <a:schemeClr val="dk2"/>
                </a:solidFill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aseline="0"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71" name="Shape 7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2" name="Shape 72"/>
          <p:cNvSpPr txBox="1"/>
          <p:nvPr>
            <p:ph idx="1" type="body"/>
          </p:nvPr>
        </p:nvSpPr>
        <p:spPr>
          <a:xfrm>
            <a:off y="1704684" x="456245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sp>
        <p:nvSpPr>
          <p:cNvPr id="73" name="Shape 73"/>
          <p:cNvSpPr txBox="1"/>
          <p:nvPr>
            <p:ph idx="2" type="body"/>
          </p:nvPr>
        </p:nvSpPr>
        <p:spPr>
          <a:xfrm>
            <a:off y="1704684" x="4648200"/>
            <a:ext cy="4840199" cx="40385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>
              <a:buNone/>
              <a:defRPr sz="1800"/>
            </a:lvl1pPr>
            <a:lvl2pPr rtl="0">
              <a:buNone/>
              <a:defRPr sz="1800"/>
            </a:lvl2pPr>
            <a:lvl3pPr rtl="0">
              <a:buNone/>
              <a:defRPr sz="1800"/>
            </a:lvl3pPr>
            <a:lvl4pPr rtl="0">
              <a:buNone/>
              <a:defRPr sz="1800"/>
            </a:lvl4pPr>
            <a:lvl5pPr rtl="0">
              <a:buNone/>
              <a:defRPr sz="1800"/>
            </a:lvl5pPr>
            <a:lvl6pPr rtl="0">
              <a:buNone/>
              <a:defRPr sz="1800"/>
            </a:lvl6pPr>
            <a:lvl7pPr rtl="0">
              <a:buNone/>
              <a:defRPr sz="1800"/>
            </a:lvl7pPr>
            <a:lvl8pPr rtl="0">
              <a:buNone/>
              <a:defRPr sz="1800"/>
            </a:lvl8pPr>
            <a:lvl9pPr rtl="0">
              <a:buNone/>
              <a:defRPr sz="1800"/>
            </a:lvl9pPr>
          </a:lstStyle>
          <a:p/>
        </p:txBody>
      </p:sp>
      <p:grpSp>
        <p:nvGrpSpPr>
          <p:cNvPr id="74" name="Shape 74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75" name="Shape 75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76" name="Shape 76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Only" type="titleOnly">
  <p:cSld name="titleOnly">
    <p:spTree>
      <p:nvGrpSpPr>
        <p:cNvPr id="78" name="Shape 7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79" name="Shape 79"/>
          <p:cNvGrpSpPr/>
          <p:nvPr/>
        </p:nvGrpSpPr>
        <p:grpSpPr>
          <a:xfrm>
            <a:off y="-12188" x="-13"/>
            <a:ext cy="1612601" cx="8005727"/>
            <a:chOff y="-12187" x="-13"/>
            <a:chExt cy="1161900" cx="8005727"/>
          </a:xfrm>
        </p:grpSpPr>
        <p:sp>
          <p:nvSpPr>
            <p:cNvPr id="80" name="Shape 80"/>
            <p:cNvSpPr/>
            <p:nvPr/>
          </p:nvSpPr>
          <p:spPr>
            <a:xfrm flipH="1">
              <a:off y="-12187" x="-13"/>
              <a:ext cy="1161900" cx="187800"/>
            </a:xfrm>
            <a:prstGeom prst="rect">
              <a:avLst/>
            </a:prstGeom>
            <a:solidFill>
              <a:srgbClr val="AB0101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  <p:sp>
          <p:nvSpPr>
            <p:cNvPr id="81" name="Shape 81"/>
            <p:cNvSpPr/>
            <p:nvPr/>
          </p:nvSpPr>
          <p:spPr>
            <a:xfrm flipH="1">
              <a:off y="-12187" x="187715"/>
              <a:ext cy="1161900" cx="7817999"/>
            </a:xfrm>
            <a:prstGeom prst="rect">
              <a:avLst/>
            </a:prstGeom>
            <a:solidFill>
              <a:srgbClr val="0F243E"/>
            </a:solidFill>
            <a:ln>
              <a:noFill/>
            </a:ln>
          </p:spPr>
          <p:txBody>
            <a:bodyPr bIns="45700" rIns="91425" lIns="91425" tIns="45700" anchor="ctr" anchorCtr="0">
              <a:noAutofit/>
            </a:bodyPr>
            <a:lstStyle/>
            <a:p/>
          </p:txBody>
        </p:sp>
      </p:grpSp>
      <p:sp>
        <p:nvSpPr>
          <p:cNvPr id="82" name="Shape 82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>
              <a:buNone/>
              <a:defRPr>
                <a:solidFill>
                  <a:schemeClr val="lt1"/>
                </a:solidFill>
              </a:defRPr>
            </a:lvl1pPr>
            <a:lvl2pPr algn="l" rtl="0">
              <a:buNone/>
              <a:defRPr>
                <a:solidFill>
                  <a:schemeClr val="lt1"/>
                </a:solidFill>
              </a:defRPr>
            </a:lvl2pPr>
            <a:lvl3pPr algn="l" rtl="0">
              <a:buNone/>
              <a:defRPr>
                <a:solidFill>
                  <a:schemeClr val="lt1"/>
                </a:solidFill>
              </a:defRPr>
            </a:lvl3pPr>
            <a:lvl4pPr algn="l" rtl="0">
              <a:buNone/>
              <a:defRPr>
                <a:solidFill>
                  <a:schemeClr val="lt1"/>
                </a:solidFill>
              </a:defRPr>
            </a:lvl4pPr>
            <a:lvl5pPr algn="l" rtl="0">
              <a:buNone/>
              <a:defRPr>
                <a:solidFill>
                  <a:schemeClr val="lt1"/>
                </a:solidFill>
              </a:defRPr>
            </a:lvl5pPr>
            <a:lvl6pPr algn="l" rtl="0">
              <a:buNone/>
              <a:defRPr>
                <a:solidFill>
                  <a:schemeClr val="lt1"/>
                </a:solidFill>
              </a:defRPr>
            </a:lvl6pPr>
            <a:lvl7pPr algn="l" rtl="0">
              <a:buNone/>
              <a:defRPr>
                <a:solidFill>
                  <a:schemeClr val="lt1"/>
                </a:solidFill>
              </a:defRPr>
            </a:lvl7pPr>
            <a:lvl8pPr algn="l" rtl="0">
              <a:buNone/>
              <a:defRPr>
                <a:solidFill>
                  <a:schemeClr val="lt1"/>
                </a:solidFill>
              </a:defRPr>
            </a:lvl8pPr>
            <a:lvl9pPr algn="l" rtl="0"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83" name="Shape 8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4" name="Shape 84"/>
          <p:cNvSpPr/>
          <p:nvPr/>
        </p:nvSpPr>
        <p:spPr>
          <a:xfrm flipH="1">
            <a:off y="6165014" x="8964665"/>
            <a:ext cy="695100" cx="187800"/>
          </a:xfrm>
          <a:prstGeom prst="rect">
            <a:avLst/>
          </a:prstGeom>
          <a:solidFill>
            <a:srgbClr val="AB0101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5" name="Shape 85"/>
          <p:cNvSpPr/>
          <p:nvPr/>
        </p:nvSpPr>
        <p:spPr>
          <a:xfrm flipH="1">
            <a:off y="6165014" x="3866777"/>
            <a:ext cy="695100" cx="5097900"/>
          </a:xfrm>
          <a:prstGeom prst="rect">
            <a:avLst/>
          </a:prstGeom>
          <a:solidFill>
            <a:srgbClr val="0F243E"/>
          </a:solidFill>
          <a:ln>
            <a:noFill/>
          </a:ln>
        </p:spPr>
        <p:txBody>
          <a:bodyPr bIns="45700" rIns="91425" lIns="91425" tIns="45700" anchor="ctr" anchorCtr="0">
            <a:noAutofit/>
          </a:bodyPr>
          <a:lstStyle/>
          <a:p/>
        </p:txBody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y="6165014" x="3866812"/>
            <a:ext cy="695100" cx="50979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1pPr>
            <a:lvl2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2pPr>
            <a:lvl3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3pPr>
            <a:lvl4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4pPr>
            <a:lvl5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5pPr>
            <a:lvl6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6pPr>
            <a:lvl7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7pPr>
            <a:lvl8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8pPr>
            <a:lvl9pPr rtl="0" indent="88900" marL="0">
              <a:buClr>
                <a:schemeClr val="lt1"/>
              </a:buClr>
              <a:buSzPct val="1000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87" name="Shape 87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slideLayouts/slideLayout6.xml" Type="http://schemas.openxmlformats.org/officeDocument/2006/relationships/slideLayout" Id="rId6"/><Relationship Target="../slideLayouts/slideLayout5.xml" Type="http://schemas.openxmlformats.org/officeDocument/2006/relationships/slideLayout" Id="rId5"/><Relationship Target="../theme/theme2.xml" Type="http://schemas.openxmlformats.org/officeDocument/2006/relationships/theme" Id="rId7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grpSp>
        <p:nvGrpSpPr>
          <p:cNvPr id="5" name="Shape 5"/>
          <p:cNvGrpSpPr/>
          <p:nvPr/>
        </p:nvGrpSpPr>
        <p:grpSpPr>
          <a:xfrm>
            <a:off y="-94" x="33867"/>
            <a:ext cy="2810236" cx="3409812"/>
            <a:chOff y="1493" x="0"/>
            <a:chExt cy="2810236" cx="3409812"/>
          </a:xfrm>
        </p:grpSpPr>
        <p:cxnSp>
          <p:nvCxnSpPr>
            <p:cNvPr id="6" name="Shape 6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7" name="Shape 7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2" name="Shape 12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5" name="Shape 15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8" name="Shape 18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19" name="Shape 19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0" name="Shape 20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1" name="Shape 21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2" name="Shape 22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3" name="Shape 23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4" name="Shape 24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5" name="Shape 25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6" name="Shape 26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7" name="Shape 27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8" name="Shape 28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29" name="Shape 29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0" name="Shape 30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  <p:sp>
        <p:nvSpPr>
          <p:cNvPr id="31" name="Shape 31"/>
          <p:cNvSpPr txBox="1"/>
          <p:nvPr>
            <p:ph type="title"/>
          </p:nvPr>
        </p:nvSpPr>
        <p:spPr>
          <a:xfrm>
            <a:off y="274637" x="457200"/>
            <a:ext cy="11430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b" anchorCtr="0"/>
          <a:lstStyle>
            <a:lvl1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279400" mar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trike="noStrike" u="none" b="0" cap="none" baseline="0" sz="440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y="1600200" x="457200"/>
            <a:ext cy="4526100" cx="8229600"/>
          </a:xfrm>
          <a:prstGeom prst="rect">
            <a:avLst/>
          </a:prstGeom>
          <a:noFill/>
          <a:ln>
            <a:noFill/>
          </a:ln>
        </p:spPr>
        <p:txBody>
          <a:bodyPr bIns="91425" rIns="91425" lIns="91425" tIns="91425" anchor="t" anchorCtr="0"/>
          <a:lstStyle>
            <a:lvl1pPr algn="l" rtl="0" indent="-342900" marL="342900">
              <a:spcBef>
                <a:spcPts val="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 indent="-285750" marL="74295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 indent="-228600" marL="11430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 indent="-228600" marL="16002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 indent="-228600" marL="20574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 indent="-228600" marL="25146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 indent="-228600" marL="2971800">
              <a:spcBef>
                <a:spcPts val="360"/>
              </a:spcBef>
              <a:buClr>
                <a:schemeClr val="dk2"/>
              </a:buClr>
              <a:buSzPct val="166666"/>
              <a:buFont typeface="Arial"/>
              <a:buChar char="•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 indent="-228600" marL="3429000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 indent="-228600" marL="3886200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strike="noStrike" u="none" b="0" cap="none" baseline="0" sz="1800" i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3" name="Shape 33"/>
          <p:cNvGrpSpPr/>
          <p:nvPr/>
        </p:nvGrpSpPr>
        <p:grpSpPr>
          <a:xfrm rot="10800000">
            <a:off y="4047858" x="5734187"/>
            <a:ext cy="2810236" cx="3409812"/>
            <a:chOff y="1493" x="0"/>
            <a:chExt cy="2810236" cx="3409812"/>
          </a:xfrm>
        </p:grpSpPr>
        <p:cxnSp>
          <p:nvCxnSpPr>
            <p:cNvPr id="34" name="Shape 34"/>
            <p:cNvCxnSpPr/>
            <p:nvPr/>
          </p:nvCxnSpPr>
          <p:spPr>
            <a:xfrm>
              <a:off y="245542" x="0"/>
              <a:ext cy="1500" cx="3251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5" name="Shape 35"/>
            <p:cNvCxnSpPr/>
            <p:nvPr/>
          </p:nvCxnSpPr>
          <p:spPr>
            <a:xfrm rot="-5400000">
              <a:off y="1407880" x="-1212177"/>
              <a:ext cy="1500" cx="2806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6" name="Shape 36"/>
            <p:cNvCxnSpPr/>
            <p:nvPr/>
          </p:nvCxnSpPr>
          <p:spPr>
            <a:xfrm>
              <a:off y="474143" x="0"/>
              <a:ext cy="1500" cx="2666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7" name="Shape 37"/>
            <p:cNvCxnSpPr/>
            <p:nvPr/>
          </p:nvCxnSpPr>
          <p:spPr>
            <a:xfrm>
              <a:off y="702743" x="0"/>
              <a:ext cy="1500" cx="2167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8" name="Shape 38"/>
            <p:cNvCxnSpPr/>
            <p:nvPr/>
          </p:nvCxnSpPr>
          <p:spPr>
            <a:xfrm>
              <a:off y="931342" x="0"/>
              <a:ext cy="1500" cx="18626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39" name="Shape 39"/>
            <p:cNvCxnSpPr/>
            <p:nvPr/>
          </p:nvCxnSpPr>
          <p:spPr>
            <a:xfrm>
              <a:off y="1159942" x="0"/>
              <a:ext cy="1500" cx="1490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0" name="Shape 40"/>
            <p:cNvCxnSpPr/>
            <p:nvPr/>
          </p:nvCxnSpPr>
          <p:spPr>
            <a:xfrm>
              <a:off y="1388542" x="0"/>
              <a:ext cy="1500" cx="12191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1" name="Shape 41"/>
            <p:cNvCxnSpPr/>
            <p:nvPr/>
          </p:nvCxnSpPr>
          <p:spPr>
            <a:xfrm>
              <a:off y="1617142" x="0"/>
              <a:ext cy="1500" cx="990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2" name="Shape 42"/>
            <p:cNvCxnSpPr/>
            <p:nvPr/>
          </p:nvCxnSpPr>
          <p:spPr>
            <a:xfrm>
              <a:off y="1845742" x="0"/>
              <a:ext cy="1500" cx="745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3" name="Shape 43"/>
            <p:cNvCxnSpPr/>
            <p:nvPr/>
          </p:nvCxnSpPr>
          <p:spPr>
            <a:xfrm>
              <a:off y="2074342" x="0"/>
              <a:ext cy="1500" cx="533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4" name="Shape 44"/>
            <p:cNvCxnSpPr/>
            <p:nvPr/>
          </p:nvCxnSpPr>
          <p:spPr>
            <a:xfrm>
              <a:off y="2302943" x="0"/>
              <a:ext cy="1500" cx="262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5" name="Shape 45"/>
            <p:cNvCxnSpPr/>
            <p:nvPr/>
          </p:nvCxnSpPr>
          <p:spPr>
            <a:xfrm rot="-5400000">
              <a:off y="1238115" x="-814261"/>
              <a:ext cy="1500" cx="24683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6" name="Shape 46"/>
            <p:cNvCxnSpPr/>
            <p:nvPr/>
          </p:nvCxnSpPr>
          <p:spPr>
            <a:xfrm rot="-5400000">
              <a:off y="1014527" x="-357712"/>
              <a:ext cy="1500" cx="20180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7" name="Shape 47"/>
            <p:cNvCxnSpPr/>
            <p:nvPr/>
          </p:nvCxnSpPr>
          <p:spPr>
            <a:xfrm rot="-5400000">
              <a:off y="887576" x="-853"/>
              <a:ext cy="1500" cx="17639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8" name="Shape 48"/>
            <p:cNvCxnSpPr/>
            <p:nvPr/>
          </p:nvCxnSpPr>
          <p:spPr>
            <a:xfrm rot="-5400000">
              <a:off y="790194" x="326307"/>
              <a:ext cy="1500" cx="1569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49" name="Shape 49"/>
            <p:cNvCxnSpPr/>
            <p:nvPr/>
          </p:nvCxnSpPr>
          <p:spPr>
            <a:xfrm rot="-5400000">
              <a:off y="709726" x="636516"/>
              <a:ext cy="1500" cx="14085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0" name="Shape 50"/>
            <p:cNvCxnSpPr/>
            <p:nvPr/>
          </p:nvCxnSpPr>
          <p:spPr>
            <a:xfrm rot="-5400000">
              <a:off y="603961" x="972228"/>
              <a:ext cy="1500" cx="1196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1" name="Shape 51"/>
            <p:cNvCxnSpPr/>
            <p:nvPr/>
          </p:nvCxnSpPr>
          <p:spPr>
            <a:xfrm rot="-5400000">
              <a:off y="527761" x="1278236"/>
              <a:ext cy="1500" cx="10443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2" name="Shape 52"/>
            <p:cNvCxnSpPr/>
            <p:nvPr/>
          </p:nvCxnSpPr>
          <p:spPr>
            <a:xfrm rot="-5400000">
              <a:off y="440776" x="1590398"/>
              <a:ext cy="1500" cx="879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3" name="Shape 53"/>
            <p:cNvCxnSpPr/>
            <p:nvPr/>
          </p:nvCxnSpPr>
          <p:spPr>
            <a:xfrm rot="-5400000">
              <a:off y="377227" x="1883657"/>
              <a:ext cy="1500" cx="7527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4" name="Shape 54"/>
            <p:cNvCxnSpPr/>
            <p:nvPr/>
          </p:nvCxnSpPr>
          <p:spPr>
            <a:xfrm rot="-5400000">
              <a:off y="292493" x="2198066"/>
              <a:ext cy="1500" cx="583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5" name="Shape 55"/>
            <p:cNvCxnSpPr/>
            <p:nvPr/>
          </p:nvCxnSpPr>
          <p:spPr>
            <a:xfrm rot="-5400000">
              <a:off y="199376" x="2521027"/>
              <a:ext cy="1500" cx="3972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6" name="Shape 56"/>
            <p:cNvCxnSpPr/>
            <p:nvPr/>
          </p:nvCxnSpPr>
          <p:spPr>
            <a:xfrm rot="-5400000">
              <a:off y="148627" x="2801688"/>
              <a:ext cy="1500" cx="2954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7" name="Shape 57"/>
            <p:cNvCxnSpPr/>
            <p:nvPr/>
          </p:nvCxnSpPr>
          <p:spPr>
            <a:xfrm rot="-5400000">
              <a:off y="102444" x="3079242"/>
              <a:ext cy="1500" cx="201599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  <p:cxnSp>
          <p:nvCxnSpPr>
            <p:cNvPr id="58" name="Shape 58"/>
            <p:cNvCxnSpPr/>
            <p:nvPr/>
          </p:nvCxnSpPr>
          <p:spPr>
            <a:xfrm rot="-5400000">
              <a:off y="85076" x="3324762"/>
              <a:ext cy="1500" cx="168600"/>
            </a:xfrm>
            <a:prstGeom prst="straightConnector1">
              <a:avLst/>
            </a:prstGeom>
            <a:noFill/>
            <a:ln w="12700" cap="flat">
              <a:solidFill>
                <a:srgbClr val="B7CCE4">
                  <a:alpha val="53725"/>
                </a:srgbClr>
              </a:solidFill>
              <a:prstDash val="solid"/>
              <a:round/>
              <a:headEnd w="med" len="med" type="none"/>
              <a:tailEnd w="med" len="med" type="none"/>
            </a:ln>
          </p:spPr>
        </p:cxnSp>
      </p:grpSp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2.xml" Type="http://schemas.openxmlformats.org/officeDocument/2006/relationships/slideLayout" Id="rId1"/><Relationship Target="http://git-scm.com/" Type="http://schemas.openxmlformats.org/officeDocument/2006/relationships/hyperlink" TargetMode="External" Id="rId3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_rels/slide7.xml.rels><?xml version="1.0" encoding="UTF-8" standalone="yes"?><Relationships xmlns="http://schemas.openxmlformats.org/package/2006/relationships"><Relationship Target="../notesSlides/notesSlide7.xml" Type="http://schemas.openxmlformats.org/officeDocument/2006/relationships/notesSlide" Id="rId2"/><Relationship Target="../slideLayouts/slideLayout2.xml" Type="http://schemas.openxmlformats.org/officeDocument/2006/relationships/slideLayout" Id="rId1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y="2266575" x="685800"/>
            <a:ext cy="1333799" cx="64007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Curso GIT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y="3600451" x="685800"/>
            <a:ext cy="900599" cx="6400799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>
              <a:buNone/>
            </a:pPr>
            <a:r>
              <a:rPr lang="en"/>
              <a:t>Sistema de Control de Versiones Distribuido - Altactic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Sesión 1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Repositorios centrales: todos los desarrolladores consignan sus cambios (commit) a un servidor central. Ejemplo: Subversion.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Repositorio distribuido: cada desarrollador tiene una copia completa del repositorio. Ejemplo: Git.</a:t>
            </a:r>
          </a:p>
          <a:p>
            <a:pPr rtl="0" lvl="0" indent="-381000" marL="457200">
              <a:buClr>
                <a:schemeClr val="dk2"/>
              </a:buClr>
              <a:buSzPct val="166666"/>
              <a:buFont typeface="Arial"/>
              <a:buChar char="•"/>
            </a:pPr>
            <a:r>
              <a:rPr sz="2400" lang="en"/>
              <a:t>Ventajas  de un sistema de control de versiones distribuido (DVCS):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Se puede trabajar fuera de línea</a:t>
            </a:r>
          </a:p>
          <a:p>
            <a:pPr rtl="0"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Se pueden consignar cambios muy rápido</a:t>
            </a:r>
          </a:p>
          <a:p>
            <a:pPr lvl="1" indent="-381000" marL="914400">
              <a:buClr>
                <a:schemeClr val="dk2"/>
              </a:buClr>
              <a:buSzPct val="100000"/>
              <a:buFont typeface="Courier New"/>
              <a:buChar char="o"/>
            </a:pPr>
            <a:r>
              <a:rPr sz="2400" lang="en"/>
              <a:t>Si se borra una copia o daña, es más probable recuperarla completa ya que todos tienen una copia exacta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Sesión 1</a:t>
            </a:r>
          </a:p>
        </p:txBody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/>
              <a:t>Inventado por Linus Trovalds ("Linux") mientras trabajaba en el kernel y un día perdió acceso al Sistema propietario con el que estaba trabajando.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/>
              <a:t>Diseñado para ser rápido y capaz de manejar proyectos muy grandes como el kernel de Linux.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sz="2400" lang="en"/>
              <a:t>La mayoría del trabajo se hace en la línea de comandos y no se recomienda instalar ninguna herramienta gráfica.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124999"/>
              <a:buFont typeface="Arial"/>
              <a:buChar char="•"/>
            </a:pPr>
            <a:r>
              <a:rPr u="sng" sz="2400" lang="en">
                <a:solidFill>
                  <a:schemeClr val="hlink"/>
                </a:solidFill>
                <a:hlinkClick r:id="rId3"/>
              </a:rPr>
              <a:t>http://git-scm.com/</a:t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Sesión 1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Instalar git en el sistema operativo en que trabajen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Ayuda (help)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help - general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help &lt;comando&gt; - específica =&gt; 	git help config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Configuración inicial</a:t>
            </a:r>
          </a:p>
          <a:p>
            <a:pPr rtl="0" lvl="1" indent="-342900" marL="914400">
              <a:buClr>
                <a:schemeClr val="dk2"/>
              </a:buClr>
              <a:buSzPct val="75000"/>
              <a:buFont typeface="Courier New"/>
              <a:buChar char="o"/>
            </a:pPr>
            <a:r>
              <a:rPr sz="2400" lang="en"/>
              <a:t>git config --global user.name "Nombre" (Quien hace los cambios</a:t>
            </a:r>
          </a:p>
          <a:p>
            <a:pPr rtl="0" lvl="1" indent="-342900" marL="914400">
              <a:buClr>
                <a:schemeClr val="dk2"/>
              </a:buClr>
              <a:buSzPct val="75000"/>
              <a:buFont typeface="Courier New"/>
              <a:buChar char="o"/>
            </a:pPr>
            <a:r>
              <a:rPr sz="2400" lang="en"/>
              <a:t>git config --global user.emal email@domain.com</a:t>
            </a:r>
          </a:p>
          <a:p>
            <a:pPr lvl="1" indent="-342900" marL="914400">
              <a:buClr>
                <a:schemeClr val="dk2"/>
              </a:buClr>
              <a:buSzPct val="75000"/>
              <a:buFont typeface="Courier New"/>
              <a:buChar char="o"/>
            </a:pPr>
            <a:r>
              <a:rPr sz="2400" lang="en"/>
              <a:t>git config --global color.ui true (habilitar coloración en el texto)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Sesión 1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Crear el primer repositorio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Crear una carpeta - mkdir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cd &lt;carpeta&gt;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init - inicializar (crea una carpeta .git)</a:t>
            </a:r>
          </a:p>
          <a:p>
            <a:r>
              <a:t/>
            </a:r>
          </a:p>
          <a:p>
            <a:pPr rtl="0" lvl="0">
              <a:buNone/>
            </a:pPr>
            <a:r>
              <a:rPr sz="2400" lang="en"/>
              <a:t>Flujo de trabajo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Crear un archivo: leerme.txt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Adicionar el archivo al escenario -&gt; staging area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Consignar los cambios -&gt; commit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Modificar leerme.txt y adicionar licencia.txt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Addicionar</a:t>
            </a:r>
          </a:p>
          <a:p>
            <a:pPr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Consignar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Sesión 1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Comandos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status =&gt; verificar que ha cambiado desde la última consignación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add =&gt; adicionar al escenario que trabajo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commit -m "Mensaje descriptivo de los cambios" =&gt; consignar los cambios. Crea una instantánea del escenario y la adicina a la línea de trabajo.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add --all =&gt; adicionar todos los archivos al escenario de trabajo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log =&gt; ver los últimos cambios realizados o consignados</a:t>
            </a:r>
          </a:p>
          <a:p>
            <a:pPr lvl="0">
              <a:buNone/>
            </a:pPr>
            <a:r>
              <a:rPr sz="2400" lang="en"/>
              <a:t>Recomendación: usar presente en los mensajes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4" name="Shape 124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25" name="Shape 125"/>
          <p:cNvSpPr txBox="1"/>
          <p:nvPr>
            <p:ph type="title"/>
          </p:nvPr>
        </p:nvSpPr>
        <p:spPr>
          <a:xfrm>
            <a:off y="134801" x="457200"/>
            <a:ext cy="1351799" cx="7315499"/>
          </a:xfrm>
          <a:prstGeom prst="rect">
            <a:avLst/>
          </a:prstGeom>
        </p:spPr>
        <p:txBody>
          <a:bodyPr bIns="91425" rIns="91425" lIns="91425" tIns="91425" anchor="b" anchorCtr="0">
            <a:noAutofit/>
          </a:bodyPr>
          <a:lstStyle/>
          <a:p>
            <a:pPr>
              <a:buNone/>
            </a:pPr>
            <a:r>
              <a:rPr lang="en"/>
              <a:t>Sesión 1</a:t>
            </a:r>
          </a:p>
        </p:txBody>
      </p:sp>
      <p:sp>
        <p:nvSpPr>
          <p:cNvPr id="126" name="Shape 126"/>
          <p:cNvSpPr txBox="1"/>
          <p:nvPr>
            <p:ph idx="1" type="body"/>
          </p:nvPr>
        </p:nvSpPr>
        <p:spPr>
          <a:xfrm>
            <a:off y="1704688" x="457200"/>
            <a:ext cy="4840199" cx="82296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>
            <a:pPr rtl="0" lvl="0">
              <a:buNone/>
            </a:pPr>
            <a:r>
              <a:rPr sz="2400" lang="en"/>
              <a:t>Comando "add"</a:t>
            </a:r>
          </a:p>
          <a:p>
            <a:r>
              <a:t/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add &lt;listado de archivos&gt;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add --all =&gt; todos los archivos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add *.txt =&gt; todos los terminados en txt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add docs/*.txt =&gt; todos los archivos en la carpeta docs y que terminen en txt</a:t>
            </a:r>
          </a:p>
          <a:p>
            <a:pPr rtl="0"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add docs/ =&gt; todos los archivos en esa carpeta</a:t>
            </a:r>
          </a:p>
          <a:p>
            <a:pPr lvl="0" indent="-342900" marL="457200">
              <a:buClr>
                <a:schemeClr val="dk2"/>
              </a:buClr>
              <a:buSzPct val="75000"/>
              <a:buFont typeface="Arial"/>
              <a:buAutoNum type="arabicPeriod"/>
            </a:pPr>
            <a:r>
              <a:rPr sz="2400" lang="en"/>
              <a:t>git add "*.txt" =&gt; todos los archivos que terminen en txt en todo el proyecto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Custom 501">
      <a:dk1>
        <a:srgbClr val="000000"/>
      </a:dk1>
      <a:lt1>
        <a:srgbClr val="EFEDE2"/>
      </a:lt1>
      <a:dk2>
        <a:srgbClr val="1F497D"/>
      </a:dk2>
      <a:lt2>
        <a:srgbClr val="FDFFFF"/>
      </a:lt2>
      <a:accent1>
        <a:srgbClr val="4F81BD"/>
      </a:accent1>
      <a:accent2>
        <a:srgbClr val="AB0101"/>
      </a:accent2>
      <a:accent3>
        <a:srgbClr val="86B060"/>
      </a:accent3>
      <a:accent4>
        <a:srgbClr val="7760A0"/>
      </a:accent4>
      <a:accent5>
        <a:srgbClr val="739395"/>
      </a:accent5>
      <a:accent6>
        <a:srgbClr val="968B52"/>
      </a:accent6>
      <a:hlink>
        <a:srgbClr val="336699"/>
      </a:hlink>
      <a:folHlink>
        <a:srgbClr val="969696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