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57" r:id="rId4"/>
    <p:sldId id="266" r:id="rId5"/>
    <p:sldId id="292" r:id="rId6"/>
    <p:sldId id="267" r:id="rId7"/>
    <p:sldId id="293" r:id="rId8"/>
    <p:sldId id="294" r:id="rId9"/>
    <p:sldId id="296" r:id="rId10"/>
    <p:sldId id="297" r:id="rId11"/>
    <p:sldId id="260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1B2"/>
    <a:srgbClr val="00B49A"/>
    <a:srgbClr val="5B2987"/>
    <a:srgbClr val="006F67"/>
    <a:srgbClr val="008F72"/>
    <a:srgbClr val="02B2AA"/>
    <a:srgbClr val="007774"/>
    <a:srgbClr val="00B821"/>
    <a:srgbClr val="026937"/>
    <a:srgbClr val="43B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CE72-8045-4C56-B77F-73E17B7DDDC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84DC-D9F7-4E2E-954A-973914B54E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3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CE72-8045-4C56-B77F-73E17B7DDDC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84DC-D9F7-4E2E-954A-973914B54E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6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CE72-8045-4C56-B77F-73E17B7DDDC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84DC-D9F7-4E2E-954A-973914B54E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CE72-8045-4C56-B77F-73E17B7DDDC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84DC-D9F7-4E2E-954A-973914B54E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0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CE72-8045-4C56-B77F-73E17B7DDDC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84DC-D9F7-4E2E-954A-973914B54E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6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CE72-8045-4C56-B77F-73E17B7DDDC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84DC-D9F7-4E2E-954A-973914B54E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9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CE72-8045-4C56-B77F-73E17B7DDDC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84DC-D9F7-4E2E-954A-973914B54E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6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CE72-8045-4C56-B77F-73E17B7DDDC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84DC-D9F7-4E2E-954A-973914B54E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6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CE72-8045-4C56-B77F-73E17B7DDDC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84DC-D9F7-4E2E-954A-973914B54E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CE72-8045-4C56-B77F-73E17B7DDDC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84DC-D9F7-4E2E-954A-973914B54E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6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CE72-8045-4C56-B77F-73E17B7DDDC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84DC-D9F7-4E2E-954A-973914B54E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9CE72-8045-4C56-B77F-73E17B7DDDC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084DC-D9F7-4E2E-954A-973914B54E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en.wikipedia.org/wiki/Generic_programming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44FB2239-79C4-4242-94AC-E5CFA35EF966}"/>
              </a:ext>
            </a:extLst>
          </p:cNvPr>
          <p:cNvSpPr txBox="1">
            <a:spLocks/>
          </p:cNvSpPr>
          <p:nvPr/>
        </p:nvSpPr>
        <p:spPr>
          <a:xfrm>
            <a:off x="1139322" y="2682241"/>
            <a:ext cx="5875089" cy="153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Laboratorio </a:t>
            </a:r>
            <a:br>
              <a: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</a:br>
            <a:r>
              <a:rPr lang="es-ES" sz="45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Informática II</a:t>
            </a:r>
          </a:p>
          <a:p>
            <a:r>
              <a:rPr lang="es-MX" sz="16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V18-21</a:t>
            </a:r>
            <a:endParaRPr lang="es-CO" sz="16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A48D6D0-A8D2-454A-93BF-B95B73CE3430}"/>
              </a:ext>
            </a:extLst>
          </p:cNvPr>
          <p:cNvCxnSpPr>
            <a:cxnSpLocks/>
          </p:cNvCxnSpPr>
          <p:nvPr/>
        </p:nvCxnSpPr>
        <p:spPr>
          <a:xfrm>
            <a:off x="3566361" y="3175598"/>
            <a:ext cx="267464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411" y="2924832"/>
            <a:ext cx="3522904" cy="110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6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6" name="Título 1">
            <a:extLst>
              <a:ext uri="{FF2B5EF4-FFF2-40B4-BE49-F238E27FC236}">
                <a16:creationId xmlns:a16="http://schemas.microsoft.com/office/drawing/2014/main" id="{0B4378A5-6443-4479-A013-4920D3E0C62F}"/>
              </a:ext>
            </a:extLst>
          </p:cNvPr>
          <p:cNvSpPr txBox="1">
            <a:spLocks/>
          </p:cNvSpPr>
          <p:nvPr/>
        </p:nvSpPr>
        <p:spPr>
          <a:xfrm>
            <a:off x="1114820" y="465214"/>
            <a:ext cx="7599166" cy="85025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7030A0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Contenedores implementados en STL</a:t>
            </a:r>
            <a:endParaRPr lang="es-CO" sz="3200" b="1" dirty="0">
              <a:solidFill>
                <a:srgbClr val="7030A0"/>
              </a:solidFill>
              <a:latin typeface="Arial" panose="020B0604020202020204" pitchFamily="34" charset="0"/>
              <a:ea typeface="Roboto Slab" pitchFamily="2" charset="0"/>
              <a:cs typeface="Arial" panose="020B0604020202020204" pitchFamily="34" charset="0"/>
            </a:endParaRPr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306" y="58347"/>
            <a:ext cx="3710512" cy="1161390"/>
          </a:xfrm>
          <a:prstGeom prst="rect">
            <a:avLst/>
          </a:prstGeom>
        </p:spPr>
      </p:pic>
      <p:pic>
        <p:nvPicPr>
          <p:cNvPr id="78" name="Imagen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051" y="246826"/>
            <a:ext cx="2643932" cy="122237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EDF91CC-4498-4A9E-88AA-0B68E0BE0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1D81D1-36B4-443E-B032-9FA93E755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930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6023" tIns="0" rIns="46023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8631A6-7623-4137-B2CF-CB0EBEC5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406BE1C-B858-4B2D-A71C-DC6CBEEF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132" y="1315315"/>
            <a:ext cx="10391686" cy="48320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19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Un contenedor de la STL es un objeto que almacena una colección de otros objetos, sus elementos, normalmente del mismo tipo.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sz="19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19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Para implementar un contenedor se usa una clase genérica o plantilla (</a:t>
            </a:r>
            <a:r>
              <a:rPr lang="es-CO" altLang="es-CO" sz="19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template</a:t>
            </a:r>
            <a:r>
              <a:rPr lang="es-CO" altLang="es-CO" sz="19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), lo que, como hemos visto, permite definir en un sólo bloque de código diferentes clases que comparten un diseño común.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sz="19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19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Un contenedor de la STL: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sz="19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19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 Gestiona sus necesidades de almacenamiento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19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 Permite acceder de forma controlada a sus elementos individuales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19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 Conoce el número de elementos del contenedor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19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 Permite añadir o borrar de forma controlada nuevos elementos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MX" altLang="es-CO" sz="19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lvl="0"/>
            <a:r>
              <a:rPr lang="es-MX" altLang="es-CO" sz="19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E</a:t>
            </a:r>
            <a:r>
              <a:rPr lang="es-CO" altLang="es-CO" sz="19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l contenedor vector </a:t>
            </a:r>
          </a:p>
          <a:p>
            <a:pPr lvl="0"/>
            <a:r>
              <a:rPr lang="es-CO" altLang="es-CO" sz="19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https://www2.eii.uva.es/fund_inf/cpp/temas/9_vectores/vectores_stl.html</a:t>
            </a:r>
          </a:p>
        </p:txBody>
      </p:sp>
    </p:spTree>
    <p:extLst>
      <p:ext uri="{BB962C8B-B14F-4D97-AF65-F5344CB8AC3E}">
        <p14:creationId xmlns:p14="http://schemas.microsoft.com/office/powerpoint/2010/main" val="391715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2000" cy="6858000"/>
          </a:xfrm>
          <a:prstGeom prst="rect">
            <a:avLst/>
          </a:prstGeom>
        </p:spPr>
      </p:pic>
      <p:sp>
        <p:nvSpPr>
          <p:cNvPr id="64" name="Subtítulo 2">
            <a:extLst>
              <a:ext uri="{FF2B5EF4-FFF2-40B4-BE49-F238E27FC236}">
                <a16:creationId xmlns:a16="http://schemas.microsoft.com/office/drawing/2014/main" id="{C64FD622-49BC-40A4-9A6C-5A8DD151B95B}"/>
              </a:ext>
            </a:extLst>
          </p:cNvPr>
          <p:cNvSpPr txBox="1">
            <a:spLocks/>
          </p:cNvSpPr>
          <p:nvPr/>
        </p:nvSpPr>
        <p:spPr>
          <a:xfrm>
            <a:off x="977775" y="1544714"/>
            <a:ext cx="10398217" cy="46430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Número de prácticas</a:t>
            </a:r>
            <a:endParaRPr lang="es-ES" sz="18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457200" lvl="1" indent="0" algn="just">
              <a:buNone/>
            </a:pPr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6 </a:t>
            </a:r>
          </a:p>
          <a:p>
            <a:pPr marL="0" indent="0" algn="just">
              <a:buNone/>
            </a:pPr>
            <a:r>
              <a:rPr lang="es-ES" sz="18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Calificación</a:t>
            </a:r>
          </a:p>
          <a:p>
            <a:pPr marL="457200" lvl="1" indent="0" algn="just">
              <a:buNone/>
            </a:pPr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Todas las prácticas tienen el mismo valor (16,67%).</a:t>
            </a:r>
          </a:p>
          <a:p>
            <a:pPr marL="0" indent="0" algn="just">
              <a:buNone/>
            </a:pPr>
            <a:r>
              <a:rPr lang="es-ES" sz="18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Evaluación</a:t>
            </a:r>
          </a:p>
          <a:p>
            <a:pPr marL="457200" lvl="1" indent="0" algn="just">
              <a:buNone/>
            </a:pPr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Cada estudiante debe desarrollar un código de forma individual. Se califica con explicación oral cada práctica</a:t>
            </a:r>
            <a:r>
              <a:rPr lang="es-ES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.  </a:t>
            </a:r>
          </a:p>
          <a:p>
            <a:pPr marL="0" indent="0" algn="just">
              <a:buNone/>
            </a:pPr>
            <a:endParaRPr lang="es-ES" sz="18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0" indent="0" algn="just">
              <a:buNone/>
            </a:pPr>
            <a:r>
              <a:rPr lang="es-ES" sz="18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Fechas de evaluación </a:t>
            </a:r>
            <a:endParaRPr lang="es-ES" sz="18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457200" lvl="1" indent="0" algn="just">
              <a:buNone/>
            </a:pPr>
            <a:r>
              <a:rPr lang="es-ES" sz="1600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Práctica 1 – 8 de Marzo</a:t>
            </a:r>
          </a:p>
          <a:p>
            <a:pPr marL="457200" lvl="1" indent="0" algn="just">
              <a:buNone/>
            </a:pPr>
            <a:r>
              <a:rPr lang="es-ES" sz="1600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Práctica 2 – 5 de Abril</a:t>
            </a:r>
          </a:p>
          <a:p>
            <a:pPr marL="457200" lvl="1" indent="0" algn="just">
              <a:buNone/>
            </a:pPr>
            <a:r>
              <a:rPr lang="es-ES" sz="1600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Práctica 3 –  26 de Abril</a:t>
            </a:r>
          </a:p>
          <a:p>
            <a:pPr marL="457200" lvl="1" indent="0" algn="just">
              <a:buNone/>
            </a:pPr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Práctica 4 – 10 de Mayo </a:t>
            </a:r>
          </a:p>
          <a:p>
            <a:pPr marL="457200" lvl="1" indent="0" algn="just">
              <a:buNone/>
            </a:pPr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Práctica 5 – 24 de Mayo </a:t>
            </a:r>
          </a:p>
          <a:p>
            <a:pPr marL="457200" lvl="1" indent="0" algn="just">
              <a:buNone/>
            </a:pPr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Práctica 6 – 7 de Junio </a:t>
            </a:r>
          </a:p>
          <a:p>
            <a:pPr marL="0" indent="0" algn="just">
              <a:buNone/>
            </a:pPr>
            <a:endParaRPr lang="es-ES" sz="18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66" name="Título 1">
            <a:extLst>
              <a:ext uri="{FF2B5EF4-FFF2-40B4-BE49-F238E27FC236}">
                <a16:creationId xmlns:a16="http://schemas.microsoft.com/office/drawing/2014/main" id="{0B4378A5-6443-4479-A013-4920D3E0C62F}"/>
              </a:ext>
            </a:extLst>
          </p:cNvPr>
          <p:cNvSpPr txBox="1">
            <a:spLocks/>
          </p:cNvSpPr>
          <p:nvPr/>
        </p:nvSpPr>
        <p:spPr>
          <a:xfrm>
            <a:off x="1142162" y="490675"/>
            <a:ext cx="5628508" cy="85025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7030A0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Calificación de laboratorio 3</a:t>
            </a:r>
            <a:endParaRPr lang="es-CO" sz="3200" b="1" dirty="0">
              <a:solidFill>
                <a:srgbClr val="7030A0"/>
              </a:solidFill>
              <a:latin typeface="Arial" panose="020B0604020202020204" pitchFamily="34" charset="0"/>
              <a:ea typeface="Roboto Slab" pitchFamily="2" charset="0"/>
              <a:cs typeface="Arial" panose="020B0604020202020204" pitchFamily="34" charset="0"/>
            </a:endParaRPr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306" y="58347"/>
            <a:ext cx="3710512" cy="1161390"/>
          </a:xfrm>
          <a:prstGeom prst="rect">
            <a:avLst/>
          </a:prstGeom>
        </p:spPr>
      </p:pic>
      <p:pic>
        <p:nvPicPr>
          <p:cNvPr id="78" name="Imagen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051" y="246826"/>
            <a:ext cx="2643932" cy="12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437" y="4740426"/>
            <a:ext cx="4954769" cy="115693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53" y="2827323"/>
            <a:ext cx="4471656" cy="140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2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4" name="Subtítulo 2">
            <a:extLst>
              <a:ext uri="{FF2B5EF4-FFF2-40B4-BE49-F238E27FC236}">
                <a16:creationId xmlns:a16="http://schemas.microsoft.com/office/drawing/2014/main" id="{C64FD622-49BC-40A4-9A6C-5A8DD151B95B}"/>
              </a:ext>
            </a:extLst>
          </p:cNvPr>
          <p:cNvSpPr txBox="1">
            <a:spLocks/>
          </p:cNvSpPr>
          <p:nvPr/>
        </p:nvSpPr>
        <p:spPr>
          <a:xfrm>
            <a:off x="960020" y="1831609"/>
            <a:ext cx="10398217" cy="37108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Conceptos básicos de las Programación Orientada a Objetos (POO) </a:t>
            </a:r>
          </a:p>
          <a:p>
            <a:pPr marL="342900" indent="-342900" algn="just">
              <a:buAutoNum type="arabicPeriod"/>
            </a:pPr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POO en C++ </a:t>
            </a:r>
          </a:p>
          <a:p>
            <a:pPr marL="342900" indent="-342900" algn="just">
              <a:buAutoNum type="arabicPeriod"/>
            </a:pPr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Contenedores implementados en la biblioteca de plantillas estándar (</a:t>
            </a:r>
            <a:r>
              <a:rPr lang="es-ES" sz="24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Standar</a:t>
            </a:r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s-ES" sz="24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Template</a:t>
            </a:r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 Library - STL)</a:t>
            </a:r>
          </a:p>
          <a:p>
            <a:pPr marL="342900" indent="-342900" algn="just">
              <a:buAutoNum type="arabicPeriod"/>
            </a:pPr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Calificación Laboratorio 3. </a:t>
            </a:r>
          </a:p>
          <a:p>
            <a:pPr marL="457200" lvl="1" indent="0" algn="just">
              <a:buNone/>
            </a:pPr>
            <a:endParaRPr lang="es-ES" sz="16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0" indent="0" algn="just">
              <a:buNone/>
            </a:pPr>
            <a:endParaRPr lang="es-ES" sz="18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66" name="Título 1">
            <a:extLst>
              <a:ext uri="{FF2B5EF4-FFF2-40B4-BE49-F238E27FC236}">
                <a16:creationId xmlns:a16="http://schemas.microsoft.com/office/drawing/2014/main" id="{0B4378A5-6443-4479-A013-4920D3E0C62F}"/>
              </a:ext>
            </a:extLst>
          </p:cNvPr>
          <p:cNvSpPr txBox="1">
            <a:spLocks/>
          </p:cNvSpPr>
          <p:nvPr/>
        </p:nvSpPr>
        <p:spPr>
          <a:xfrm>
            <a:off x="1142162" y="490675"/>
            <a:ext cx="5628508" cy="85025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7030A0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Plan de trabajo</a:t>
            </a:r>
            <a:endParaRPr lang="es-CO" sz="3200" b="1" dirty="0">
              <a:solidFill>
                <a:srgbClr val="7030A0"/>
              </a:solidFill>
              <a:latin typeface="Arial" panose="020B0604020202020204" pitchFamily="34" charset="0"/>
              <a:ea typeface="Roboto Slab" pitchFamily="2" charset="0"/>
              <a:cs typeface="Arial" panose="020B0604020202020204" pitchFamily="34" charset="0"/>
            </a:endParaRPr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306" y="58347"/>
            <a:ext cx="3710512" cy="1161390"/>
          </a:xfrm>
          <a:prstGeom prst="rect">
            <a:avLst/>
          </a:prstGeom>
        </p:spPr>
      </p:pic>
      <p:pic>
        <p:nvPicPr>
          <p:cNvPr id="78" name="Imagen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051" y="246826"/>
            <a:ext cx="2643932" cy="12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6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34" y="0"/>
            <a:ext cx="12192000" cy="6858000"/>
          </a:xfrm>
          <a:prstGeom prst="rect">
            <a:avLst/>
          </a:prstGeom>
        </p:spPr>
      </p:pic>
      <p:sp>
        <p:nvSpPr>
          <p:cNvPr id="64" name="Subtítulo 2">
            <a:extLst>
              <a:ext uri="{FF2B5EF4-FFF2-40B4-BE49-F238E27FC236}">
                <a16:creationId xmlns:a16="http://schemas.microsoft.com/office/drawing/2014/main" id="{C64FD622-49BC-40A4-9A6C-5A8DD151B95B}"/>
              </a:ext>
            </a:extLst>
          </p:cNvPr>
          <p:cNvSpPr txBox="1">
            <a:spLocks/>
          </p:cNvSpPr>
          <p:nvPr/>
        </p:nvSpPr>
        <p:spPr>
          <a:xfrm>
            <a:off x="1204279" y="1961781"/>
            <a:ext cx="4231787" cy="42753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Clase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Objeto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Abstracción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Encapsulación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Herencia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Polimorfismo</a:t>
            </a:r>
            <a:endParaRPr lang="es-ES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s-ES" sz="1600" b="1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s-ES" sz="1600" b="1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66" name="Título 1">
            <a:extLst>
              <a:ext uri="{FF2B5EF4-FFF2-40B4-BE49-F238E27FC236}">
                <a16:creationId xmlns:a16="http://schemas.microsoft.com/office/drawing/2014/main" id="{0B4378A5-6443-4479-A013-4920D3E0C62F}"/>
              </a:ext>
            </a:extLst>
          </p:cNvPr>
          <p:cNvSpPr txBox="1">
            <a:spLocks/>
          </p:cNvSpPr>
          <p:nvPr/>
        </p:nvSpPr>
        <p:spPr>
          <a:xfrm>
            <a:off x="1142162" y="490675"/>
            <a:ext cx="7800502" cy="85025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7030A0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Conceptos básicos de la Programación Orientada a Objetos (POO)</a:t>
            </a:r>
            <a:endParaRPr lang="es-CO" sz="3200" b="1" dirty="0">
              <a:solidFill>
                <a:srgbClr val="7030A0"/>
              </a:solidFill>
              <a:latin typeface="Arial" panose="020B0604020202020204" pitchFamily="34" charset="0"/>
              <a:ea typeface="Roboto Slab" pitchFamily="2" charset="0"/>
              <a:cs typeface="Arial" panose="020B0604020202020204" pitchFamily="34" charset="0"/>
            </a:endParaRPr>
          </a:p>
        </p:txBody>
      </p:sp>
      <p:pic>
        <p:nvPicPr>
          <p:cNvPr id="78" name="Imagen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051" y="204881"/>
            <a:ext cx="2643932" cy="12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4" name="Subtítulo 2">
            <a:extLst>
              <a:ext uri="{FF2B5EF4-FFF2-40B4-BE49-F238E27FC236}">
                <a16:creationId xmlns:a16="http://schemas.microsoft.com/office/drawing/2014/main" id="{C64FD622-49BC-40A4-9A6C-5A8DD151B95B}"/>
              </a:ext>
            </a:extLst>
          </p:cNvPr>
          <p:cNvSpPr txBox="1">
            <a:spLocks/>
          </p:cNvSpPr>
          <p:nvPr/>
        </p:nvSpPr>
        <p:spPr>
          <a:xfrm>
            <a:off x="977776" y="1657683"/>
            <a:ext cx="10775200" cy="484077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MX" sz="1800" b="1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0" indent="0" algn="just">
              <a:buNone/>
            </a:pPr>
            <a:r>
              <a:rPr lang="es-MX" sz="24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Clase: 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Abstracción que hacemos de nuestra experiencia sensible. El ser humano</a:t>
            </a:r>
          </a:p>
          <a:p>
            <a:pPr marL="0" indent="0" algn="just">
              <a:buNone/>
            </a:pP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agrupa seres o cosas, “objetos”, con características similares en grupos o “clases”.  </a:t>
            </a:r>
          </a:p>
          <a:p>
            <a:pPr marL="0" indent="0" algn="just">
              <a:buNone/>
            </a:pP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Ejemplo. </a:t>
            </a:r>
          </a:p>
          <a:p>
            <a:pPr marL="0" indent="0" algn="just">
              <a:buNone/>
            </a:pPr>
            <a:endParaRPr lang="es-MX" sz="2000" b="1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0" indent="0" algn="just">
              <a:buNone/>
            </a:pPr>
            <a:r>
              <a:rPr lang="es-MX" sz="24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Objeto: 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Conjunto de atributos o métodos derivados de una clase. </a:t>
            </a:r>
          </a:p>
          <a:p>
            <a:pPr marL="0" indent="0" algn="just">
              <a:buNone/>
            </a:pPr>
            <a:r>
              <a:rPr lang="es-MX" sz="20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Atributos: 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Características </a:t>
            </a:r>
          </a:p>
          <a:p>
            <a:pPr marL="0" indent="0" algn="just">
              <a:buNone/>
            </a:pPr>
            <a:r>
              <a:rPr lang="es-MX" sz="20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Métodos:  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Acciones que realiza el objeto </a:t>
            </a:r>
          </a:p>
          <a:p>
            <a:pPr marL="0" indent="0" algn="just">
              <a:buNone/>
            </a:pPr>
            <a:r>
              <a:rPr lang="es-MX" sz="20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Ejemplo. </a:t>
            </a:r>
          </a:p>
          <a:p>
            <a:pPr marL="0" indent="0" algn="just">
              <a:buNone/>
            </a:pPr>
            <a:endParaRPr lang="es-MX" sz="2400" b="1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0" indent="0" algn="just">
              <a:buNone/>
            </a:pPr>
            <a:r>
              <a:rPr lang="es-MX" sz="24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Abstracción: </a:t>
            </a:r>
            <a:r>
              <a:rPr lang="es-MX" sz="21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Proceso mental de extraer características o atributos esenciales de </a:t>
            </a:r>
          </a:p>
          <a:p>
            <a:pPr marL="0" indent="0" algn="just">
              <a:buNone/>
            </a:pPr>
            <a:r>
              <a:rPr lang="es-MX" sz="21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algo, ignorando detalles superfluos. </a:t>
            </a:r>
          </a:p>
          <a:p>
            <a:pPr marL="0" indent="0" algn="just">
              <a:buNone/>
            </a:pPr>
            <a:r>
              <a:rPr lang="es-MX" sz="21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Ejemplo. </a:t>
            </a:r>
          </a:p>
          <a:p>
            <a:pPr marL="0" indent="0" algn="just">
              <a:buNone/>
            </a:pPr>
            <a:r>
              <a:rPr lang="es-MX" sz="24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endParaRPr lang="es-MX" sz="1800" b="1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s-ES" sz="1600" b="1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s-ES" sz="1600" b="1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s-ES" sz="1600" b="1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66" name="Título 1">
            <a:extLst>
              <a:ext uri="{FF2B5EF4-FFF2-40B4-BE49-F238E27FC236}">
                <a16:creationId xmlns:a16="http://schemas.microsoft.com/office/drawing/2014/main" id="{0B4378A5-6443-4479-A013-4920D3E0C62F}"/>
              </a:ext>
            </a:extLst>
          </p:cNvPr>
          <p:cNvSpPr txBox="1">
            <a:spLocks/>
          </p:cNvSpPr>
          <p:nvPr/>
        </p:nvSpPr>
        <p:spPr>
          <a:xfrm>
            <a:off x="1142162" y="490675"/>
            <a:ext cx="6736144" cy="85025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7030A0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Conceptos básicos de la Programación Orientada a Objetos (POO)</a:t>
            </a:r>
            <a:endParaRPr lang="es-CO" sz="3200" b="1" dirty="0">
              <a:solidFill>
                <a:srgbClr val="7030A0"/>
              </a:solidFill>
              <a:latin typeface="Arial" panose="020B0604020202020204" pitchFamily="34" charset="0"/>
              <a:ea typeface="Roboto Slab" pitchFamily="2" charset="0"/>
              <a:cs typeface="Arial" panose="020B0604020202020204" pitchFamily="34" charset="0"/>
            </a:endParaRPr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306" y="58347"/>
            <a:ext cx="3710512" cy="1161390"/>
          </a:xfrm>
          <a:prstGeom prst="rect">
            <a:avLst/>
          </a:prstGeom>
        </p:spPr>
      </p:pic>
      <p:pic>
        <p:nvPicPr>
          <p:cNvPr id="78" name="Imagen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051" y="246826"/>
            <a:ext cx="2643932" cy="12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0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4" name="Subtítulo 2">
            <a:extLst>
              <a:ext uri="{FF2B5EF4-FFF2-40B4-BE49-F238E27FC236}">
                <a16:creationId xmlns:a16="http://schemas.microsoft.com/office/drawing/2014/main" id="{C64FD622-49BC-40A4-9A6C-5A8DD151B95B}"/>
              </a:ext>
            </a:extLst>
          </p:cNvPr>
          <p:cNvSpPr txBox="1">
            <a:spLocks/>
          </p:cNvSpPr>
          <p:nvPr/>
        </p:nvSpPr>
        <p:spPr>
          <a:xfrm>
            <a:off x="977776" y="1657683"/>
            <a:ext cx="10775200" cy="48407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MX" sz="1800" b="1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0" indent="0" algn="just">
              <a:buNone/>
            </a:pPr>
            <a:r>
              <a:rPr lang="es-MX" sz="24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Encapsulación: </a:t>
            </a:r>
            <a:r>
              <a:rPr lang="es-MX" sz="21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Proceso por el que se ocultan los detalles del soporte de las </a:t>
            </a:r>
          </a:p>
          <a:p>
            <a:pPr marL="0" indent="0" algn="just">
              <a:buNone/>
            </a:pPr>
            <a:r>
              <a:rPr lang="es-MX" sz="21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características de una abstracción.  </a:t>
            </a:r>
          </a:p>
          <a:p>
            <a:pPr marL="0" indent="0" algn="just">
              <a:buNone/>
            </a:pPr>
            <a:r>
              <a:rPr lang="es-MX" sz="21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Ejemplo. </a:t>
            </a:r>
            <a:r>
              <a:rPr lang="es-MX" sz="2100" b="1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Pildora</a:t>
            </a:r>
            <a:endParaRPr lang="es-MX" sz="2100" b="1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0" indent="0" algn="just">
              <a:buNone/>
            </a:pPr>
            <a:endParaRPr lang="es-MX" sz="2000" b="1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0" indent="0" algn="just">
              <a:buNone/>
            </a:pPr>
            <a:r>
              <a:rPr lang="es-MX" sz="24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Herencia: 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Una clase nueva se crea a partir de una clase existente, heredando todos sus atributos y métodos </a:t>
            </a:r>
          </a:p>
          <a:p>
            <a:pPr marL="0" indent="0" algn="just">
              <a:buNone/>
            </a:pPr>
            <a:r>
              <a:rPr lang="es-MX" sz="20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Ejemplo. </a:t>
            </a:r>
          </a:p>
          <a:p>
            <a:pPr marL="0" indent="0" algn="just">
              <a:buNone/>
            </a:pPr>
            <a:endParaRPr lang="es-MX" sz="2400" b="1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0" indent="0" algn="just">
              <a:buNone/>
            </a:pPr>
            <a:r>
              <a:rPr lang="es-MX" sz="24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Polimorfismo: </a:t>
            </a:r>
            <a:r>
              <a:rPr lang="es-MX" sz="21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Cualidad que poseen los objetos para responder de distinto modo ante el mismo mensaje o método.  </a:t>
            </a:r>
          </a:p>
          <a:p>
            <a:pPr marL="0" indent="0" algn="just">
              <a:buNone/>
            </a:pPr>
            <a:r>
              <a:rPr lang="es-MX" sz="24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endParaRPr lang="es-MX" sz="1800" b="1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s-ES" sz="1600" b="1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s-ES" sz="1600" b="1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s-ES" sz="1600" b="1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66" name="Título 1">
            <a:extLst>
              <a:ext uri="{FF2B5EF4-FFF2-40B4-BE49-F238E27FC236}">
                <a16:creationId xmlns:a16="http://schemas.microsoft.com/office/drawing/2014/main" id="{0B4378A5-6443-4479-A013-4920D3E0C62F}"/>
              </a:ext>
            </a:extLst>
          </p:cNvPr>
          <p:cNvSpPr txBox="1">
            <a:spLocks/>
          </p:cNvSpPr>
          <p:nvPr/>
        </p:nvSpPr>
        <p:spPr>
          <a:xfrm>
            <a:off x="1142162" y="490675"/>
            <a:ext cx="6736144" cy="85025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7030A0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Conceptos básicos de la Programación Orientada a Objetos (POO)</a:t>
            </a:r>
            <a:endParaRPr lang="es-CO" sz="3200" b="1" dirty="0">
              <a:solidFill>
                <a:srgbClr val="7030A0"/>
              </a:solidFill>
              <a:latin typeface="Arial" panose="020B0604020202020204" pitchFamily="34" charset="0"/>
              <a:ea typeface="Roboto Slab" pitchFamily="2" charset="0"/>
              <a:cs typeface="Arial" panose="020B0604020202020204" pitchFamily="34" charset="0"/>
            </a:endParaRPr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306" y="58347"/>
            <a:ext cx="3710512" cy="1161390"/>
          </a:xfrm>
          <a:prstGeom prst="rect">
            <a:avLst/>
          </a:prstGeom>
        </p:spPr>
      </p:pic>
      <p:pic>
        <p:nvPicPr>
          <p:cNvPr id="78" name="Imagen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051" y="246826"/>
            <a:ext cx="2643932" cy="12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5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6" name="Título 1">
            <a:extLst>
              <a:ext uri="{FF2B5EF4-FFF2-40B4-BE49-F238E27FC236}">
                <a16:creationId xmlns:a16="http://schemas.microsoft.com/office/drawing/2014/main" id="{0B4378A5-6443-4479-A013-4920D3E0C62F}"/>
              </a:ext>
            </a:extLst>
          </p:cNvPr>
          <p:cNvSpPr txBox="1">
            <a:spLocks/>
          </p:cNvSpPr>
          <p:nvPr/>
        </p:nvSpPr>
        <p:spPr>
          <a:xfrm>
            <a:off x="1142162" y="490675"/>
            <a:ext cx="6736144" cy="85025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7030A0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POO en C++</a:t>
            </a:r>
            <a:endParaRPr lang="es-CO" sz="3200" b="1" dirty="0">
              <a:solidFill>
                <a:srgbClr val="7030A0"/>
              </a:solidFill>
              <a:latin typeface="Arial" panose="020B0604020202020204" pitchFamily="34" charset="0"/>
              <a:ea typeface="Roboto Slab" pitchFamily="2" charset="0"/>
              <a:cs typeface="Arial" panose="020B0604020202020204" pitchFamily="34" charset="0"/>
            </a:endParaRPr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306" y="58347"/>
            <a:ext cx="3710512" cy="1161390"/>
          </a:xfrm>
          <a:prstGeom prst="rect">
            <a:avLst/>
          </a:prstGeom>
        </p:spPr>
      </p:pic>
      <p:pic>
        <p:nvPicPr>
          <p:cNvPr id="78" name="Imagen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051" y="246826"/>
            <a:ext cx="2643932" cy="122237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EDF91CC-4498-4A9E-88AA-0B68E0BE0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1D81D1-36B4-443E-B032-9FA93E755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930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6023" tIns="0" rIns="46023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8631A6-7623-4137-B2CF-CB0EBEC5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45F5E8-F9FA-485D-9702-E8BCF22BD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397" y="1151156"/>
            <a:ext cx="7195002" cy="521616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BCF327DF-B333-459B-B7AA-2F4B1F1CEF5D}"/>
              </a:ext>
            </a:extLst>
          </p:cNvPr>
          <p:cNvSpPr/>
          <p:nvPr/>
        </p:nvSpPr>
        <p:spPr>
          <a:xfrm>
            <a:off x="1208015" y="1954635"/>
            <a:ext cx="5192785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BDC511C-3EE7-4830-B671-83BFF3920F2A}"/>
              </a:ext>
            </a:extLst>
          </p:cNvPr>
          <p:cNvSpPr/>
          <p:nvPr/>
        </p:nvSpPr>
        <p:spPr>
          <a:xfrm>
            <a:off x="1270397" y="2231473"/>
            <a:ext cx="1648972" cy="5788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9A2FE5D-6F8A-4024-9CC1-2FE3966550BD}"/>
              </a:ext>
            </a:extLst>
          </p:cNvPr>
          <p:cNvSpPr/>
          <p:nvPr/>
        </p:nvSpPr>
        <p:spPr>
          <a:xfrm>
            <a:off x="1270397" y="2810313"/>
            <a:ext cx="5071680" cy="17029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6A5B7A5-09D4-4A37-9972-91D2D0CFC837}"/>
              </a:ext>
            </a:extLst>
          </p:cNvPr>
          <p:cNvSpPr/>
          <p:nvPr/>
        </p:nvSpPr>
        <p:spPr>
          <a:xfrm>
            <a:off x="1652631" y="3246539"/>
            <a:ext cx="3506598" cy="86406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EA20756-8D91-4F05-99AA-04D1F1854219}"/>
              </a:ext>
            </a:extLst>
          </p:cNvPr>
          <p:cNvSpPr/>
          <p:nvPr/>
        </p:nvSpPr>
        <p:spPr>
          <a:xfrm>
            <a:off x="1208015" y="4882393"/>
            <a:ext cx="7257384" cy="1484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BF6932-B983-4848-B9A4-0FD753F56BAD}"/>
              </a:ext>
            </a:extLst>
          </p:cNvPr>
          <p:cNvSpPr txBox="1"/>
          <p:nvPr/>
        </p:nvSpPr>
        <p:spPr>
          <a:xfrm>
            <a:off x="4304065" y="1631911"/>
            <a:ext cx="219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Definición de la clase</a:t>
            </a:r>
            <a:endParaRPr lang="es-CO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34769BA-3B85-47F0-BEBE-B52094105533}"/>
              </a:ext>
            </a:extLst>
          </p:cNvPr>
          <p:cNvSpPr txBox="1"/>
          <p:nvPr/>
        </p:nvSpPr>
        <p:spPr>
          <a:xfrm>
            <a:off x="2916379" y="2464285"/>
            <a:ext cx="153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Encapsulación</a:t>
            </a:r>
            <a:endParaRPr lang="es-CO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C883A98-2587-4761-8353-5D68B35D6116}"/>
              </a:ext>
            </a:extLst>
          </p:cNvPr>
          <p:cNvSpPr txBox="1"/>
          <p:nvPr/>
        </p:nvSpPr>
        <p:spPr>
          <a:xfrm>
            <a:off x="2419495" y="3771972"/>
            <a:ext cx="2866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Constructor de inicialización</a:t>
            </a:r>
            <a:endParaRPr lang="es-CO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5E2E3E9-F7FA-4AD2-8F63-F6FD8EF2269C}"/>
              </a:ext>
            </a:extLst>
          </p:cNvPr>
          <p:cNvSpPr txBox="1"/>
          <p:nvPr/>
        </p:nvSpPr>
        <p:spPr>
          <a:xfrm>
            <a:off x="6342077" y="4530055"/>
            <a:ext cx="266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Definición de los métodos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3710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6" name="Título 1">
            <a:extLst>
              <a:ext uri="{FF2B5EF4-FFF2-40B4-BE49-F238E27FC236}">
                <a16:creationId xmlns:a16="http://schemas.microsoft.com/office/drawing/2014/main" id="{0B4378A5-6443-4479-A013-4920D3E0C62F}"/>
              </a:ext>
            </a:extLst>
          </p:cNvPr>
          <p:cNvSpPr txBox="1">
            <a:spLocks/>
          </p:cNvSpPr>
          <p:nvPr/>
        </p:nvSpPr>
        <p:spPr>
          <a:xfrm>
            <a:off x="1142162" y="490675"/>
            <a:ext cx="6736144" cy="85025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7030A0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Contenedores implementados en STL</a:t>
            </a:r>
            <a:r>
              <a:rPr lang="es-E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3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</a:t>
            </a:r>
            <a:r>
              <a:rPr lang="es-E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es-E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  <a:r>
              <a:rPr lang="es-ES" sz="3200" b="1" dirty="0">
                <a:solidFill>
                  <a:srgbClr val="7030A0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)</a:t>
            </a:r>
            <a:endParaRPr lang="es-CO" sz="3200" b="1" dirty="0">
              <a:solidFill>
                <a:srgbClr val="7030A0"/>
              </a:solidFill>
              <a:latin typeface="Arial" panose="020B0604020202020204" pitchFamily="34" charset="0"/>
              <a:ea typeface="Roboto Slab" pitchFamily="2" charset="0"/>
              <a:cs typeface="Arial" panose="020B0604020202020204" pitchFamily="34" charset="0"/>
            </a:endParaRPr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306" y="58347"/>
            <a:ext cx="3710512" cy="1161390"/>
          </a:xfrm>
          <a:prstGeom prst="rect">
            <a:avLst/>
          </a:prstGeom>
        </p:spPr>
      </p:pic>
      <p:pic>
        <p:nvPicPr>
          <p:cNvPr id="78" name="Imagen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051" y="246826"/>
            <a:ext cx="2643932" cy="122237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EDF91CC-4498-4A9E-88AA-0B68E0BE0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1D81D1-36B4-443E-B032-9FA93E755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930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6023" tIns="0" rIns="46023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8631A6-7623-4137-B2CF-CB0EBEC5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AC43E98-25F9-4A04-9CF5-3D9C65828774}"/>
              </a:ext>
            </a:extLst>
          </p:cNvPr>
          <p:cNvSpPr/>
          <p:nvPr/>
        </p:nvSpPr>
        <p:spPr>
          <a:xfrm>
            <a:off x="1160013" y="2052320"/>
            <a:ext cx="8573549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9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La STL es una colección de estructuras de datos y algoritmos de uso común.</a:t>
            </a:r>
          </a:p>
          <a:p>
            <a:r>
              <a:rPr lang="es-MX" sz="19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Está basada en plantillas utilizando </a:t>
            </a:r>
            <a:r>
              <a:rPr lang="es-MX" sz="19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programación genérica</a:t>
            </a:r>
            <a:r>
              <a:rPr lang="es-MX" sz="19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. </a:t>
            </a:r>
          </a:p>
          <a:p>
            <a:endParaRPr lang="es-MX" sz="19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r>
              <a:rPr lang="es-MX" sz="19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Está diseñada para ser eficiente, evita el uso de funciones virtuales en favor de las plantillas evitando operaciones en tiempo de ejecución.</a:t>
            </a:r>
          </a:p>
          <a:p>
            <a:endParaRPr lang="es-MX" sz="19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r>
              <a:rPr lang="es-MX" sz="19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La STL se podría dividir en tres grandes partes: Contenedores (plantillas de estructuras de datos populares), iteradores y algoritmos.</a:t>
            </a:r>
          </a:p>
        </p:txBody>
      </p:sp>
    </p:spTree>
    <p:extLst>
      <p:ext uri="{BB962C8B-B14F-4D97-AF65-F5344CB8AC3E}">
        <p14:creationId xmlns:p14="http://schemas.microsoft.com/office/powerpoint/2010/main" val="96692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6" name="Título 1">
            <a:extLst>
              <a:ext uri="{FF2B5EF4-FFF2-40B4-BE49-F238E27FC236}">
                <a16:creationId xmlns:a16="http://schemas.microsoft.com/office/drawing/2014/main" id="{0B4378A5-6443-4479-A013-4920D3E0C62F}"/>
              </a:ext>
            </a:extLst>
          </p:cNvPr>
          <p:cNvSpPr txBox="1">
            <a:spLocks/>
          </p:cNvSpPr>
          <p:nvPr/>
        </p:nvSpPr>
        <p:spPr>
          <a:xfrm>
            <a:off x="1142162" y="490675"/>
            <a:ext cx="6736144" cy="85025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7030A0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La programación genérica</a:t>
            </a:r>
            <a:endParaRPr lang="es-CO" sz="3200" b="1" dirty="0">
              <a:solidFill>
                <a:srgbClr val="7030A0"/>
              </a:solidFill>
              <a:latin typeface="Arial" panose="020B0604020202020204" pitchFamily="34" charset="0"/>
              <a:ea typeface="Roboto Slab" pitchFamily="2" charset="0"/>
              <a:cs typeface="Arial" panose="020B0604020202020204" pitchFamily="34" charset="0"/>
            </a:endParaRPr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306" y="58347"/>
            <a:ext cx="3710512" cy="1161390"/>
          </a:xfrm>
          <a:prstGeom prst="rect">
            <a:avLst/>
          </a:prstGeom>
        </p:spPr>
      </p:pic>
      <p:pic>
        <p:nvPicPr>
          <p:cNvPr id="78" name="Imagen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051" y="246826"/>
            <a:ext cx="2643932" cy="122237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EDF91CC-4498-4A9E-88AA-0B68E0BE0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1D81D1-36B4-443E-B032-9FA93E755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930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6023" tIns="0" rIns="46023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8631A6-7623-4137-B2CF-CB0EBEC5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AC43E98-25F9-4A04-9CF5-3D9C65828774}"/>
              </a:ext>
            </a:extLst>
          </p:cNvPr>
          <p:cNvSpPr/>
          <p:nvPr/>
        </p:nvSpPr>
        <p:spPr>
          <a:xfrm>
            <a:off x="1142162" y="1652065"/>
            <a:ext cx="9546673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9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La Programación Orientada a Objetos (POO) está centrada en cómo organizar los datos usando objetos.</a:t>
            </a:r>
          </a:p>
          <a:p>
            <a:endParaRPr lang="es-MX" sz="19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r>
              <a:rPr lang="es-MX" sz="1900" u="sng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La programación genérica se centra en la generalización de los algoritmos</a:t>
            </a:r>
            <a:r>
              <a:rPr lang="es-MX" sz="19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: el mismo código debe servir para la mayor variedad posible de tipos de datos u objetos.</a:t>
            </a:r>
          </a:p>
          <a:p>
            <a:endParaRPr lang="es-MX" sz="19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r>
              <a:rPr lang="es-MX" sz="19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Veamos un ejemplo de lo que pretende evitar la Programación Genérica. Para cada tipo de dato fundamental, debemos definir una función distinta, aunque el algoritmo es idéntico.</a:t>
            </a:r>
          </a:p>
        </p:txBody>
      </p:sp>
    </p:spTree>
    <p:extLst>
      <p:ext uri="{BB962C8B-B14F-4D97-AF65-F5344CB8AC3E}">
        <p14:creationId xmlns:p14="http://schemas.microsoft.com/office/powerpoint/2010/main" val="71759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6" name="Título 1">
            <a:extLst>
              <a:ext uri="{FF2B5EF4-FFF2-40B4-BE49-F238E27FC236}">
                <a16:creationId xmlns:a16="http://schemas.microsoft.com/office/drawing/2014/main" id="{0B4378A5-6443-4479-A013-4920D3E0C62F}"/>
              </a:ext>
            </a:extLst>
          </p:cNvPr>
          <p:cNvSpPr txBox="1">
            <a:spLocks/>
          </p:cNvSpPr>
          <p:nvPr/>
        </p:nvSpPr>
        <p:spPr>
          <a:xfrm>
            <a:off x="1142162" y="58347"/>
            <a:ext cx="7599166" cy="85025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7030A0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Contenedores implementados en STL</a:t>
            </a:r>
            <a:endParaRPr lang="es-CO" sz="3200" b="1" dirty="0">
              <a:solidFill>
                <a:srgbClr val="7030A0"/>
              </a:solidFill>
              <a:latin typeface="Arial" panose="020B0604020202020204" pitchFamily="34" charset="0"/>
              <a:ea typeface="Roboto Slab" pitchFamily="2" charset="0"/>
              <a:cs typeface="Arial" panose="020B0604020202020204" pitchFamily="34" charset="0"/>
            </a:endParaRPr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306" y="58347"/>
            <a:ext cx="3710512" cy="1161390"/>
          </a:xfrm>
          <a:prstGeom prst="rect">
            <a:avLst/>
          </a:prstGeom>
        </p:spPr>
      </p:pic>
      <p:pic>
        <p:nvPicPr>
          <p:cNvPr id="78" name="Imagen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051" y="246826"/>
            <a:ext cx="2643932" cy="122237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EDF91CC-4498-4A9E-88AA-0B68E0BE0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1D81D1-36B4-443E-B032-9FA93E755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930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6023" tIns="0" rIns="46023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8631A6-7623-4137-B2CF-CB0EBEC5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30FFCA2-5A1F-4E66-9561-B266BB741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162" y="749449"/>
            <a:ext cx="6416319" cy="251828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4B58AB0-8C17-4FD2-9B82-7BAFB58B0EB7}"/>
              </a:ext>
            </a:extLst>
          </p:cNvPr>
          <p:cNvSpPr/>
          <p:nvPr/>
        </p:nvSpPr>
        <p:spPr>
          <a:xfrm>
            <a:off x="1027658" y="3413421"/>
            <a:ext cx="840156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9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Con herramientas de programación genérica, en C++ podríamos hacerlo con una única definición. Tendría el siguiente aspecto:</a:t>
            </a:r>
            <a:endParaRPr lang="es-CO" sz="19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2410911-8C6D-4DBA-BDB3-4E0DF34E7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162" y="4160700"/>
            <a:ext cx="4074560" cy="2434644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688C2CF-84FA-48E7-85E3-73483EAC4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908" y="4596126"/>
            <a:ext cx="5192796" cy="1077218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El parámetro T es una plantilla (</a:t>
            </a:r>
            <a:r>
              <a:rPr lang="es-CO" altLang="es-CO" sz="1600" b="1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template</a:t>
            </a:r>
            <a:r>
              <a:rPr lang="es-CO" altLang="es-CO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</a:rPr>
              <a:t>) que sirve para cualquiera tipo de dato. Lo único que debe hacer el programador es informar antes de compilar del tipo real de esa plantilla. </a:t>
            </a:r>
          </a:p>
        </p:txBody>
      </p:sp>
    </p:spTree>
    <p:extLst>
      <p:ext uri="{BB962C8B-B14F-4D97-AF65-F5344CB8AC3E}">
        <p14:creationId xmlns:p14="http://schemas.microsoft.com/office/powerpoint/2010/main" val="1991811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506</Words>
  <Application>Microsoft Office PowerPoint</Application>
  <PresentationFormat>Panorámica</PresentationFormat>
  <Paragraphs>92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Roboto Slab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PAULINA ARREGOCES GUERRA</cp:lastModifiedBy>
  <cp:revision>93</cp:revision>
  <dcterms:created xsi:type="dcterms:W3CDTF">2023-02-16T19:11:01Z</dcterms:created>
  <dcterms:modified xsi:type="dcterms:W3CDTF">2024-04-27T01:39:10Z</dcterms:modified>
</cp:coreProperties>
</file>