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56" r:id="rId3"/>
    <p:sldId id="257" r:id="rId4"/>
    <p:sldId id="258" r:id="rId5"/>
    <p:sldId id="259"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3EFDC879-6E7E-4406-B56E-CE1E8E221167}"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B57D3F8-8D7B-4378-AAA1-1912B3D6CCF3}" type="slidenum">
              <a:rPr lang="en-US" smtClean="0"/>
              <a:t>‹Nº›</a:t>
            </a:fld>
            <a:endParaRPr lang="en-US"/>
          </a:p>
        </p:txBody>
      </p:sp>
    </p:spTree>
    <p:extLst>
      <p:ext uri="{BB962C8B-B14F-4D97-AF65-F5344CB8AC3E}">
        <p14:creationId xmlns:p14="http://schemas.microsoft.com/office/powerpoint/2010/main" val="1560098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3EFDC879-6E7E-4406-B56E-CE1E8E221167}"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B57D3F8-8D7B-4378-AAA1-1912B3D6CCF3}" type="slidenum">
              <a:rPr lang="en-US" smtClean="0"/>
              <a:t>‹Nº›</a:t>
            </a:fld>
            <a:endParaRPr lang="en-US"/>
          </a:p>
        </p:txBody>
      </p:sp>
    </p:spTree>
    <p:extLst>
      <p:ext uri="{BB962C8B-B14F-4D97-AF65-F5344CB8AC3E}">
        <p14:creationId xmlns:p14="http://schemas.microsoft.com/office/powerpoint/2010/main" val="2713850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3EFDC879-6E7E-4406-B56E-CE1E8E221167}"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B57D3F8-8D7B-4378-AAA1-1912B3D6CCF3}" type="slidenum">
              <a:rPr lang="en-US" smtClean="0"/>
              <a:t>‹Nº›</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90054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3EFDC879-6E7E-4406-B56E-CE1E8E221167}" type="datetimeFigureOut">
              <a:rPr lang="en-US" smtClean="0"/>
              <a:t>9/4/2018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57D3F8-8D7B-4378-AAA1-1912B3D6CCF3}" type="slidenum">
              <a:rPr lang="en-US" smtClean="0"/>
              <a:t>‹Nº›</a:t>
            </a:fld>
            <a:endParaRPr lang="en-US"/>
          </a:p>
        </p:txBody>
      </p:sp>
    </p:spTree>
    <p:extLst>
      <p:ext uri="{BB962C8B-B14F-4D97-AF65-F5344CB8AC3E}">
        <p14:creationId xmlns:p14="http://schemas.microsoft.com/office/powerpoint/2010/main" val="27788278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3EFDC879-6E7E-4406-B56E-CE1E8E221167}" type="datetimeFigureOut">
              <a:rPr lang="en-US" smtClean="0"/>
              <a:t>9/4/2018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57D3F8-8D7B-4378-AAA1-1912B3D6CCF3}" type="slidenum">
              <a:rPr lang="en-US" smtClean="0"/>
              <a:t>‹Nº›</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36251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3EFDC879-6E7E-4406-B56E-CE1E8E221167}" type="datetimeFigureOut">
              <a:rPr lang="en-US" smtClean="0"/>
              <a:t>9/4/2018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57D3F8-8D7B-4378-AAA1-1912B3D6CCF3}" type="slidenum">
              <a:rPr lang="en-US" smtClean="0"/>
              <a:t>‹Nº›</a:t>
            </a:fld>
            <a:endParaRPr lang="en-US"/>
          </a:p>
        </p:txBody>
      </p:sp>
    </p:spTree>
    <p:extLst>
      <p:ext uri="{BB962C8B-B14F-4D97-AF65-F5344CB8AC3E}">
        <p14:creationId xmlns:p14="http://schemas.microsoft.com/office/powerpoint/2010/main" val="3290340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EFDC879-6E7E-4406-B56E-CE1E8E221167}"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B57D3F8-8D7B-4378-AAA1-1912B3D6CCF3}" type="slidenum">
              <a:rPr lang="en-US" smtClean="0"/>
              <a:t>‹Nº›</a:t>
            </a:fld>
            <a:endParaRPr lang="en-US"/>
          </a:p>
        </p:txBody>
      </p:sp>
    </p:spTree>
    <p:extLst>
      <p:ext uri="{BB962C8B-B14F-4D97-AF65-F5344CB8AC3E}">
        <p14:creationId xmlns:p14="http://schemas.microsoft.com/office/powerpoint/2010/main" val="3380470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EFDC879-6E7E-4406-B56E-CE1E8E221167}"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B57D3F8-8D7B-4378-AAA1-1912B3D6CCF3}" type="slidenum">
              <a:rPr lang="en-US" smtClean="0"/>
              <a:t>‹Nº›</a:t>
            </a:fld>
            <a:endParaRPr lang="en-US"/>
          </a:p>
        </p:txBody>
      </p:sp>
    </p:spTree>
    <p:extLst>
      <p:ext uri="{BB962C8B-B14F-4D97-AF65-F5344CB8AC3E}">
        <p14:creationId xmlns:p14="http://schemas.microsoft.com/office/powerpoint/2010/main" val="2088446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EFDC879-6E7E-4406-B56E-CE1E8E221167}"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B57D3F8-8D7B-4378-AAA1-1912B3D6CCF3}" type="slidenum">
              <a:rPr lang="en-US" smtClean="0"/>
              <a:t>‹Nº›</a:t>
            </a:fld>
            <a:endParaRPr lang="en-US"/>
          </a:p>
        </p:txBody>
      </p:sp>
    </p:spTree>
    <p:extLst>
      <p:ext uri="{BB962C8B-B14F-4D97-AF65-F5344CB8AC3E}">
        <p14:creationId xmlns:p14="http://schemas.microsoft.com/office/powerpoint/2010/main" val="1228615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3EFDC879-6E7E-4406-B56E-CE1E8E221167}"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B57D3F8-8D7B-4378-AAA1-1912B3D6CCF3}" type="slidenum">
              <a:rPr lang="en-US" smtClean="0"/>
              <a:t>‹Nº›</a:t>
            </a:fld>
            <a:endParaRPr lang="en-US"/>
          </a:p>
        </p:txBody>
      </p:sp>
    </p:spTree>
    <p:extLst>
      <p:ext uri="{BB962C8B-B14F-4D97-AF65-F5344CB8AC3E}">
        <p14:creationId xmlns:p14="http://schemas.microsoft.com/office/powerpoint/2010/main" val="3850177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EFDC879-6E7E-4406-B56E-CE1E8E221167}" type="datetimeFigureOut">
              <a:rPr lang="en-US" smtClean="0"/>
              <a:t>9/4/2018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B57D3F8-8D7B-4378-AAA1-1912B3D6CCF3}" type="slidenum">
              <a:rPr lang="en-US" smtClean="0"/>
              <a:t>‹Nº›</a:t>
            </a:fld>
            <a:endParaRPr lang="en-US"/>
          </a:p>
        </p:txBody>
      </p:sp>
    </p:spTree>
    <p:extLst>
      <p:ext uri="{BB962C8B-B14F-4D97-AF65-F5344CB8AC3E}">
        <p14:creationId xmlns:p14="http://schemas.microsoft.com/office/powerpoint/2010/main" val="4102885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EFDC879-6E7E-4406-B56E-CE1E8E221167}" type="datetimeFigureOut">
              <a:rPr lang="en-US" smtClean="0"/>
              <a:t>9/4/2018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B57D3F8-8D7B-4378-AAA1-1912B3D6CCF3}" type="slidenum">
              <a:rPr lang="en-US" smtClean="0"/>
              <a:t>‹Nº›</a:t>
            </a:fld>
            <a:endParaRPr lang="en-US"/>
          </a:p>
        </p:txBody>
      </p:sp>
    </p:spTree>
    <p:extLst>
      <p:ext uri="{BB962C8B-B14F-4D97-AF65-F5344CB8AC3E}">
        <p14:creationId xmlns:p14="http://schemas.microsoft.com/office/powerpoint/2010/main" val="4287418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3EFDC879-6E7E-4406-B56E-CE1E8E221167}" type="datetimeFigureOut">
              <a:rPr lang="en-US" smtClean="0"/>
              <a:t>9/4/2018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B57D3F8-8D7B-4378-AAA1-1912B3D6CCF3}" type="slidenum">
              <a:rPr lang="en-US" smtClean="0"/>
              <a:t>‹Nº›</a:t>
            </a:fld>
            <a:endParaRPr lang="en-US"/>
          </a:p>
        </p:txBody>
      </p:sp>
    </p:spTree>
    <p:extLst>
      <p:ext uri="{BB962C8B-B14F-4D97-AF65-F5344CB8AC3E}">
        <p14:creationId xmlns:p14="http://schemas.microsoft.com/office/powerpoint/2010/main" val="13692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FDC879-6E7E-4406-B56E-CE1E8E221167}" type="datetimeFigureOut">
              <a:rPr lang="en-US" smtClean="0"/>
              <a:t>9/4/2018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B57D3F8-8D7B-4378-AAA1-1912B3D6CCF3}" type="slidenum">
              <a:rPr lang="en-US" smtClean="0"/>
              <a:t>‹Nº›</a:t>
            </a:fld>
            <a:endParaRPr lang="en-US"/>
          </a:p>
        </p:txBody>
      </p:sp>
    </p:spTree>
    <p:extLst>
      <p:ext uri="{BB962C8B-B14F-4D97-AF65-F5344CB8AC3E}">
        <p14:creationId xmlns:p14="http://schemas.microsoft.com/office/powerpoint/2010/main" val="3600114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EFDC879-6E7E-4406-B56E-CE1E8E221167}" type="datetimeFigureOut">
              <a:rPr lang="en-US" smtClean="0"/>
              <a:t>9/4/2018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B57D3F8-8D7B-4378-AAA1-1912B3D6CCF3}" type="slidenum">
              <a:rPr lang="en-US" smtClean="0"/>
              <a:t>‹Nº›</a:t>
            </a:fld>
            <a:endParaRPr lang="en-US"/>
          </a:p>
        </p:txBody>
      </p:sp>
    </p:spTree>
    <p:extLst>
      <p:ext uri="{BB962C8B-B14F-4D97-AF65-F5344CB8AC3E}">
        <p14:creationId xmlns:p14="http://schemas.microsoft.com/office/powerpoint/2010/main" val="987338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EFDC879-6E7E-4406-B56E-CE1E8E221167}" type="datetimeFigureOut">
              <a:rPr lang="en-US" smtClean="0"/>
              <a:t>9/4/2018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57D3F8-8D7B-4378-AAA1-1912B3D6CCF3}" type="slidenum">
              <a:rPr lang="en-US" smtClean="0"/>
              <a:t>‹Nº›</a:t>
            </a:fld>
            <a:endParaRPr lang="en-US"/>
          </a:p>
        </p:txBody>
      </p:sp>
    </p:spTree>
    <p:extLst>
      <p:ext uri="{BB962C8B-B14F-4D97-AF65-F5344CB8AC3E}">
        <p14:creationId xmlns:p14="http://schemas.microsoft.com/office/powerpoint/2010/main" val="3680125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EFDC879-6E7E-4406-B56E-CE1E8E221167}" type="datetimeFigureOut">
              <a:rPr lang="en-US" smtClean="0"/>
              <a:t>9/4/2018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B57D3F8-8D7B-4378-AAA1-1912B3D6CCF3}" type="slidenum">
              <a:rPr lang="en-US" smtClean="0"/>
              <a:t>‹Nº›</a:t>
            </a:fld>
            <a:endParaRPr lang="en-US"/>
          </a:p>
        </p:txBody>
      </p:sp>
    </p:spTree>
    <p:extLst>
      <p:ext uri="{BB962C8B-B14F-4D97-AF65-F5344CB8AC3E}">
        <p14:creationId xmlns:p14="http://schemas.microsoft.com/office/powerpoint/2010/main" val="31713285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048000" y="2274838"/>
            <a:ext cx="6096000" cy="4031873"/>
          </a:xfrm>
          <a:prstGeom prst="rect">
            <a:avLst/>
          </a:prstGeom>
        </p:spPr>
        <p:txBody>
          <a:bodyPr>
            <a:spAutoFit/>
          </a:bodyPr>
          <a:lstStyle/>
          <a:p>
            <a:r>
              <a:rPr lang="es-MX" sz="1400" dirty="0"/>
              <a:t>Hoy en día, el constante progreso tecnológico y las revoluciones implícitas en la </a:t>
            </a:r>
            <a:r>
              <a:rPr lang="es-MX" sz="1400" dirty="0" smtClean="0"/>
              <a:t>utilización que </a:t>
            </a:r>
            <a:r>
              <a:rPr lang="es-MX" sz="1400" dirty="0"/>
              <a:t>se da de ellas en el diario vivir, provoca cada vez más un mayor desafío para </a:t>
            </a:r>
            <a:r>
              <a:rPr lang="es-MX" sz="1400" dirty="0" smtClean="0"/>
              <a:t>las organizaciones </a:t>
            </a:r>
            <a:r>
              <a:rPr lang="es-MX" sz="1400" dirty="0"/>
              <a:t>a la hora de mantenerse en sintonía con este avance y adecuar su </a:t>
            </a:r>
            <a:r>
              <a:rPr lang="es-MX" sz="1400" dirty="0" smtClean="0"/>
              <a:t>estructura </a:t>
            </a:r>
            <a:r>
              <a:rPr lang="es-MX" sz="1400" dirty="0"/>
              <a:t>la implementación de sistemas que agilicen el funcionar cotidiano y les permita </a:t>
            </a:r>
            <a:r>
              <a:rPr lang="es-MX" sz="1400" dirty="0" smtClean="0"/>
              <a:t>un desarrollo </a:t>
            </a:r>
            <a:r>
              <a:rPr lang="es-MX" sz="1400" dirty="0"/>
              <a:t>sustentable a largo </a:t>
            </a:r>
            <a:r>
              <a:rPr lang="es-MX" sz="1400" dirty="0" smtClean="0"/>
              <a:t>plazo.</a:t>
            </a:r>
          </a:p>
          <a:p>
            <a:endParaRPr lang="es-MX" sz="1400" dirty="0" smtClean="0"/>
          </a:p>
          <a:p>
            <a:r>
              <a:rPr lang="es-MX" sz="1400" dirty="0"/>
              <a:t>Utilizando eficientemente la tecnología de la información se pueden obtener ventajas </a:t>
            </a:r>
            <a:r>
              <a:rPr lang="es-MX" sz="1400" dirty="0" smtClean="0"/>
              <a:t>que resulten </a:t>
            </a:r>
            <a:r>
              <a:rPr lang="es-MX" sz="1400" dirty="0"/>
              <a:t>estratégicamente valiosas, pero es preciso encontrar procedimientos acordes </a:t>
            </a:r>
            <a:r>
              <a:rPr lang="es-MX" sz="1400" dirty="0" smtClean="0"/>
              <a:t>para mantener </a:t>
            </a:r>
            <a:r>
              <a:rPr lang="es-MX" sz="1400" dirty="0"/>
              <a:t>tales ventajas constantes, así como disponer de recursos alternativos de acción para adaptarlas a las necesidades del momento. El uso creativo de la tecnología de </a:t>
            </a:r>
            <a:r>
              <a:rPr lang="es-MX" sz="1400" dirty="0" smtClean="0"/>
              <a:t>la información </a:t>
            </a:r>
            <a:r>
              <a:rPr lang="es-MX" sz="1400" dirty="0"/>
              <a:t>puede proporcionar a la empresa una nueva herramienta para diferenciar y potenciar sus recursos, productos y servicios respecto de sus competidores, además </a:t>
            </a:r>
            <a:r>
              <a:rPr lang="es-MX" sz="1400" dirty="0" smtClean="0"/>
              <a:t>de representar </a:t>
            </a:r>
            <a:r>
              <a:rPr lang="es-MX" sz="1400" dirty="0"/>
              <a:t>una herramienta importante en la evolución de sus negocios</a:t>
            </a:r>
            <a:endParaRPr lang="es-MX" sz="1400" dirty="0" smtClean="0"/>
          </a:p>
          <a:p>
            <a:endParaRPr lang="en-US" dirty="0"/>
          </a:p>
        </p:txBody>
      </p:sp>
      <p:sp>
        <p:nvSpPr>
          <p:cNvPr id="5" name="CuadroTexto 4"/>
          <p:cNvSpPr txBox="1"/>
          <p:nvPr/>
        </p:nvSpPr>
        <p:spPr>
          <a:xfrm>
            <a:off x="5003074" y="966651"/>
            <a:ext cx="2962671" cy="523220"/>
          </a:xfrm>
          <a:prstGeom prst="rect">
            <a:avLst/>
          </a:prstGeom>
          <a:noFill/>
        </p:spPr>
        <p:txBody>
          <a:bodyPr wrap="none" rtlCol="0">
            <a:spAutoFit/>
          </a:bodyPr>
          <a:lstStyle/>
          <a:p>
            <a:r>
              <a:rPr lang="es-MX" sz="2800" dirty="0" smtClean="0">
                <a:solidFill>
                  <a:srgbClr val="C00000"/>
                </a:solidFill>
              </a:rPr>
              <a:t>INTRODUCCION</a:t>
            </a:r>
            <a:endParaRPr lang="en-US" sz="2800" dirty="0">
              <a:solidFill>
                <a:srgbClr val="C00000"/>
              </a:solidFill>
            </a:endParaRPr>
          </a:p>
        </p:txBody>
      </p:sp>
    </p:spTree>
    <p:extLst>
      <p:ext uri="{BB962C8B-B14F-4D97-AF65-F5344CB8AC3E}">
        <p14:creationId xmlns:p14="http://schemas.microsoft.com/office/powerpoint/2010/main" val="514093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506685" y="1201782"/>
            <a:ext cx="4296369" cy="461665"/>
          </a:xfrm>
          <a:prstGeom prst="rect">
            <a:avLst/>
          </a:prstGeom>
          <a:noFill/>
        </p:spPr>
        <p:txBody>
          <a:bodyPr wrap="none" rtlCol="0">
            <a:spAutoFit/>
          </a:bodyPr>
          <a:lstStyle/>
          <a:p>
            <a:r>
              <a:rPr lang="es-MX" sz="2400" b="1" dirty="0" smtClean="0">
                <a:solidFill>
                  <a:srgbClr val="FF0000"/>
                </a:solidFill>
              </a:rPr>
              <a:t>SISTEMAS</a:t>
            </a:r>
            <a:r>
              <a:rPr lang="es-MX" sz="2000" b="1" dirty="0" smtClean="0">
                <a:solidFill>
                  <a:srgbClr val="FF0000"/>
                </a:solidFill>
              </a:rPr>
              <a:t> </a:t>
            </a:r>
            <a:r>
              <a:rPr lang="es-MX" sz="2400" b="1" dirty="0" smtClean="0">
                <a:solidFill>
                  <a:srgbClr val="FF0000"/>
                </a:solidFill>
              </a:rPr>
              <a:t>DE INFORMACION</a:t>
            </a:r>
            <a:endParaRPr lang="en-US" sz="2400" b="1" dirty="0">
              <a:solidFill>
                <a:srgbClr val="FF0000"/>
              </a:solidFill>
            </a:endParaRPr>
          </a:p>
        </p:txBody>
      </p:sp>
      <p:sp>
        <p:nvSpPr>
          <p:cNvPr id="6" name="CuadroTexto 5"/>
          <p:cNvSpPr txBox="1"/>
          <p:nvPr/>
        </p:nvSpPr>
        <p:spPr>
          <a:xfrm>
            <a:off x="2860767" y="2588752"/>
            <a:ext cx="7305210" cy="1754326"/>
          </a:xfrm>
          <a:prstGeom prst="rect">
            <a:avLst/>
          </a:prstGeom>
          <a:noFill/>
        </p:spPr>
        <p:txBody>
          <a:bodyPr wrap="square" rtlCol="0">
            <a:spAutoFit/>
          </a:bodyPr>
          <a:lstStyle/>
          <a:p>
            <a:r>
              <a:rPr lang="es-MX" dirty="0" smtClean="0">
                <a:solidFill>
                  <a:srgbClr val="00B0F0"/>
                </a:solidFill>
              </a:rPr>
              <a:t>Es un conjunto de elementos que interactúan entre si, con un fin común; que permite que la información esté disponible para satisfacer las necesidades en una organización. un sistema de información no siempre requiere contar con un recurso computacional, aunque la disposición del mismo facilita el manejo de e interpretación por parte de los usuarios</a:t>
            </a:r>
            <a:r>
              <a:rPr lang="es-MX" dirty="0" smtClean="0"/>
              <a:t>.</a:t>
            </a:r>
            <a:endParaRPr lang="en-US" dirty="0"/>
          </a:p>
        </p:txBody>
      </p:sp>
    </p:spTree>
    <p:extLst>
      <p:ext uri="{BB962C8B-B14F-4D97-AF65-F5344CB8AC3E}">
        <p14:creationId xmlns:p14="http://schemas.microsoft.com/office/powerpoint/2010/main" val="2081901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719918" y="1559859"/>
            <a:ext cx="184731" cy="369332"/>
          </a:xfrm>
          <a:prstGeom prst="rect">
            <a:avLst/>
          </a:prstGeom>
          <a:noFill/>
        </p:spPr>
        <p:txBody>
          <a:bodyPr wrap="none" rtlCol="0">
            <a:spAutoFit/>
          </a:bodyPr>
          <a:lstStyle/>
          <a:p>
            <a:endParaRPr lang="en-US" dirty="0"/>
          </a:p>
        </p:txBody>
      </p:sp>
      <p:pic>
        <p:nvPicPr>
          <p:cNvPr id="7" name="Imagen 6"/>
          <p:cNvPicPr>
            <a:picLocks noChangeAspect="1"/>
          </p:cNvPicPr>
          <p:nvPr/>
        </p:nvPicPr>
        <p:blipFill>
          <a:blip r:embed="rId2"/>
          <a:stretch>
            <a:fillRect/>
          </a:stretch>
        </p:blipFill>
        <p:spPr>
          <a:xfrm>
            <a:off x="2061882" y="1008529"/>
            <a:ext cx="8919883" cy="5351930"/>
          </a:xfrm>
          <a:prstGeom prst="rect">
            <a:avLst/>
          </a:prstGeom>
        </p:spPr>
      </p:pic>
    </p:spTree>
    <p:extLst>
      <p:ext uri="{BB962C8B-B14F-4D97-AF65-F5344CB8AC3E}">
        <p14:creationId xmlns:p14="http://schemas.microsoft.com/office/powerpoint/2010/main" val="2840333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899647" y="1102659"/>
            <a:ext cx="6575839" cy="461665"/>
          </a:xfrm>
          <a:prstGeom prst="rect">
            <a:avLst/>
          </a:prstGeom>
          <a:noFill/>
        </p:spPr>
        <p:txBody>
          <a:bodyPr wrap="none" rtlCol="0">
            <a:spAutoFit/>
          </a:bodyPr>
          <a:lstStyle/>
          <a:p>
            <a:r>
              <a:rPr lang="es-MX" sz="2400" b="1" dirty="0" smtClean="0">
                <a:solidFill>
                  <a:schemeClr val="accent1">
                    <a:lumMod val="60000"/>
                    <a:lumOff val="40000"/>
                  </a:schemeClr>
                </a:solidFill>
              </a:rPr>
              <a:t>FUNCIONES DEL SISTEMA DE INFORMACION</a:t>
            </a:r>
            <a:endParaRPr lang="en-US" sz="2400" b="1" dirty="0">
              <a:solidFill>
                <a:schemeClr val="accent1">
                  <a:lumMod val="60000"/>
                  <a:lumOff val="40000"/>
                </a:schemeClr>
              </a:solidFill>
            </a:endParaRPr>
          </a:p>
        </p:txBody>
      </p:sp>
      <p:sp>
        <p:nvSpPr>
          <p:cNvPr id="5" name="CuadroTexto 4"/>
          <p:cNvSpPr txBox="1"/>
          <p:nvPr/>
        </p:nvSpPr>
        <p:spPr>
          <a:xfrm>
            <a:off x="1990166" y="2232211"/>
            <a:ext cx="6992470" cy="3046988"/>
          </a:xfrm>
          <a:prstGeom prst="rect">
            <a:avLst/>
          </a:prstGeom>
          <a:noFill/>
        </p:spPr>
        <p:txBody>
          <a:bodyPr wrap="square" rtlCol="0">
            <a:spAutoFit/>
          </a:bodyPr>
          <a:lstStyle/>
          <a:p>
            <a:r>
              <a:rPr lang="es-MX" sz="2400" dirty="0" smtClean="0">
                <a:solidFill>
                  <a:srgbClr val="0070C0"/>
                </a:solidFill>
              </a:rPr>
              <a:t>Los sistemas de información difieran en sus tipos de entrada y de salida, en el tipo de procesamiento y su estructura. Estos elementos están desarrollados por el propósito u objetivos del sistema, el cual es establecido a su vez por la organización, en todos ellos podemos encontrar un conjunto de funciones que según son las siguientes:</a:t>
            </a:r>
          </a:p>
        </p:txBody>
      </p:sp>
    </p:spTree>
    <p:extLst>
      <p:ext uri="{BB962C8B-B14F-4D97-AF65-F5344CB8AC3E}">
        <p14:creationId xmlns:p14="http://schemas.microsoft.com/office/powerpoint/2010/main" val="822249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286000" y="719878"/>
            <a:ext cx="4139275" cy="369332"/>
          </a:xfrm>
          <a:prstGeom prst="rect">
            <a:avLst/>
          </a:prstGeom>
          <a:noFill/>
        </p:spPr>
        <p:txBody>
          <a:bodyPr wrap="none" rtlCol="0">
            <a:spAutoFit/>
          </a:bodyPr>
          <a:lstStyle/>
          <a:p>
            <a:r>
              <a:rPr lang="es-MX" dirty="0" smtClean="0">
                <a:solidFill>
                  <a:srgbClr val="FF0000"/>
                </a:solidFill>
              </a:rPr>
              <a:t>PROCESAMIENTO DE TRANSICIONES</a:t>
            </a:r>
            <a:endParaRPr lang="en-US" dirty="0">
              <a:solidFill>
                <a:srgbClr val="FF0000"/>
              </a:solidFill>
            </a:endParaRPr>
          </a:p>
        </p:txBody>
      </p:sp>
      <p:sp>
        <p:nvSpPr>
          <p:cNvPr id="5" name="CuadroTexto 4"/>
          <p:cNvSpPr txBox="1"/>
          <p:nvPr/>
        </p:nvSpPr>
        <p:spPr>
          <a:xfrm>
            <a:off x="2286000" y="1277469"/>
            <a:ext cx="5688106" cy="1519519"/>
          </a:xfrm>
          <a:prstGeom prst="rect">
            <a:avLst/>
          </a:prstGeom>
          <a:noFill/>
        </p:spPr>
        <p:txBody>
          <a:bodyPr wrap="square" rtlCol="0">
            <a:spAutoFit/>
          </a:bodyPr>
          <a:lstStyle/>
          <a:p>
            <a:r>
              <a:rPr lang="es-MX" dirty="0" smtClean="0">
                <a:solidFill>
                  <a:srgbClr val="0070C0"/>
                </a:solidFill>
              </a:rPr>
              <a:t>La cual consiste en capturar o recolectar, clasificar, ordenar, calcular, resumir y almacenar los datos originados por las transacciones, que tienen lugar durante la realización de actividades en la organización.</a:t>
            </a:r>
            <a:endParaRPr lang="en-US" dirty="0">
              <a:solidFill>
                <a:srgbClr val="0070C0"/>
              </a:solidFill>
            </a:endParaRPr>
          </a:p>
        </p:txBody>
      </p:sp>
      <p:sp>
        <p:nvSpPr>
          <p:cNvPr id="6" name="CuadroTexto 5"/>
          <p:cNvSpPr txBox="1"/>
          <p:nvPr/>
        </p:nvSpPr>
        <p:spPr>
          <a:xfrm>
            <a:off x="6723529" y="2985247"/>
            <a:ext cx="3741730" cy="369332"/>
          </a:xfrm>
          <a:prstGeom prst="rect">
            <a:avLst/>
          </a:prstGeom>
          <a:noFill/>
        </p:spPr>
        <p:txBody>
          <a:bodyPr wrap="none" rtlCol="0">
            <a:spAutoFit/>
          </a:bodyPr>
          <a:lstStyle/>
          <a:p>
            <a:r>
              <a:rPr lang="es-MX" dirty="0" smtClean="0">
                <a:solidFill>
                  <a:srgbClr val="FF0000"/>
                </a:solidFill>
              </a:rPr>
              <a:t>PROCESAMIENTO DE CONSULTA</a:t>
            </a:r>
            <a:endParaRPr lang="en-US" dirty="0">
              <a:solidFill>
                <a:srgbClr val="FF0000"/>
              </a:solidFill>
            </a:endParaRPr>
          </a:p>
        </p:txBody>
      </p:sp>
      <p:sp>
        <p:nvSpPr>
          <p:cNvPr id="7" name="CuadroTexto 6"/>
          <p:cNvSpPr txBox="1"/>
          <p:nvPr/>
        </p:nvSpPr>
        <p:spPr>
          <a:xfrm>
            <a:off x="6723529" y="3752881"/>
            <a:ext cx="3969302" cy="1477328"/>
          </a:xfrm>
          <a:prstGeom prst="rect">
            <a:avLst/>
          </a:prstGeom>
          <a:noFill/>
        </p:spPr>
        <p:txBody>
          <a:bodyPr wrap="square" rtlCol="0">
            <a:spAutoFit/>
          </a:bodyPr>
          <a:lstStyle/>
          <a:p>
            <a:r>
              <a:rPr lang="es-MX" dirty="0" smtClean="0">
                <a:solidFill>
                  <a:schemeClr val="accent4">
                    <a:lumMod val="75000"/>
                  </a:schemeClr>
                </a:solidFill>
              </a:rPr>
              <a:t>Esta función es generalmente utilizada por los subsistemas de administración de datos que facilita el acceso a los datos y de procesamiento de información.</a:t>
            </a:r>
            <a:endParaRPr lang="en-US" dirty="0">
              <a:solidFill>
                <a:schemeClr val="accent4">
                  <a:lumMod val="75000"/>
                </a:schemeClr>
              </a:solidFill>
            </a:endParaRPr>
          </a:p>
        </p:txBody>
      </p:sp>
    </p:spTree>
    <p:extLst>
      <p:ext uri="{BB962C8B-B14F-4D97-AF65-F5344CB8AC3E}">
        <p14:creationId xmlns:p14="http://schemas.microsoft.com/office/powerpoint/2010/main" val="279469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09"/>
            <a:ext cx="7008275" cy="1283067"/>
          </a:xfrm>
        </p:spPr>
        <p:txBody>
          <a:bodyPr>
            <a:normAutofit/>
          </a:bodyPr>
          <a:lstStyle/>
          <a:p>
            <a:r>
              <a:rPr lang="es-MX" sz="2400" dirty="0" smtClean="0">
                <a:solidFill>
                  <a:srgbClr val="FF0000"/>
                </a:solidFill>
              </a:rPr>
              <a:t>TIPOS Y USOS DE LOS SISTEMAS DE INFORMACION</a:t>
            </a:r>
            <a:endParaRPr lang="en-US" sz="2400" dirty="0">
              <a:solidFill>
                <a:srgbClr val="FF0000"/>
              </a:solidFill>
            </a:endParaRPr>
          </a:p>
        </p:txBody>
      </p:sp>
      <p:sp>
        <p:nvSpPr>
          <p:cNvPr id="3" name="Marcador de contenido 2"/>
          <p:cNvSpPr>
            <a:spLocks noGrp="1"/>
          </p:cNvSpPr>
          <p:nvPr>
            <p:ph idx="1"/>
          </p:nvPr>
        </p:nvSpPr>
        <p:spPr>
          <a:xfrm>
            <a:off x="2589212" y="2133600"/>
            <a:ext cx="4190411" cy="1667691"/>
          </a:xfrm>
        </p:spPr>
        <p:txBody>
          <a:bodyPr>
            <a:normAutofit fontScale="92500" lnSpcReduction="10000"/>
          </a:bodyPr>
          <a:lstStyle/>
          <a:p>
            <a:r>
              <a:rPr lang="es-MX" dirty="0" smtClean="0">
                <a:solidFill>
                  <a:srgbClr val="00B050"/>
                </a:solidFill>
              </a:rPr>
              <a:t>SISTEMAS TRANSACCIONALES:</a:t>
            </a:r>
          </a:p>
          <a:p>
            <a:r>
              <a:rPr lang="es-MX" dirty="0" smtClean="0">
                <a:solidFill>
                  <a:srgbClr val="00B050"/>
                </a:solidFill>
              </a:rPr>
              <a:t>A través de estos, suelen lograrse ahorros significativos en mano de obra, debido a que automatizan tareas operativas de la organización.</a:t>
            </a:r>
            <a:endParaRPr lang="en-US" dirty="0">
              <a:solidFill>
                <a:srgbClr val="00B050"/>
              </a:solidFill>
            </a:endParaRPr>
          </a:p>
        </p:txBody>
      </p:sp>
      <p:sp>
        <p:nvSpPr>
          <p:cNvPr id="4" name="CuadroTexto 3"/>
          <p:cNvSpPr txBox="1"/>
          <p:nvPr/>
        </p:nvSpPr>
        <p:spPr>
          <a:xfrm>
            <a:off x="7380515" y="3997235"/>
            <a:ext cx="3043646" cy="2800767"/>
          </a:xfrm>
          <a:prstGeom prst="rect">
            <a:avLst/>
          </a:prstGeom>
          <a:noFill/>
        </p:spPr>
        <p:txBody>
          <a:bodyPr wrap="square" rtlCol="0">
            <a:spAutoFit/>
          </a:bodyPr>
          <a:lstStyle/>
          <a:p>
            <a:r>
              <a:rPr lang="es-MX" sz="1600" dirty="0" smtClean="0">
                <a:solidFill>
                  <a:srgbClr val="7030A0"/>
                </a:solidFill>
              </a:rPr>
              <a:t>SISTEMAS ESTRATEGICOS</a:t>
            </a:r>
          </a:p>
          <a:p>
            <a:endParaRPr lang="es-MX" sz="1600" dirty="0">
              <a:solidFill>
                <a:srgbClr val="7030A0"/>
              </a:solidFill>
            </a:endParaRPr>
          </a:p>
          <a:p>
            <a:r>
              <a:rPr lang="es-MX" sz="1600" dirty="0" smtClean="0">
                <a:solidFill>
                  <a:srgbClr val="7030A0"/>
                </a:solidFill>
              </a:rPr>
              <a:t>Su función principal no es apoyar la automatización de procesos operativos, o apoyar en la toma de decisiones, si no más bien lograr ventajas en costos y servicios diferenciados entre clientes y proveedores</a:t>
            </a:r>
          </a:p>
          <a:p>
            <a:endParaRPr lang="en-US" sz="1600" dirty="0">
              <a:solidFill>
                <a:srgbClr val="7030A0"/>
              </a:solidFill>
            </a:endParaRPr>
          </a:p>
        </p:txBody>
      </p:sp>
      <p:sp>
        <p:nvSpPr>
          <p:cNvPr id="5" name="CuadroTexto 4"/>
          <p:cNvSpPr txBox="1"/>
          <p:nvPr/>
        </p:nvSpPr>
        <p:spPr>
          <a:xfrm>
            <a:off x="3226526" y="4167051"/>
            <a:ext cx="3122023" cy="1754326"/>
          </a:xfrm>
          <a:prstGeom prst="rect">
            <a:avLst/>
          </a:prstGeom>
          <a:noFill/>
        </p:spPr>
        <p:txBody>
          <a:bodyPr wrap="square" rtlCol="0">
            <a:spAutoFit/>
          </a:bodyPr>
          <a:lstStyle/>
          <a:p>
            <a:r>
              <a:rPr lang="es-MX" dirty="0" smtClean="0">
                <a:solidFill>
                  <a:srgbClr val="C00000"/>
                </a:solidFill>
              </a:rPr>
              <a:t>SISTEMAS PERSONALES DE INFORMACION:</a:t>
            </a:r>
          </a:p>
          <a:p>
            <a:r>
              <a:rPr lang="es-MX" dirty="0" err="1" smtClean="0">
                <a:solidFill>
                  <a:srgbClr val="C00000"/>
                </a:solidFill>
              </a:rPr>
              <a:t>Estan</a:t>
            </a:r>
            <a:r>
              <a:rPr lang="es-MX" dirty="0" smtClean="0">
                <a:solidFill>
                  <a:srgbClr val="C00000"/>
                </a:solidFill>
              </a:rPr>
              <a:t> enfocados en aumentar la productividad de los usuarios individuales.</a:t>
            </a:r>
            <a:endParaRPr lang="en-US" dirty="0">
              <a:solidFill>
                <a:srgbClr val="C00000"/>
              </a:solidFill>
            </a:endParaRPr>
          </a:p>
        </p:txBody>
      </p:sp>
    </p:spTree>
    <p:extLst>
      <p:ext uri="{BB962C8B-B14F-4D97-AF65-F5344CB8AC3E}">
        <p14:creationId xmlns:p14="http://schemas.microsoft.com/office/powerpoint/2010/main" val="3347875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988525" y="1812115"/>
            <a:ext cx="6096000" cy="3785652"/>
          </a:xfrm>
          <a:prstGeom prst="rect">
            <a:avLst/>
          </a:prstGeom>
        </p:spPr>
        <p:txBody>
          <a:bodyPr>
            <a:spAutoFit/>
          </a:bodyPr>
          <a:lstStyle/>
          <a:p>
            <a:r>
              <a:rPr lang="es-MX" sz="1600" dirty="0"/>
              <a:t> </a:t>
            </a:r>
          </a:p>
          <a:p>
            <a:r>
              <a:rPr lang="es-MX" sz="1600" dirty="0"/>
              <a:t>La aplicación de tecnología para el abastecimiento de mercancías en la empresa y </a:t>
            </a:r>
            <a:r>
              <a:rPr lang="es-MX" sz="1600" dirty="0" smtClean="0"/>
              <a:t>la distribución </a:t>
            </a:r>
            <a:r>
              <a:rPr lang="es-MX" sz="1600" dirty="0"/>
              <a:t>de éstos hacia el consumidor final, consideramos que es fundamental </a:t>
            </a:r>
            <a:r>
              <a:rPr lang="es-MX" sz="1600" dirty="0" smtClean="0"/>
              <a:t>para ofrecer </a:t>
            </a:r>
            <a:r>
              <a:rPr lang="es-MX" sz="1600" dirty="0"/>
              <a:t>bases sólidas que permiten la integración de la empresa con sus proveedores </a:t>
            </a:r>
            <a:r>
              <a:rPr lang="es-MX" sz="1600" dirty="0" smtClean="0"/>
              <a:t>y clientes</a:t>
            </a:r>
            <a:r>
              <a:rPr lang="es-MX" sz="1600" dirty="0"/>
              <a:t>, permitiéndole robustecer lazos que conformen alianzas estratégicas y que </a:t>
            </a:r>
            <a:r>
              <a:rPr lang="es-MX" sz="1600" dirty="0" smtClean="0"/>
              <a:t>los consoliden </a:t>
            </a:r>
            <a:r>
              <a:rPr lang="es-MX" sz="1600" dirty="0"/>
              <a:t>en su sector industrial en el largo plazo. Esto principalmente, provocado por </a:t>
            </a:r>
            <a:r>
              <a:rPr lang="es-MX" sz="1600" dirty="0" smtClean="0"/>
              <a:t>la generación </a:t>
            </a:r>
            <a:r>
              <a:rPr lang="es-MX" sz="1600" dirty="0"/>
              <a:t>de lealtad mutua y posibilidades para ambas partes de crecer, que les </a:t>
            </a:r>
            <a:r>
              <a:rPr lang="es-MX" sz="1600" dirty="0" smtClean="0"/>
              <a:t>permita mostrar </a:t>
            </a:r>
            <a:r>
              <a:rPr lang="es-MX" sz="1600" dirty="0"/>
              <a:t>una postura sólida y firme ante la competencia y mantenerse en pie </a:t>
            </a:r>
            <a:r>
              <a:rPr lang="es-MX" sz="1600" dirty="0" smtClean="0"/>
              <a:t>ante turbulencias </a:t>
            </a:r>
            <a:r>
              <a:rPr lang="es-MX" sz="1600" dirty="0"/>
              <a:t>que puedan sacudir su sector industrial, asegurando un precio conveniente o </a:t>
            </a:r>
            <a:r>
              <a:rPr lang="es-MX" sz="1600" dirty="0" smtClean="0"/>
              <a:t>el abastecimiento </a:t>
            </a:r>
            <a:r>
              <a:rPr lang="es-MX" sz="1600" dirty="0"/>
              <a:t>de insumos y la continuidad en la venta</a:t>
            </a:r>
            <a:endParaRPr lang="en-US" sz="1600" dirty="0"/>
          </a:p>
        </p:txBody>
      </p:sp>
      <p:sp>
        <p:nvSpPr>
          <p:cNvPr id="5" name="CuadroTexto 4"/>
          <p:cNvSpPr txBox="1"/>
          <p:nvPr/>
        </p:nvSpPr>
        <p:spPr>
          <a:xfrm>
            <a:off x="5329646" y="809897"/>
            <a:ext cx="2587568" cy="523220"/>
          </a:xfrm>
          <a:prstGeom prst="rect">
            <a:avLst/>
          </a:prstGeom>
          <a:noFill/>
        </p:spPr>
        <p:txBody>
          <a:bodyPr wrap="none" rtlCol="0">
            <a:spAutoFit/>
          </a:bodyPr>
          <a:lstStyle/>
          <a:p>
            <a:r>
              <a:rPr lang="es-MX" sz="2800" dirty="0" smtClean="0">
                <a:solidFill>
                  <a:srgbClr val="C00000"/>
                </a:solidFill>
              </a:rPr>
              <a:t>CONCLUSION</a:t>
            </a:r>
            <a:endParaRPr lang="en-US" sz="2800" dirty="0">
              <a:solidFill>
                <a:srgbClr val="C00000"/>
              </a:solidFill>
            </a:endParaRPr>
          </a:p>
        </p:txBody>
      </p:sp>
    </p:spTree>
    <p:extLst>
      <p:ext uri="{BB962C8B-B14F-4D97-AF65-F5344CB8AC3E}">
        <p14:creationId xmlns:p14="http://schemas.microsoft.com/office/powerpoint/2010/main" val="2338774786"/>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Integral</Template>
  <TotalTime>1131</TotalTime>
  <Words>564</Words>
  <Application>Microsoft Office PowerPoint</Application>
  <PresentationFormat>Panorámica</PresentationFormat>
  <Paragraphs>23</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Century Gothic</vt:lpstr>
      <vt:lpstr>Wingdings 3</vt:lpstr>
      <vt:lpstr>Espiral</vt:lpstr>
      <vt:lpstr>Presentación de PowerPoint</vt:lpstr>
      <vt:lpstr>Presentación de PowerPoint</vt:lpstr>
      <vt:lpstr>Presentación de PowerPoint</vt:lpstr>
      <vt:lpstr>Presentación de PowerPoint</vt:lpstr>
      <vt:lpstr>Presentación de PowerPoint</vt:lpstr>
      <vt:lpstr>TIPOS Y USOS DE LOS SISTEMAS DE INFORMACION</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ASUS</dc:creator>
  <cp:lastModifiedBy>ASUS</cp:lastModifiedBy>
  <cp:revision>16</cp:revision>
  <dcterms:created xsi:type="dcterms:W3CDTF">2018-09-03T21:16:18Z</dcterms:created>
  <dcterms:modified xsi:type="dcterms:W3CDTF">2018-09-05T02:43:49Z</dcterms:modified>
</cp:coreProperties>
</file>