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1" r:id="rId4"/>
    <p:sldId id="260" r:id="rId5"/>
    <p:sldId id="282" r:id="rId6"/>
    <p:sldId id="278" r:id="rId7"/>
    <p:sldId id="259" r:id="rId8"/>
    <p:sldId id="269" r:id="rId9"/>
    <p:sldId id="287" r:id="rId10"/>
    <p:sldId id="288" r:id="rId11"/>
    <p:sldId id="261" r:id="rId12"/>
    <p:sldId id="283" r:id="rId13"/>
    <p:sldId id="284" r:id="rId14"/>
    <p:sldId id="285" r:id="rId15"/>
    <p:sldId id="268" r:id="rId16"/>
    <p:sldId id="286" r:id="rId17"/>
    <p:sldId id="267" r:id="rId18"/>
    <p:sldId id="275"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74" autoAdjust="0"/>
  </p:normalViewPr>
  <p:slideViewPr>
    <p:cSldViewPr snapToGrid="0">
      <p:cViewPr>
        <p:scale>
          <a:sx n="100" d="100"/>
          <a:sy n="100"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522EC-BB92-4B71-A707-4CA913993756}" type="datetimeFigureOut">
              <a:rPr lang="es-CL" smtClean="0"/>
              <a:t>07-04-2022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12C67-BD26-4CEF-B62E-E0E0CF6A2C70}" type="slidenum">
              <a:rPr lang="es-CL" smtClean="0"/>
              <a:t>‹Nº›</a:t>
            </a:fld>
            <a:endParaRPr lang="es-CL"/>
          </a:p>
        </p:txBody>
      </p:sp>
    </p:spTree>
    <p:extLst>
      <p:ext uri="{BB962C8B-B14F-4D97-AF65-F5344CB8AC3E}">
        <p14:creationId xmlns:p14="http://schemas.microsoft.com/office/powerpoint/2010/main" val="66936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7312C67-BD26-4CEF-B62E-E0E0CF6A2C70}" type="slidenum">
              <a:rPr lang="es-CL" smtClean="0"/>
              <a:t>6</a:t>
            </a:fld>
            <a:endParaRPr lang="es-CL"/>
          </a:p>
        </p:txBody>
      </p:sp>
    </p:spTree>
    <p:extLst>
      <p:ext uri="{BB962C8B-B14F-4D97-AF65-F5344CB8AC3E}">
        <p14:creationId xmlns:p14="http://schemas.microsoft.com/office/powerpoint/2010/main" val="114507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Capturas de pantalla de Herramientas de desarrollo, localhost, implementación BD, implementación control de versiones </a:t>
            </a:r>
            <a:r>
              <a:rPr lang="es-CL" dirty="0" err="1"/>
              <a:t>Github</a:t>
            </a:r>
            <a:endParaRPr lang="es-CL" baseline="0" dirty="0"/>
          </a:p>
          <a:p>
            <a:endParaRPr lang="es-CL" dirty="0"/>
          </a:p>
        </p:txBody>
      </p:sp>
      <p:sp>
        <p:nvSpPr>
          <p:cNvPr id="4" name="Marcador de número de diapositiva 3"/>
          <p:cNvSpPr>
            <a:spLocks noGrp="1"/>
          </p:cNvSpPr>
          <p:nvPr>
            <p:ph type="sldNum" sz="quarter" idx="10"/>
          </p:nvPr>
        </p:nvSpPr>
        <p:spPr/>
        <p:txBody>
          <a:bodyPr/>
          <a:lstStyle/>
          <a:p>
            <a:fld id="{B7312C67-BD26-4CEF-B62E-E0E0CF6A2C70}" type="slidenum">
              <a:rPr lang="es-CL" smtClean="0"/>
              <a:t>18</a:t>
            </a:fld>
            <a:endParaRPr lang="es-CL"/>
          </a:p>
        </p:txBody>
      </p:sp>
    </p:spTree>
    <p:extLst>
      <p:ext uri="{BB962C8B-B14F-4D97-AF65-F5344CB8AC3E}">
        <p14:creationId xmlns:p14="http://schemas.microsoft.com/office/powerpoint/2010/main" val="316417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C56040A3-26B0-41B9-8D0E-A6E2BE76A0F6}" type="datetimeFigureOut">
              <a:rPr lang="es-CL" smtClean="0"/>
              <a:t>07-04-2022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71632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56040A3-26B0-41B9-8D0E-A6E2BE76A0F6}" type="datetimeFigureOut">
              <a:rPr lang="es-CL" smtClean="0"/>
              <a:t>07-04-2022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334699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56040A3-26B0-41B9-8D0E-A6E2BE76A0F6}" type="datetimeFigureOut">
              <a:rPr lang="es-CL" smtClean="0"/>
              <a:t>07-04-2022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11288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56040A3-26B0-41B9-8D0E-A6E2BE76A0F6}" type="datetimeFigureOut">
              <a:rPr lang="es-CL" smtClean="0"/>
              <a:t>07-04-2022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13178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56040A3-26B0-41B9-8D0E-A6E2BE76A0F6}" type="datetimeFigureOut">
              <a:rPr lang="es-CL" smtClean="0"/>
              <a:t>07-04-2022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246789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C56040A3-26B0-41B9-8D0E-A6E2BE76A0F6}" type="datetimeFigureOut">
              <a:rPr lang="es-CL" smtClean="0"/>
              <a:t>07-04-2022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298738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C56040A3-26B0-41B9-8D0E-A6E2BE76A0F6}" type="datetimeFigureOut">
              <a:rPr lang="es-CL" smtClean="0"/>
              <a:t>07-04-2022</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330727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C56040A3-26B0-41B9-8D0E-A6E2BE76A0F6}" type="datetimeFigureOut">
              <a:rPr lang="es-CL" smtClean="0"/>
              <a:t>07-04-2022</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39670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56040A3-26B0-41B9-8D0E-A6E2BE76A0F6}" type="datetimeFigureOut">
              <a:rPr lang="es-CL" smtClean="0"/>
              <a:t>07-04-2022</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400558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56040A3-26B0-41B9-8D0E-A6E2BE76A0F6}" type="datetimeFigureOut">
              <a:rPr lang="es-CL" smtClean="0"/>
              <a:t>07-04-2022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106001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56040A3-26B0-41B9-8D0E-A6E2BE76A0F6}" type="datetimeFigureOut">
              <a:rPr lang="es-CL" smtClean="0"/>
              <a:t>07-04-2022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B4A6B74D-EAB3-419D-9AFB-7734616CA1B2}" type="slidenum">
              <a:rPr lang="es-CL" smtClean="0"/>
              <a:t>‹Nº›</a:t>
            </a:fld>
            <a:endParaRPr lang="es-CL"/>
          </a:p>
        </p:txBody>
      </p:sp>
    </p:spTree>
    <p:extLst>
      <p:ext uri="{BB962C8B-B14F-4D97-AF65-F5344CB8AC3E}">
        <p14:creationId xmlns:p14="http://schemas.microsoft.com/office/powerpoint/2010/main" val="98732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040A3-26B0-41B9-8D0E-A6E2BE76A0F6}" type="datetimeFigureOut">
              <a:rPr lang="es-CL" smtClean="0"/>
              <a:t>07-04-2022</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6B74D-EAB3-419D-9AFB-7734616CA1B2}" type="slidenum">
              <a:rPr lang="es-CL" smtClean="0"/>
              <a:t>‹Nº›</a:t>
            </a:fld>
            <a:endParaRPr lang="es-CL"/>
          </a:p>
        </p:txBody>
      </p:sp>
    </p:spTree>
    <p:extLst>
      <p:ext uri="{BB962C8B-B14F-4D97-AF65-F5344CB8AC3E}">
        <p14:creationId xmlns:p14="http://schemas.microsoft.com/office/powerpoint/2010/main" val="221201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630706" y="745845"/>
            <a:ext cx="8561294" cy="2387600"/>
          </a:xfrm>
        </p:spPr>
        <p:txBody>
          <a:bodyPr/>
          <a:lstStyle/>
          <a:p>
            <a:r>
              <a:rPr lang="es-CL" dirty="0">
                <a:solidFill>
                  <a:schemeClr val="tx2"/>
                </a:solidFill>
              </a:rPr>
              <a:t>Portafolio de Título</a:t>
            </a:r>
            <a:br>
              <a:rPr lang="es-CL" dirty="0">
                <a:solidFill>
                  <a:schemeClr val="tx2"/>
                </a:solidFill>
              </a:rPr>
            </a:br>
            <a:r>
              <a:rPr lang="es-CL" sz="3200" dirty="0">
                <a:solidFill>
                  <a:schemeClr val="tx2"/>
                </a:solidFill>
              </a:rPr>
              <a:t>“Sistema web de venta para confeccionadora de ropa”</a:t>
            </a:r>
          </a:p>
        </p:txBody>
      </p:sp>
      <p:sp>
        <p:nvSpPr>
          <p:cNvPr id="3" name="Subtítulo 2"/>
          <p:cNvSpPr>
            <a:spLocks noGrp="1"/>
          </p:cNvSpPr>
          <p:nvPr>
            <p:ph type="subTitle" idx="1"/>
          </p:nvPr>
        </p:nvSpPr>
        <p:spPr>
          <a:xfrm>
            <a:off x="3630706" y="3662238"/>
            <a:ext cx="8561294" cy="2404867"/>
          </a:xfrm>
        </p:spPr>
        <p:txBody>
          <a:bodyPr>
            <a:noAutofit/>
          </a:bodyPr>
          <a:lstStyle/>
          <a:p>
            <a:r>
              <a:rPr lang="es-CL" sz="3200" dirty="0">
                <a:solidFill>
                  <a:schemeClr val="tx2"/>
                </a:solidFill>
              </a:rPr>
              <a:t>Analista Programador Computacional</a:t>
            </a:r>
          </a:p>
          <a:p>
            <a:r>
              <a:rPr lang="es-CL" sz="1400" dirty="0">
                <a:solidFill>
                  <a:schemeClr val="tx2"/>
                </a:solidFill>
              </a:rPr>
              <a:t>Escuela de Informática y Telecomunicaciones</a:t>
            </a:r>
          </a:p>
          <a:p>
            <a:r>
              <a:rPr lang="es-CL" sz="1400" dirty="0">
                <a:solidFill>
                  <a:schemeClr val="tx2"/>
                </a:solidFill>
              </a:rPr>
              <a:t>Sede Maipú2022</a:t>
            </a:r>
          </a:p>
          <a:p>
            <a:r>
              <a:rPr lang="es-CL" sz="1400" dirty="0">
                <a:solidFill>
                  <a:schemeClr val="tx2"/>
                </a:solidFill>
              </a:rPr>
              <a:t>Docente Instructor de la Asignatura:</a:t>
            </a:r>
          </a:p>
          <a:p>
            <a:r>
              <a:rPr lang="es-CL" sz="1400" dirty="0">
                <a:solidFill>
                  <a:schemeClr val="tx2"/>
                </a:solidFill>
              </a:rPr>
              <a:t>Christian Lazcano Cabello</a:t>
            </a:r>
          </a:p>
          <a:p>
            <a:r>
              <a:rPr lang="es-CL" sz="1400" dirty="0">
                <a:solidFill>
                  <a:schemeClr val="tx2"/>
                </a:solidFill>
              </a:rPr>
              <a:t>Integrantes del Equipo: Bastián </a:t>
            </a:r>
            <a:r>
              <a:rPr lang="es-CL" sz="1400" dirty="0" err="1">
                <a:solidFill>
                  <a:schemeClr val="tx2"/>
                </a:solidFill>
              </a:rPr>
              <a:t>Huenuqueo</a:t>
            </a:r>
            <a:r>
              <a:rPr lang="es-CL" sz="1400" dirty="0">
                <a:solidFill>
                  <a:schemeClr val="tx2"/>
                </a:solidFill>
              </a:rPr>
              <a:t>, Paola Saldaña y Camilo </a:t>
            </a:r>
            <a:r>
              <a:rPr lang="es-CL" sz="1400" dirty="0" err="1">
                <a:solidFill>
                  <a:schemeClr val="tx2"/>
                </a:solidFill>
              </a:rPr>
              <a:t>Tarkowski</a:t>
            </a:r>
            <a:endParaRPr lang="es-CL" sz="1400" dirty="0">
              <a:solidFill>
                <a:schemeClr val="tx2"/>
              </a:solidFill>
            </a:endParaRPr>
          </a:p>
          <a:p>
            <a:endParaRPr lang="es-CL" sz="1400" dirty="0">
              <a:solidFill>
                <a:schemeClr val="tx2"/>
              </a:solidFill>
            </a:endParaRPr>
          </a:p>
        </p:txBody>
      </p:sp>
    </p:spTree>
    <p:extLst>
      <p:ext uri="{BB962C8B-B14F-4D97-AF65-F5344CB8AC3E}">
        <p14:creationId xmlns:p14="http://schemas.microsoft.com/office/powerpoint/2010/main" val="215143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5524387" y="327929"/>
            <a:ext cx="6317328" cy="1325563"/>
          </a:xfrm>
        </p:spPr>
        <p:txBody>
          <a:bodyPr/>
          <a:lstStyle/>
          <a:p>
            <a:pPr algn="ctr"/>
            <a:r>
              <a:rPr lang="es-CL" dirty="0"/>
              <a:t>Historias de usuario </a:t>
            </a:r>
          </a:p>
        </p:txBody>
      </p:sp>
      <p:sp>
        <p:nvSpPr>
          <p:cNvPr id="5" name="CuadroTexto 4"/>
          <p:cNvSpPr txBox="1"/>
          <p:nvPr/>
        </p:nvSpPr>
        <p:spPr>
          <a:xfrm>
            <a:off x="6379855" y="2394073"/>
            <a:ext cx="4606392" cy="1477328"/>
          </a:xfrm>
          <a:prstGeom prst="rect">
            <a:avLst/>
          </a:prstGeom>
          <a:noFill/>
        </p:spPr>
        <p:txBody>
          <a:bodyPr wrap="square" rtlCol="0">
            <a:spAutoFit/>
          </a:bodyPr>
          <a:lstStyle/>
          <a:p>
            <a:pPr algn="r"/>
            <a:endParaRPr lang="es-CL" dirty="0"/>
          </a:p>
          <a:p>
            <a:pPr algn="r"/>
            <a:endParaRPr lang="es-CL" dirty="0"/>
          </a:p>
          <a:p>
            <a:pPr algn="r"/>
            <a:endParaRPr lang="es-CL" dirty="0"/>
          </a:p>
          <a:p>
            <a:pPr algn="r"/>
            <a:endParaRPr lang="es-CL" dirty="0"/>
          </a:p>
          <a:p>
            <a:pPr algn="r"/>
            <a:endParaRPr lang="es-CL" dirty="0"/>
          </a:p>
        </p:txBody>
      </p:sp>
      <p:sp>
        <p:nvSpPr>
          <p:cNvPr id="6" name="CuadroTexto 5">
            <a:extLst>
              <a:ext uri="{FF2B5EF4-FFF2-40B4-BE49-F238E27FC236}">
                <a16:creationId xmlns:a16="http://schemas.microsoft.com/office/drawing/2014/main" id="{E5196954-9C5B-428B-ABEC-A0C823BAB7A3}"/>
              </a:ext>
            </a:extLst>
          </p:cNvPr>
          <p:cNvSpPr txBox="1"/>
          <p:nvPr/>
        </p:nvSpPr>
        <p:spPr>
          <a:xfrm>
            <a:off x="4281210" y="1170087"/>
            <a:ext cx="6486552" cy="7355860"/>
          </a:xfrm>
          <a:prstGeom prst="rect">
            <a:avLst/>
          </a:prstGeom>
          <a:noFill/>
        </p:spPr>
        <p:txBody>
          <a:bodyPr wrap="square" rtlCol="0">
            <a:spAutoFit/>
          </a:bodyPr>
          <a:lstStyle/>
          <a:p>
            <a:pPr marL="285750" indent="-285750">
              <a:buFontTx/>
              <a:buChar char="-"/>
            </a:pPr>
            <a:r>
              <a:rPr lang="es-ES" dirty="0"/>
              <a:t>E1: “Desarrollar una página web para realizar pedidos.”</a:t>
            </a:r>
          </a:p>
          <a:p>
            <a:pPr marL="285750" indent="-285750">
              <a:buFontTx/>
              <a:buChar char="-"/>
            </a:pPr>
            <a:endParaRPr lang="es-ES" dirty="0"/>
          </a:p>
          <a:p>
            <a:pPr marL="285750" indent="-285750">
              <a:buFontTx/>
              <a:buChar char="-"/>
            </a:pPr>
            <a:r>
              <a:rPr lang="es-ES" sz="1600" dirty="0"/>
              <a:t>H1 Como cliente quiero tener un formulario para ingresar mis datos y se me reconozca como un usuario.</a:t>
            </a:r>
          </a:p>
          <a:p>
            <a:pPr marL="285750" indent="-285750">
              <a:buFontTx/>
              <a:buChar char="-"/>
            </a:pPr>
            <a:r>
              <a:rPr lang="es-ES" sz="1600" dirty="0"/>
              <a:t>H2 Como cliente quiero ingresar con mis credenciales para realizar los pedidos de manera personalizada.</a:t>
            </a:r>
          </a:p>
          <a:p>
            <a:pPr marL="285750" indent="-285750">
              <a:buFontTx/>
              <a:buChar char="-"/>
            </a:pPr>
            <a:r>
              <a:rPr lang="es-ES" sz="1600" dirty="0"/>
              <a:t>H2 Como cliente quiero tener mi historial de compras.</a:t>
            </a:r>
          </a:p>
          <a:p>
            <a:pPr marL="285750" indent="-285750">
              <a:buFontTx/>
              <a:buChar char="-"/>
            </a:pPr>
            <a:r>
              <a:rPr lang="es-ES" sz="1600" dirty="0"/>
              <a:t>H3 Como cliente quiero realizar el pago del abono (o el segundo pago) cómodamente con mi tarjeta de crédito o débito.</a:t>
            </a:r>
          </a:p>
          <a:p>
            <a:pPr marL="285750" indent="-285750">
              <a:buFontTx/>
              <a:buChar char="-"/>
            </a:pPr>
            <a:endParaRPr lang="es-ES" dirty="0"/>
          </a:p>
          <a:p>
            <a:pPr marL="285750" indent="-285750">
              <a:buFontTx/>
              <a:buChar char="-"/>
            </a:pPr>
            <a:r>
              <a:rPr lang="es-ES" dirty="0"/>
              <a:t>E2: “La página web tendrá un catálogo, carrito de compras y un formulario para realizar pedidos personalizados.”</a:t>
            </a:r>
          </a:p>
          <a:p>
            <a:pPr marL="285750" indent="-285750">
              <a:buFontTx/>
              <a:buChar char="-"/>
            </a:pPr>
            <a:endParaRPr lang="es-ES" dirty="0"/>
          </a:p>
          <a:p>
            <a:pPr marL="285750" indent="-285750">
              <a:buFontTx/>
              <a:buChar char="-"/>
            </a:pPr>
            <a:r>
              <a:rPr lang="es-ES" sz="1600" dirty="0"/>
              <a:t>H1 Como cliente quiero visualizar los productos en un catálogo que los muestre en forma de lista.</a:t>
            </a:r>
          </a:p>
          <a:p>
            <a:pPr marL="285750" indent="-285750">
              <a:buFontTx/>
              <a:buChar char="-"/>
            </a:pPr>
            <a:r>
              <a:rPr lang="es-ES" sz="1600" dirty="0"/>
              <a:t>H2 Como cliente quiero realizar mis pedidos personalizados relacionados llenando un formulario que me permita escoger las características de la prenda.</a:t>
            </a:r>
          </a:p>
          <a:p>
            <a:pPr marL="285750" indent="-285750">
              <a:buFontTx/>
              <a:buChar char="-"/>
            </a:pPr>
            <a:r>
              <a:rPr lang="es-ES" sz="1600" dirty="0"/>
              <a:t>H3 Como cliente quiero tener un carrito de compras en donde pueda agrupar o eliminar los productos que solicitaré.</a:t>
            </a:r>
          </a:p>
          <a:p>
            <a:pPr marL="285750" indent="-285750">
              <a:buFontTx/>
              <a:buChar char="-"/>
            </a:pPr>
            <a:r>
              <a:rPr lang="es-ES" sz="1600" dirty="0"/>
              <a:t>H4 Como cliente necesito un centro de notificaciones en donde pueda recibir los mensajes de la costurera.</a:t>
            </a:r>
          </a:p>
          <a:p>
            <a:pPr marL="285750" indent="-285750">
              <a:buFontTx/>
              <a:buChar char="-"/>
            </a:pPr>
            <a:endParaRPr lang="es-ES" dirty="0"/>
          </a:p>
          <a:p>
            <a:pPr marL="285750" indent="-285750">
              <a:buFontTx/>
              <a:buChar char="-"/>
            </a:pPr>
            <a:endParaRPr lang="es-ES" dirty="0"/>
          </a:p>
          <a:p>
            <a:pPr marL="285750" indent="-285750">
              <a:buFontTx/>
              <a:buChar char="-"/>
            </a:pPr>
            <a:endParaRPr lang="es-ES" dirty="0"/>
          </a:p>
          <a:p>
            <a:pPr marL="285750" indent="-285750">
              <a:buFontTx/>
              <a:buChar char="-"/>
            </a:pPr>
            <a:endParaRPr lang="es-ES" dirty="0"/>
          </a:p>
          <a:p>
            <a:pPr marL="285750" indent="-285750">
              <a:buFontTx/>
              <a:buChar char="-"/>
            </a:pPr>
            <a:endParaRPr lang="es-ES" dirty="0"/>
          </a:p>
          <a:p>
            <a:pPr marL="285750" indent="-285750">
              <a:buFontTx/>
              <a:buChar char="-"/>
            </a:pPr>
            <a:endParaRPr lang="es-ES" dirty="0"/>
          </a:p>
        </p:txBody>
      </p:sp>
    </p:spTree>
    <p:extLst>
      <p:ext uri="{BB962C8B-B14F-4D97-AF65-F5344CB8AC3E}">
        <p14:creationId xmlns:p14="http://schemas.microsoft.com/office/powerpoint/2010/main" val="292934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779298" y="611310"/>
            <a:ext cx="6317328" cy="1325563"/>
          </a:xfrm>
        </p:spPr>
        <p:txBody>
          <a:bodyPr/>
          <a:lstStyle/>
          <a:p>
            <a:pPr algn="ctr"/>
            <a:r>
              <a:rPr lang="es-CL" dirty="0"/>
              <a:t>Historias de usuario </a:t>
            </a:r>
          </a:p>
        </p:txBody>
      </p:sp>
      <p:sp>
        <p:nvSpPr>
          <p:cNvPr id="5" name="CuadroTexto 4"/>
          <p:cNvSpPr txBox="1"/>
          <p:nvPr/>
        </p:nvSpPr>
        <p:spPr>
          <a:xfrm>
            <a:off x="6379855" y="2394073"/>
            <a:ext cx="4606392" cy="1477328"/>
          </a:xfrm>
          <a:prstGeom prst="rect">
            <a:avLst/>
          </a:prstGeom>
          <a:noFill/>
        </p:spPr>
        <p:txBody>
          <a:bodyPr wrap="square" rtlCol="0">
            <a:spAutoFit/>
          </a:bodyPr>
          <a:lstStyle/>
          <a:p>
            <a:pPr algn="r"/>
            <a:endParaRPr lang="es-CL" dirty="0"/>
          </a:p>
          <a:p>
            <a:pPr algn="r"/>
            <a:endParaRPr lang="es-CL" dirty="0"/>
          </a:p>
          <a:p>
            <a:pPr algn="r"/>
            <a:endParaRPr lang="es-CL" dirty="0"/>
          </a:p>
          <a:p>
            <a:pPr algn="r"/>
            <a:endParaRPr lang="es-CL" dirty="0"/>
          </a:p>
          <a:p>
            <a:pPr algn="r"/>
            <a:endParaRPr lang="es-CL" dirty="0"/>
          </a:p>
        </p:txBody>
      </p:sp>
      <p:sp>
        <p:nvSpPr>
          <p:cNvPr id="6" name="CuadroTexto 5">
            <a:extLst>
              <a:ext uri="{FF2B5EF4-FFF2-40B4-BE49-F238E27FC236}">
                <a16:creationId xmlns:a16="http://schemas.microsoft.com/office/drawing/2014/main" id="{E5196954-9C5B-428B-ABEC-A0C823BAB7A3}"/>
              </a:ext>
            </a:extLst>
          </p:cNvPr>
          <p:cNvSpPr txBox="1"/>
          <p:nvPr/>
        </p:nvSpPr>
        <p:spPr>
          <a:xfrm>
            <a:off x="4076702" y="1075069"/>
            <a:ext cx="6486552" cy="5724644"/>
          </a:xfrm>
          <a:prstGeom prst="rect">
            <a:avLst/>
          </a:prstGeom>
          <a:noFill/>
        </p:spPr>
        <p:txBody>
          <a:bodyPr wrap="square" rtlCol="0">
            <a:spAutoFit/>
          </a:bodyPr>
          <a:lstStyle/>
          <a:p>
            <a:endParaRPr lang="es-ES" dirty="0"/>
          </a:p>
          <a:p>
            <a:pPr marL="285750" indent="-285750">
              <a:buFontTx/>
              <a:buChar char="-"/>
            </a:pPr>
            <a:r>
              <a:rPr lang="es-ES" dirty="0"/>
              <a:t>E3: “Implementar una base de datos para almacenar la información.”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H1 Como dueña y costurera quiero que los pedidos estén almacenados en una base de datos.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H2 Como dueña y costurera quiero que los usuarios estén almacenados en una base de datos.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H3 Como dueña y costurera quiero que los productos se encuentren almacenados en una base de datos.</a:t>
            </a:r>
          </a:p>
          <a:p>
            <a:pPr marL="285750" indent="-285750">
              <a:buFontTx/>
              <a:buChar char="-"/>
            </a:pPr>
            <a:endParaRPr lang="es-ES" dirty="0"/>
          </a:p>
          <a:p>
            <a:pPr marL="285750" indent="-285750">
              <a:buFontTx/>
              <a:buChar char="-"/>
            </a:pPr>
            <a:r>
              <a:rPr lang="es-ES" dirty="0"/>
              <a:t>E4: “Se implementará un sistema de escritorio para la costurera en donde podrá administrar la información.”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H1 Como dueña y costurera quiero que los pedidos realizados por los clientes los pueda ver y aceptar o rechazar. Si el pedido lo rechazo, enviar una notificación con un mensaje al cliente de por qué no lo pude hacer. Si acepto el pedido, enviar un mensaje automático que diga “Solicitud aceptada”.</a:t>
            </a:r>
          </a:p>
          <a:p>
            <a:pPr marL="285750" indent="-285750">
              <a:buFontTx/>
              <a:buChar char="-"/>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H2 Como dueña y costurera quiero administrar el stock de mis productos para que el catálogo se vaya actualizando a medida que vaya agregando o eliminando prendas.</a:t>
            </a:r>
          </a:p>
          <a:p>
            <a:pPr marL="285750" indent="-285750">
              <a:buFontTx/>
              <a:buChar char="-"/>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H3 Como dueña y costurera quiero que el sistema genere reportes que tengan que ver con mis intereses.</a:t>
            </a:r>
          </a:p>
          <a:p>
            <a:pPr marL="285750" indent="-285750">
              <a:buFontTx/>
              <a:buChar char="-"/>
              <a:defRPr/>
            </a:pPr>
            <a:r>
              <a:rPr lang="es-ES" sz="1400" dirty="0">
                <a:solidFill>
                  <a:prstClr val="black"/>
                </a:solidFill>
                <a:latin typeface="Calibri" panose="020F0502020204030204"/>
              </a:rPr>
              <a:t>H4</a:t>
            </a:r>
            <a:endPar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s-E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s-ES" dirty="0"/>
          </a:p>
        </p:txBody>
      </p:sp>
    </p:spTree>
    <p:extLst>
      <p:ext uri="{BB962C8B-B14F-4D97-AF65-F5344CB8AC3E}">
        <p14:creationId xmlns:p14="http://schemas.microsoft.com/office/powerpoint/2010/main" val="59537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788822" y="1068510"/>
            <a:ext cx="6368029" cy="1325563"/>
          </a:xfrm>
        </p:spPr>
        <p:txBody>
          <a:bodyPr/>
          <a:lstStyle/>
          <a:p>
            <a:pPr algn="r"/>
            <a:r>
              <a:rPr lang="es-CL" dirty="0"/>
              <a:t>Diseño propuesta inicial </a:t>
            </a:r>
          </a:p>
        </p:txBody>
      </p:sp>
      <p:pic>
        <p:nvPicPr>
          <p:cNvPr id="6" name="Imagen 5">
            <a:extLst>
              <a:ext uri="{FF2B5EF4-FFF2-40B4-BE49-F238E27FC236}">
                <a16:creationId xmlns:a16="http://schemas.microsoft.com/office/drawing/2014/main" id="{9C149BC4-4294-4FC0-A42E-1D5B1D1331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8131" y="2106592"/>
            <a:ext cx="8516962" cy="4632066"/>
          </a:xfrm>
          <a:prstGeom prst="rect">
            <a:avLst/>
          </a:prstGeom>
          <a:noFill/>
          <a:ln>
            <a:noFill/>
          </a:ln>
        </p:spPr>
      </p:pic>
    </p:spTree>
    <p:extLst>
      <p:ext uri="{BB962C8B-B14F-4D97-AF65-F5344CB8AC3E}">
        <p14:creationId xmlns:p14="http://schemas.microsoft.com/office/powerpoint/2010/main" val="221116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788822" y="1068510"/>
            <a:ext cx="6368029" cy="1325563"/>
          </a:xfrm>
        </p:spPr>
        <p:txBody>
          <a:bodyPr/>
          <a:lstStyle/>
          <a:p>
            <a:pPr algn="r"/>
            <a:r>
              <a:rPr lang="es-CL" dirty="0"/>
              <a:t>Diseño propuesta inicial </a:t>
            </a:r>
          </a:p>
        </p:txBody>
      </p:sp>
      <p:sp>
        <p:nvSpPr>
          <p:cNvPr id="6" name="CuadroTexto 5">
            <a:extLst>
              <a:ext uri="{FF2B5EF4-FFF2-40B4-BE49-F238E27FC236}">
                <a16:creationId xmlns:a16="http://schemas.microsoft.com/office/drawing/2014/main" id="{0851A349-3B43-4228-AE28-88C7B1F6147B}"/>
              </a:ext>
            </a:extLst>
          </p:cNvPr>
          <p:cNvSpPr txBox="1"/>
          <p:nvPr/>
        </p:nvSpPr>
        <p:spPr>
          <a:xfrm>
            <a:off x="5669640" y="2394073"/>
            <a:ext cx="4606392" cy="1477328"/>
          </a:xfrm>
          <a:prstGeom prst="rect">
            <a:avLst/>
          </a:prstGeom>
          <a:noFill/>
        </p:spPr>
        <p:txBody>
          <a:bodyPr wrap="square" rtlCol="0">
            <a:spAutoFit/>
          </a:bodyPr>
          <a:lstStyle/>
          <a:p>
            <a:pPr algn="r"/>
            <a:r>
              <a:rPr lang="es-CL" dirty="0"/>
              <a:t>Diagrama de actividades</a:t>
            </a:r>
          </a:p>
          <a:p>
            <a:pPr algn="r"/>
            <a:endParaRPr lang="es-CL" dirty="0"/>
          </a:p>
          <a:p>
            <a:pPr algn="r"/>
            <a:endParaRPr lang="es-CL" dirty="0"/>
          </a:p>
          <a:p>
            <a:pPr algn="r"/>
            <a:endParaRPr lang="es-CL" dirty="0"/>
          </a:p>
          <a:p>
            <a:pPr algn="r"/>
            <a:endParaRPr lang="es-CL" dirty="0"/>
          </a:p>
        </p:txBody>
      </p:sp>
    </p:spTree>
    <p:extLst>
      <p:ext uri="{BB962C8B-B14F-4D97-AF65-F5344CB8AC3E}">
        <p14:creationId xmlns:p14="http://schemas.microsoft.com/office/powerpoint/2010/main" val="321616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788822" y="1068510"/>
            <a:ext cx="6368029" cy="1325563"/>
          </a:xfrm>
        </p:spPr>
        <p:txBody>
          <a:bodyPr/>
          <a:lstStyle/>
          <a:p>
            <a:pPr algn="r"/>
            <a:r>
              <a:rPr lang="es-CL" dirty="0"/>
              <a:t>Diseño propuesta inicial </a:t>
            </a:r>
          </a:p>
        </p:txBody>
      </p:sp>
      <p:sp>
        <p:nvSpPr>
          <p:cNvPr id="5" name="CuadroTexto 4"/>
          <p:cNvSpPr txBox="1"/>
          <p:nvPr/>
        </p:nvSpPr>
        <p:spPr>
          <a:xfrm>
            <a:off x="6379855" y="2394073"/>
            <a:ext cx="4606392" cy="1477328"/>
          </a:xfrm>
          <a:prstGeom prst="rect">
            <a:avLst/>
          </a:prstGeom>
          <a:noFill/>
        </p:spPr>
        <p:txBody>
          <a:bodyPr wrap="square" rtlCol="0">
            <a:spAutoFit/>
          </a:bodyPr>
          <a:lstStyle/>
          <a:p>
            <a:pPr algn="r"/>
            <a:r>
              <a:rPr lang="es-CL" dirty="0"/>
              <a:t>Modelamiento de datos - MER</a:t>
            </a:r>
          </a:p>
          <a:p>
            <a:pPr algn="r"/>
            <a:endParaRPr lang="es-CL" dirty="0"/>
          </a:p>
          <a:p>
            <a:pPr algn="r"/>
            <a:endParaRPr lang="es-CL" dirty="0"/>
          </a:p>
          <a:p>
            <a:pPr algn="r"/>
            <a:endParaRPr lang="es-CL" dirty="0"/>
          </a:p>
          <a:p>
            <a:pPr algn="r"/>
            <a:endParaRPr lang="es-CL" dirty="0"/>
          </a:p>
        </p:txBody>
      </p:sp>
    </p:spTree>
    <p:extLst>
      <p:ext uri="{BB962C8B-B14F-4D97-AF65-F5344CB8AC3E}">
        <p14:creationId xmlns:p14="http://schemas.microsoft.com/office/powerpoint/2010/main" val="282704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5463988" y="66675"/>
            <a:ext cx="6643606" cy="952500"/>
          </a:xfrm>
        </p:spPr>
        <p:txBody>
          <a:bodyPr>
            <a:normAutofit/>
          </a:bodyPr>
          <a:lstStyle/>
          <a:p>
            <a:pPr algn="r"/>
            <a:r>
              <a:rPr lang="es-CL" sz="3200" dirty="0"/>
              <a:t>Gestión del Desarrollo</a:t>
            </a:r>
          </a:p>
        </p:txBody>
      </p:sp>
      <p:sp>
        <p:nvSpPr>
          <p:cNvPr id="5" name="CuadroTexto 4"/>
          <p:cNvSpPr txBox="1"/>
          <p:nvPr/>
        </p:nvSpPr>
        <p:spPr>
          <a:xfrm>
            <a:off x="3953435" y="1893841"/>
            <a:ext cx="7577025" cy="646331"/>
          </a:xfrm>
          <a:prstGeom prst="rect">
            <a:avLst/>
          </a:prstGeom>
          <a:noFill/>
        </p:spPr>
        <p:txBody>
          <a:bodyPr wrap="square" rtlCol="0">
            <a:spAutoFit/>
          </a:bodyPr>
          <a:lstStyle/>
          <a:p>
            <a:r>
              <a:rPr lang="es-CL" dirty="0"/>
              <a:t>Lista de Módulos o Artefactos de Sistema Construidos y Nivel de Completitud (Cumplido, Pendiente, Abortado)</a:t>
            </a:r>
          </a:p>
        </p:txBody>
      </p:sp>
      <p:graphicFrame>
        <p:nvGraphicFramePr>
          <p:cNvPr id="3" name="Tabla 2"/>
          <p:cNvGraphicFramePr>
            <a:graphicFrameLocks noGrp="1"/>
          </p:cNvGraphicFramePr>
          <p:nvPr>
            <p:extLst>
              <p:ext uri="{D42A27DB-BD31-4B8C-83A1-F6EECF244321}">
                <p14:modId xmlns:p14="http://schemas.microsoft.com/office/powerpoint/2010/main" val="1640031333"/>
              </p:ext>
            </p:extLst>
          </p:nvPr>
        </p:nvGraphicFramePr>
        <p:xfrm>
          <a:off x="3953435" y="797409"/>
          <a:ext cx="7536599" cy="5917716"/>
        </p:xfrm>
        <a:graphic>
          <a:graphicData uri="http://schemas.openxmlformats.org/drawingml/2006/table">
            <a:tbl>
              <a:tblPr firstRow="1" bandRow="1">
                <a:tableStyleId>{5C22544A-7EE6-4342-B048-85BDC9FD1C3A}</a:tableStyleId>
              </a:tblPr>
              <a:tblGrid>
                <a:gridCol w="459987">
                  <a:extLst>
                    <a:ext uri="{9D8B030D-6E8A-4147-A177-3AD203B41FA5}">
                      <a16:colId xmlns:a16="http://schemas.microsoft.com/office/drawing/2014/main" val="20000"/>
                    </a:ext>
                  </a:extLst>
                </a:gridCol>
                <a:gridCol w="1919289">
                  <a:extLst>
                    <a:ext uri="{9D8B030D-6E8A-4147-A177-3AD203B41FA5}">
                      <a16:colId xmlns:a16="http://schemas.microsoft.com/office/drawing/2014/main" val="20001"/>
                    </a:ext>
                  </a:extLst>
                </a:gridCol>
                <a:gridCol w="3324082">
                  <a:extLst>
                    <a:ext uri="{9D8B030D-6E8A-4147-A177-3AD203B41FA5}">
                      <a16:colId xmlns:a16="http://schemas.microsoft.com/office/drawing/2014/main" val="20002"/>
                    </a:ext>
                  </a:extLst>
                </a:gridCol>
                <a:gridCol w="1833241">
                  <a:extLst>
                    <a:ext uri="{9D8B030D-6E8A-4147-A177-3AD203B41FA5}">
                      <a16:colId xmlns:a16="http://schemas.microsoft.com/office/drawing/2014/main" val="20003"/>
                    </a:ext>
                  </a:extLst>
                </a:gridCol>
              </a:tblGrid>
              <a:tr h="457863">
                <a:tc>
                  <a:txBody>
                    <a:bodyPr/>
                    <a:lstStyle/>
                    <a:p>
                      <a:r>
                        <a:rPr lang="es-CL" sz="1200" dirty="0"/>
                        <a:t>N°</a:t>
                      </a:r>
                    </a:p>
                  </a:txBody>
                  <a:tcPr/>
                </a:tc>
                <a:tc>
                  <a:txBody>
                    <a:bodyPr/>
                    <a:lstStyle/>
                    <a:p>
                      <a:r>
                        <a:rPr lang="es-CL" sz="1200" baseline="0" dirty="0"/>
                        <a:t>COMPONENTES </a:t>
                      </a:r>
                      <a:r>
                        <a:rPr lang="es-CL" sz="1200" dirty="0"/>
                        <a:t>DEL</a:t>
                      </a:r>
                      <a:r>
                        <a:rPr lang="es-CL" sz="1200" baseline="0" dirty="0"/>
                        <a:t> SISTEMA</a:t>
                      </a:r>
                      <a:endParaRPr lang="es-CL" sz="1200" dirty="0"/>
                    </a:p>
                  </a:txBody>
                  <a:tcPr/>
                </a:tc>
                <a:tc>
                  <a:txBody>
                    <a:bodyPr/>
                    <a:lstStyle/>
                    <a:p>
                      <a:r>
                        <a:rPr lang="es-CL" sz="1200" dirty="0"/>
                        <a:t>Funcionalidad principal</a:t>
                      </a:r>
                    </a:p>
                  </a:txBody>
                  <a:tcPr/>
                </a:tc>
                <a:tc>
                  <a:txBody>
                    <a:bodyPr/>
                    <a:lstStyle/>
                    <a:p>
                      <a:r>
                        <a:rPr lang="es-CL" sz="1200" dirty="0"/>
                        <a:t>Actor Relacionado/Usuario</a:t>
                      </a:r>
                    </a:p>
                  </a:txBody>
                  <a:tcPr/>
                </a:tc>
                <a:extLst>
                  <a:ext uri="{0D108BD9-81ED-4DB2-BD59-A6C34878D82A}">
                    <a16:rowId xmlns:a16="http://schemas.microsoft.com/office/drawing/2014/main" val="10000"/>
                  </a:ext>
                </a:extLst>
              </a:tr>
              <a:tr h="552498">
                <a:tc>
                  <a:txBody>
                    <a:bodyPr/>
                    <a:lstStyle/>
                    <a:p>
                      <a:r>
                        <a:rPr lang="es-ES" sz="1200" dirty="0"/>
                        <a:t>1.1</a:t>
                      </a:r>
                      <a:endParaRPr lang="es-CL" sz="1200" dirty="0"/>
                    </a:p>
                  </a:txBody>
                  <a:tcPr/>
                </a:tc>
                <a:tc>
                  <a:txBody>
                    <a:bodyPr/>
                    <a:lstStyle/>
                    <a:p>
                      <a:r>
                        <a:rPr lang="es-ES" sz="1200" dirty="0"/>
                        <a:t>Base de datos</a:t>
                      </a:r>
                      <a:endParaRPr lang="es-CL" sz="1200" dirty="0"/>
                    </a:p>
                  </a:txBody>
                  <a:tcPr/>
                </a:tc>
                <a:tc>
                  <a:txBody>
                    <a:bodyPr/>
                    <a:lstStyle/>
                    <a:p>
                      <a:r>
                        <a:rPr lang="es-ES" sz="1200" dirty="0"/>
                        <a:t>Almacenar los datos en las tablas relacionadas al negocio</a:t>
                      </a:r>
                      <a:endParaRPr lang="es-CL" sz="1200" dirty="0"/>
                    </a:p>
                  </a:txBody>
                  <a:tcPr/>
                </a:tc>
                <a:tc>
                  <a:txBody>
                    <a:bodyPr/>
                    <a:lstStyle/>
                    <a:p>
                      <a:r>
                        <a:rPr lang="es-ES" sz="1200" dirty="0"/>
                        <a:t>Cliente, costurera</a:t>
                      </a:r>
                      <a:endParaRPr lang="es-CL" sz="1200" dirty="0"/>
                    </a:p>
                  </a:txBody>
                  <a:tcPr/>
                </a:tc>
                <a:extLst>
                  <a:ext uri="{0D108BD9-81ED-4DB2-BD59-A6C34878D82A}">
                    <a16:rowId xmlns:a16="http://schemas.microsoft.com/office/drawing/2014/main" val="10001"/>
                  </a:ext>
                </a:extLst>
              </a:tr>
              <a:tr h="544904">
                <a:tc>
                  <a:txBody>
                    <a:bodyPr/>
                    <a:lstStyle/>
                    <a:p>
                      <a:r>
                        <a:rPr lang="es-ES" sz="1200" dirty="0"/>
                        <a:t>2.1</a:t>
                      </a:r>
                      <a:endParaRPr lang="es-CL" sz="1200" dirty="0"/>
                    </a:p>
                  </a:txBody>
                  <a:tcPr/>
                </a:tc>
                <a:tc>
                  <a:txBody>
                    <a:bodyPr/>
                    <a:lstStyle/>
                    <a:p>
                      <a:r>
                        <a:rPr lang="es-ES" sz="1200" dirty="0"/>
                        <a:t>Portal administrador: Front-</a:t>
                      </a:r>
                      <a:r>
                        <a:rPr lang="es-ES" sz="1200" dirty="0" err="1"/>
                        <a:t>end</a:t>
                      </a:r>
                      <a:r>
                        <a:rPr lang="es-ES" sz="1200" dirty="0"/>
                        <a:t> </a:t>
                      </a:r>
                      <a:r>
                        <a:rPr lang="es-ES" sz="1200" dirty="0" err="1"/>
                        <a:t>login</a:t>
                      </a:r>
                      <a:endParaRPr lang="es-CL" sz="1200" dirty="0"/>
                    </a:p>
                  </a:txBody>
                  <a:tcPr/>
                </a:tc>
                <a:tc>
                  <a:txBody>
                    <a:bodyPr/>
                    <a:lstStyle/>
                    <a:p>
                      <a:r>
                        <a:rPr lang="es-ES" sz="1200" dirty="0"/>
                        <a:t>Entrar al sistema con las credenciales de la costurera</a:t>
                      </a:r>
                      <a:endParaRPr lang="es-CL" sz="1200" dirty="0"/>
                    </a:p>
                  </a:txBody>
                  <a:tcPr/>
                </a:tc>
                <a:tc>
                  <a:txBody>
                    <a:bodyPr/>
                    <a:lstStyle/>
                    <a:p>
                      <a:r>
                        <a:rPr lang="es-ES" sz="1200" dirty="0"/>
                        <a:t>Costurera</a:t>
                      </a:r>
                      <a:endParaRPr lang="es-CL" sz="1200" dirty="0"/>
                    </a:p>
                  </a:txBody>
                  <a:tcPr/>
                </a:tc>
                <a:extLst>
                  <a:ext uri="{0D108BD9-81ED-4DB2-BD59-A6C34878D82A}">
                    <a16:rowId xmlns:a16="http://schemas.microsoft.com/office/drawing/2014/main" val="10002"/>
                  </a:ext>
                </a:extLst>
              </a:tr>
              <a:tr h="641009">
                <a:tc>
                  <a:txBody>
                    <a:bodyPr/>
                    <a:lstStyle/>
                    <a:p>
                      <a:r>
                        <a:rPr lang="es-ES" sz="1200" dirty="0"/>
                        <a:t>2.2</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administrador: Front-</a:t>
                      </a:r>
                      <a:r>
                        <a:rPr lang="es-ES" sz="1200" dirty="0" err="1"/>
                        <a:t>end</a:t>
                      </a:r>
                      <a:r>
                        <a:rPr lang="es-ES" sz="1200" dirty="0"/>
                        <a:t> “administrar productos”</a:t>
                      </a:r>
                      <a:endParaRPr lang="es-CL" sz="1200" dirty="0"/>
                    </a:p>
                  </a:txBody>
                  <a:tcPr/>
                </a:tc>
                <a:tc>
                  <a:txBody>
                    <a:bodyPr/>
                    <a:lstStyle/>
                    <a:p>
                      <a:r>
                        <a:rPr lang="es-ES" sz="1200" dirty="0"/>
                        <a:t>Agregar, eliminar, modificar o visualizar los productos</a:t>
                      </a:r>
                      <a:endParaRPr lang="es-CL" sz="1200" dirty="0"/>
                    </a:p>
                  </a:txBody>
                  <a:tcPr/>
                </a:tc>
                <a:tc>
                  <a:txBody>
                    <a:bodyPr/>
                    <a:lstStyle/>
                    <a:p>
                      <a:r>
                        <a:rPr lang="es-ES" sz="1200" dirty="0"/>
                        <a:t>Costurera</a:t>
                      </a:r>
                      <a:endParaRPr lang="es-CL" sz="1200" dirty="0"/>
                    </a:p>
                  </a:txBody>
                  <a:tcPr/>
                </a:tc>
                <a:extLst>
                  <a:ext uri="{0D108BD9-81ED-4DB2-BD59-A6C34878D82A}">
                    <a16:rowId xmlns:a16="http://schemas.microsoft.com/office/drawing/2014/main" val="10003"/>
                  </a:ext>
                </a:extLst>
              </a:tr>
              <a:tr h="641009">
                <a:tc>
                  <a:txBody>
                    <a:bodyPr/>
                    <a:lstStyle/>
                    <a:p>
                      <a:r>
                        <a:rPr lang="es-ES" sz="1200" dirty="0"/>
                        <a:t>2.2</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administrador: Front-</a:t>
                      </a:r>
                      <a:r>
                        <a:rPr lang="es-ES" sz="1200" dirty="0" err="1"/>
                        <a:t>end</a:t>
                      </a:r>
                      <a:r>
                        <a:rPr lang="es-ES" sz="1200" dirty="0"/>
                        <a:t> “administrar pedidos”</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Agregar, eliminar, modificar o visualizar los pedidos. Aceptar/rechazar las solicitudes.</a:t>
                      </a:r>
                      <a:endParaRPr lang="es-CL" sz="1200" dirty="0"/>
                    </a:p>
                    <a:p>
                      <a:endParaRPr lang="es-CL" sz="1200" dirty="0"/>
                    </a:p>
                  </a:txBody>
                  <a:tcPr/>
                </a:tc>
                <a:tc>
                  <a:txBody>
                    <a:bodyPr/>
                    <a:lstStyle/>
                    <a:p>
                      <a:r>
                        <a:rPr lang="es-ES" sz="1200" dirty="0"/>
                        <a:t>Costurera</a:t>
                      </a:r>
                      <a:endParaRPr lang="es-CL" sz="1200" dirty="0"/>
                    </a:p>
                  </a:txBody>
                  <a:tcPr/>
                </a:tc>
                <a:extLst>
                  <a:ext uri="{0D108BD9-81ED-4DB2-BD59-A6C34878D82A}">
                    <a16:rowId xmlns:a16="http://schemas.microsoft.com/office/drawing/2014/main" val="10004"/>
                  </a:ext>
                </a:extLst>
              </a:tr>
              <a:tr h="462113">
                <a:tc>
                  <a:txBody>
                    <a:bodyPr/>
                    <a:lstStyle/>
                    <a:p>
                      <a:r>
                        <a:rPr lang="es-ES" sz="1200" dirty="0"/>
                        <a:t>2.3</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administrador: Front-</a:t>
                      </a:r>
                      <a:r>
                        <a:rPr lang="es-ES" sz="1200" dirty="0" err="1"/>
                        <a:t>end</a:t>
                      </a:r>
                      <a:r>
                        <a:rPr lang="es-ES" sz="1200" dirty="0"/>
                        <a:t> </a:t>
                      </a:r>
                      <a:r>
                        <a:rPr lang="es-CL" sz="1200" dirty="0"/>
                        <a:t>“administrar usuarios”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Agregar, eliminar, modificar o visualizar los usuarios.</a:t>
                      </a:r>
                      <a:endParaRPr lang="es-CL" sz="1200" dirty="0"/>
                    </a:p>
                  </a:txBody>
                  <a:tcPr/>
                </a:tc>
                <a:tc>
                  <a:txBody>
                    <a:bodyPr/>
                    <a:lstStyle/>
                    <a:p>
                      <a:r>
                        <a:rPr lang="es-ES" sz="1200" dirty="0"/>
                        <a:t>Costurera</a:t>
                      </a:r>
                      <a:endParaRPr lang="es-CL" sz="1200" dirty="0"/>
                    </a:p>
                  </a:txBody>
                  <a:tcPr/>
                </a:tc>
                <a:extLst>
                  <a:ext uri="{0D108BD9-81ED-4DB2-BD59-A6C34878D82A}">
                    <a16:rowId xmlns:a16="http://schemas.microsoft.com/office/drawing/2014/main" val="10005"/>
                  </a:ext>
                </a:extLst>
              </a:tr>
              <a:tr h="462113">
                <a:tc>
                  <a:txBody>
                    <a:bodyPr/>
                    <a:lstStyle/>
                    <a:p>
                      <a:r>
                        <a:rPr lang="es-ES" sz="1200" dirty="0"/>
                        <a:t>3.1</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web: Front-</a:t>
                      </a:r>
                      <a:r>
                        <a:rPr lang="es-ES" sz="1200" dirty="0" err="1"/>
                        <a:t>end</a:t>
                      </a:r>
                      <a:r>
                        <a:rPr lang="es-ES" sz="1200" dirty="0"/>
                        <a:t> </a:t>
                      </a:r>
                      <a:r>
                        <a:rPr lang="es-ES" sz="1200" dirty="0" err="1"/>
                        <a:t>login</a:t>
                      </a:r>
                      <a:r>
                        <a:rPr lang="es-ES" sz="1200" dirty="0"/>
                        <a:t> o registro.</a:t>
                      </a:r>
                      <a:endParaRPr lang="es-CL" sz="1200" dirty="0"/>
                    </a:p>
                  </a:txBody>
                  <a:tcPr/>
                </a:tc>
                <a:tc>
                  <a:txBody>
                    <a:bodyPr/>
                    <a:lstStyle/>
                    <a:p>
                      <a:r>
                        <a:rPr lang="es-ES" sz="1200" dirty="0"/>
                        <a:t>Ingresar como usuario al portal web. Y si el cliente no tiene credenciales, que pueda registrarse.</a:t>
                      </a:r>
                      <a:endParaRPr lang="es-CL" sz="1200" dirty="0"/>
                    </a:p>
                  </a:txBody>
                  <a:tcPr/>
                </a:tc>
                <a:tc>
                  <a:txBody>
                    <a:bodyPr/>
                    <a:lstStyle/>
                    <a:p>
                      <a:r>
                        <a:rPr lang="es-ES" sz="1200" dirty="0"/>
                        <a:t>Cliente</a:t>
                      </a:r>
                      <a:endParaRPr lang="es-CL" sz="1200" dirty="0"/>
                    </a:p>
                  </a:txBody>
                  <a:tcPr/>
                </a:tc>
                <a:extLst>
                  <a:ext uri="{0D108BD9-81ED-4DB2-BD59-A6C34878D82A}">
                    <a16:rowId xmlns:a16="http://schemas.microsoft.com/office/drawing/2014/main" val="10006"/>
                  </a:ext>
                </a:extLst>
              </a:tr>
              <a:tr h="462113">
                <a:tc>
                  <a:txBody>
                    <a:bodyPr/>
                    <a:lstStyle/>
                    <a:p>
                      <a:r>
                        <a:rPr lang="es-ES" sz="1200" dirty="0"/>
                        <a:t>3.2</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web: Front-</a:t>
                      </a:r>
                      <a:r>
                        <a:rPr lang="es-ES" sz="1200" dirty="0" err="1"/>
                        <a:t>end</a:t>
                      </a:r>
                      <a:r>
                        <a:rPr lang="es-ES" sz="1200" dirty="0"/>
                        <a:t> Catálogo.</a:t>
                      </a:r>
                      <a:endParaRPr lang="es-CL" sz="1200" dirty="0"/>
                    </a:p>
                  </a:txBody>
                  <a:tcPr/>
                </a:tc>
                <a:tc>
                  <a:txBody>
                    <a:bodyPr/>
                    <a:lstStyle/>
                    <a:p>
                      <a:r>
                        <a:rPr lang="es-ES" sz="1200" dirty="0"/>
                        <a:t>Mostrar el catálogo de los productos por medio de una lista</a:t>
                      </a:r>
                      <a:endParaRPr lang="es-CL" sz="1200" dirty="0"/>
                    </a:p>
                  </a:txBody>
                  <a:tcPr/>
                </a:tc>
                <a:tc>
                  <a:txBody>
                    <a:bodyPr/>
                    <a:lstStyle/>
                    <a:p>
                      <a:r>
                        <a:rPr lang="es-ES" sz="1200" dirty="0"/>
                        <a:t>Cliente</a:t>
                      </a:r>
                      <a:endParaRPr lang="es-CL" sz="1200" dirty="0"/>
                    </a:p>
                  </a:txBody>
                  <a:tcPr/>
                </a:tc>
                <a:extLst>
                  <a:ext uri="{0D108BD9-81ED-4DB2-BD59-A6C34878D82A}">
                    <a16:rowId xmlns:a16="http://schemas.microsoft.com/office/drawing/2014/main" val="10007"/>
                  </a:ext>
                </a:extLst>
              </a:tr>
              <a:tr h="457863">
                <a:tc>
                  <a:txBody>
                    <a:bodyPr/>
                    <a:lstStyle/>
                    <a:p>
                      <a:r>
                        <a:rPr lang="es-ES" sz="1200" dirty="0"/>
                        <a:t>3.3</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web: Front-</a:t>
                      </a:r>
                      <a:r>
                        <a:rPr lang="es-ES" sz="1200" dirty="0" err="1"/>
                        <a:t>end</a:t>
                      </a:r>
                      <a:r>
                        <a:rPr lang="es-ES" sz="1200" dirty="0"/>
                        <a:t> carrito de compras</a:t>
                      </a:r>
                      <a:endParaRPr lang="es-CL" sz="1200" dirty="0"/>
                    </a:p>
                  </a:txBody>
                  <a:tcPr/>
                </a:tc>
                <a:tc>
                  <a:txBody>
                    <a:bodyPr/>
                    <a:lstStyle/>
                    <a:p>
                      <a:r>
                        <a:rPr lang="es-ES" sz="1200" dirty="0"/>
                        <a:t>Que el cliente disponga de un carrito de compras para visualizar los productos que piensa solicitar.</a:t>
                      </a:r>
                      <a:endParaRPr lang="es-CL" sz="1200" dirty="0"/>
                    </a:p>
                  </a:txBody>
                  <a:tcPr/>
                </a:tc>
                <a:tc>
                  <a:txBody>
                    <a:bodyPr/>
                    <a:lstStyle/>
                    <a:p>
                      <a:r>
                        <a:rPr lang="es-ES" sz="1200" dirty="0"/>
                        <a:t>Cliente</a:t>
                      </a:r>
                      <a:endParaRPr lang="es-CL" sz="1200" dirty="0"/>
                    </a:p>
                  </a:txBody>
                  <a:tcPr/>
                </a:tc>
                <a:extLst>
                  <a:ext uri="{0D108BD9-81ED-4DB2-BD59-A6C34878D82A}">
                    <a16:rowId xmlns:a16="http://schemas.microsoft.com/office/drawing/2014/main" val="10008"/>
                  </a:ext>
                </a:extLst>
              </a:tr>
              <a:tr h="641009">
                <a:tc>
                  <a:txBody>
                    <a:bodyPr/>
                    <a:lstStyle/>
                    <a:p>
                      <a:r>
                        <a:rPr lang="es-ES" sz="1200" dirty="0"/>
                        <a:t>3.4</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web: Front-</a:t>
                      </a:r>
                      <a:r>
                        <a:rPr lang="es-ES" sz="1200" dirty="0" err="1"/>
                        <a:t>end</a:t>
                      </a:r>
                      <a:r>
                        <a:rPr lang="es-ES" sz="1200" dirty="0"/>
                        <a:t> formulario de cotización</a:t>
                      </a:r>
                      <a:endParaRPr lang="es-CL" sz="1200" dirty="0"/>
                    </a:p>
                  </a:txBody>
                  <a:tcPr/>
                </a:tc>
                <a:tc>
                  <a:txBody>
                    <a:bodyPr/>
                    <a:lstStyle/>
                    <a:p>
                      <a:r>
                        <a:rPr lang="es-ES" sz="1200" dirty="0"/>
                        <a:t>Que el cliente disponga de un formulario para que pueda solicitar la prenda con las características que necesita.</a:t>
                      </a:r>
                      <a:endParaRPr lang="es-CL" sz="1200" dirty="0"/>
                    </a:p>
                  </a:txBody>
                  <a:tcPr/>
                </a:tc>
                <a:tc>
                  <a:txBody>
                    <a:bodyPr/>
                    <a:lstStyle/>
                    <a:p>
                      <a:r>
                        <a:rPr lang="es-ES" sz="1200" dirty="0"/>
                        <a:t>Cliente</a:t>
                      </a:r>
                      <a:endParaRPr lang="es-CL" sz="1200" dirty="0"/>
                    </a:p>
                  </a:txBody>
                  <a:tcPr/>
                </a:tc>
                <a:extLst>
                  <a:ext uri="{0D108BD9-81ED-4DB2-BD59-A6C34878D82A}">
                    <a16:rowId xmlns:a16="http://schemas.microsoft.com/office/drawing/2014/main" val="10009"/>
                  </a:ext>
                </a:extLst>
              </a:tr>
              <a:tr h="595222">
                <a:tc>
                  <a:txBody>
                    <a:bodyPr/>
                    <a:lstStyle/>
                    <a:p>
                      <a:r>
                        <a:rPr lang="es-ES" sz="1200" dirty="0"/>
                        <a:t>3.5</a:t>
                      </a:r>
                      <a:endParaRPr lang="es-C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Portal web: Front-</a:t>
                      </a:r>
                      <a:r>
                        <a:rPr lang="es-ES" sz="1200" dirty="0" err="1"/>
                        <a:t>end</a:t>
                      </a:r>
                      <a:r>
                        <a:rPr lang="es-ES" sz="1200" dirty="0"/>
                        <a:t> del pago online</a:t>
                      </a:r>
                      <a:endParaRPr lang="es-CL" sz="1200" dirty="0"/>
                    </a:p>
                  </a:txBody>
                  <a:tcPr/>
                </a:tc>
                <a:tc>
                  <a:txBody>
                    <a:bodyPr/>
                    <a:lstStyle/>
                    <a:p>
                      <a:r>
                        <a:rPr lang="es-ES" sz="1100" dirty="0"/>
                        <a:t>Mostrar los datos de la compra del cliente (total, despacho, botón “Pagar”) para después derivarlo a la página de </a:t>
                      </a:r>
                      <a:r>
                        <a:rPr lang="es-ES" sz="1100" dirty="0" err="1"/>
                        <a:t>webpay</a:t>
                      </a:r>
                      <a:r>
                        <a:rPr lang="es-ES" sz="1100" dirty="0"/>
                        <a:t> y realizar la transacción.</a:t>
                      </a:r>
                      <a:endParaRPr lang="es-CL" sz="1100" dirty="0"/>
                    </a:p>
                  </a:txBody>
                  <a:tcPr/>
                </a:tc>
                <a:tc>
                  <a:txBody>
                    <a:bodyPr/>
                    <a:lstStyle/>
                    <a:p>
                      <a:r>
                        <a:rPr lang="es-ES" sz="1200" dirty="0"/>
                        <a:t>Cliente</a:t>
                      </a:r>
                      <a:endParaRPr lang="es-CL" sz="1200" dirty="0"/>
                    </a:p>
                  </a:txBody>
                  <a:tcPr/>
                </a:tc>
                <a:extLst>
                  <a:ext uri="{0D108BD9-81ED-4DB2-BD59-A6C34878D82A}">
                    <a16:rowId xmlns:a16="http://schemas.microsoft.com/office/drawing/2014/main" val="4104443491"/>
                  </a:ext>
                </a:extLst>
              </a:tr>
            </a:tbl>
          </a:graphicData>
        </a:graphic>
      </p:graphicFrame>
      <p:sp>
        <p:nvSpPr>
          <p:cNvPr id="2" name="CuadroTexto 1">
            <a:extLst>
              <a:ext uri="{FF2B5EF4-FFF2-40B4-BE49-F238E27FC236}">
                <a16:creationId xmlns:a16="http://schemas.microsoft.com/office/drawing/2014/main" id="{E757E258-39E3-415E-891C-74D1886B2490}"/>
              </a:ext>
            </a:extLst>
          </p:cNvPr>
          <p:cNvSpPr txBox="1"/>
          <p:nvPr/>
        </p:nvSpPr>
        <p:spPr>
          <a:xfrm>
            <a:off x="10150455" y="6421993"/>
            <a:ext cx="1957139" cy="369332"/>
          </a:xfrm>
          <a:prstGeom prst="rect">
            <a:avLst/>
          </a:prstGeom>
          <a:noFill/>
        </p:spPr>
        <p:txBody>
          <a:bodyPr wrap="none" rtlCol="0">
            <a:spAutoFit/>
          </a:bodyPr>
          <a:lstStyle/>
          <a:p>
            <a:r>
              <a:rPr lang="es-ES" dirty="0"/>
              <a:t>(todos pendientes)</a:t>
            </a:r>
            <a:endParaRPr lang="es-CL" dirty="0"/>
          </a:p>
        </p:txBody>
      </p:sp>
    </p:spTree>
    <p:extLst>
      <p:ext uri="{BB962C8B-B14F-4D97-AF65-F5344CB8AC3E}">
        <p14:creationId xmlns:p14="http://schemas.microsoft.com/office/powerpoint/2010/main" val="352591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5719799" y="-150471"/>
            <a:ext cx="6368029" cy="1325563"/>
          </a:xfrm>
        </p:spPr>
        <p:txBody>
          <a:bodyPr>
            <a:normAutofit/>
          </a:bodyPr>
          <a:lstStyle/>
          <a:p>
            <a:pPr algn="r"/>
            <a:r>
              <a:rPr lang="es-CL" sz="3200" dirty="0"/>
              <a:t>Diseño propuesta inicial </a:t>
            </a:r>
          </a:p>
        </p:txBody>
      </p:sp>
      <p:pic>
        <p:nvPicPr>
          <p:cNvPr id="6" name="Imagen 5">
            <a:extLst>
              <a:ext uri="{FF2B5EF4-FFF2-40B4-BE49-F238E27FC236}">
                <a16:creationId xmlns:a16="http://schemas.microsoft.com/office/drawing/2014/main" id="{CFDBB45F-2136-4E7F-9379-B41A7BE1FF77}"/>
              </a:ext>
            </a:extLst>
          </p:cNvPr>
          <p:cNvPicPr>
            <a:picLocks noChangeAspect="1"/>
          </p:cNvPicPr>
          <p:nvPr/>
        </p:nvPicPr>
        <p:blipFill>
          <a:blip r:embed="rId3"/>
          <a:stretch>
            <a:fillRect/>
          </a:stretch>
        </p:blipFill>
        <p:spPr>
          <a:xfrm>
            <a:off x="5847067" y="1088020"/>
            <a:ext cx="5332629" cy="5629778"/>
          </a:xfrm>
          <a:prstGeom prst="rect">
            <a:avLst/>
          </a:prstGeom>
        </p:spPr>
      </p:pic>
      <p:sp>
        <p:nvSpPr>
          <p:cNvPr id="7" name="Rectángulo 6">
            <a:extLst>
              <a:ext uri="{FF2B5EF4-FFF2-40B4-BE49-F238E27FC236}">
                <a16:creationId xmlns:a16="http://schemas.microsoft.com/office/drawing/2014/main" id="{A1A1B3E3-AC4A-44AB-8620-3AF7A179B010}"/>
              </a:ext>
            </a:extLst>
          </p:cNvPr>
          <p:cNvSpPr/>
          <p:nvPr/>
        </p:nvSpPr>
        <p:spPr>
          <a:xfrm>
            <a:off x="10313043" y="5578997"/>
            <a:ext cx="1018572" cy="983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422621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121834" y="1141411"/>
            <a:ext cx="7487810" cy="1325563"/>
          </a:xfrm>
        </p:spPr>
        <p:txBody>
          <a:bodyPr/>
          <a:lstStyle/>
          <a:p>
            <a:pPr algn="r"/>
            <a:r>
              <a:rPr lang="es-CL" dirty="0"/>
              <a:t>Planificación</a:t>
            </a:r>
          </a:p>
        </p:txBody>
      </p:sp>
      <p:sp>
        <p:nvSpPr>
          <p:cNvPr id="5" name="CuadroTexto 4"/>
          <p:cNvSpPr txBox="1"/>
          <p:nvPr/>
        </p:nvSpPr>
        <p:spPr>
          <a:xfrm>
            <a:off x="7015301" y="2692058"/>
            <a:ext cx="3071234" cy="369332"/>
          </a:xfrm>
          <a:prstGeom prst="rect">
            <a:avLst/>
          </a:prstGeom>
          <a:noFill/>
        </p:spPr>
        <p:txBody>
          <a:bodyPr wrap="square" rtlCol="0">
            <a:spAutoFit/>
          </a:bodyPr>
          <a:lstStyle/>
          <a:p>
            <a:r>
              <a:rPr lang="es-CL" dirty="0"/>
              <a:t>Carta Gantt general Semestral</a:t>
            </a:r>
          </a:p>
        </p:txBody>
      </p:sp>
      <p:sp>
        <p:nvSpPr>
          <p:cNvPr id="2" name="CuadroTexto 1">
            <a:extLst>
              <a:ext uri="{FF2B5EF4-FFF2-40B4-BE49-F238E27FC236}">
                <a16:creationId xmlns:a16="http://schemas.microsoft.com/office/drawing/2014/main" id="{18896D6F-D56A-4924-98AA-186952BF3B6E}"/>
              </a:ext>
            </a:extLst>
          </p:cNvPr>
          <p:cNvSpPr txBox="1"/>
          <p:nvPr/>
        </p:nvSpPr>
        <p:spPr>
          <a:xfrm>
            <a:off x="4648200" y="4362450"/>
            <a:ext cx="5791200" cy="1200329"/>
          </a:xfrm>
          <a:prstGeom prst="rect">
            <a:avLst/>
          </a:prstGeom>
          <a:noFill/>
        </p:spPr>
        <p:txBody>
          <a:bodyPr wrap="square" rtlCol="0">
            <a:spAutoFit/>
          </a:bodyPr>
          <a:lstStyle/>
          <a:p>
            <a:r>
              <a:rPr lang="es-419" dirty="0"/>
              <a:t>FASES A CONSIDERAR:</a:t>
            </a:r>
          </a:p>
          <a:p>
            <a:r>
              <a:rPr lang="es-419" dirty="0"/>
              <a:t>SEMANA 1 – 4 (ANALISISY PROPUESTA INICIAL)</a:t>
            </a:r>
          </a:p>
          <a:p>
            <a:r>
              <a:rPr lang="es-419" dirty="0"/>
              <a:t>SEMANA 5 A 15 (DISEÑO, EJECUCIÓN. PRUEBAS)</a:t>
            </a:r>
          </a:p>
          <a:p>
            <a:r>
              <a:rPr lang="es-419" dirty="0"/>
              <a:t>SEMANA 16-18 (INTEGRACION, PRESENTACIÓN, CIERRE) </a:t>
            </a:r>
          </a:p>
        </p:txBody>
      </p:sp>
    </p:spTree>
    <p:extLst>
      <p:ext uri="{BB962C8B-B14F-4D97-AF65-F5344CB8AC3E}">
        <p14:creationId xmlns:p14="http://schemas.microsoft.com/office/powerpoint/2010/main" val="370288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541494" y="1243075"/>
            <a:ext cx="8686336" cy="1385826"/>
          </a:xfrm>
        </p:spPr>
        <p:txBody>
          <a:bodyPr>
            <a:normAutofit/>
          </a:bodyPr>
          <a:lstStyle/>
          <a:p>
            <a:pPr algn="r"/>
            <a:r>
              <a:rPr lang="es-CL" dirty="0"/>
              <a:t>Evidencias de implementación ambiente desarrollo</a:t>
            </a:r>
          </a:p>
        </p:txBody>
      </p:sp>
      <p:sp>
        <p:nvSpPr>
          <p:cNvPr id="5" name="CuadroTexto 4">
            <a:extLst>
              <a:ext uri="{FF2B5EF4-FFF2-40B4-BE49-F238E27FC236}">
                <a16:creationId xmlns:a16="http://schemas.microsoft.com/office/drawing/2014/main" id="{8BA797A4-70B3-42E3-9A5F-6F7330D7654F}"/>
              </a:ext>
            </a:extLst>
          </p:cNvPr>
          <p:cNvSpPr txBox="1"/>
          <p:nvPr/>
        </p:nvSpPr>
        <p:spPr>
          <a:xfrm>
            <a:off x="4686300" y="3429000"/>
            <a:ext cx="6096000" cy="923330"/>
          </a:xfrm>
          <a:prstGeom prst="rect">
            <a:avLst/>
          </a:prstGeom>
          <a:noFill/>
        </p:spPr>
        <p:txBody>
          <a:bodyPr wrap="square">
            <a:spAutoFit/>
          </a:bodyPr>
          <a:lstStyle/>
          <a:p>
            <a:r>
              <a:rPr lang="es-CL" dirty="0"/>
              <a:t>Capturas de pantalla de Herramientas de desarrollo, nivel localhost, VPS, AZURE, AWS, implementación BD, implementación control de versiones </a:t>
            </a:r>
            <a:r>
              <a:rPr lang="es-CL" dirty="0" err="1"/>
              <a:t>Github</a:t>
            </a:r>
            <a:r>
              <a:rPr lang="es-CL" dirty="0"/>
              <a:t>, Cuenta Trello</a:t>
            </a:r>
            <a:endParaRPr lang="es-CL" baseline="0" dirty="0"/>
          </a:p>
        </p:txBody>
      </p:sp>
    </p:spTree>
    <p:extLst>
      <p:ext uri="{BB962C8B-B14F-4D97-AF65-F5344CB8AC3E}">
        <p14:creationId xmlns:p14="http://schemas.microsoft.com/office/powerpoint/2010/main" val="298300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022927" y="1139114"/>
            <a:ext cx="7829549" cy="1325563"/>
          </a:xfrm>
        </p:spPr>
        <p:txBody>
          <a:bodyPr/>
          <a:lstStyle/>
          <a:p>
            <a:pPr algn="r"/>
            <a:r>
              <a:rPr lang="es-CL" dirty="0"/>
              <a:t>Modelo de Negocio del cliente</a:t>
            </a:r>
          </a:p>
        </p:txBody>
      </p:sp>
      <p:sp>
        <p:nvSpPr>
          <p:cNvPr id="5" name="CuadroTexto 4"/>
          <p:cNvSpPr txBox="1"/>
          <p:nvPr/>
        </p:nvSpPr>
        <p:spPr>
          <a:xfrm>
            <a:off x="4720652" y="2476617"/>
            <a:ext cx="7131824" cy="4247317"/>
          </a:xfrm>
          <a:prstGeom prst="rect">
            <a:avLst/>
          </a:prstGeom>
          <a:noFill/>
        </p:spPr>
        <p:txBody>
          <a:bodyPr wrap="square" rtlCol="0">
            <a:spAutoFit/>
          </a:bodyPr>
          <a:lstStyle/>
          <a:p>
            <a:pPr marL="285750" indent="-285750">
              <a:buFont typeface="Arial" panose="020B0604020202020204" pitchFamily="34" charset="0"/>
              <a:buChar char="•"/>
            </a:pPr>
            <a:r>
              <a:rPr lang="es-ES" dirty="0"/>
              <a:t>Es una m</a:t>
            </a:r>
            <a:r>
              <a:rPr lang="es-CL" dirty="0" err="1"/>
              <a:t>icroempresa</a:t>
            </a:r>
            <a:r>
              <a:rPr lang="es-CL" dirty="0"/>
              <a:t> de confección de ropa de colegio que es administrado por su dueña que se encuentra fuera del sector comercial.</a:t>
            </a:r>
          </a:p>
          <a:p>
            <a:pPr marL="285750" indent="-285750">
              <a:buFont typeface="Arial" panose="020B0604020202020204" pitchFamily="34" charset="0"/>
              <a:buChar char="•"/>
            </a:pPr>
            <a:r>
              <a:rPr lang="es-CL" dirty="0"/>
              <a:t>El cliente se contacta con la costurera (dueña) por teléfono, </a:t>
            </a:r>
            <a:r>
              <a:rPr lang="es-CL" dirty="0" err="1"/>
              <a:t>Whatsapp</a:t>
            </a:r>
            <a:r>
              <a:rPr lang="es-CL" dirty="0"/>
              <a:t> o por visita presencial.</a:t>
            </a:r>
          </a:p>
          <a:p>
            <a:pPr marL="285750" indent="-285750">
              <a:buFont typeface="Arial" panose="020B0604020202020204" pitchFamily="34" charset="0"/>
              <a:buChar char="•"/>
            </a:pPr>
            <a:r>
              <a:rPr lang="es-CL" dirty="0"/>
              <a:t>Mientras el cliente se contacta con la dueña, se anotan las características del pedido en un cuaderno (nombre del cliente, colegio, nombre de prenda, si se pagó el abono del 40%, </a:t>
            </a:r>
            <a:r>
              <a:rPr lang="es-CL" dirty="0" err="1"/>
              <a:t>etc</a:t>
            </a:r>
            <a:r>
              <a:rPr lang="es-CL" dirty="0"/>
              <a:t>).</a:t>
            </a:r>
          </a:p>
          <a:p>
            <a:pPr marL="285750" indent="-285750">
              <a:buFont typeface="Arial" panose="020B0604020202020204" pitchFamily="34" charset="0"/>
              <a:buChar char="•"/>
            </a:pPr>
            <a:r>
              <a:rPr lang="es-CL" dirty="0"/>
              <a:t>Después de recibir el abono, se comienza a manufacturar la prenda.</a:t>
            </a:r>
          </a:p>
          <a:p>
            <a:pPr marL="285750" indent="-285750">
              <a:buFont typeface="Arial" panose="020B0604020202020204" pitchFamily="34" charset="0"/>
              <a:buChar char="•"/>
            </a:pPr>
            <a:r>
              <a:rPr lang="es-CL" dirty="0"/>
              <a:t>Terminado el producto, se vuelve hacer contacto con el cliente para agendar el retiro del producto de manera presencial y para pagar el resto del total.</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p:txBody>
      </p:sp>
    </p:spTree>
    <p:extLst>
      <p:ext uri="{BB962C8B-B14F-4D97-AF65-F5344CB8AC3E}">
        <p14:creationId xmlns:p14="http://schemas.microsoft.com/office/powerpoint/2010/main" val="19735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5687808" y="1049213"/>
            <a:ext cx="5589493" cy="1325563"/>
          </a:xfrm>
        </p:spPr>
        <p:txBody>
          <a:bodyPr/>
          <a:lstStyle/>
          <a:p>
            <a:r>
              <a:rPr lang="es-CL" dirty="0"/>
              <a:t>Problemática a Resolver</a:t>
            </a:r>
          </a:p>
        </p:txBody>
      </p:sp>
      <p:sp>
        <p:nvSpPr>
          <p:cNvPr id="6" name="CuadroTexto 5">
            <a:extLst>
              <a:ext uri="{FF2B5EF4-FFF2-40B4-BE49-F238E27FC236}">
                <a16:creationId xmlns:a16="http://schemas.microsoft.com/office/drawing/2014/main" id="{DA63102D-5254-4384-91CE-865621DF8D47}"/>
              </a:ext>
            </a:extLst>
          </p:cNvPr>
          <p:cNvSpPr txBox="1"/>
          <p:nvPr/>
        </p:nvSpPr>
        <p:spPr>
          <a:xfrm>
            <a:off x="5263105" y="2437454"/>
            <a:ext cx="6438900" cy="3887859"/>
          </a:xfrm>
          <a:prstGeom prst="rect">
            <a:avLst/>
          </a:prstGeom>
          <a:noFill/>
        </p:spPr>
        <p:txBody>
          <a:bodyPr wrap="square" rtlCol="0">
            <a:spAutoFit/>
          </a:bodyPr>
          <a:lstStyle/>
          <a:p>
            <a:pPr indent="228600" algn="just">
              <a:lnSpc>
                <a:spcPct val="115000"/>
              </a:lnSpc>
            </a:pPr>
            <a:r>
              <a:rPr lang="es-ES" sz="1800" dirty="0">
                <a:effectLst/>
                <a:latin typeface="Arial" panose="020B0604020202020204" pitchFamily="34" charset="0"/>
                <a:ea typeface="Arial" panose="020B0604020202020204" pitchFamily="34" charset="0"/>
              </a:rPr>
              <a:t>La dueña realiza una reunión por cada cliente para acordar las características del uniforme (muchas veces reuniones que superan los 10 minutos). En este periodo, la dueña deja 3 horas diarias (de 18:00 a 21:00 </a:t>
            </a:r>
            <a:r>
              <a:rPr lang="es-ES" sz="1800" dirty="0" err="1">
                <a:effectLst/>
                <a:latin typeface="Arial" panose="020B0604020202020204" pitchFamily="34" charset="0"/>
                <a:ea typeface="Arial" panose="020B0604020202020204" pitchFamily="34" charset="0"/>
              </a:rPr>
              <a:t>hrs</a:t>
            </a:r>
            <a:r>
              <a:rPr lang="es-ES" sz="1800" dirty="0">
                <a:effectLst/>
                <a:latin typeface="Arial" panose="020B0604020202020204" pitchFamily="34" charset="0"/>
                <a:ea typeface="Arial" panose="020B0604020202020204" pitchFamily="34" charset="0"/>
              </a:rPr>
              <a:t>.) para recibir clientes, lo que significa pérdida de producción debido a que administra sola este negocio.</a:t>
            </a:r>
            <a:endParaRPr lang="es-CL" sz="1800" dirty="0">
              <a:effectLst/>
              <a:latin typeface="Arial" panose="020B0604020202020204" pitchFamily="34" charset="0"/>
              <a:ea typeface="Arial" panose="020B0604020202020204" pitchFamily="34" charset="0"/>
            </a:endParaRPr>
          </a:p>
          <a:p>
            <a:pPr algn="just">
              <a:lnSpc>
                <a:spcPct val="115000"/>
              </a:lnSpc>
            </a:pPr>
            <a:r>
              <a:rPr lang="es-ES" sz="1800" dirty="0">
                <a:effectLst/>
                <a:latin typeface="Arial" panose="020B0604020202020204" pitchFamily="34" charset="0"/>
                <a:ea typeface="Arial" panose="020B0604020202020204" pitchFamily="34" charset="0"/>
              </a:rPr>
              <a:t> </a:t>
            </a:r>
            <a:endParaRPr lang="es-CL" sz="1800" dirty="0">
              <a:effectLst/>
              <a:latin typeface="Arial" panose="020B0604020202020204" pitchFamily="34" charset="0"/>
              <a:ea typeface="Arial" panose="020B0604020202020204" pitchFamily="34" charset="0"/>
            </a:endParaRPr>
          </a:p>
          <a:p>
            <a:pPr indent="228600" algn="just">
              <a:lnSpc>
                <a:spcPct val="115000"/>
              </a:lnSpc>
            </a:pPr>
            <a:r>
              <a:rPr lang="es-ES" sz="1800" dirty="0">
                <a:effectLst/>
                <a:latin typeface="Arial" panose="020B0604020202020204" pitchFamily="34" charset="0"/>
                <a:ea typeface="Arial" panose="020B0604020202020204" pitchFamily="34" charset="0"/>
              </a:rPr>
              <a:t>Además, debido a la alta producción de uniformes y de no disponer de un inventario, ella no lleva la cuenta exacta del stock. Muchas veces llaman clientes preguntando por la talla de un uniforme y ella tiene que ir a revisar en su bodega si existe tal producto.</a:t>
            </a:r>
            <a:endParaRPr lang="es-CL"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0340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68045" y="1169671"/>
            <a:ext cx="8601635" cy="1809750"/>
          </a:xfrm>
        </p:spPr>
        <p:txBody>
          <a:bodyPr>
            <a:normAutofit fontScale="90000"/>
          </a:bodyPr>
          <a:lstStyle/>
          <a:p>
            <a:pPr algn="r"/>
            <a:r>
              <a:rPr lang="es-CL" dirty="0"/>
              <a:t>Solución</a:t>
            </a:r>
            <a:br>
              <a:rPr lang="es-CL" dirty="0"/>
            </a:br>
            <a:br>
              <a:rPr lang="es-CL" dirty="0"/>
            </a:br>
            <a:r>
              <a:rPr lang="es-CL" sz="2200" dirty="0"/>
              <a:t>.</a:t>
            </a:r>
            <a:br>
              <a:rPr lang="es-CL" dirty="0"/>
            </a:br>
            <a:endParaRPr lang="es-CL" dirty="0"/>
          </a:p>
        </p:txBody>
      </p:sp>
      <p:sp>
        <p:nvSpPr>
          <p:cNvPr id="3" name="CuadroTexto 2">
            <a:extLst>
              <a:ext uri="{FF2B5EF4-FFF2-40B4-BE49-F238E27FC236}">
                <a16:creationId xmlns:a16="http://schemas.microsoft.com/office/drawing/2014/main" id="{5C09C062-4618-4C90-82CA-6B83AB4F1699}"/>
              </a:ext>
            </a:extLst>
          </p:cNvPr>
          <p:cNvSpPr txBox="1"/>
          <p:nvPr/>
        </p:nvSpPr>
        <p:spPr>
          <a:xfrm>
            <a:off x="4679352" y="2172008"/>
            <a:ext cx="6983974" cy="2295115"/>
          </a:xfrm>
          <a:prstGeom prst="rect">
            <a:avLst/>
          </a:prstGeom>
          <a:noFill/>
        </p:spPr>
        <p:txBody>
          <a:bodyPr wrap="square" rtlCol="0">
            <a:spAutoFit/>
          </a:bodyPr>
          <a:lstStyle/>
          <a:p>
            <a:pPr indent="228600" algn="just">
              <a:lnSpc>
                <a:spcPct val="115000"/>
              </a:lnSpc>
            </a:pPr>
            <a:r>
              <a:rPr lang="es-ES" sz="1800" dirty="0">
                <a:effectLst/>
                <a:latin typeface="Arial" panose="020B0604020202020204" pitchFamily="34" charset="0"/>
                <a:ea typeface="Arial" panose="020B0604020202020204" pitchFamily="34" charset="0"/>
              </a:rPr>
              <a:t>Un sistema de ventas, en donde el cliente pueda acceder a través de un portal web y realizar una solicitud de su pedido. Luego ese pedido será administrado por la costurera a tra</a:t>
            </a:r>
            <a:r>
              <a:rPr lang="es-ES" dirty="0">
                <a:latin typeface="Arial" panose="020B0604020202020204" pitchFamily="34" charset="0"/>
                <a:ea typeface="Arial" panose="020B0604020202020204" pitchFamily="34" charset="0"/>
              </a:rPr>
              <a:t>vés de un software de escritorio</a:t>
            </a:r>
            <a:r>
              <a:rPr lang="es-ES" sz="1800" dirty="0">
                <a:effectLst/>
                <a:latin typeface="Arial" panose="020B0604020202020204" pitchFamily="34" charset="0"/>
                <a:ea typeface="Arial" panose="020B0604020202020204" pitchFamily="34" charset="0"/>
              </a:rPr>
              <a:t> y podrá aceptar o rechazar la solicitud del cliente dependiendo de sus conveniencias. Además, en este sistema, podrá administrar la información relacionada con pedidos, usuarios y productos. </a:t>
            </a:r>
            <a:endParaRPr lang="es-CL"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4292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795182" y="1379797"/>
            <a:ext cx="8601635" cy="742951"/>
          </a:xfrm>
        </p:spPr>
        <p:txBody>
          <a:bodyPr>
            <a:normAutofit/>
          </a:bodyPr>
          <a:lstStyle/>
          <a:p>
            <a:pPr algn="r"/>
            <a:r>
              <a:rPr lang="es-CL" dirty="0"/>
              <a:t>Objetivo del Proyecto</a:t>
            </a:r>
          </a:p>
        </p:txBody>
      </p:sp>
      <p:sp>
        <p:nvSpPr>
          <p:cNvPr id="6" name="CuadroTexto 5">
            <a:extLst>
              <a:ext uri="{FF2B5EF4-FFF2-40B4-BE49-F238E27FC236}">
                <a16:creationId xmlns:a16="http://schemas.microsoft.com/office/drawing/2014/main" id="{FEA76D15-5AB1-4207-92A2-40B13E83E91A}"/>
              </a:ext>
            </a:extLst>
          </p:cNvPr>
          <p:cNvSpPr txBox="1"/>
          <p:nvPr/>
        </p:nvSpPr>
        <p:spPr>
          <a:xfrm>
            <a:off x="4671732" y="2700893"/>
            <a:ext cx="6438900" cy="1664558"/>
          </a:xfrm>
          <a:prstGeom prst="rect">
            <a:avLst/>
          </a:prstGeom>
          <a:noFill/>
        </p:spPr>
        <p:txBody>
          <a:bodyPr wrap="square" rtlCol="0">
            <a:spAutoFit/>
          </a:bodyPr>
          <a:lstStyle/>
          <a:p>
            <a:pPr indent="228600" algn="just">
              <a:lnSpc>
                <a:spcPct val="115000"/>
              </a:lnSpc>
            </a:pPr>
            <a:r>
              <a:rPr lang="es-CL" sz="1800" i="1" dirty="0">
                <a:solidFill>
                  <a:srgbClr val="666666"/>
                </a:solidFill>
                <a:effectLst/>
                <a:latin typeface="Calibri" panose="020F0502020204030204" pitchFamily="34" charset="0"/>
                <a:ea typeface="Calibri" panose="020F0502020204030204" pitchFamily="34" charset="0"/>
              </a:rPr>
              <a:t>Desarrollar una solución tecnológica de tipo web y de escritorio que permita al cliente y a la señora Paula </a:t>
            </a:r>
            <a:r>
              <a:rPr lang="es-CL" sz="1800" i="1" dirty="0" err="1">
                <a:solidFill>
                  <a:srgbClr val="666666"/>
                </a:solidFill>
                <a:effectLst/>
                <a:latin typeface="Calibri" panose="020F0502020204030204" pitchFamily="34" charset="0"/>
                <a:ea typeface="Calibri" panose="020F0502020204030204" pitchFamily="34" charset="0"/>
              </a:rPr>
              <a:t>Sereño</a:t>
            </a:r>
            <a:r>
              <a:rPr lang="es-CL" i="1" dirty="0">
                <a:solidFill>
                  <a:srgbClr val="666666"/>
                </a:solidFill>
                <a:latin typeface="Calibri" panose="020F0502020204030204" pitchFamily="34" charset="0"/>
                <a:ea typeface="Calibri" panose="020F0502020204030204" pitchFamily="34" charset="0"/>
              </a:rPr>
              <a:t> (dueña)</a:t>
            </a:r>
            <a:r>
              <a:rPr lang="es-CL" sz="1800" i="1" dirty="0">
                <a:solidFill>
                  <a:srgbClr val="666666"/>
                </a:solidFill>
                <a:effectLst/>
                <a:latin typeface="Calibri" panose="020F0502020204030204" pitchFamily="34" charset="0"/>
                <a:ea typeface="Calibri" panose="020F0502020204030204" pitchFamily="34" charset="0"/>
              </a:rPr>
              <a:t> automatizar su negocio de venta de ropa de colegios que le permitirá poder agilizar los procesos de venta y mantener un stock claro de las prendas que ofrece. </a:t>
            </a:r>
            <a:endParaRPr lang="es-CL"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267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834966" y="696808"/>
            <a:ext cx="8362950" cy="1325563"/>
          </a:xfrm>
        </p:spPr>
        <p:txBody>
          <a:bodyPr>
            <a:normAutofit/>
          </a:bodyPr>
          <a:lstStyle/>
          <a:p>
            <a:pPr algn="r"/>
            <a:r>
              <a:rPr lang="es-CL" sz="3600" dirty="0"/>
              <a:t>Tecnologías asociadas a la solución</a:t>
            </a:r>
          </a:p>
        </p:txBody>
      </p:sp>
      <p:sp>
        <p:nvSpPr>
          <p:cNvPr id="3" name="CuadroTexto 2">
            <a:extLst>
              <a:ext uri="{FF2B5EF4-FFF2-40B4-BE49-F238E27FC236}">
                <a16:creationId xmlns:a16="http://schemas.microsoft.com/office/drawing/2014/main" id="{E5BDE244-56EB-4DF7-AD88-4E90F903D651}"/>
              </a:ext>
            </a:extLst>
          </p:cNvPr>
          <p:cNvSpPr txBox="1"/>
          <p:nvPr/>
        </p:nvSpPr>
        <p:spPr>
          <a:xfrm>
            <a:off x="3891129" y="2022371"/>
            <a:ext cx="7131824" cy="5355312"/>
          </a:xfrm>
          <a:prstGeom prst="rect">
            <a:avLst/>
          </a:prstGeom>
          <a:noFill/>
        </p:spPr>
        <p:txBody>
          <a:bodyPr wrap="square" rtlCol="0">
            <a:spAutoFit/>
          </a:bodyPr>
          <a:lstStyle/>
          <a:p>
            <a:pPr marL="285750" indent="-285750">
              <a:buFont typeface="Arial" panose="020B0604020202020204" pitchFamily="34" charset="0"/>
              <a:buChar char="•"/>
            </a:pPr>
            <a:r>
              <a:rPr lang="es-CL" dirty="0"/>
              <a:t>Bases de datos: MySQL 8.0</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Front-</a:t>
            </a:r>
            <a:r>
              <a:rPr lang="es-CL" dirty="0" err="1"/>
              <a:t>end</a:t>
            </a:r>
            <a:r>
              <a:rPr lang="es-CL" dirty="0"/>
              <a:t> web: html5, JavaScript (ES2021) y CSS3</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Back-</a:t>
            </a:r>
            <a:r>
              <a:rPr lang="es-CL" dirty="0" err="1"/>
              <a:t>end</a:t>
            </a:r>
            <a:r>
              <a:rPr lang="es-CL" dirty="0"/>
              <a:t>: Node.js V14</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Front-</a:t>
            </a:r>
            <a:r>
              <a:rPr lang="es-CL" dirty="0" err="1"/>
              <a:t>end</a:t>
            </a:r>
            <a:r>
              <a:rPr lang="es-CL" dirty="0"/>
              <a:t> escritorio: Electron.js V18.0</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Editor de código: Visual Studio </a:t>
            </a:r>
            <a:r>
              <a:rPr lang="es-CL" dirty="0" err="1"/>
              <a:t>Code</a:t>
            </a:r>
            <a:r>
              <a:rPr lang="es-CL" dirty="0"/>
              <a:t> 1.66.1</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p:txBody>
      </p:sp>
      <p:pic>
        <p:nvPicPr>
          <p:cNvPr id="5" name="Imagen 4">
            <a:extLst>
              <a:ext uri="{FF2B5EF4-FFF2-40B4-BE49-F238E27FC236}">
                <a16:creationId xmlns:a16="http://schemas.microsoft.com/office/drawing/2014/main" id="{DC9A2705-5ABF-4B78-9040-10CA03481C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9950" y="1524534"/>
            <a:ext cx="1381114" cy="1035836"/>
          </a:xfrm>
          <a:prstGeom prst="rect">
            <a:avLst/>
          </a:prstGeom>
        </p:spPr>
      </p:pic>
      <p:pic>
        <p:nvPicPr>
          <p:cNvPr id="7" name="Imagen 6">
            <a:extLst>
              <a:ext uri="{FF2B5EF4-FFF2-40B4-BE49-F238E27FC236}">
                <a16:creationId xmlns:a16="http://schemas.microsoft.com/office/drawing/2014/main" id="{C230F8C2-1049-49D3-8378-E3104ABB65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1485" y="2911805"/>
            <a:ext cx="2404585" cy="872258"/>
          </a:xfrm>
          <a:prstGeom prst="rect">
            <a:avLst/>
          </a:prstGeom>
        </p:spPr>
      </p:pic>
      <p:pic>
        <p:nvPicPr>
          <p:cNvPr id="9" name="Imagen 8">
            <a:extLst>
              <a:ext uri="{FF2B5EF4-FFF2-40B4-BE49-F238E27FC236}">
                <a16:creationId xmlns:a16="http://schemas.microsoft.com/office/drawing/2014/main" id="{D5A4A14B-56F2-444A-BA22-9C2AEFC531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4242" y="3885933"/>
            <a:ext cx="1607901" cy="1161709"/>
          </a:xfrm>
          <a:prstGeom prst="rect">
            <a:avLst/>
          </a:prstGeom>
        </p:spPr>
      </p:pic>
      <p:pic>
        <p:nvPicPr>
          <p:cNvPr id="11" name="Imagen 10">
            <a:extLst>
              <a:ext uri="{FF2B5EF4-FFF2-40B4-BE49-F238E27FC236}">
                <a16:creationId xmlns:a16="http://schemas.microsoft.com/office/drawing/2014/main" id="{E8081606-8774-40EE-BF00-8BC02CFB618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75446" y="4868973"/>
            <a:ext cx="956039" cy="1035836"/>
          </a:xfrm>
          <a:prstGeom prst="rect">
            <a:avLst/>
          </a:prstGeom>
        </p:spPr>
      </p:pic>
      <p:pic>
        <p:nvPicPr>
          <p:cNvPr id="14" name="Imagen 13">
            <a:extLst>
              <a:ext uri="{FF2B5EF4-FFF2-40B4-BE49-F238E27FC236}">
                <a16:creationId xmlns:a16="http://schemas.microsoft.com/office/drawing/2014/main" id="{4BB682BB-1AA3-4575-A3C4-6BACA8DB67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15671" y="5904809"/>
            <a:ext cx="800829" cy="800829"/>
          </a:xfrm>
          <a:prstGeom prst="rect">
            <a:avLst/>
          </a:prstGeom>
        </p:spPr>
      </p:pic>
    </p:spTree>
    <p:extLst>
      <p:ext uri="{BB962C8B-B14F-4D97-AF65-F5344CB8AC3E}">
        <p14:creationId xmlns:p14="http://schemas.microsoft.com/office/powerpoint/2010/main" val="423473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7181849" y="797267"/>
            <a:ext cx="1819275" cy="1325563"/>
          </a:xfrm>
        </p:spPr>
        <p:txBody>
          <a:bodyPr/>
          <a:lstStyle/>
          <a:p>
            <a:pPr algn="r"/>
            <a:r>
              <a:rPr lang="es-CL" dirty="0"/>
              <a:t>Épicas</a:t>
            </a:r>
          </a:p>
        </p:txBody>
      </p:sp>
      <p:sp>
        <p:nvSpPr>
          <p:cNvPr id="5" name="CuadroTexto 4"/>
          <p:cNvSpPr txBox="1"/>
          <p:nvPr/>
        </p:nvSpPr>
        <p:spPr>
          <a:xfrm>
            <a:off x="5095877" y="1703487"/>
            <a:ext cx="6486552" cy="5078313"/>
          </a:xfrm>
          <a:prstGeom prst="rect">
            <a:avLst/>
          </a:prstGeom>
          <a:noFill/>
        </p:spPr>
        <p:txBody>
          <a:bodyPr wrap="square" rtlCol="0">
            <a:spAutoFit/>
          </a:bodyPr>
          <a:lstStyle/>
          <a:p>
            <a:pPr algn="r"/>
            <a:endParaRPr lang="es-ES" dirty="0"/>
          </a:p>
          <a:p>
            <a:pPr marL="285750" indent="-285750">
              <a:buFontTx/>
              <a:buChar char="-"/>
            </a:pPr>
            <a:r>
              <a:rPr lang="es-ES" dirty="0"/>
              <a:t>E1: Desarrollar una página web para realizar pedidos.</a:t>
            </a:r>
          </a:p>
          <a:p>
            <a:pPr marL="285750" indent="-285750">
              <a:buFontTx/>
              <a:buChar char="-"/>
            </a:pPr>
            <a:endParaRPr lang="es-ES" dirty="0"/>
          </a:p>
          <a:p>
            <a:pPr marL="285750" indent="-285750">
              <a:buFontTx/>
              <a:buChar char="-"/>
            </a:pPr>
            <a:r>
              <a:rPr lang="es-ES" dirty="0"/>
              <a:t>E2: La página web tendrá un catálogo, carrito de compras y un formulario para realizar pedidos personalizados.</a:t>
            </a:r>
          </a:p>
          <a:p>
            <a:pPr marL="285750" indent="-285750">
              <a:buFontTx/>
              <a:buChar char="-"/>
            </a:pPr>
            <a:endParaRPr lang="es-ES" dirty="0"/>
          </a:p>
          <a:p>
            <a:pPr marL="285750" indent="-285750">
              <a:buFontTx/>
              <a:buChar char="-"/>
            </a:pPr>
            <a:r>
              <a:rPr lang="es-ES" dirty="0"/>
              <a:t>E3: Implementar una base de datos para almacenar la información.</a:t>
            </a:r>
          </a:p>
          <a:p>
            <a:endParaRPr lang="es-ES" dirty="0"/>
          </a:p>
          <a:p>
            <a:pPr marL="285750" indent="-285750">
              <a:buFontTx/>
              <a:buChar char="-"/>
            </a:pPr>
            <a:r>
              <a:rPr lang="es-ES" dirty="0"/>
              <a:t>E4: Se implementará un sistema de escritorio para la costurera en donde podrá administrar la información.</a:t>
            </a:r>
          </a:p>
          <a:p>
            <a:pPr marL="285750" indent="-285750">
              <a:buFontTx/>
              <a:buChar char="-"/>
            </a:pPr>
            <a:endParaRPr lang="es-ES" dirty="0"/>
          </a:p>
          <a:p>
            <a:pPr marL="285750" indent="-285750">
              <a:buFontTx/>
              <a:buChar char="-"/>
            </a:pPr>
            <a:r>
              <a:rPr lang="es-ES" dirty="0"/>
              <a:t>E5: Administrar los pedidos de clientes.</a:t>
            </a:r>
          </a:p>
          <a:p>
            <a:pPr marL="285750" indent="-285750">
              <a:buFontTx/>
              <a:buChar char="-"/>
            </a:pPr>
            <a:endParaRPr lang="es-ES" dirty="0"/>
          </a:p>
          <a:p>
            <a:pPr marL="285750" indent="-285750">
              <a:buFontTx/>
              <a:buChar char="-"/>
            </a:pPr>
            <a:r>
              <a:rPr lang="es-ES" dirty="0"/>
              <a:t>E6: Administrar los productos.</a:t>
            </a:r>
          </a:p>
          <a:p>
            <a:pPr marL="285750" indent="-285750">
              <a:buFontTx/>
              <a:buChar char="-"/>
            </a:pPr>
            <a:endParaRPr lang="es-ES" dirty="0"/>
          </a:p>
          <a:p>
            <a:pPr marL="285750" indent="-285750">
              <a:buFontTx/>
              <a:buChar char="-"/>
            </a:pPr>
            <a:r>
              <a:rPr lang="es-ES" dirty="0"/>
              <a:t>E7: Administrar los clientes registrados.</a:t>
            </a:r>
          </a:p>
          <a:p>
            <a:endParaRPr lang="es-ES" dirty="0"/>
          </a:p>
        </p:txBody>
      </p:sp>
    </p:spTree>
    <p:extLst>
      <p:ext uri="{BB962C8B-B14F-4D97-AF65-F5344CB8AC3E}">
        <p14:creationId xmlns:p14="http://schemas.microsoft.com/office/powerpoint/2010/main" val="150409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8155079" y="0"/>
            <a:ext cx="6928477" cy="1325563"/>
          </a:xfrm>
        </p:spPr>
        <p:txBody>
          <a:bodyPr/>
          <a:lstStyle/>
          <a:p>
            <a:r>
              <a:rPr lang="es-CL" dirty="0"/>
              <a:t>Alcances</a:t>
            </a:r>
          </a:p>
        </p:txBody>
      </p:sp>
      <p:sp>
        <p:nvSpPr>
          <p:cNvPr id="5" name="CuadroTexto 4"/>
          <p:cNvSpPr txBox="1"/>
          <p:nvPr/>
        </p:nvSpPr>
        <p:spPr>
          <a:xfrm>
            <a:off x="4151222" y="1202797"/>
            <a:ext cx="7081181" cy="6124754"/>
          </a:xfrm>
          <a:prstGeom prst="rect">
            <a:avLst/>
          </a:prstGeom>
          <a:noFill/>
        </p:spPr>
        <p:txBody>
          <a:bodyPr wrap="square" rtlCol="0">
            <a:spAutoFit/>
          </a:bodyPr>
          <a:lstStyle/>
          <a:p>
            <a:r>
              <a:rPr lang="es-CL" sz="1600" b="1" dirty="0"/>
              <a:t>Que hace el Sistema:</a:t>
            </a:r>
          </a:p>
          <a:p>
            <a:pPr marL="285750" indent="-285750">
              <a:buFont typeface="Arial" panose="020B0604020202020204" pitchFamily="34" charset="0"/>
              <a:buChar char="•"/>
            </a:pPr>
            <a:r>
              <a:rPr lang="es-CL" sz="1600" dirty="0"/>
              <a:t>El sistema cobrara un 40% (abono) del total obligatoriamente y después hará un segundo cobro opcional del resto, dependiendo de si el cliente escogió “retiro en tienda” o “despacho” en el pedido.</a:t>
            </a:r>
          </a:p>
          <a:p>
            <a:pPr marL="285750" indent="-285750">
              <a:buFont typeface="Arial" panose="020B0604020202020204" pitchFamily="34" charset="0"/>
              <a:buChar char="•"/>
            </a:pPr>
            <a:r>
              <a:rPr lang="es-CL" sz="1600" dirty="0"/>
              <a:t>El sistema cobrará en pesos chilenos.</a:t>
            </a:r>
          </a:p>
          <a:p>
            <a:pPr marL="285750" indent="-285750">
              <a:buFont typeface="Arial" panose="020B0604020202020204" pitchFamily="34" charset="0"/>
              <a:buChar char="•"/>
            </a:pPr>
            <a:r>
              <a:rPr lang="es-CL" sz="1600" dirty="0"/>
              <a:t>El pago se efectuará a través de Webpay (tarjetas de crédito y débito).</a:t>
            </a:r>
          </a:p>
          <a:p>
            <a:pPr marL="285750" indent="-285750">
              <a:buFont typeface="Arial" panose="020B0604020202020204" pitchFamily="34" charset="0"/>
              <a:buChar char="•"/>
            </a:pPr>
            <a:r>
              <a:rPr lang="es-CL" sz="1600" dirty="0"/>
              <a:t>El catálogo mostrará 20 artículos por página como máximo.</a:t>
            </a:r>
          </a:p>
          <a:p>
            <a:pPr marL="285750" indent="-285750">
              <a:buFont typeface="Arial" panose="020B0604020202020204" pitchFamily="34" charset="0"/>
              <a:buChar char="•"/>
            </a:pPr>
            <a:r>
              <a:rPr lang="es-CL" sz="1600" dirty="0"/>
              <a:t>Solo se podrá solicitar un pedido si el cliente está registrado.</a:t>
            </a:r>
          </a:p>
          <a:p>
            <a:pPr marL="285750" indent="-285750">
              <a:buFont typeface="Arial" panose="020B0604020202020204" pitchFamily="34" charset="0"/>
              <a:buChar char="•"/>
            </a:pPr>
            <a:r>
              <a:rPr lang="es-CL" sz="1600" dirty="0"/>
              <a:t>Cada producto tendrá como máximo 3 fotos.</a:t>
            </a:r>
          </a:p>
          <a:p>
            <a:pPr marL="285750" indent="-285750">
              <a:buFont typeface="Arial" panose="020B0604020202020204" pitchFamily="34" charset="0"/>
              <a:buChar char="•"/>
            </a:pPr>
            <a:r>
              <a:rPr lang="es-CL" sz="1600" dirty="0"/>
              <a:t>Genera un reporte con el nombre del colegio del que han pedido más productos.</a:t>
            </a:r>
          </a:p>
          <a:p>
            <a:r>
              <a:rPr lang="es-CL" sz="1600" b="1" dirty="0"/>
              <a:t>Qué no hace:</a:t>
            </a:r>
          </a:p>
          <a:p>
            <a:pPr marL="285750" indent="-285750">
              <a:buFont typeface="Arial" panose="020B0604020202020204" pitchFamily="34" charset="0"/>
              <a:buChar char="•"/>
            </a:pPr>
            <a:r>
              <a:rPr lang="es-CL" sz="1600" dirty="0"/>
              <a:t>El sistema no hace seguimiento de los despachos.</a:t>
            </a:r>
          </a:p>
          <a:p>
            <a:pPr marL="285750" indent="-285750">
              <a:buFont typeface="Arial" panose="020B0604020202020204" pitchFamily="34" charset="0"/>
              <a:buChar char="•"/>
            </a:pPr>
            <a:r>
              <a:rPr lang="es-CL" sz="1600" dirty="0"/>
              <a:t>Este sistema no genera boleta, pero si registra las ventas.</a:t>
            </a:r>
          </a:p>
          <a:p>
            <a:pPr marL="285750" indent="-285750">
              <a:buFont typeface="Arial" panose="020B0604020202020204" pitchFamily="34" charset="0"/>
              <a:buChar char="•"/>
            </a:pPr>
            <a:r>
              <a:rPr lang="es-CL" sz="1600" dirty="0"/>
              <a:t>El catálogo no despliega los productos ordenados bajo algún tipo de  criterio como: precio, tipo de producto, colegio, fecha de publicación, etc.</a:t>
            </a:r>
          </a:p>
          <a:p>
            <a:pPr marL="285750" indent="-285750">
              <a:buFont typeface="Arial" panose="020B0604020202020204" pitchFamily="34" charset="0"/>
              <a:buChar char="•"/>
            </a:pPr>
            <a:r>
              <a:rPr lang="es-CL" sz="1600" dirty="0"/>
              <a:t>El sistema no cobrará el 100% del total de la venta en un pago.</a:t>
            </a:r>
          </a:p>
          <a:p>
            <a:r>
              <a:rPr lang="es-CL" sz="1600" b="1" dirty="0"/>
              <a:t>Otros Alcances, Limitaciones  o restricciones:</a:t>
            </a:r>
          </a:p>
          <a:p>
            <a:pPr marL="285750" indent="-285750">
              <a:buFont typeface="Arial" panose="020B0604020202020204" pitchFamily="34" charset="0"/>
              <a:buChar char="•"/>
            </a:pPr>
            <a:r>
              <a:rPr lang="es-CL" sz="1600" dirty="0"/>
              <a:t>La costurera sólo podrá al sistema de escritorio con su usuario y contraseña.</a:t>
            </a:r>
          </a:p>
          <a:p>
            <a:pPr marL="285750" indent="-285750">
              <a:buFont typeface="Arial" panose="020B0604020202020204" pitchFamily="34" charset="0"/>
              <a:buChar char="•"/>
            </a:pPr>
            <a:r>
              <a:rPr lang="es-CL" sz="1600" dirty="0"/>
              <a:t>Las contraseñas se almacenarán encriptadas en la base de datos.</a:t>
            </a:r>
          </a:p>
          <a:p>
            <a:pPr marL="285750" indent="-285750">
              <a:buFont typeface="Arial" panose="020B0604020202020204" pitchFamily="34" charset="0"/>
              <a:buChar char="•"/>
            </a:pPr>
            <a:endParaRPr lang="es-CL" b="1" dirty="0"/>
          </a:p>
          <a:p>
            <a:endParaRPr lang="es-CL" dirty="0"/>
          </a:p>
          <a:p>
            <a:endParaRPr lang="es-CL" dirty="0"/>
          </a:p>
          <a:p>
            <a:endParaRPr lang="es-CL" dirty="0"/>
          </a:p>
        </p:txBody>
      </p:sp>
    </p:spTree>
    <p:extLst>
      <p:ext uri="{BB962C8B-B14F-4D97-AF65-F5344CB8AC3E}">
        <p14:creationId xmlns:p14="http://schemas.microsoft.com/office/powerpoint/2010/main" val="400804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788822" y="1068510"/>
            <a:ext cx="6368029" cy="1325563"/>
          </a:xfrm>
        </p:spPr>
        <p:txBody>
          <a:bodyPr/>
          <a:lstStyle/>
          <a:p>
            <a:pPr algn="ctr"/>
            <a:r>
              <a:rPr lang="es-CL" dirty="0"/>
              <a:t>Metodología de Desarrollo:</a:t>
            </a:r>
            <a:br>
              <a:rPr lang="es-CL" dirty="0"/>
            </a:br>
            <a:r>
              <a:rPr lang="es-CL" dirty="0"/>
              <a:t>Tradicional y Scrum</a:t>
            </a:r>
          </a:p>
        </p:txBody>
      </p:sp>
      <p:sp>
        <p:nvSpPr>
          <p:cNvPr id="3" name="CuadroTexto 2">
            <a:extLst>
              <a:ext uri="{FF2B5EF4-FFF2-40B4-BE49-F238E27FC236}">
                <a16:creationId xmlns:a16="http://schemas.microsoft.com/office/drawing/2014/main" id="{AEC15A28-167E-4A06-9A15-EE6FC77CAC73}"/>
              </a:ext>
            </a:extLst>
          </p:cNvPr>
          <p:cNvSpPr txBox="1"/>
          <p:nvPr/>
        </p:nvSpPr>
        <p:spPr>
          <a:xfrm>
            <a:off x="4024716" y="2851273"/>
            <a:ext cx="7896239" cy="2308324"/>
          </a:xfrm>
          <a:prstGeom prst="rect">
            <a:avLst/>
          </a:prstGeom>
          <a:noFill/>
        </p:spPr>
        <p:txBody>
          <a:bodyPr wrap="square" rtlCol="0">
            <a:spAutoFit/>
          </a:bodyPr>
          <a:lstStyle/>
          <a:p>
            <a:r>
              <a:rPr lang="es-ES" dirty="0"/>
              <a:t>Para toda la documentación y planificación del proyecto se usó la metodología Tradicional.</a:t>
            </a:r>
          </a:p>
          <a:p>
            <a:endParaRPr lang="es-ES" dirty="0"/>
          </a:p>
          <a:p>
            <a:r>
              <a:rPr lang="es-ES" dirty="0"/>
              <a:t>Y para el desarrollo se eligió la metodología ágil SCRUM porque sabemos que el desarrollo puede tener modificaciones durante su proceso. </a:t>
            </a:r>
          </a:p>
          <a:p>
            <a:endParaRPr lang="es-ES" dirty="0"/>
          </a:p>
          <a:p>
            <a:r>
              <a:rPr lang="es-ES" dirty="0"/>
              <a:t>Además, para asegurarnos de que cada componente se desarrolle correctamente, aplicaremos el ciclo de vida de software en cada uno de ellos.</a:t>
            </a:r>
          </a:p>
        </p:txBody>
      </p:sp>
    </p:spTree>
    <p:extLst>
      <p:ext uri="{BB962C8B-B14F-4D97-AF65-F5344CB8AC3E}">
        <p14:creationId xmlns:p14="http://schemas.microsoft.com/office/powerpoint/2010/main" val="15517091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1590</Words>
  <Application>Microsoft Office PowerPoint</Application>
  <PresentationFormat>Panorámica</PresentationFormat>
  <Paragraphs>184</Paragraphs>
  <Slides>18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Portafolio de Título “Sistema web de venta para confeccionadora de ropa”</vt:lpstr>
      <vt:lpstr>Modelo de Negocio del cliente</vt:lpstr>
      <vt:lpstr>Problemática a Resolver</vt:lpstr>
      <vt:lpstr>Solución  . </vt:lpstr>
      <vt:lpstr>Objetivo del Proyecto</vt:lpstr>
      <vt:lpstr>Tecnologías asociadas a la solución</vt:lpstr>
      <vt:lpstr>Épicas</vt:lpstr>
      <vt:lpstr>Alcances</vt:lpstr>
      <vt:lpstr>Metodología de Desarrollo: Tradicional y Scrum</vt:lpstr>
      <vt:lpstr>Historias de usuario </vt:lpstr>
      <vt:lpstr>Historias de usuario </vt:lpstr>
      <vt:lpstr>Diseño propuesta inicial </vt:lpstr>
      <vt:lpstr>Diseño propuesta inicial </vt:lpstr>
      <vt:lpstr>Diseño propuesta inicial </vt:lpstr>
      <vt:lpstr>Gestión del Desarrollo</vt:lpstr>
      <vt:lpstr>Diseño propuesta inicial </vt:lpstr>
      <vt:lpstr>Planificación</vt:lpstr>
      <vt:lpstr>Evidencias de implementación ambiente 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 de Título “Título del Caso”</dc:title>
  <dc:creator>Sala_</dc:creator>
  <cp:lastModifiedBy>camilo.tarkowski@hotmail.com</cp:lastModifiedBy>
  <cp:revision>65</cp:revision>
  <dcterms:created xsi:type="dcterms:W3CDTF">2015-07-01T15:45:01Z</dcterms:created>
  <dcterms:modified xsi:type="dcterms:W3CDTF">2022-04-08T02:28:30Z</dcterms:modified>
</cp:coreProperties>
</file>