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3" r:id="rId1"/>
    <p:sldMasterId id="2147483724" r:id="rId2"/>
    <p:sldMasterId id="2147483718" r:id="rId3"/>
  </p:sldMasterIdLst>
  <p:notesMasterIdLst>
    <p:notesMasterId r:id="rId22"/>
  </p:notesMasterIdLst>
  <p:handoutMasterIdLst>
    <p:handoutMasterId r:id="rId23"/>
  </p:handoutMasterIdLst>
  <p:sldIdLst>
    <p:sldId id="257"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14" r:id="rId21"/>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000000"/>
    <a:srgbClr val="8F5525"/>
    <a:srgbClr val="F5B22B"/>
    <a:srgbClr val="FAD68E"/>
    <a:srgbClr val="C98909"/>
    <a:srgbClr val="D47338"/>
    <a:srgbClr val="4B2211"/>
    <a:srgbClr val="A84C14"/>
    <a:srgbClr val="29292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066" autoAdjust="0"/>
    <p:restoredTop sz="96105" autoAdjust="0"/>
  </p:normalViewPr>
  <p:slideViewPr>
    <p:cSldViewPr snapToGrid="0">
      <p:cViewPr>
        <p:scale>
          <a:sx n="80" d="100"/>
          <a:sy n="80" d="100"/>
        </p:scale>
        <p:origin x="-966" y="240"/>
      </p:cViewPr>
      <p:guideLst>
        <p:guide orient="horz" pos="144"/>
        <p:guide orient="horz" pos="912"/>
        <p:guide orient="horz" pos="1484"/>
        <p:guide orient="horz" pos="1200"/>
        <p:guide orient="horz" pos="2736"/>
        <p:guide orient="horz" pos="4176"/>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8" d="100"/>
          <a:sy n="98" d="100"/>
        </p:scale>
        <p:origin x="-3516" y="-11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4/14/2011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‹Nº›</a:t>
            </a:fld>
            <a:endParaRPr lang="en-US" dirty="0">
              <a:latin typeface="Segoe UI" pitchFamily="34" charset="0"/>
            </a:endParaRPr>
          </a:p>
        </p:txBody>
      </p:sp>
    </p:spTree>
    <p:extLst>
      <p:ext uri="{BB962C8B-B14F-4D97-AF65-F5344CB8AC3E}">
        <p14:creationId xmlns="" xmlns:p14="http://schemas.microsoft.com/office/powerpoint/2010/main" val="3488985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4/14/2011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‹Nº›</a:t>
            </a:fld>
            <a:endParaRPr lang="en-US" dirty="0"/>
          </a:p>
        </p:txBody>
      </p:sp>
    </p:spTree>
    <p:extLst>
      <p:ext uri="{BB962C8B-B14F-4D97-AF65-F5344CB8AC3E}">
        <p14:creationId xmlns="" xmlns:p14="http://schemas.microsoft.com/office/powerpoint/2010/main" val="306235777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4/14/2011 10:48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2AAAD-D9FB-4FDE-868E-D4AFD8C8698D}" type="slidenum">
              <a:rPr lang="en-US"/>
              <a:pPr/>
              <a:t>10</a:t>
            </a:fld>
            <a:endParaRPr lang="en-US"/>
          </a:p>
        </p:txBody>
      </p:sp>
      <p:sp>
        <p:nvSpPr>
          <p:cNvPr id="663554" name="Rectangle 2"/>
          <p:cNvSpPr>
            <a:spLocks noGrp="1" noRot="1" noChangeAspect="1" noChangeArrowheads="1" noTextEdit="1"/>
          </p:cNvSpPr>
          <p:nvPr>
            <p:ph type="sldImg"/>
          </p:nvPr>
        </p:nvSpPr>
        <p:spPr>
          <a:ln/>
        </p:spPr>
      </p:sp>
      <p:sp>
        <p:nvSpPr>
          <p:cNvPr id="663555" name="Rectangle 3"/>
          <p:cNvSpPr>
            <a:spLocks noGrp="1" noChangeArrowheads="1"/>
          </p:cNvSpPr>
          <p:nvPr>
            <p:ph type="body" idx="1"/>
          </p:nvPr>
        </p:nvSpPr>
        <p:spPr/>
        <p:txBody>
          <a:bodyPr/>
          <a:lstStyle/>
          <a:p>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7A0337-76AF-4CFF-9667-113A7A28D3CD}" type="slidenum">
              <a:rPr lang="en-US"/>
              <a:pPr/>
              <a:t>11</a:t>
            </a:fld>
            <a:endParaRPr lang="en-US"/>
          </a:p>
        </p:txBody>
      </p:sp>
      <p:sp>
        <p:nvSpPr>
          <p:cNvPr id="665602" name="Rectangle 2"/>
          <p:cNvSpPr>
            <a:spLocks noGrp="1" noRot="1" noChangeAspect="1" noChangeArrowheads="1" noTextEdit="1"/>
          </p:cNvSpPr>
          <p:nvPr>
            <p:ph type="sldImg"/>
          </p:nvPr>
        </p:nvSpPr>
        <p:spPr>
          <a:ln/>
        </p:spPr>
      </p:sp>
      <p:sp>
        <p:nvSpPr>
          <p:cNvPr id="665603" name="Rectangle 3"/>
          <p:cNvSpPr>
            <a:spLocks noGrp="1" noChangeArrowheads="1"/>
          </p:cNvSpPr>
          <p:nvPr>
            <p:ph type="body" idx="1"/>
          </p:nvPr>
        </p:nvSpPr>
        <p:spPr/>
        <p:txBody>
          <a:bodyPr/>
          <a:lstStyle/>
          <a:p>
            <a:endParaRPr lang="es-A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1E749F-161E-4976-99A5-C60DDC8E198E}" type="slidenum">
              <a:rPr lang="en-US"/>
              <a:pPr/>
              <a:t>12</a:t>
            </a:fld>
            <a:endParaRPr lang="en-US"/>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1E749F-161E-4976-99A5-C60DDC8E198E}" type="slidenum">
              <a:rPr lang="en-US"/>
              <a:pPr/>
              <a:t>13</a:t>
            </a:fld>
            <a:endParaRPr lang="en-US"/>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89BF44-A452-41E4-A0F4-BDA66359D602}" type="slidenum">
              <a:rPr lang="en-US"/>
              <a:pPr/>
              <a:t>14</a:t>
            </a:fld>
            <a:endParaRPr 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a:xfrm>
            <a:off x="685647" y="4342831"/>
            <a:ext cx="5486707" cy="4115084"/>
          </a:xfrm>
        </p:spPr>
        <p:txBody>
          <a:bodyPr/>
          <a:lstStyle/>
          <a:p>
            <a:endParaRPr lang="es-A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1E6E27-B1EB-457E-B3C7-7AFA054CDEE3}" type="slidenum">
              <a:rPr lang="en-US"/>
              <a:pPr/>
              <a:t>15</a:t>
            </a:fld>
            <a:endParaRPr lang="en-US"/>
          </a:p>
        </p:txBody>
      </p:sp>
      <p:sp>
        <p:nvSpPr>
          <p:cNvPr id="668674" name="Rectangle 2"/>
          <p:cNvSpPr>
            <a:spLocks noGrp="1" noRot="1" noChangeAspect="1" noChangeArrowheads="1" noTextEdit="1"/>
          </p:cNvSpPr>
          <p:nvPr>
            <p:ph type="sldImg"/>
          </p:nvPr>
        </p:nvSpPr>
        <p:spPr>
          <a:ln/>
        </p:spPr>
      </p:sp>
      <p:sp>
        <p:nvSpPr>
          <p:cNvPr id="668675" name="Rectangle 3"/>
          <p:cNvSpPr>
            <a:spLocks noGrp="1" noChangeArrowheads="1"/>
          </p:cNvSpPr>
          <p:nvPr>
            <p:ph type="body" idx="1"/>
          </p:nvPr>
        </p:nvSpPr>
        <p:spPr/>
        <p:txBody>
          <a:bodyPr/>
          <a:lstStyle/>
          <a:p>
            <a:endParaRPr lang="es-A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A75426-DB92-40DA-A5B9-30DD8E071622}" type="slidenum">
              <a:rPr lang="en-US"/>
              <a:pPr/>
              <a:t>16</a:t>
            </a:fld>
            <a:endParaRPr lang="en-US"/>
          </a:p>
        </p:txBody>
      </p:sp>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a:xfrm>
            <a:off x="685647" y="4342831"/>
            <a:ext cx="5486707" cy="4115084"/>
          </a:xfrm>
        </p:spPr>
        <p:txBody>
          <a:bodyPr/>
          <a:lstStyle/>
          <a:p>
            <a:endParaRPr lang="es-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A75426-DB92-40DA-A5B9-30DD8E071622}" type="slidenum">
              <a:rPr lang="en-US"/>
              <a:pPr/>
              <a:t>17</a:t>
            </a:fld>
            <a:endParaRPr lang="en-US"/>
          </a:p>
        </p:txBody>
      </p:sp>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a:xfrm>
            <a:off x="685647" y="4342831"/>
            <a:ext cx="5486707" cy="4115084"/>
          </a:xfrm>
        </p:spPr>
        <p:txBody>
          <a:bodyPr/>
          <a:lstStyle/>
          <a:p>
            <a:endParaRPr lang="es-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4/14/2011 10:48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DA0C8F-9441-4B08-9FC3-D655AC7DB28D}" type="slidenum">
              <a:rPr lang="en-US"/>
              <a:pPr/>
              <a:t>2</a:t>
            </a:fld>
            <a:endParaRPr lang="en-US"/>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a:xfrm>
            <a:off x="685647" y="4342831"/>
            <a:ext cx="5486707" cy="4115084"/>
          </a:xfrm>
        </p:spPr>
        <p:txBody>
          <a:bodyPr/>
          <a:lstStyle/>
          <a:p>
            <a:endParaRPr lang="pt-BR" sz="19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3F9788-F2A2-48DF-A1B3-8AE7B14EF456}" type="slidenum">
              <a:rPr lang="en-US"/>
              <a:pPr/>
              <a:t>3</a:t>
            </a:fld>
            <a:endParaRPr lang="en-US"/>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p:txBody>
          <a:bodyPr/>
          <a:lstStyle/>
          <a:p>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A6FF7B-B1B4-4510-A789-79D2BF39A245}" type="slidenum">
              <a:rPr lang="en-US"/>
              <a:pPr/>
              <a:t>4</a:t>
            </a:fld>
            <a:endParaRPr lang="en-US"/>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a:xfrm>
            <a:off x="685647" y="4342831"/>
            <a:ext cx="5486707" cy="4115084"/>
          </a:xfrm>
        </p:spPr>
        <p:txBody>
          <a:bodyPr/>
          <a:lstStyle/>
          <a:p>
            <a:endParaRPr lang="es-A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1B269A-0F2A-41C6-86F4-DE63A8BB4F62}" type="slidenum">
              <a:rPr lang="en-US"/>
              <a:pPr/>
              <a:t>5</a:t>
            </a:fld>
            <a:endParaRPr lang="en-US"/>
          </a:p>
        </p:txBody>
      </p:sp>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a:xfrm>
            <a:off x="685647" y="4342831"/>
            <a:ext cx="5486707" cy="4115084"/>
          </a:xfrm>
        </p:spPr>
        <p:txBody>
          <a:bodyPr/>
          <a:lstStyle/>
          <a:p>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47AED8-7F60-4A2B-8AEA-3C13B8D17A1B}" type="slidenum">
              <a:rPr lang="en-US"/>
              <a:pPr/>
              <a:t>6</a:t>
            </a:fld>
            <a:endParaRPr lang="en-US"/>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a:xfrm>
            <a:off x="685647" y="4342831"/>
            <a:ext cx="5486707" cy="4115084"/>
          </a:xfrm>
        </p:spPr>
        <p:txBody>
          <a:bodyPr/>
          <a:lstStyle/>
          <a:p>
            <a:endParaRPr lang="es-A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4AEBA0-50EB-4A16-A808-04606399FE9E}" type="slidenum">
              <a:rPr lang="en-US"/>
              <a:pPr/>
              <a:t>7</a:t>
            </a:fld>
            <a:endParaRPr lang="en-US"/>
          </a:p>
        </p:txBody>
      </p:sp>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A80BE9-6B6F-4B6C-B35C-9E1E277962F8}" type="slidenum">
              <a:rPr lang="en-US"/>
              <a:pPr/>
              <a:t>8</a:t>
            </a:fld>
            <a:endParaRPr lang="en-US"/>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97DA3C-4F5B-4A65-AE2E-7F2ACF0618B0}" type="slidenum">
              <a:rPr lang="en-US"/>
              <a:pPr/>
              <a:t>9</a:t>
            </a:fld>
            <a:endParaRPr lang="en-US"/>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endParaRPr lang="es-A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1"/>
          <p:cNvSpPr>
            <a:spLocks noGrp="1"/>
          </p:cNvSpPr>
          <p:nvPr>
            <p:ph type="ctrTitle"/>
          </p:nvPr>
        </p:nvSpPr>
        <p:spPr>
          <a:xfrm>
            <a:off x="381000" y="1704872"/>
            <a:ext cx="4190207" cy="533400"/>
          </a:xfrm>
        </p:spPr>
        <p:txBody>
          <a:bodyPr>
            <a:noAutofit/>
          </a:bodyPr>
          <a:lstStyle>
            <a:lvl1pPr>
              <a:lnSpc>
                <a:spcPct val="90000"/>
              </a:lnSpc>
              <a:defRPr sz="4000">
                <a:gradFill>
                  <a:gsLst>
                    <a:gs pos="0">
                      <a:schemeClr val="accent2"/>
                    </a:gs>
                    <a:gs pos="86000">
                      <a:schemeClr val="accent2"/>
                    </a:gs>
                  </a:gsLst>
                  <a:lin ang="5400000" scaled="0"/>
                </a:gradFill>
                <a:effectLst/>
              </a:defRPr>
            </a:lvl1pPr>
          </a:lstStyle>
          <a:p>
            <a:r>
              <a:rPr lang="es-ES" smtClean="0"/>
              <a:t>Haga clic para modificar el estilo de título del patrón</a:t>
            </a:r>
            <a:endParaRPr lang="en-US" dirty="0"/>
          </a:p>
        </p:txBody>
      </p:sp>
      <p:sp>
        <p:nvSpPr>
          <p:cNvPr id="12" name="Subtitle 2"/>
          <p:cNvSpPr>
            <a:spLocks noGrp="1"/>
          </p:cNvSpPr>
          <p:nvPr>
            <p:ph type="subTitle" idx="1"/>
          </p:nvPr>
        </p:nvSpPr>
        <p:spPr>
          <a:xfrm>
            <a:off x="381000" y="3918605"/>
            <a:ext cx="4191000" cy="461665"/>
          </a:xfrm>
        </p:spPr>
        <p:txBody>
          <a:bodyPr>
            <a:noAutofit/>
          </a:bodyPr>
          <a:lstStyle>
            <a:lvl1pPr marL="0" indent="0" algn="l">
              <a:lnSpc>
                <a:spcPct val="90000"/>
              </a:lnSpc>
              <a:spcBef>
                <a:spcPts val="0"/>
              </a:spcBef>
              <a:buNone/>
              <a:defRPr sz="2000">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3" name="Text Placeholder 6"/>
          <p:cNvSpPr>
            <a:spLocks noGrp="1"/>
          </p:cNvSpPr>
          <p:nvPr>
            <p:ph type="body" sz="quarter" idx="10" hasCustomPrompt="1"/>
          </p:nvPr>
        </p:nvSpPr>
        <p:spPr>
          <a:xfrm>
            <a:off x="380207" y="1447800"/>
            <a:ext cx="2241550" cy="193899"/>
          </a:xfrm>
        </p:spPr>
        <p:txBody>
          <a:bodyPr/>
          <a:lstStyle>
            <a:lvl1pPr marL="0" indent="0" algn="l" defTabSz="914363" rtl="0" eaLnBrk="1" latinLnBrk="0" hangingPunct="1">
              <a:lnSpc>
                <a:spcPct val="90000"/>
              </a:lnSpc>
              <a:spcBef>
                <a:spcPts val="0"/>
              </a:spcBef>
              <a:buFontTx/>
              <a:buNone/>
              <a:defRPr lang="en-US" sz="1400" kern="1200" dirty="0" smtClean="0">
                <a:solidFill>
                  <a:schemeClr val="accent2"/>
                </a:soli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7" name="Picture 6" descr="VS Photo.png"/>
          <p:cNvPicPr>
            <a:picLocks noChangeAspect="1"/>
          </p:cNvPicPr>
          <p:nvPr userDrawn="1"/>
        </p:nvPicPr>
        <p:blipFill>
          <a:blip r:embed="rId3" cstate="email"/>
          <a:srcRect t="2124" b="1821"/>
          <a:stretch>
            <a:fillRect/>
          </a:stretch>
        </p:blipFill>
        <p:spPr>
          <a:xfrm>
            <a:off x="381000" y="2355850"/>
            <a:ext cx="2430766" cy="1555955"/>
          </a:xfrm>
          <a:prstGeom prst="rect">
            <a:avLst/>
          </a:prstGeom>
        </p:spPr>
      </p:pic>
      <p:pic>
        <p:nvPicPr>
          <p:cNvPr id="8" name="Picture 7" descr="VS_h_rgb_r_2.png"/>
          <p:cNvPicPr>
            <a:picLocks noChangeAspect="1"/>
          </p:cNvPicPr>
          <p:nvPr userDrawn="1"/>
        </p:nvPicPr>
        <p:blipFill>
          <a:blip r:embed="rId4" cstate="email"/>
          <a:stretch>
            <a:fillRect/>
          </a:stretch>
        </p:blipFill>
        <p:spPr>
          <a:xfrm>
            <a:off x="5955647" y="410497"/>
            <a:ext cx="2807353" cy="412954"/>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2" name="Picture 1" descr="VS_h_rgb_r_2.png"/>
          <p:cNvPicPr>
            <a:picLocks noChangeAspect="1"/>
          </p:cNvPicPr>
          <p:nvPr userDrawn="1"/>
        </p:nvPicPr>
        <p:blipFill>
          <a:blip r:embed="rId2"/>
          <a:stretch>
            <a:fillRect/>
          </a:stretch>
        </p:blipFill>
        <p:spPr bwMode="black">
          <a:xfrm>
            <a:off x="6733221" y="6332994"/>
            <a:ext cx="2015029" cy="296406"/>
          </a:xfrm>
          <a:prstGeom prst="rect">
            <a:avLst/>
          </a:prstGeom>
        </p:spPr>
      </p:pic>
      <p:sp>
        <p:nvSpPr>
          <p:cNvPr id="3"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4"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8F57B"/>
                    </a:gs>
                  </a:gsLst>
                  <a:lin ang="5400000" scaled="0"/>
                  <a:tileRect/>
                </a:gradFill>
              </a:defRPr>
            </a:lvl1p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8F57B"/>
                    </a:gs>
                  </a:gsLst>
                  <a:lin ang="5400000" scaled="0"/>
                </a:gradFill>
              </a:defRPr>
            </a:lvl1p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s-ES" smtClean="0"/>
              <a:t>Haga clic para modificar el estilo de texto del patrón</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93113" cy="750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416050"/>
            <a:ext cx="4117975" cy="151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1416050"/>
            <a:ext cx="4117975" cy="151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483717699"/>
      </p:ext>
    </p:extLst>
  </p:cSld>
  <p:clrMapOvr>
    <a:masterClrMapping/>
  </p:clrMapOvr>
  <p:transition>
    <p:strips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198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endParaRPr lang="en-US" dirty="0" smtClean="0"/>
          </a:p>
        </p:txBody>
      </p:sp>
      <p:sp>
        <p:nvSpPr>
          <p:cNvPr id="7"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endParaRPr lang="en-US" dirty="0" smtClean="0"/>
          </a:p>
        </p:txBody>
      </p:sp>
      <p:sp>
        <p:nvSpPr>
          <p:cNvPr id="6"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800"/>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endParaRPr lang="en-US" dirty="0" smtClean="0"/>
          </a:p>
        </p:txBody>
      </p:sp>
      <p:sp>
        <p:nvSpPr>
          <p:cNvPr id="7"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5"/>
          <p:cNvSpPr>
            <a:spLocks noGrp="1"/>
          </p:cNvSpPr>
          <p:nvPr>
            <p:ph type="ftr" sz="quarter" idx="10"/>
          </p:nvPr>
        </p:nvSpPr>
        <p:spPr>
          <a:xfrm>
            <a:off x="727587" y="6290084"/>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endParaRPr lang="en-US" dirty="0" smtClean="0"/>
          </a:p>
        </p:txBody>
      </p:sp>
      <p:sp>
        <p:nvSpPr>
          <p:cNvPr id="9" name="Slide Number Placeholder 4"/>
          <p:cNvSpPr>
            <a:spLocks noGrp="1"/>
          </p:cNvSpPr>
          <p:nvPr>
            <p:ph type="sldNum" sz="quarter" idx="11"/>
          </p:nvPr>
        </p:nvSpPr>
        <p:spPr>
          <a:xfrm>
            <a:off x="381000" y="6290084"/>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endParaRPr lang="en-US" dirty="0" smtClean="0"/>
          </a:p>
        </p:txBody>
      </p:sp>
      <p:sp>
        <p:nvSpPr>
          <p:cNvPr id="5"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endParaRPr lang="en-US" dirty="0" smtClean="0"/>
          </a:p>
        </p:txBody>
      </p:sp>
      <p:sp>
        <p:nvSpPr>
          <p:cNvPr id="4"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381793" y="2612922"/>
            <a:ext cx="7681913" cy="533400"/>
          </a:xfrm>
        </p:spPr>
        <p:txBody>
          <a:bodyPr>
            <a:noAutofit/>
          </a:bodyPr>
          <a:lstStyle>
            <a:lvl1pPr>
              <a:lnSpc>
                <a:spcPct val="90000"/>
              </a:lnSpc>
              <a:defRPr sz="4000">
                <a:gradFill>
                  <a:gsLst>
                    <a:gs pos="0">
                      <a:schemeClr val="accent2"/>
                    </a:gs>
                    <a:gs pos="86000">
                      <a:schemeClr val="accent2"/>
                    </a:gs>
                  </a:gsLst>
                  <a:lin ang="5400000" scaled="0"/>
                </a:gradFill>
                <a:effectLst/>
              </a:defRPr>
            </a:lvl1pPr>
          </a:lstStyle>
          <a:p>
            <a:r>
              <a:rPr lang="es-ES" smtClean="0"/>
              <a:t>Haga clic para modificar el estilo de título del patrón</a:t>
            </a:r>
            <a:endParaRPr lang="en-US" dirty="0"/>
          </a:p>
        </p:txBody>
      </p:sp>
      <p:sp>
        <p:nvSpPr>
          <p:cNvPr id="9" name="Subtitle 2"/>
          <p:cNvSpPr>
            <a:spLocks noGrp="1"/>
          </p:cNvSpPr>
          <p:nvPr>
            <p:ph type="subTitle" idx="1"/>
          </p:nvPr>
        </p:nvSpPr>
        <p:spPr>
          <a:xfrm>
            <a:off x="381000" y="3222522"/>
            <a:ext cx="7681913" cy="461665"/>
          </a:xfrm>
        </p:spPr>
        <p:txBody>
          <a:bodyPr>
            <a:noAutofit/>
          </a:bodyPr>
          <a:lstStyle>
            <a:lvl1pPr marL="0" indent="0" algn="l">
              <a:lnSpc>
                <a:spcPct val="90000"/>
              </a:lnSpc>
              <a:spcBef>
                <a:spcPts val="0"/>
              </a:spcBef>
              <a:buNone/>
              <a:defRPr sz="2000">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0" name="Text Placeholder 6"/>
          <p:cNvSpPr>
            <a:spLocks noGrp="1"/>
          </p:cNvSpPr>
          <p:nvPr>
            <p:ph type="body" sz="quarter" idx="10" hasCustomPrompt="1"/>
          </p:nvPr>
        </p:nvSpPr>
        <p:spPr>
          <a:xfrm>
            <a:off x="381000" y="2355850"/>
            <a:ext cx="2241550" cy="193899"/>
          </a:xfrm>
        </p:spPr>
        <p:txBody>
          <a:bodyPr/>
          <a:lstStyle>
            <a:lvl1pPr marL="0" indent="0" algn="l" defTabSz="914363" rtl="0" eaLnBrk="1" latinLnBrk="0" hangingPunct="1">
              <a:lnSpc>
                <a:spcPct val="90000"/>
              </a:lnSpc>
              <a:spcBef>
                <a:spcPts val="0"/>
              </a:spcBef>
              <a:buFontTx/>
              <a:buNone/>
              <a:defRPr lang="en-US" sz="1400" kern="1200" dirty="0" smtClean="0">
                <a:solidFill>
                  <a:schemeClr val="accent2"/>
                </a:soli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VS_h_rgb_r_2.png"/>
          <p:cNvPicPr>
            <a:picLocks noChangeAspect="1"/>
          </p:cNvPicPr>
          <p:nvPr userDrawn="1"/>
        </p:nvPicPr>
        <p:blipFill>
          <a:blip r:embed="rId3" cstate="email"/>
          <a:stretch>
            <a:fillRect/>
          </a:stretch>
        </p:blipFill>
        <p:spPr>
          <a:xfrm>
            <a:off x="5955647" y="410497"/>
            <a:ext cx="2807353" cy="412954"/>
          </a:xfrm>
          <a:prstGeom prst="rect">
            <a:avLst/>
          </a:prstGeom>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5"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81000" y="2612922"/>
            <a:ext cx="7681913" cy="533400"/>
          </a:xfrm>
        </p:spPr>
        <p:txBody>
          <a:bodyPr>
            <a:noAutofit/>
          </a:bodyPr>
          <a:lstStyle>
            <a:lvl1pPr>
              <a:lnSpc>
                <a:spcPct val="90000"/>
              </a:lnSpc>
              <a:defRPr sz="4000">
                <a:gradFill>
                  <a:gsLst>
                    <a:gs pos="0">
                      <a:schemeClr val="accent2"/>
                    </a:gs>
                    <a:gs pos="86000">
                      <a:schemeClr val="accent2"/>
                    </a:gs>
                  </a:gsLst>
                  <a:lin ang="5400000" scaled="0"/>
                </a:gradFill>
                <a:effectLst/>
              </a:defRPr>
            </a:lvl1pPr>
          </a:lstStyle>
          <a:p>
            <a:r>
              <a:rPr lang="es-ES" smtClean="0"/>
              <a:t>Haga clic para modificar el estilo de título del patrón</a:t>
            </a:r>
            <a:endParaRPr lang="en-US" dirty="0"/>
          </a:p>
        </p:txBody>
      </p:sp>
      <p:sp>
        <p:nvSpPr>
          <p:cNvPr id="10" name="Subtitle 2"/>
          <p:cNvSpPr>
            <a:spLocks noGrp="1"/>
          </p:cNvSpPr>
          <p:nvPr>
            <p:ph type="subTitle" idx="1"/>
          </p:nvPr>
        </p:nvSpPr>
        <p:spPr>
          <a:xfrm>
            <a:off x="381000" y="3222522"/>
            <a:ext cx="7681913" cy="461665"/>
          </a:xfrm>
        </p:spPr>
        <p:txBody>
          <a:bodyPr>
            <a:noAutofit/>
          </a:bodyPr>
          <a:lstStyle>
            <a:lvl1pPr marL="0" indent="0" algn="l">
              <a:lnSpc>
                <a:spcPct val="90000"/>
              </a:lnSpc>
              <a:spcBef>
                <a:spcPts val="0"/>
              </a:spcBef>
              <a:buNone/>
              <a:defRPr sz="2000">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Text Placeholder 6"/>
          <p:cNvSpPr>
            <a:spLocks noGrp="1"/>
          </p:cNvSpPr>
          <p:nvPr>
            <p:ph type="body" sz="quarter" idx="10" hasCustomPrompt="1"/>
          </p:nvPr>
        </p:nvSpPr>
        <p:spPr>
          <a:xfrm>
            <a:off x="381000" y="2355850"/>
            <a:ext cx="2241550" cy="193899"/>
          </a:xfrm>
        </p:spPr>
        <p:txBody>
          <a:bodyPr/>
          <a:lstStyle>
            <a:lvl1pPr marL="0" indent="0" algn="l" defTabSz="914363" rtl="0" eaLnBrk="1" latinLnBrk="0" hangingPunct="1">
              <a:lnSpc>
                <a:spcPct val="90000"/>
              </a:lnSpc>
              <a:spcBef>
                <a:spcPts val="0"/>
              </a:spcBef>
              <a:buFontTx/>
              <a:buNone/>
              <a:defRPr lang="en-US" sz="1400" kern="1200" dirty="0" smtClean="0">
                <a:solidFill>
                  <a:schemeClr val="accent2"/>
                </a:soli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VS_h_rgb_r_2.png"/>
          <p:cNvPicPr>
            <a:picLocks noChangeAspect="1"/>
          </p:cNvPicPr>
          <p:nvPr userDrawn="1"/>
        </p:nvPicPr>
        <p:blipFill>
          <a:blip r:embed="rId3" cstate="email"/>
          <a:stretch>
            <a:fillRect/>
          </a:stretch>
        </p:blipFill>
        <p:spPr>
          <a:xfrm>
            <a:off x="5955647" y="410497"/>
            <a:ext cx="2807353" cy="412954"/>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1"/>
          <p:cNvSpPr>
            <a:spLocks noGrp="1"/>
          </p:cNvSpPr>
          <p:nvPr>
            <p:ph type="ctrTitle"/>
          </p:nvPr>
        </p:nvSpPr>
        <p:spPr>
          <a:xfrm>
            <a:off x="1080823" y="1905000"/>
            <a:ext cx="7682177" cy="1523494"/>
          </a:xfrm>
        </p:spPr>
        <p:txBody>
          <a:bodyPr anchor="ctr" anchorCtr="0">
            <a:noAutofit/>
          </a:bodyPr>
          <a:lstStyle>
            <a:lvl1pPr algn="r">
              <a:lnSpc>
                <a:spcPct val="90000"/>
              </a:lnSpc>
              <a:defRPr sz="4000">
                <a:effectLst/>
              </a:defRPr>
            </a:lvl1pPr>
          </a:lstStyle>
          <a:p>
            <a:r>
              <a:rPr lang="es-ES" smtClean="0"/>
              <a:t>Haga clic para modificar el estilo de título del patrón</a:t>
            </a:r>
            <a:endParaRPr lang="en-US" dirty="0"/>
          </a:p>
        </p:txBody>
      </p:sp>
      <p:pic>
        <p:nvPicPr>
          <p:cNvPr id="4" name="Picture 3" descr="VS_h_rgb_r_2.png"/>
          <p:cNvPicPr>
            <a:picLocks noChangeAspect="1"/>
          </p:cNvPicPr>
          <p:nvPr userDrawn="1"/>
        </p:nvPicPr>
        <p:blipFill>
          <a:blip r:embed="rId3"/>
          <a:stretch>
            <a:fillRect/>
          </a:stretch>
        </p:blipFill>
        <p:spPr bwMode="black">
          <a:xfrm>
            <a:off x="6733221" y="6332994"/>
            <a:ext cx="2015029" cy="296406"/>
          </a:xfrm>
          <a:prstGeom prst="rect">
            <a:avLst/>
          </a:prstGeom>
        </p:spPr>
      </p:pic>
      <p:sp>
        <p:nvSpPr>
          <p:cNvPr id="5"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6"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5" name="Text Placeholder 4"/>
          <p:cNvSpPr>
            <a:spLocks noGrp="1"/>
          </p:cNvSpPr>
          <p:nvPr>
            <p:ph type="body" sz="quarter" idx="10"/>
          </p:nvPr>
        </p:nvSpPr>
        <p:spPr>
          <a:xfrm>
            <a:off x="381000" y="1447800"/>
            <a:ext cx="83820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pic>
        <p:nvPicPr>
          <p:cNvPr id="4" name="Picture 3" descr="VS_h_rgb_r_2.png"/>
          <p:cNvPicPr>
            <a:picLocks noChangeAspect="1"/>
          </p:cNvPicPr>
          <p:nvPr userDrawn="1"/>
        </p:nvPicPr>
        <p:blipFill>
          <a:blip r:embed="rId2"/>
          <a:stretch>
            <a:fillRect/>
          </a:stretch>
        </p:blipFill>
        <p:spPr bwMode="black">
          <a:xfrm>
            <a:off x="6733221" y="6332994"/>
            <a:ext cx="2015029" cy="296406"/>
          </a:xfrm>
          <a:prstGeom prst="rect">
            <a:avLst/>
          </a:prstGeom>
        </p:spPr>
      </p:pic>
      <p:sp>
        <p:nvSpPr>
          <p:cNvPr id="6"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7"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a:xfrm>
            <a:off x="381000" y="1447800"/>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pic>
        <p:nvPicPr>
          <p:cNvPr id="4" name="Picture 3" descr="VS_h_rgb_r_2.png"/>
          <p:cNvPicPr>
            <a:picLocks noChangeAspect="1"/>
          </p:cNvPicPr>
          <p:nvPr userDrawn="1"/>
        </p:nvPicPr>
        <p:blipFill>
          <a:blip r:embed="rId2"/>
          <a:stretch>
            <a:fillRect/>
          </a:stretch>
        </p:blipFill>
        <p:spPr bwMode="black">
          <a:xfrm>
            <a:off x="6733221" y="6332994"/>
            <a:ext cx="2015029" cy="296406"/>
          </a:xfrm>
          <a:prstGeom prst="rect">
            <a:avLst/>
          </a:prstGeom>
        </p:spPr>
      </p:pic>
      <p:sp>
        <p:nvSpPr>
          <p:cNvPr id="5"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6"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381000" y="1447800"/>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447800"/>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pic>
        <p:nvPicPr>
          <p:cNvPr id="5" name="Picture 4" descr="VS_h_rgb_r_2.png"/>
          <p:cNvPicPr>
            <a:picLocks noChangeAspect="1"/>
          </p:cNvPicPr>
          <p:nvPr userDrawn="1"/>
        </p:nvPicPr>
        <p:blipFill>
          <a:blip r:embed="rId2"/>
          <a:stretch>
            <a:fillRect/>
          </a:stretch>
        </p:blipFill>
        <p:spPr bwMode="black">
          <a:xfrm>
            <a:off x="6733221" y="6332994"/>
            <a:ext cx="2015029" cy="296406"/>
          </a:xfrm>
          <a:prstGeom prst="rect">
            <a:avLst/>
          </a:prstGeom>
        </p:spPr>
      </p:pic>
      <p:sp>
        <p:nvSpPr>
          <p:cNvPr id="6"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7"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pic>
        <p:nvPicPr>
          <p:cNvPr id="7" name="Picture 6" descr="VS_h_rgb_r_2.png"/>
          <p:cNvPicPr>
            <a:picLocks noChangeAspect="1"/>
          </p:cNvPicPr>
          <p:nvPr userDrawn="1"/>
        </p:nvPicPr>
        <p:blipFill>
          <a:blip r:embed="rId2"/>
          <a:stretch>
            <a:fillRect/>
          </a:stretch>
        </p:blipFill>
        <p:spPr bwMode="black">
          <a:xfrm>
            <a:off x="6733221" y="6332994"/>
            <a:ext cx="2015029" cy="296406"/>
          </a:xfrm>
          <a:prstGeom prst="rect">
            <a:avLst/>
          </a:prstGeom>
        </p:spPr>
      </p:pic>
      <p:sp>
        <p:nvSpPr>
          <p:cNvPr id="8" name="Footer Placeholder 5"/>
          <p:cNvSpPr>
            <a:spLocks noGrp="1"/>
          </p:cNvSpPr>
          <p:nvPr>
            <p:ph type="ftr" sz="quarter" idx="10"/>
          </p:nvPr>
        </p:nvSpPr>
        <p:spPr>
          <a:xfrm>
            <a:off x="727587" y="6290084"/>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9" name="Slide Number Placeholder 4"/>
          <p:cNvSpPr>
            <a:spLocks noGrp="1"/>
          </p:cNvSpPr>
          <p:nvPr>
            <p:ph type="sldNum" sz="quarter" idx="11"/>
          </p:nvPr>
        </p:nvSpPr>
        <p:spPr>
          <a:xfrm>
            <a:off x="381000" y="6290084"/>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pic>
        <p:nvPicPr>
          <p:cNvPr id="3" name="Picture 2" descr="VS_h_rgb_r_2.png"/>
          <p:cNvPicPr>
            <a:picLocks noChangeAspect="1"/>
          </p:cNvPicPr>
          <p:nvPr userDrawn="1"/>
        </p:nvPicPr>
        <p:blipFill>
          <a:blip r:embed="rId2"/>
          <a:stretch>
            <a:fillRect/>
          </a:stretch>
        </p:blipFill>
        <p:spPr bwMode="black">
          <a:xfrm>
            <a:off x="6733221" y="6332994"/>
            <a:ext cx="2015029" cy="296406"/>
          </a:xfrm>
          <a:prstGeom prst="rect">
            <a:avLst/>
          </a:prstGeom>
        </p:spPr>
      </p:pic>
      <p:sp>
        <p:nvSpPr>
          <p:cNvPr id="4"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5"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slideLayout" Target="../slideLayouts/slideLayout16.xml"/><Relationship Id="rId7"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20.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723" r:id="rId2"/>
    <p:sldLayoutId id="2147483722" r:id="rId3"/>
    <p:sldLayoutId id="2147483695" r:id="rId4"/>
    <p:sldLayoutId id="2147483696" r:id="rId5"/>
    <p:sldLayoutId id="2147483697" r:id="rId6"/>
    <p:sldLayoutId id="2147483698" r:id="rId7"/>
    <p:sldLayoutId id="2147483699" r:id="rId8"/>
    <p:sldLayoutId id="2147483700" r:id="rId9"/>
    <p:sldLayoutId id="2147483701" r:id="rId10"/>
    <p:sldLayoutId id="2147483703" r:id="rId11"/>
    <p:sldLayoutId id="2147483704" r:id="rId12"/>
    <p:sldLayoutId id="2147483735" r:id="rId13"/>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accent2"/>
              </a:gs>
              <a:gs pos="86000">
                <a:schemeClr val="accent2"/>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accent6"/>
              </a:gs>
              <a:gs pos="86000">
                <a:schemeClr val="accent6"/>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accent6"/>
              </a:gs>
              <a:gs pos="86000">
                <a:schemeClr val="accent6"/>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accent6"/>
              </a:gs>
              <a:gs pos="86000">
                <a:schemeClr val="accent6"/>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accent6"/>
              </a:gs>
              <a:gs pos="86000">
                <a:schemeClr val="accent6"/>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accent6"/>
              </a:gs>
              <a:gs pos="86000">
                <a:schemeClr val="accent6"/>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endParaRPr lang="en-US" dirty="0" smtClean="0"/>
          </a:p>
        </p:txBody>
      </p:sp>
      <p:sp>
        <p:nvSpPr>
          <p:cNvPr id="5"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accent2"/>
              </a:gs>
              <a:gs pos="86000">
                <a:schemeClr val="accent2"/>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accent6"/>
              </a:gs>
              <a:gs pos="86000">
                <a:schemeClr val="accent6"/>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accent6"/>
              </a:gs>
              <a:gs pos="86000">
                <a:schemeClr val="accent6"/>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accent6"/>
              </a:gs>
              <a:gs pos="86000">
                <a:schemeClr val="accent6"/>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accent6"/>
              </a:gs>
              <a:gs pos="86000">
                <a:schemeClr val="accent6"/>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accent6"/>
              </a:gs>
              <a:gs pos="86000">
                <a:schemeClr val="accent6"/>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6"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hd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2"/>
              </a:gs>
              <a:gs pos="86000">
                <a:schemeClr val="accent2"/>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chemeClr val="accent6"/>
              </a:gs>
              <a:gs pos="86000">
                <a:schemeClr val="accent6"/>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chemeClr val="accent6"/>
              </a:gs>
              <a:gs pos="86000">
                <a:schemeClr val="accent6"/>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chemeClr val="accent6"/>
              </a:gs>
              <a:gs pos="86000">
                <a:schemeClr val="accent6"/>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chemeClr val="accent6"/>
              </a:gs>
              <a:gs pos="86000">
                <a:schemeClr val="accent6"/>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chemeClr val="accent6"/>
              </a:gs>
              <a:gs pos="86000">
                <a:schemeClr val="accent6"/>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9858" y="1807348"/>
            <a:ext cx="7681913" cy="533400"/>
          </a:xfrm>
        </p:spPr>
        <p:txBody>
          <a:bodyPr/>
          <a:lstStyle/>
          <a:p>
            <a:r>
              <a:rPr lang="en-US" dirty="0" err="1" smtClean="0"/>
              <a:t>Conceptos</a:t>
            </a:r>
            <a:r>
              <a:rPr lang="en-US" dirty="0" smtClean="0"/>
              <a:t> de la </a:t>
            </a:r>
            <a:r>
              <a:rPr lang="en-US" dirty="0" err="1" smtClean="0"/>
              <a:t>Programación</a:t>
            </a:r>
            <a:r>
              <a:rPr lang="en-US" dirty="0" smtClean="0"/>
              <a:t> </a:t>
            </a:r>
            <a:r>
              <a:rPr lang="en-US" dirty="0" err="1" smtClean="0"/>
              <a:t>Orientada</a:t>
            </a:r>
            <a:r>
              <a:rPr lang="en-US" dirty="0" smtClean="0"/>
              <a:t> a </a:t>
            </a:r>
            <a:r>
              <a:rPr lang="en-US" dirty="0" err="1" smtClean="0"/>
              <a:t>Objetos</a:t>
            </a:r>
            <a:endParaRPr lang="en-US" dirty="0"/>
          </a:p>
        </p:txBody>
      </p:sp>
      <p:sp>
        <p:nvSpPr>
          <p:cNvPr id="7" name="Subtitle 2"/>
          <p:cNvSpPr txBox="1">
            <a:spLocks/>
          </p:cNvSpPr>
          <p:nvPr/>
        </p:nvSpPr>
        <p:spPr>
          <a:xfrm>
            <a:off x="642239" y="3460776"/>
            <a:ext cx="7803261" cy="959463"/>
          </a:xfrm>
          <a:prstGeom prst="rect">
            <a:avLst/>
          </a:prstGeom>
        </p:spPr>
        <p:txBody>
          <a:bodyPr vert="horz" lIns="0" tIns="0" rIns="0" bIns="0" rtlCol="0">
            <a:noAutofit/>
          </a:bodyPr>
          <a:lstStyle>
            <a:lvl1pPr marL="0" indent="0" algn="l" defTabSz="914363" rtl="0" eaLnBrk="1" latinLnBrk="0" hangingPunct="1">
              <a:lnSpc>
                <a:spcPct val="90000"/>
              </a:lnSpc>
              <a:spcBef>
                <a:spcPts val="0"/>
              </a:spcBef>
              <a:buFont typeface="Segoe UI" pitchFamily="34" charset="0"/>
              <a:buNone/>
              <a:defRPr sz="2000" kern="1200">
                <a:gradFill>
                  <a:gsLst>
                    <a:gs pos="0">
                      <a:schemeClr val="accent2"/>
                    </a:gs>
                    <a:gs pos="86000">
                      <a:schemeClr val="accent2"/>
                    </a:gs>
                  </a:gsLst>
                  <a:lin ang="5400000" scaled="0"/>
                </a:gradFill>
                <a:latin typeface="Segoe UI" pitchFamily="34" charset="0"/>
                <a:ea typeface="+mn-ea"/>
                <a:cs typeface="+mn-cs"/>
              </a:defRPr>
            </a:lvl1pPr>
            <a:lvl2pPr marL="457182" indent="0" algn="ctr" defTabSz="914363" rtl="0" eaLnBrk="1" latinLnBrk="0" hangingPunct="1">
              <a:lnSpc>
                <a:spcPct val="90000"/>
              </a:lnSpc>
              <a:spcBef>
                <a:spcPct val="20000"/>
              </a:spcBef>
              <a:buFont typeface="Segoe UI" pitchFamily="34" charset="0"/>
              <a:buNone/>
              <a:defRPr sz="2800" kern="1200">
                <a:solidFill>
                  <a:schemeClr val="tx1">
                    <a:tint val="75000"/>
                  </a:schemeClr>
                </a:solidFill>
                <a:latin typeface="Segoe UI" pitchFamily="34" charset="0"/>
                <a:ea typeface="+mn-ea"/>
                <a:cs typeface="+mn-cs"/>
              </a:defRPr>
            </a:lvl2pPr>
            <a:lvl3pPr marL="914363" indent="0" algn="ctr" defTabSz="914363" rtl="0" eaLnBrk="1" latinLnBrk="0" hangingPunct="1">
              <a:lnSpc>
                <a:spcPct val="90000"/>
              </a:lnSpc>
              <a:spcBef>
                <a:spcPct val="20000"/>
              </a:spcBef>
              <a:buFont typeface="Segoe UI" pitchFamily="34" charset="0"/>
              <a:buNone/>
              <a:defRPr sz="2400" kern="1200">
                <a:solidFill>
                  <a:schemeClr val="tx1">
                    <a:tint val="75000"/>
                  </a:schemeClr>
                </a:solidFill>
                <a:latin typeface="Segoe UI" pitchFamily="34" charset="0"/>
                <a:ea typeface="+mn-ea"/>
                <a:cs typeface="+mn-cs"/>
              </a:defRPr>
            </a:lvl3pPr>
            <a:lvl4pPr marL="1371545"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4pPr>
            <a:lvl5pPr marL="1828727"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smtClean="0">
                <a:solidFill>
                  <a:schemeClr val="accent4">
                    <a:lumMod val="90000"/>
                    <a:lumOff val="10000"/>
                  </a:schemeClr>
                </a:solidFill>
              </a:rPr>
              <a:t>Julio César </a:t>
            </a:r>
            <a:r>
              <a:rPr lang="en-US" sz="2800" dirty="0" err="1" smtClean="0">
                <a:solidFill>
                  <a:schemeClr val="accent4">
                    <a:lumMod val="90000"/>
                    <a:lumOff val="10000"/>
                  </a:schemeClr>
                </a:solidFill>
              </a:rPr>
              <a:t>Velarde</a:t>
            </a:r>
            <a:r>
              <a:rPr lang="en-US" sz="2800" dirty="0" smtClean="0">
                <a:solidFill>
                  <a:schemeClr val="accent4">
                    <a:lumMod val="90000"/>
                    <a:lumOff val="10000"/>
                  </a:schemeClr>
                </a:solidFill>
              </a:rPr>
              <a:t> </a:t>
            </a:r>
            <a:r>
              <a:rPr lang="en-US" sz="2800" dirty="0" err="1" smtClean="0">
                <a:solidFill>
                  <a:schemeClr val="accent4">
                    <a:lumMod val="90000"/>
                    <a:lumOff val="10000"/>
                  </a:schemeClr>
                </a:solidFill>
              </a:rPr>
              <a:t>García</a:t>
            </a:r>
            <a:endParaRPr lang="en-US" sz="2800" dirty="0">
              <a:solidFill>
                <a:schemeClr val="accent4">
                  <a:lumMod val="90000"/>
                  <a:lumOff val="10000"/>
                </a:schemeClr>
              </a:solidFill>
            </a:endParaRPr>
          </a:p>
          <a:p>
            <a:r>
              <a:rPr lang="en-US" sz="1600" dirty="0" smtClean="0">
                <a:solidFill>
                  <a:schemeClr val="bg2">
                    <a:lumMod val="50000"/>
                  </a:schemeClr>
                </a:solidFill>
              </a:rPr>
              <a:t>Microsoft Student Partner</a:t>
            </a:r>
          </a:p>
        </p:txBody>
      </p:sp>
      <p:pic>
        <p:nvPicPr>
          <p:cNvPr id="6" name="5 Imagen"/>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85200" y="4184282"/>
            <a:ext cx="235957" cy="235957"/>
          </a:xfrm>
          <a:prstGeom prst="rect">
            <a:avLst/>
          </a:prstGeom>
        </p:spPr>
      </p:pic>
      <p:pic>
        <p:nvPicPr>
          <p:cNvPr id="9" name="8 Imagen"/>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4976536" y="4209927"/>
            <a:ext cx="209928" cy="209928"/>
          </a:xfrm>
          <a:prstGeom prst="rect">
            <a:avLst/>
          </a:prstGeom>
        </p:spPr>
      </p:pic>
      <p:pic>
        <p:nvPicPr>
          <p:cNvPr id="10" name="9 Imagen"/>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2874407" y="4209928"/>
            <a:ext cx="209928" cy="209928"/>
          </a:xfrm>
          <a:prstGeom prst="rect">
            <a:avLst/>
          </a:prstGeom>
        </p:spPr>
      </p:pic>
      <p:sp>
        <p:nvSpPr>
          <p:cNvPr id="11" name="10 CuadroTexto"/>
          <p:cNvSpPr txBox="1"/>
          <p:nvPr/>
        </p:nvSpPr>
        <p:spPr>
          <a:xfrm>
            <a:off x="835724" y="4209927"/>
            <a:ext cx="1774373" cy="184666"/>
          </a:xfrm>
          <a:prstGeom prst="rect">
            <a:avLst/>
          </a:prstGeom>
          <a:noFill/>
        </p:spPr>
        <p:txBody>
          <a:bodyPr wrap="square" lIns="0" tIns="0" rIns="0" bIns="0" rtlCol="0">
            <a:spAutoFit/>
          </a:bodyPr>
          <a:lstStyle/>
          <a:p>
            <a:r>
              <a:rPr lang="es-MX" sz="1200" dirty="0" smtClean="0">
                <a:solidFill>
                  <a:schemeClr val="accent2">
                    <a:lumMod val="75000"/>
                  </a:schemeClr>
                </a:solidFill>
              </a:rPr>
              <a:t>cevegaju@hotmail.com</a:t>
            </a:r>
          </a:p>
        </p:txBody>
      </p:sp>
      <p:sp>
        <p:nvSpPr>
          <p:cNvPr id="12" name="11 CuadroTexto"/>
          <p:cNvSpPr txBox="1"/>
          <p:nvPr/>
        </p:nvSpPr>
        <p:spPr>
          <a:xfrm>
            <a:off x="3129644" y="4221068"/>
            <a:ext cx="1846892" cy="184666"/>
          </a:xfrm>
          <a:prstGeom prst="rect">
            <a:avLst/>
          </a:prstGeom>
          <a:noFill/>
        </p:spPr>
        <p:txBody>
          <a:bodyPr wrap="square" lIns="0" tIns="0" rIns="0" bIns="0" rtlCol="0">
            <a:spAutoFit/>
          </a:bodyPr>
          <a:lstStyle/>
          <a:p>
            <a:r>
              <a:rPr lang="es-MX" sz="1200" dirty="0" smtClean="0">
                <a:solidFill>
                  <a:schemeClr val="accent2">
                    <a:lumMod val="75000"/>
                  </a:schemeClr>
                </a:solidFill>
              </a:rPr>
              <a:t>facebook.com/</a:t>
            </a:r>
            <a:r>
              <a:rPr lang="es-MX" sz="1200" dirty="0" err="1" smtClean="0">
                <a:solidFill>
                  <a:schemeClr val="accent2">
                    <a:lumMod val="75000"/>
                  </a:schemeClr>
                </a:solidFill>
              </a:rPr>
              <a:t>juvega</a:t>
            </a:r>
            <a:endParaRPr lang="es-MX" sz="1200" dirty="0" smtClean="0">
              <a:solidFill>
                <a:schemeClr val="accent2">
                  <a:lumMod val="75000"/>
                </a:schemeClr>
              </a:solidFill>
            </a:endParaRPr>
          </a:p>
        </p:txBody>
      </p:sp>
      <p:sp>
        <p:nvSpPr>
          <p:cNvPr id="13" name="12 CuadroTexto"/>
          <p:cNvSpPr txBox="1"/>
          <p:nvPr/>
        </p:nvSpPr>
        <p:spPr>
          <a:xfrm>
            <a:off x="5214257" y="4221068"/>
            <a:ext cx="3929743" cy="184666"/>
          </a:xfrm>
          <a:prstGeom prst="rect">
            <a:avLst/>
          </a:prstGeom>
          <a:noFill/>
        </p:spPr>
        <p:txBody>
          <a:bodyPr wrap="square" lIns="0" tIns="0" rIns="0" bIns="0" rtlCol="0">
            <a:spAutoFit/>
          </a:bodyPr>
          <a:lstStyle/>
          <a:p>
            <a:r>
              <a:rPr lang="es-MX" sz="1200" dirty="0" smtClean="0">
                <a:solidFill>
                  <a:schemeClr val="accent2">
                    <a:lumMod val="75000"/>
                  </a:schemeClr>
                </a:solidFill>
              </a:rPr>
              <a:t>@</a:t>
            </a:r>
            <a:r>
              <a:rPr lang="es-MX" sz="1200" dirty="0" err="1" smtClean="0">
                <a:solidFill>
                  <a:schemeClr val="accent2">
                    <a:lumMod val="75000"/>
                  </a:schemeClr>
                </a:solidFill>
              </a:rPr>
              <a:t>cevegaju</a:t>
            </a:r>
            <a:endParaRPr lang="es-MX" sz="1200" dirty="0" smtClean="0">
              <a:solidFill>
                <a:schemeClr val="accent2">
                  <a:lumMod val="75000"/>
                </a:schemeClr>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2" name="Rectangle 4"/>
          <p:cNvSpPr>
            <a:spLocks noGrp="1" noChangeArrowheads="1"/>
          </p:cNvSpPr>
          <p:nvPr>
            <p:ph type="title"/>
          </p:nvPr>
        </p:nvSpPr>
        <p:spPr/>
        <p:txBody>
          <a:bodyPr/>
          <a:lstStyle/>
          <a:p>
            <a:r>
              <a:rPr lang="es-AR"/>
              <a:t>Ejemplo de una Clase</a:t>
            </a:r>
            <a:endParaRPr lang="en-US"/>
          </a:p>
        </p:txBody>
      </p:sp>
      <p:sp>
        <p:nvSpPr>
          <p:cNvPr id="611333" name="Rectangle 5"/>
          <p:cNvSpPr>
            <a:spLocks noGrp="1" noChangeArrowheads="1"/>
          </p:cNvSpPr>
          <p:nvPr>
            <p:ph type="body" idx="1"/>
          </p:nvPr>
        </p:nvSpPr>
        <p:spPr>
          <a:xfrm>
            <a:off x="381000" y="1200150"/>
            <a:ext cx="8388350" cy="5537200"/>
          </a:xfrm>
        </p:spPr>
        <p:txBody>
          <a:bodyPr/>
          <a:lstStyle/>
          <a:p>
            <a:pPr>
              <a:lnSpc>
                <a:spcPct val="80000"/>
              </a:lnSpc>
            </a:pPr>
            <a:r>
              <a:rPr lang="es-AR"/>
              <a:t>Clase: Curso</a:t>
            </a:r>
          </a:p>
          <a:p>
            <a:pPr>
              <a:lnSpc>
                <a:spcPct val="80000"/>
              </a:lnSpc>
            </a:pPr>
            <a:r>
              <a:rPr lang="es-AR"/>
              <a:t>Estado (Atributos)</a:t>
            </a:r>
          </a:p>
          <a:p>
            <a:pPr lvl="1">
              <a:lnSpc>
                <a:spcPct val="80000"/>
              </a:lnSpc>
            </a:pPr>
            <a:r>
              <a:rPr lang="es-ES"/>
              <a:t>Nombre</a:t>
            </a:r>
          </a:p>
          <a:p>
            <a:pPr lvl="1">
              <a:lnSpc>
                <a:spcPct val="80000"/>
              </a:lnSpc>
            </a:pPr>
            <a:r>
              <a:rPr lang="es-ES"/>
              <a:t>Ubicación</a:t>
            </a:r>
          </a:p>
          <a:p>
            <a:pPr lvl="1">
              <a:lnSpc>
                <a:spcPct val="80000"/>
              </a:lnSpc>
            </a:pPr>
            <a:r>
              <a:rPr lang="es-ES"/>
              <a:t>Días Ofrecidos</a:t>
            </a:r>
          </a:p>
          <a:p>
            <a:pPr lvl="1">
              <a:lnSpc>
                <a:spcPct val="80000"/>
              </a:lnSpc>
            </a:pPr>
            <a:r>
              <a:rPr lang="es-ES"/>
              <a:t>Horario de Inicio</a:t>
            </a:r>
          </a:p>
          <a:p>
            <a:pPr lvl="1">
              <a:lnSpc>
                <a:spcPct val="80000"/>
              </a:lnSpc>
            </a:pPr>
            <a:r>
              <a:rPr lang="es-ES"/>
              <a:t>Horario de Término</a:t>
            </a:r>
            <a:endParaRPr lang="es-AR"/>
          </a:p>
          <a:p>
            <a:pPr>
              <a:lnSpc>
                <a:spcPct val="80000"/>
              </a:lnSpc>
            </a:pPr>
            <a:r>
              <a:rPr lang="es-AR"/>
              <a:t>Comportamiento (Métodos)</a:t>
            </a:r>
          </a:p>
          <a:p>
            <a:pPr lvl="1">
              <a:lnSpc>
                <a:spcPct val="80000"/>
              </a:lnSpc>
            </a:pPr>
            <a:r>
              <a:rPr lang="es-ES"/>
              <a:t>Agregar un Alumno</a:t>
            </a:r>
          </a:p>
          <a:p>
            <a:pPr lvl="1">
              <a:lnSpc>
                <a:spcPct val="80000"/>
              </a:lnSpc>
            </a:pPr>
            <a:r>
              <a:rPr lang="es-ES"/>
              <a:t>Borrar un Alumno</a:t>
            </a:r>
          </a:p>
          <a:p>
            <a:pPr lvl="1">
              <a:lnSpc>
                <a:spcPct val="80000"/>
              </a:lnSpc>
            </a:pPr>
            <a:r>
              <a:rPr lang="es-ES"/>
              <a:t>Entregar un Listado del Curso</a:t>
            </a:r>
          </a:p>
          <a:p>
            <a:pPr lvl="1">
              <a:lnSpc>
                <a:spcPct val="80000"/>
              </a:lnSpc>
            </a:pPr>
            <a:r>
              <a:rPr lang="es-ES"/>
              <a:t>Determinar si está Completo</a:t>
            </a:r>
            <a:endParaRPr lang="en-US"/>
          </a:p>
        </p:txBody>
      </p:sp>
    </p:spTree>
    <p:extLst>
      <p:ext uri="{BB962C8B-B14F-4D97-AF65-F5344CB8AC3E}">
        <p14:creationId xmlns="" xmlns:p14="http://schemas.microsoft.com/office/powerpoint/2010/main" val="297431059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s-AR"/>
              <a:t>Modificadores de Acceso</a:t>
            </a:r>
            <a:endParaRPr lang="en-US"/>
          </a:p>
        </p:txBody>
      </p:sp>
      <p:sp>
        <p:nvSpPr>
          <p:cNvPr id="653315" name="Rectangle 3"/>
          <p:cNvSpPr>
            <a:spLocks noGrp="1" noChangeArrowheads="1"/>
          </p:cNvSpPr>
          <p:nvPr>
            <p:ph type="body" idx="1"/>
          </p:nvPr>
        </p:nvSpPr>
        <p:spPr>
          <a:xfrm>
            <a:off x="381000" y="1416050"/>
            <a:ext cx="8388350" cy="4154488"/>
          </a:xfrm>
        </p:spPr>
        <p:txBody>
          <a:bodyPr/>
          <a:lstStyle/>
          <a:p>
            <a:r>
              <a:rPr lang="es-AR"/>
              <a:t>Permiten definir el nivel de acceso (visibilidad) de los miembros (atributos o métodos) de una clase</a:t>
            </a:r>
          </a:p>
          <a:p>
            <a:pPr lvl="1"/>
            <a:r>
              <a:rPr lang="es-AR"/>
              <a:t>Publico: Cualquier clase puede “ver” los miembros públicos de otra clase</a:t>
            </a:r>
          </a:p>
          <a:p>
            <a:pPr lvl="1"/>
            <a:r>
              <a:rPr lang="es-AR"/>
              <a:t>Privado: Sólo la clase puede ver sus propios miembros privados</a:t>
            </a:r>
          </a:p>
          <a:p>
            <a:r>
              <a:rPr lang="es-AR"/>
              <a:t>Existen otros dos modificadores para propósitos específicos (Paquete, Protegido)</a:t>
            </a:r>
            <a:endParaRPr lang="en-US"/>
          </a:p>
        </p:txBody>
      </p:sp>
    </p:spTree>
    <p:extLst>
      <p:ext uri="{BB962C8B-B14F-4D97-AF65-F5344CB8AC3E}">
        <p14:creationId xmlns="" xmlns:p14="http://schemas.microsoft.com/office/powerpoint/2010/main" val="21973596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513" name="Rectangle 17"/>
          <p:cNvSpPr>
            <a:spLocks noGrp="1" noChangeArrowheads="1"/>
          </p:cNvSpPr>
          <p:nvPr>
            <p:ph type="title"/>
          </p:nvPr>
        </p:nvSpPr>
        <p:spPr>
          <a:xfrm>
            <a:off x="246063" y="228600"/>
            <a:ext cx="8694737" cy="695325"/>
          </a:xfrm>
        </p:spPr>
        <p:txBody>
          <a:bodyPr/>
          <a:lstStyle/>
          <a:p>
            <a:r>
              <a:rPr lang="es-AR" sz="4400"/>
              <a:t>Pilares de la Orientación a Objetos</a:t>
            </a:r>
          </a:p>
        </p:txBody>
      </p:sp>
    </p:spTree>
    <p:extLst>
      <p:ext uri="{BB962C8B-B14F-4D97-AF65-F5344CB8AC3E}">
        <p14:creationId xmlns="" xmlns:p14="http://schemas.microsoft.com/office/powerpoint/2010/main" val="412984770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513" name="Rectangle 17"/>
          <p:cNvSpPr>
            <a:spLocks noGrp="1" noChangeArrowheads="1"/>
          </p:cNvSpPr>
          <p:nvPr>
            <p:ph type="title"/>
          </p:nvPr>
        </p:nvSpPr>
        <p:spPr>
          <a:xfrm>
            <a:off x="246063" y="228600"/>
            <a:ext cx="8694737" cy="695325"/>
          </a:xfrm>
        </p:spPr>
        <p:txBody>
          <a:bodyPr/>
          <a:lstStyle/>
          <a:p>
            <a:r>
              <a:rPr lang="es-AR" sz="4400"/>
              <a:t>Pilares de la Orientación a Objetos</a:t>
            </a:r>
          </a:p>
        </p:txBody>
      </p:sp>
      <p:sp>
        <p:nvSpPr>
          <p:cNvPr id="618499" name="AutoShape 3"/>
          <p:cNvSpPr>
            <a:spLocks noChangeArrowheads="1"/>
          </p:cNvSpPr>
          <p:nvPr/>
        </p:nvSpPr>
        <p:spPr bwMode="auto">
          <a:xfrm>
            <a:off x="954088" y="2465388"/>
            <a:ext cx="2755900" cy="2279650"/>
          </a:xfrm>
          <a:prstGeom prst="irregularSeal1">
            <a:avLst/>
          </a:prstGeom>
          <a:noFill/>
          <a:ln w="9525" algn="ctr">
            <a:noFill/>
            <a:miter lim="800000"/>
            <a:headEnd type="none" w="sm" len="sm"/>
            <a:tailEnd type="none" w="sm" len="sm"/>
          </a:ln>
          <a:effectLst/>
        </p:spPr>
        <p:txBody>
          <a:bodyPr wrap="none" lIns="92075" tIns="46038" rIns="92075" bIns="46038" anchor="ctr">
            <a:spAutoFit/>
          </a:bodyPr>
          <a:lstStyle/>
          <a:p>
            <a:endParaRPr lang="en-US"/>
          </a:p>
        </p:txBody>
      </p:sp>
      <p:sp>
        <p:nvSpPr>
          <p:cNvPr id="618500" name="AutoShape 4"/>
          <p:cNvSpPr>
            <a:spLocks noChangeArrowheads="1"/>
          </p:cNvSpPr>
          <p:nvPr/>
        </p:nvSpPr>
        <p:spPr bwMode="auto">
          <a:xfrm>
            <a:off x="4903788" y="3221038"/>
            <a:ext cx="2225675" cy="1668462"/>
          </a:xfrm>
          <a:prstGeom prst="bevel">
            <a:avLst>
              <a:gd name="adj" fmla="val 12500"/>
            </a:avLst>
          </a:prstGeom>
          <a:noFill/>
          <a:ln w="9525">
            <a:noFill/>
            <a:miter lim="800000"/>
            <a:headEnd type="none" w="sm" len="sm"/>
            <a:tailEnd type="none" w="sm" len="sm"/>
          </a:ln>
          <a:effectLst/>
        </p:spPr>
        <p:txBody>
          <a:bodyPr wrap="none" lIns="92075" tIns="46038" rIns="92075" bIns="46038" anchor="ctr">
            <a:spAutoFit/>
          </a:bodyPr>
          <a:lstStyle/>
          <a:p>
            <a:endParaRPr lang="en-US"/>
          </a:p>
        </p:txBody>
      </p:sp>
      <p:sp>
        <p:nvSpPr>
          <p:cNvPr id="6" name="5 Rectángulo redondeado"/>
          <p:cNvSpPr/>
          <p:nvPr/>
        </p:nvSpPr>
        <p:spPr bwMode="auto">
          <a:xfrm>
            <a:off x="504825" y="2255838"/>
            <a:ext cx="3937000" cy="1038225"/>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s-MX" sz="2400" dirty="0" smtClean="0">
                <a:gradFill>
                  <a:gsLst>
                    <a:gs pos="0">
                      <a:srgbClr val="FFFFFF"/>
                    </a:gs>
                    <a:gs pos="100000">
                      <a:srgbClr val="FFFFFF"/>
                    </a:gs>
                  </a:gsLst>
                  <a:lin ang="5400000" scaled="0"/>
                </a:gradFill>
                <a:latin typeface="Segoe UI" pitchFamily="34" charset="0"/>
              </a:rPr>
              <a:t>Abstracción</a:t>
            </a:r>
          </a:p>
        </p:txBody>
      </p:sp>
      <p:sp>
        <p:nvSpPr>
          <p:cNvPr id="18" name="17 Rectángulo redondeado"/>
          <p:cNvSpPr/>
          <p:nvPr/>
        </p:nvSpPr>
        <p:spPr bwMode="auto">
          <a:xfrm>
            <a:off x="4714875" y="2255838"/>
            <a:ext cx="3937000" cy="1038225"/>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s-MX" sz="2400" dirty="0" smtClean="0">
                <a:gradFill>
                  <a:gsLst>
                    <a:gs pos="0">
                      <a:srgbClr val="FFFFFF"/>
                    </a:gs>
                    <a:gs pos="100000">
                      <a:srgbClr val="FFFFFF"/>
                    </a:gs>
                  </a:gsLst>
                  <a:lin ang="5400000" scaled="0"/>
                </a:gradFill>
                <a:latin typeface="Segoe UI" pitchFamily="34" charset="0"/>
              </a:rPr>
              <a:t>Polimorfismo</a:t>
            </a:r>
          </a:p>
        </p:txBody>
      </p:sp>
      <p:sp>
        <p:nvSpPr>
          <p:cNvPr id="19" name="18 Rectángulo redondeado"/>
          <p:cNvSpPr/>
          <p:nvPr/>
        </p:nvSpPr>
        <p:spPr bwMode="auto">
          <a:xfrm>
            <a:off x="504825" y="3706813"/>
            <a:ext cx="3937000" cy="1038225"/>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s-MX" sz="2400" dirty="0" smtClean="0">
                <a:gradFill>
                  <a:gsLst>
                    <a:gs pos="0">
                      <a:srgbClr val="FFFFFF"/>
                    </a:gs>
                    <a:gs pos="100000">
                      <a:srgbClr val="FFFFFF"/>
                    </a:gs>
                  </a:gsLst>
                  <a:lin ang="5400000" scaled="0"/>
                </a:gradFill>
                <a:latin typeface="Segoe UI" pitchFamily="34" charset="0"/>
              </a:rPr>
              <a:t>Herencia</a:t>
            </a:r>
          </a:p>
        </p:txBody>
      </p:sp>
      <p:sp>
        <p:nvSpPr>
          <p:cNvPr id="20" name="19 Rectángulo redondeado"/>
          <p:cNvSpPr/>
          <p:nvPr/>
        </p:nvSpPr>
        <p:spPr bwMode="auto">
          <a:xfrm>
            <a:off x="4714875" y="3706813"/>
            <a:ext cx="3937000" cy="1038225"/>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s-MX" sz="2400" dirty="0" smtClean="0">
                <a:gradFill>
                  <a:gsLst>
                    <a:gs pos="0">
                      <a:srgbClr val="FFFFFF"/>
                    </a:gs>
                    <a:gs pos="100000">
                      <a:srgbClr val="FFFFFF"/>
                    </a:gs>
                  </a:gsLst>
                  <a:lin ang="5400000" scaled="0"/>
                </a:gradFill>
                <a:latin typeface="Segoe UI" pitchFamily="34" charset="0"/>
              </a:rPr>
              <a:t>Encapsulamiento</a:t>
            </a:r>
          </a:p>
        </p:txBody>
      </p:sp>
    </p:spTree>
    <p:extLst>
      <p:ext uri="{BB962C8B-B14F-4D97-AF65-F5344CB8AC3E}">
        <p14:creationId xmlns="" xmlns:p14="http://schemas.microsoft.com/office/powerpoint/2010/main" val="27358032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2" name="Rectangle 4"/>
          <p:cNvSpPr>
            <a:spLocks noGrp="1" noChangeArrowheads="1"/>
          </p:cNvSpPr>
          <p:nvPr>
            <p:ph type="title"/>
          </p:nvPr>
        </p:nvSpPr>
        <p:spPr/>
        <p:txBody>
          <a:bodyPr/>
          <a:lstStyle/>
          <a:p>
            <a:r>
              <a:rPr lang="es-CR"/>
              <a:t>Abstracción</a:t>
            </a:r>
          </a:p>
        </p:txBody>
      </p:sp>
      <p:sp>
        <p:nvSpPr>
          <p:cNvPr id="570373" name="Rectangle 5"/>
          <p:cNvSpPr>
            <a:spLocks noGrp="1" noChangeArrowheads="1"/>
          </p:cNvSpPr>
          <p:nvPr>
            <p:ph type="body" idx="1"/>
          </p:nvPr>
        </p:nvSpPr>
        <p:spPr/>
        <p:txBody>
          <a:bodyPr/>
          <a:lstStyle/>
          <a:p>
            <a:r>
              <a:rPr lang="es-CR"/>
              <a:t>Ignorancia Selectiva</a:t>
            </a:r>
          </a:p>
          <a:p>
            <a:pPr lvl="1"/>
            <a:r>
              <a:rPr lang="es-CR"/>
              <a:t>La abstracción nos ayuda a trabajar con cosas complejas</a:t>
            </a:r>
          </a:p>
          <a:p>
            <a:pPr lvl="1"/>
            <a:r>
              <a:rPr lang="es-CR"/>
              <a:t>Se enfoca en lo importante</a:t>
            </a:r>
          </a:p>
          <a:p>
            <a:pPr lvl="1"/>
            <a:r>
              <a:rPr lang="es-CR"/>
              <a:t>Ignora lo que no es importante (simplifica)</a:t>
            </a:r>
          </a:p>
          <a:p>
            <a:r>
              <a:rPr lang="es-CR"/>
              <a:t>Una clase es una abstracción en la que:</a:t>
            </a:r>
          </a:p>
          <a:p>
            <a:pPr lvl="2"/>
            <a:r>
              <a:rPr lang="es-CR"/>
              <a:t>Se enfatizan las características relevantes</a:t>
            </a:r>
          </a:p>
          <a:p>
            <a:pPr lvl="2"/>
            <a:r>
              <a:rPr lang="es-CR"/>
              <a:t>Se suprimen otras características</a:t>
            </a:r>
          </a:p>
          <a:p>
            <a:r>
              <a:rPr lang="es-CR"/>
              <a:t>Una clase debe capturar una y solo una abstracción clave</a:t>
            </a:r>
          </a:p>
        </p:txBody>
      </p:sp>
    </p:spTree>
    <p:extLst>
      <p:ext uri="{BB962C8B-B14F-4D97-AF65-F5344CB8AC3E}">
        <p14:creationId xmlns="" xmlns:p14="http://schemas.microsoft.com/office/powerpoint/2010/main" val="54203958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54" name="Rectangle 22"/>
          <p:cNvSpPr>
            <a:spLocks noGrp="1" noChangeArrowheads="1"/>
          </p:cNvSpPr>
          <p:nvPr>
            <p:ph type="title"/>
          </p:nvPr>
        </p:nvSpPr>
        <p:spPr/>
        <p:txBody>
          <a:bodyPr/>
          <a:lstStyle/>
          <a:p>
            <a:r>
              <a:rPr lang="es-CR"/>
              <a:t>Herencia</a:t>
            </a:r>
          </a:p>
        </p:txBody>
      </p:sp>
      <p:sp>
        <p:nvSpPr>
          <p:cNvPr id="581655" name="Rectangle 23"/>
          <p:cNvSpPr>
            <a:spLocks noGrp="1" noChangeArrowheads="1"/>
          </p:cNvSpPr>
          <p:nvPr>
            <p:ph type="body" sz="half" idx="1"/>
          </p:nvPr>
        </p:nvSpPr>
        <p:spPr>
          <a:xfrm>
            <a:off x="381000" y="1416050"/>
            <a:ext cx="5249863" cy="4893647"/>
          </a:xfrm>
        </p:spPr>
        <p:txBody>
          <a:bodyPr/>
          <a:lstStyle/>
          <a:p>
            <a:r>
              <a:rPr lang="es-CR" sz="2800" dirty="0"/>
              <a:t>Es una relación entre clases en la cual una clase comparte la estructura y comportamiento definido en otra </a:t>
            </a:r>
            <a:r>
              <a:rPr lang="es-CR" sz="2800" dirty="0" smtClean="0"/>
              <a:t>clase</a:t>
            </a:r>
            <a:endParaRPr lang="es-CR" sz="2800" dirty="0"/>
          </a:p>
          <a:p>
            <a:r>
              <a:rPr lang="es-CR" sz="2800" dirty="0"/>
              <a:t>Cada clase que hereda de otra posee:</a:t>
            </a:r>
          </a:p>
          <a:p>
            <a:pPr lvl="1"/>
            <a:r>
              <a:rPr lang="es-CR" sz="2400" dirty="0"/>
              <a:t>Los atributos de la clase base además de los propios</a:t>
            </a:r>
          </a:p>
          <a:p>
            <a:pPr lvl="1"/>
            <a:r>
              <a:rPr lang="es-CR" sz="2400" dirty="0"/>
              <a:t>Soporta todos o algunos de los métodos de la clase base</a:t>
            </a:r>
          </a:p>
          <a:p>
            <a:r>
              <a:rPr lang="es-CR" sz="2800" dirty="0"/>
              <a:t>Una subclase hereda de una clase base</a:t>
            </a:r>
          </a:p>
        </p:txBody>
      </p:sp>
      <p:graphicFrame>
        <p:nvGraphicFramePr>
          <p:cNvPr id="581656" name="Object 24"/>
          <p:cNvGraphicFramePr>
            <a:graphicFrameLocks noGrp="1" noChangeAspect="1"/>
          </p:cNvGraphicFramePr>
          <p:nvPr>
            <p:ph sz="half" idx="2"/>
          </p:nvPr>
        </p:nvGraphicFramePr>
        <p:xfrm>
          <a:off x="5746750" y="2149475"/>
          <a:ext cx="3168650" cy="3036888"/>
        </p:xfrm>
        <a:graphic>
          <a:graphicData uri="http://schemas.openxmlformats.org/presentationml/2006/ole">
            <p:oleObj spid="_x0000_s1028" name="Visio" r:id="rId4" imgW="1711757" imgH="1640129" progId="Visio.Drawing.11">
              <p:embed/>
            </p:oleObj>
          </a:graphicData>
        </a:graphic>
      </p:graphicFrame>
      <p:sp>
        <p:nvSpPr>
          <p:cNvPr id="581658" name="Text Box 26"/>
          <p:cNvSpPr txBox="1">
            <a:spLocks noChangeArrowheads="1"/>
          </p:cNvSpPr>
          <p:nvPr/>
        </p:nvSpPr>
        <p:spPr bwMode="auto">
          <a:xfrm>
            <a:off x="6804025" y="955675"/>
            <a:ext cx="1314450" cy="579438"/>
          </a:xfrm>
          <a:prstGeom prst="rect">
            <a:avLst/>
          </a:prstGeom>
          <a:noFill/>
          <a:ln w="9525" algn="ctr">
            <a:noFill/>
            <a:miter lim="800000"/>
            <a:headEnd type="none" w="sm" len="sm"/>
            <a:tailEnd type="none" w="sm" len="sm"/>
          </a:ln>
          <a:effectLst/>
        </p:spPr>
        <p:txBody>
          <a:bodyPr lIns="92075" tIns="46038" rIns="92075" bIns="46038">
            <a:spAutoFit/>
          </a:bodyPr>
          <a:lstStyle/>
          <a:p>
            <a:endParaRPr lang="es-AR">
              <a:effectLst>
                <a:outerShdw blurRad="38100" dist="38100" dir="2700000" algn="tl">
                  <a:srgbClr val="000000"/>
                </a:outerShdw>
              </a:effectLst>
            </a:endParaRPr>
          </a:p>
        </p:txBody>
      </p:sp>
      <p:sp>
        <p:nvSpPr>
          <p:cNvPr id="581659" name="Text Box 27"/>
          <p:cNvSpPr txBox="1">
            <a:spLocks noChangeArrowheads="1"/>
          </p:cNvSpPr>
          <p:nvPr/>
        </p:nvSpPr>
        <p:spPr bwMode="auto">
          <a:xfrm>
            <a:off x="6451600" y="1104900"/>
            <a:ext cx="1968500" cy="395288"/>
          </a:xfrm>
          <a:prstGeom prst="rect">
            <a:avLst/>
          </a:prstGeom>
          <a:noFill/>
          <a:ln w="28575" algn="ctr">
            <a:solidFill>
              <a:srgbClr val="FF0000"/>
            </a:solidFill>
            <a:miter lim="800000"/>
            <a:headEnd type="none" w="sm" len="sm"/>
            <a:tailEnd type="none" w="sm" len="sm"/>
          </a:ln>
          <a:effectLst/>
        </p:spPr>
        <p:txBody>
          <a:bodyPr lIns="92075" tIns="46038" rIns="92075" bIns="46038">
            <a:spAutoFit/>
          </a:bodyPr>
          <a:lstStyle/>
          <a:p>
            <a:pPr>
              <a:spcBef>
                <a:spcPct val="50000"/>
              </a:spcBef>
            </a:pPr>
            <a:r>
              <a:rPr lang="es-AR" sz="1800">
                <a:effectLst>
                  <a:outerShdw blurRad="38100" dist="38100" dir="2700000" algn="tl">
                    <a:srgbClr val="000000"/>
                  </a:outerShdw>
                </a:effectLst>
              </a:rPr>
              <a:t>Clase Base</a:t>
            </a:r>
          </a:p>
        </p:txBody>
      </p:sp>
      <p:sp>
        <p:nvSpPr>
          <p:cNvPr id="581660" name="Text Box 28"/>
          <p:cNvSpPr txBox="1">
            <a:spLocks noChangeArrowheads="1"/>
          </p:cNvSpPr>
          <p:nvPr/>
        </p:nvSpPr>
        <p:spPr bwMode="auto">
          <a:xfrm>
            <a:off x="6299200" y="5651500"/>
            <a:ext cx="2336800" cy="808038"/>
          </a:xfrm>
          <a:prstGeom prst="rect">
            <a:avLst/>
          </a:prstGeom>
          <a:noFill/>
          <a:ln w="28575" algn="ctr">
            <a:solidFill>
              <a:srgbClr val="FF0000"/>
            </a:solidFill>
            <a:miter lim="800000"/>
            <a:headEnd type="none" w="sm" len="sm"/>
            <a:tailEnd type="none" w="sm" len="sm"/>
          </a:ln>
          <a:effectLst/>
        </p:spPr>
        <p:txBody>
          <a:bodyPr lIns="92075" tIns="46038" rIns="92075" bIns="46038">
            <a:spAutoFit/>
          </a:bodyPr>
          <a:lstStyle/>
          <a:p>
            <a:pPr>
              <a:spcBef>
                <a:spcPct val="50000"/>
              </a:spcBef>
            </a:pPr>
            <a:r>
              <a:rPr lang="es-AR" sz="1800">
                <a:effectLst>
                  <a:outerShdw blurRad="38100" dist="38100" dir="2700000" algn="tl">
                    <a:srgbClr val="000000"/>
                  </a:outerShdw>
                </a:effectLst>
              </a:rPr>
              <a:t>Clases Derivadas o</a:t>
            </a:r>
          </a:p>
          <a:p>
            <a:pPr>
              <a:spcBef>
                <a:spcPct val="50000"/>
              </a:spcBef>
            </a:pPr>
            <a:r>
              <a:rPr lang="es-AR" sz="1800">
                <a:effectLst>
                  <a:outerShdw blurRad="38100" dist="38100" dir="2700000" algn="tl">
                    <a:srgbClr val="000000"/>
                  </a:outerShdw>
                </a:effectLst>
              </a:rPr>
              <a:t>subclases</a:t>
            </a:r>
          </a:p>
        </p:txBody>
      </p:sp>
      <p:sp>
        <p:nvSpPr>
          <p:cNvPr id="581661" name="Line 29"/>
          <p:cNvSpPr>
            <a:spLocks noChangeShapeType="1"/>
          </p:cNvSpPr>
          <p:nvPr/>
        </p:nvSpPr>
        <p:spPr bwMode="auto">
          <a:xfrm>
            <a:off x="7175500" y="1511300"/>
            <a:ext cx="0" cy="622300"/>
          </a:xfrm>
          <a:prstGeom prst="line">
            <a:avLst/>
          </a:prstGeom>
          <a:noFill/>
          <a:ln w="28575">
            <a:solidFill>
              <a:srgbClr val="FF0000"/>
            </a:solidFill>
            <a:round/>
            <a:headEnd type="none" w="sm" len="sm"/>
            <a:tailEnd type="triangle" w="lg" len="med"/>
          </a:ln>
          <a:effectLst/>
        </p:spPr>
        <p:txBody>
          <a:bodyPr lIns="92075" tIns="46038" rIns="92075" bIns="46038" anchor="ctr">
            <a:spAutoFit/>
          </a:bodyPr>
          <a:lstStyle/>
          <a:p>
            <a:endParaRPr lang="en-US"/>
          </a:p>
        </p:txBody>
      </p:sp>
      <p:sp>
        <p:nvSpPr>
          <p:cNvPr id="581662" name="Line 30"/>
          <p:cNvSpPr>
            <a:spLocks noChangeShapeType="1"/>
          </p:cNvSpPr>
          <p:nvPr/>
        </p:nvSpPr>
        <p:spPr bwMode="auto">
          <a:xfrm flipH="1" flipV="1">
            <a:off x="6781800" y="5168900"/>
            <a:ext cx="457200" cy="457200"/>
          </a:xfrm>
          <a:prstGeom prst="line">
            <a:avLst/>
          </a:prstGeom>
          <a:noFill/>
          <a:ln w="28575">
            <a:solidFill>
              <a:srgbClr val="FF0000"/>
            </a:solidFill>
            <a:round/>
            <a:headEnd type="none" w="sm" len="sm"/>
            <a:tailEnd type="triangle" w="lg" len="med"/>
          </a:ln>
          <a:effectLst/>
        </p:spPr>
        <p:txBody>
          <a:bodyPr lIns="92075" tIns="46038" rIns="92075" bIns="46038" anchor="ctr">
            <a:spAutoFit/>
          </a:bodyPr>
          <a:lstStyle/>
          <a:p>
            <a:endParaRPr lang="en-US"/>
          </a:p>
        </p:txBody>
      </p:sp>
      <p:sp>
        <p:nvSpPr>
          <p:cNvPr id="581663" name="Line 31"/>
          <p:cNvSpPr>
            <a:spLocks noChangeShapeType="1"/>
          </p:cNvSpPr>
          <p:nvPr/>
        </p:nvSpPr>
        <p:spPr bwMode="auto">
          <a:xfrm flipV="1">
            <a:off x="7404100" y="5156200"/>
            <a:ext cx="596900" cy="495300"/>
          </a:xfrm>
          <a:prstGeom prst="line">
            <a:avLst/>
          </a:prstGeom>
          <a:noFill/>
          <a:ln w="28575">
            <a:solidFill>
              <a:srgbClr val="FF0000"/>
            </a:solidFill>
            <a:round/>
            <a:headEnd type="none" w="sm" len="sm"/>
            <a:tailEnd type="triangle" w="lg" len="med"/>
          </a:ln>
          <a:effectLst/>
        </p:spPr>
        <p:txBody>
          <a:bodyPr lIns="92075" tIns="46038" rIns="92075" bIns="46038" anchor="ctr">
            <a:spAutoFit/>
          </a:bodyPr>
          <a:lstStyle/>
          <a:p>
            <a:endParaRPr lang="en-US"/>
          </a:p>
        </p:txBody>
      </p:sp>
    </p:spTree>
    <p:extLst>
      <p:ext uri="{BB962C8B-B14F-4D97-AF65-F5344CB8AC3E}">
        <p14:creationId xmlns="" xmlns:p14="http://schemas.microsoft.com/office/powerpoint/2010/main" val="3021451328"/>
      </p:ext>
    </p:extLst>
  </p:cSld>
  <p:clrMapOvr>
    <a:masterClrMapping/>
  </p:clrMapOvr>
  <p:transition>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body" idx="1"/>
          </p:nvPr>
        </p:nvSpPr>
        <p:spPr>
          <a:xfrm>
            <a:off x="457200" y="1371600"/>
            <a:ext cx="8229600" cy="4157663"/>
          </a:xfrm>
        </p:spPr>
        <p:txBody>
          <a:bodyPr/>
          <a:lstStyle/>
          <a:p>
            <a:r>
              <a:rPr lang="es-CR"/>
              <a:t>Es la propiedad que tienen los objetos de permitir invocar genéricamente un comportamiento (método) cuya implementación será delegada al objeto correspondiente recién en tiempo de ejecución</a:t>
            </a:r>
          </a:p>
          <a:p>
            <a:r>
              <a:rPr lang="es-ES"/>
              <a:t>El polimorfismo tiende a existir en las relaciones de herencia, pero no siempre es así</a:t>
            </a:r>
          </a:p>
        </p:txBody>
      </p:sp>
      <p:sp>
        <p:nvSpPr>
          <p:cNvPr id="593923" name="Rectangle 3"/>
          <p:cNvSpPr>
            <a:spLocks noGrp="1" noChangeArrowheads="1"/>
          </p:cNvSpPr>
          <p:nvPr>
            <p:ph type="title"/>
          </p:nvPr>
        </p:nvSpPr>
        <p:spPr/>
        <p:txBody>
          <a:bodyPr/>
          <a:lstStyle/>
          <a:p>
            <a:r>
              <a:rPr lang="es-CR"/>
              <a:t>Polimorfismo</a:t>
            </a:r>
          </a:p>
        </p:txBody>
      </p:sp>
    </p:spTree>
    <p:extLst>
      <p:ext uri="{BB962C8B-B14F-4D97-AF65-F5344CB8AC3E}">
        <p14:creationId xmlns="" xmlns:p14="http://schemas.microsoft.com/office/powerpoint/2010/main" val="268183548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body" idx="1"/>
          </p:nvPr>
        </p:nvSpPr>
        <p:spPr>
          <a:xfrm>
            <a:off x="457200" y="1371600"/>
            <a:ext cx="8229600" cy="2215991"/>
          </a:xfrm>
        </p:spPr>
        <p:txBody>
          <a:bodyPr/>
          <a:lstStyle/>
          <a:p>
            <a:r>
              <a:rPr lang="es-MX" dirty="0"/>
              <a:t>Significa reunir a todos los elementos que pueden considerarse pertenecientes a una misma entidad, al mismo nivel de abstracción. Esto permite aumentar la cohesión de los componentes del sistema. </a:t>
            </a:r>
            <a:endParaRPr lang="es-ES" dirty="0"/>
          </a:p>
        </p:txBody>
      </p:sp>
      <p:sp>
        <p:nvSpPr>
          <p:cNvPr id="593923" name="Rectangle 3"/>
          <p:cNvSpPr>
            <a:spLocks noGrp="1" noChangeArrowheads="1"/>
          </p:cNvSpPr>
          <p:nvPr>
            <p:ph type="title"/>
          </p:nvPr>
        </p:nvSpPr>
        <p:spPr/>
        <p:txBody>
          <a:bodyPr/>
          <a:lstStyle/>
          <a:p>
            <a:r>
              <a:rPr lang="es-CR" dirty="0" smtClean="0"/>
              <a:t>Encapsulamiento</a:t>
            </a:r>
            <a:endParaRPr lang="es-CR" dirty="0"/>
          </a:p>
        </p:txBody>
      </p:sp>
    </p:spTree>
    <p:extLst>
      <p:ext uri="{BB962C8B-B14F-4D97-AF65-F5344CB8AC3E}">
        <p14:creationId xmlns="" xmlns:p14="http://schemas.microsoft.com/office/powerpoint/2010/main" val="318879172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lum bright="10000"/>
          </a:blip>
          <a:stretch>
            <a:fillRect/>
          </a:stretch>
        </p:blipFill>
        <p:spPr bwMode="black">
          <a:xfrm>
            <a:off x="2218269" y="2970023"/>
            <a:ext cx="4707464" cy="917955"/>
          </a:xfrm>
          <a:prstGeom prst="rect">
            <a:avLst/>
          </a:prstGeom>
          <a:noFill/>
        </p:spPr>
      </p:pic>
      <p:sp>
        <p:nvSpPr>
          <p:cNvPr id="6" name="Text Box 3"/>
          <p:cNvSpPr txBox="1">
            <a:spLocks noChangeArrowheads="1"/>
          </p:cNvSpPr>
          <p:nvPr/>
        </p:nvSpPr>
        <p:spPr bwMode="blackWhite">
          <a:xfrm>
            <a:off x="381000" y="5998472"/>
            <a:ext cx="8382000" cy="630928"/>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 2009 Microsoft Corporation. All rights reserved. Microsoft, Visual Studio, the Visual Studio logo, and [list other trademarks referenced] are trademarks of the Microsoft group of companies. </a:t>
            </a:r>
          </a:p>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 </a:t>
            </a:r>
          </a:p>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Tree>
    <p:extLst>
      <p:ext uri="{BB962C8B-B14F-4D97-AF65-F5344CB8AC3E}">
        <p14:creationId xmlns="" xmlns:p14="http://schemas.microsoft.com/office/powerpoint/2010/main" val="223715500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0" y="488950"/>
            <a:ext cx="9144000" cy="664797"/>
          </a:xfrm>
        </p:spPr>
        <p:txBody>
          <a:bodyPr/>
          <a:lstStyle/>
          <a:p>
            <a:pPr algn="ctr"/>
            <a:r>
              <a:rPr lang="es-AR"/>
              <a:t>Objetivo</a:t>
            </a:r>
            <a:endParaRPr lang="es-AR" i="1"/>
          </a:p>
        </p:txBody>
      </p:sp>
      <p:sp>
        <p:nvSpPr>
          <p:cNvPr id="264195" name="Rectangle 3"/>
          <p:cNvSpPr>
            <a:spLocks noGrp="1" noChangeArrowheads="1"/>
          </p:cNvSpPr>
          <p:nvPr>
            <p:ph type="body" idx="1"/>
          </p:nvPr>
        </p:nvSpPr>
        <p:spPr>
          <a:xfrm>
            <a:off x="484188" y="1776413"/>
            <a:ext cx="8054975" cy="1575816"/>
          </a:xfrm>
        </p:spPr>
        <p:txBody>
          <a:bodyPr/>
          <a:lstStyle/>
          <a:p>
            <a:pPr marL="0" indent="0" algn="ctr">
              <a:lnSpc>
                <a:spcPct val="80000"/>
              </a:lnSpc>
              <a:buFont typeface="Wingdings" pitchFamily="2" charset="2"/>
              <a:buNone/>
            </a:pPr>
            <a:r>
              <a:rPr lang="es-ES" dirty="0">
                <a:effectLst>
                  <a:outerShdw blurRad="38100" dist="38100" dir="2700000" algn="tl">
                    <a:srgbClr val="000000">
                      <a:alpha val="43137"/>
                    </a:srgbClr>
                  </a:outerShdw>
                </a:effectLst>
              </a:rPr>
              <a:t>Describir el Paradigma de Orientación a Objetos incluyendo los conceptos relacionados al análisis, diseño y programación</a:t>
            </a:r>
            <a:endParaRPr lang="en-US"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92496884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51" name="Rectangle 7"/>
          <p:cNvSpPr>
            <a:spLocks noGrp="1" noChangeArrowheads="1"/>
          </p:cNvSpPr>
          <p:nvPr>
            <p:ph type="title"/>
          </p:nvPr>
        </p:nvSpPr>
        <p:spPr/>
        <p:txBody>
          <a:bodyPr/>
          <a:lstStyle/>
          <a:p>
            <a:r>
              <a:rPr lang="es-AR"/>
              <a:t>Temas a Tratar</a:t>
            </a:r>
            <a:endParaRPr lang="en-US"/>
          </a:p>
        </p:txBody>
      </p:sp>
      <p:sp>
        <p:nvSpPr>
          <p:cNvPr id="492552" name="Rectangle 8"/>
          <p:cNvSpPr>
            <a:spLocks noGrp="1" noChangeArrowheads="1"/>
          </p:cNvSpPr>
          <p:nvPr>
            <p:ph type="body" idx="1"/>
          </p:nvPr>
        </p:nvSpPr>
        <p:spPr>
          <a:xfrm>
            <a:off x="381000" y="1416050"/>
            <a:ext cx="8388350" cy="2831544"/>
          </a:xfrm>
        </p:spPr>
        <p:txBody>
          <a:bodyPr/>
          <a:lstStyle/>
          <a:p>
            <a:r>
              <a:rPr lang="es-AR" dirty="0" smtClean="0">
                <a:solidFill>
                  <a:schemeClr val="tx2"/>
                </a:solidFill>
                <a:effectLst>
                  <a:outerShdw blurRad="38100" dist="38100" dir="2700000" algn="tl">
                    <a:srgbClr val="000000">
                      <a:alpha val="43137"/>
                    </a:srgbClr>
                  </a:outerShdw>
                </a:effectLst>
              </a:rPr>
              <a:t>La programación orientada a objetos</a:t>
            </a:r>
            <a:endParaRPr lang="es-AR" dirty="0">
              <a:solidFill>
                <a:schemeClr val="tx2"/>
              </a:solidFill>
              <a:effectLst>
                <a:outerShdw blurRad="38100" dist="38100" dir="2700000" algn="tl">
                  <a:srgbClr val="000000">
                    <a:alpha val="43137"/>
                  </a:srgbClr>
                </a:outerShdw>
              </a:effectLst>
            </a:endParaRPr>
          </a:p>
          <a:p>
            <a:r>
              <a:rPr lang="es-AR" dirty="0">
                <a:effectLst>
                  <a:outerShdw blurRad="38100" dist="38100" dir="2700000" algn="tl">
                    <a:srgbClr val="000000">
                      <a:alpha val="43137"/>
                    </a:srgbClr>
                  </a:outerShdw>
                </a:effectLst>
              </a:rPr>
              <a:t>Clases y Objetos</a:t>
            </a:r>
          </a:p>
          <a:p>
            <a:r>
              <a:rPr lang="es-AR" dirty="0">
                <a:effectLst>
                  <a:outerShdw blurRad="38100" dist="38100" dir="2700000" algn="tl">
                    <a:srgbClr val="000000">
                      <a:alpha val="43137"/>
                    </a:srgbClr>
                  </a:outerShdw>
                </a:effectLst>
              </a:rPr>
              <a:t>Modificadores de Acceso</a:t>
            </a:r>
          </a:p>
          <a:p>
            <a:r>
              <a:rPr lang="es-AR" dirty="0" smtClean="0">
                <a:effectLst>
                  <a:outerShdw blurRad="38100" dist="38100" dir="2700000" algn="tl">
                    <a:srgbClr val="000000">
                      <a:alpha val="43137"/>
                    </a:srgbClr>
                  </a:outerShdw>
                </a:effectLst>
              </a:rPr>
              <a:t>Principios </a:t>
            </a:r>
            <a:r>
              <a:rPr lang="es-AR" dirty="0">
                <a:effectLst>
                  <a:outerShdw blurRad="38100" dist="38100" dir="2700000" algn="tl">
                    <a:srgbClr val="000000">
                      <a:alpha val="43137"/>
                    </a:srgbClr>
                  </a:outerShdw>
                </a:effectLst>
              </a:rPr>
              <a:t>de la Orientación a Objetos</a:t>
            </a:r>
          </a:p>
          <a:p>
            <a:r>
              <a:rPr lang="es-AR" dirty="0">
                <a:effectLst>
                  <a:outerShdw blurRad="38100" dist="38100" dir="2700000" algn="tl">
                    <a:srgbClr val="000000">
                      <a:alpha val="43137"/>
                    </a:srgbClr>
                  </a:outerShdw>
                </a:effectLst>
              </a:rPr>
              <a:t>Conceptos del Diseño Orientado a Objetos</a:t>
            </a:r>
            <a:endParaRPr lang="en-US"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80238236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0" name="Rectangle 4"/>
          <p:cNvSpPr>
            <a:spLocks noGrp="1" noChangeArrowheads="1"/>
          </p:cNvSpPr>
          <p:nvPr>
            <p:ph type="title"/>
          </p:nvPr>
        </p:nvSpPr>
        <p:spPr>
          <a:xfrm>
            <a:off x="381000" y="225425"/>
            <a:ext cx="8382000" cy="1329595"/>
          </a:xfrm>
        </p:spPr>
        <p:txBody>
          <a:bodyPr/>
          <a:lstStyle/>
          <a:p>
            <a:r>
              <a:rPr lang="es-CR" dirty="0" smtClean="0"/>
              <a:t>La programación orientada a objetos</a:t>
            </a:r>
            <a:endParaRPr lang="es-CR" dirty="0"/>
          </a:p>
        </p:txBody>
      </p:sp>
      <p:sp>
        <p:nvSpPr>
          <p:cNvPr id="551941" name="Rectangle 5"/>
          <p:cNvSpPr>
            <a:spLocks noGrp="1" noChangeArrowheads="1"/>
          </p:cNvSpPr>
          <p:nvPr>
            <p:ph type="body" idx="1"/>
          </p:nvPr>
        </p:nvSpPr>
        <p:spPr>
          <a:xfrm>
            <a:off x="381000" y="1692275"/>
            <a:ext cx="8388350" cy="3884140"/>
          </a:xfrm>
        </p:spPr>
        <p:txBody>
          <a:bodyPr/>
          <a:lstStyle/>
          <a:p>
            <a:r>
              <a:rPr lang="es-CR" dirty="0"/>
              <a:t>¿Por qué Orientación a Objetos (OO)?</a:t>
            </a:r>
          </a:p>
          <a:p>
            <a:pPr lvl="1"/>
            <a:r>
              <a:rPr lang="es-CR" dirty="0"/>
              <a:t>Se parece más al mundo real</a:t>
            </a:r>
          </a:p>
          <a:p>
            <a:pPr lvl="1"/>
            <a:r>
              <a:rPr lang="es-CR" dirty="0"/>
              <a:t>Permite representar modelos complejos</a:t>
            </a:r>
          </a:p>
          <a:p>
            <a:pPr lvl="1"/>
            <a:r>
              <a:rPr lang="es-CR" dirty="0"/>
              <a:t>Muy apropiada para aplicaciones de negocios</a:t>
            </a:r>
          </a:p>
          <a:p>
            <a:pPr lvl="1"/>
            <a:r>
              <a:rPr lang="es-CR" dirty="0" smtClean="0"/>
              <a:t>Las </a:t>
            </a:r>
            <a:r>
              <a:rPr lang="es-CR" dirty="0"/>
              <a:t>nuevas plataformas de desarrollo la han adoptado (Java / .NET)</a:t>
            </a:r>
          </a:p>
          <a:p>
            <a:endParaRPr lang="es-CR" dirty="0"/>
          </a:p>
          <a:p>
            <a:endParaRPr lang="es-CR" dirty="0"/>
          </a:p>
        </p:txBody>
      </p:sp>
    </p:spTree>
    <p:extLst>
      <p:ext uri="{BB962C8B-B14F-4D97-AF65-F5344CB8AC3E}">
        <p14:creationId xmlns="" xmlns:p14="http://schemas.microsoft.com/office/powerpoint/2010/main" val="71507747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8" name="Rectangle 4"/>
          <p:cNvSpPr>
            <a:spLocks noGrp="1" noChangeArrowheads="1"/>
          </p:cNvSpPr>
          <p:nvPr>
            <p:ph type="title"/>
          </p:nvPr>
        </p:nvSpPr>
        <p:spPr/>
        <p:txBody>
          <a:bodyPr/>
          <a:lstStyle/>
          <a:p>
            <a:r>
              <a:rPr lang="es-CR"/>
              <a:t>¿Qué es un Objeto?</a:t>
            </a:r>
          </a:p>
        </p:txBody>
      </p:sp>
      <p:sp>
        <p:nvSpPr>
          <p:cNvPr id="605189" name="Rectangle 5"/>
          <p:cNvSpPr>
            <a:spLocks noGrp="1" noChangeArrowheads="1"/>
          </p:cNvSpPr>
          <p:nvPr>
            <p:ph type="body" idx="1"/>
          </p:nvPr>
        </p:nvSpPr>
        <p:spPr>
          <a:xfrm>
            <a:off x="381000" y="1416050"/>
            <a:ext cx="8388350" cy="4121150"/>
          </a:xfrm>
        </p:spPr>
        <p:txBody>
          <a:bodyPr/>
          <a:lstStyle/>
          <a:p>
            <a:r>
              <a:rPr lang="es-CR"/>
              <a:t>Informalmente, un objeto representa una entidad del mundo real</a:t>
            </a:r>
          </a:p>
          <a:p>
            <a:r>
              <a:rPr lang="es-CR"/>
              <a:t>Entidades Físicas </a:t>
            </a:r>
          </a:p>
          <a:p>
            <a:pPr lvl="2"/>
            <a:r>
              <a:rPr lang="es-CR"/>
              <a:t>(Ej.: </a:t>
            </a:r>
            <a:r>
              <a:rPr lang="es-AR"/>
              <a:t>Vehículo, Casa, Producto</a:t>
            </a:r>
            <a:r>
              <a:rPr lang="es-CR"/>
              <a:t>)</a:t>
            </a:r>
          </a:p>
          <a:p>
            <a:r>
              <a:rPr lang="es-CR"/>
              <a:t>Entidades Conceptuales </a:t>
            </a:r>
          </a:p>
          <a:p>
            <a:pPr lvl="1"/>
            <a:r>
              <a:rPr lang="es-CR"/>
              <a:t>(Ej.: Proceso Químico, </a:t>
            </a:r>
            <a:r>
              <a:rPr lang="es-AR"/>
              <a:t>Transacción Bancaria</a:t>
            </a:r>
            <a:r>
              <a:rPr lang="es-CR"/>
              <a:t>)</a:t>
            </a:r>
          </a:p>
          <a:p>
            <a:r>
              <a:rPr lang="es-CR"/>
              <a:t>Entidades de Software </a:t>
            </a:r>
          </a:p>
          <a:p>
            <a:pPr lvl="1"/>
            <a:r>
              <a:rPr lang="es-CR"/>
              <a:t>(Ej.: Lista Enlazada, </a:t>
            </a:r>
            <a:r>
              <a:rPr lang="es-AR"/>
              <a:t>Interfaz Gráfica</a:t>
            </a:r>
            <a:r>
              <a:rPr lang="es-CR"/>
              <a:t>)</a:t>
            </a:r>
          </a:p>
        </p:txBody>
      </p:sp>
    </p:spTree>
    <p:extLst>
      <p:ext uri="{BB962C8B-B14F-4D97-AF65-F5344CB8AC3E}">
        <p14:creationId xmlns="" xmlns:p14="http://schemas.microsoft.com/office/powerpoint/2010/main" val="204426831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2" name="Rectangle 4"/>
          <p:cNvSpPr>
            <a:spLocks noGrp="1" noChangeArrowheads="1"/>
          </p:cNvSpPr>
          <p:nvPr>
            <p:ph type="title"/>
          </p:nvPr>
        </p:nvSpPr>
        <p:spPr/>
        <p:txBody>
          <a:bodyPr/>
          <a:lstStyle/>
          <a:p>
            <a:r>
              <a:rPr lang="es-CR"/>
              <a:t>¿Qué es un Objeto?</a:t>
            </a:r>
          </a:p>
        </p:txBody>
      </p:sp>
      <p:sp>
        <p:nvSpPr>
          <p:cNvPr id="560133" name="Rectangle 5"/>
          <p:cNvSpPr>
            <a:spLocks noGrp="1" noChangeArrowheads="1"/>
          </p:cNvSpPr>
          <p:nvPr>
            <p:ph type="body" idx="1"/>
          </p:nvPr>
        </p:nvSpPr>
        <p:spPr>
          <a:xfrm>
            <a:off x="381000" y="1416050"/>
            <a:ext cx="8388350" cy="3821113"/>
          </a:xfrm>
        </p:spPr>
        <p:txBody>
          <a:bodyPr/>
          <a:lstStyle/>
          <a:p>
            <a:r>
              <a:rPr lang="es-CR"/>
              <a:t>Definición Formal </a:t>
            </a:r>
            <a:r>
              <a:rPr lang="es-ES"/>
              <a:t>(Rumbaugh)</a:t>
            </a:r>
            <a:r>
              <a:rPr lang="es-CR"/>
              <a:t>:</a:t>
            </a:r>
          </a:p>
          <a:p>
            <a:pPr lvl="1"/>
            <a:r>
              <a:rPr lang="es-ES"/>
              <a:t>“Un objeto es un concepto, abstracción o cosa con un significado y límites claros en el problema en cuestión” </a:t>
            </a:r>
          </a:p>
          <a:p>
            <a:r>
              <a:rPr lang="es-ES"/>
              <a:t>Un objeto posee (Booch):</a:t>
            </a:r>
          </a:p>
          <a:p>
            <a:pPr lvl="1"/>
            <a:r>
              <a:rPr lang="es-ES"/>
              <a:t>Estado</a:t>
            </a:r>
          </a:p>
          <a:p>
            <a:pPr lvl="1"/>
            <a:r>
              <a:rPr lang="es-ES"/>
              <a:t>Comportamiento</a:t>
            </a:r>
          </a:p>
          <a:p>
            <a:pPr lvl="1"/>
            <a:r>
              <a:rPr lang="es-ES"/>
              <a:t>Identidad</a:t>
            </a:r>
            <a:endParaRPr lang="es-CR"/>
          </a:p>
        </p:txBody>
      </p:sp>
    </p:spTree>
    <p:extLst>
      <p:ext uri="{BB962C8B-B14F-4D97-AF65-F5344CB8AC3E}">
        <p14:creationId xmlns="" xmlns:p14="http://schemas.microsoft.com/office/powerpoint/2010/main" val="131496519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6" name="Rectangle 4"/>
          <p:cNvSpPr>
            <a:spLocks noGrp="1" noChangeArrowheads="1"/>
          </p:cNvSpPr>
          <p:nvPr>
            <p:ph type="title"/>
          </p:nvPr>
        </p:nvSpPr>
        <p:spPr/>
        <p:txBody>
          <a:bodyPr/>
          <a:lstStyle/>
          <a:p>
            <a:r>
              <a:rPr lang="es-AR"/>
              <a:t>Un objeto posee Estado</a:t>
            </a:r>
            <a:endParaRPr lang="en-US"/>
          </a:p>
        </p:txBody>
      </p:sp>
      <p:sp>
        <p:nvSpPr>
          <p:cNvPr id="607237" name="Rectangle 5"/>
          <p:cNvSpPr>
            <a:spLocks noGrp="1" noChangeArrowheads="1"/>
          </p:cNvSpPr>
          <p:nvPr>
            <p:ph type="body" idx="1"/>
          </p:nvPr>
        </p:nvSpPr>
        <p:spPr>
          <a:xfrm>
            <a:off x="381000" y="1416050"/>
            <a:ext cx="8388350" cy="4840288"/>
          </a:xfrm>
        </p:spPr>
        <p:txBody>
          <a:bodyPr/>
          <a:lstStyle/>
          <a:p>
            <a:r>
              <a:rPr lang="es-ES" b="1" i="1"/>
              <a:t>Lo que el objeto sabe</a:t>
            </a:r>
          </a:p>
          <a:p>
            <a:r>
              <a:rPr lang="es-ES"/>
              <a:t>El estado de un objeto es una de las posibles condiciones en que el objeto puede existir</a:t>
            </a:r>
          </a:p>
          <a:p>
            <a:r>
              <a:rPr lang="es-ES"/>
              <a:t>El estado normalmente cambia en el transcurso del tiempo</a:t>
            </a:r>
          </a:p>
          <a:p>
            <a:r>
              <a:rPr lang="es-ES"/>
              <a:t>El estado de un objeto es implementado por un conjunto de propiedades (atributos), además de las conexiones que puede tener con otros objetos</a:t>
            </a:r>
            <a:endParaRPr lang="en-US"/>
          </a:p>
        </p:txBody>
      </p:sp>
    </p:spTree>
    <p:extLst>
      <p:ext uri="{BB962C8B-B14F-4D97-AF65-F5344CB8AC3E}">
        <p14:creationId xmlns="" xmlns:p14="http://schemas.microsoft.com/office/powerpoint/2010/main" val="163242148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60" name="Rectangle 4"/>
          <p:cNvSpPr>
            <a:spLocks noGrp="1" noChangeArrowheads="1"/>
          </p:cNvSpPr>
          <p:nvPr>
            <p:ph type="title"/>
          </p:nvPr>
        </p:nvSpPr>
        <p:spPr>
          <a:xfrm>
            <a:off x="0" y="228600"/>
            <a:ext cx="9144000" cy="750888"/>
          </a:xfrm>
        </p:spPr>
        <p:txBody>
          <a:bodyPr/>
          <a:lstStyle/>
          <a:p>
            <a:r>
              <a:rPr lang="es-AR"/>
              <a:t>Un objeto posee Comportamiento</a:t>
            </a:r>
            <a:endParaRPr lang="en-US"/>
          </a:p>
        </p:txBody>
      </p:sp>
      <p:sp>
        <p:nvSpPr>
          <p:cNvPr id="608261" name="Rectangle 5"/>
          <p:cNvSpPr>
            <a:spLocks noGrp="1" noChangeArrowheads="1"/>
          </p:cNvSpPr>
          <p:nvPr>
            <p:ph type="body" idx="1"/>
          </p:nvPr>
        </p:nvSpPr>
        <p:spPr>
          <a:xfrm>
            <a:off x="381000" y="1416050"/>
            <a:ext cx="8388350" cy="3963988"/>
          </a:xfrm>
        </p:spPr>
        <p:txBody>
          <a:bodyPr/>
          <a:lstStyle/>
          <a:p>
            <a:r>
              <a:rPr lang="es-ES" b="1" i="1"/>
              <a:t>Lo que el objeto puede hacer</a:t>
            </a:r>
          </a:p>
          <a:p>
            <a:r>
              <a:rPr lang="es-ES"/>
              <a:t>El comportamiento de un objeto determina cómo éste actúa y reacciona frente a las peticiones de otros objetos</a:t>
            </a:r>
          </a:p>
          <a:p>
            <a:r>
              <a:rPr lang="es-ES"/>
              <a:t>Es modelado por un conjunto de mensajes a los que el objeto puede responder (operaciones que puede realizar)</a:t>
            </a:r>
          </a:p>
          <a:p>
            <a:r>
              <a:rPr lang="es-ES"/>
              <a:t>Se implementa mediante métodos</a:t>
            </a:r>
            <a:endParaRPr lang="en-US"/>
          </a:p>
        </p:txBody>
      </p:sp>
    </p:spTree>
    <p:extLst>
      <p:ext uri="{BB962C8B-B14F-4D97-AF65-F5344CB8AC3E}">
        <p14:creationId xmlns="" xmlns:p14="http://schemas.microsoft.com/office/powerpoint/2010/main" val="2264080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12" name="Rectangle 8"/>
          <p:cNvSpPr>
            <a:spLocks noGrp="1" noChangeArrowheads="1"/>
          </p:cNvSpPr>
          <p:nvPr>
            <p:ph type="title"/>
          </p:nvPr>
        </p:nvSpPr>
        <p:spPr/>
        <p:txBody>
          <a:bodyPr/>
          <a:lstStyle/>
          <a:p>
            <a:r>
              <a:rPr lang="es-AR"/>
              <a:t>¿Qué es una Clase?</a:t>
            </a:r>
            <a:endParaRPr lang="en-US"/>
          </a:p>
        </p:txBody>
      </p:sp>
      <p:sp>
        <p:nvSpPr>
          <p:cNvPr id="610313" name="Rectangle 9"/>
          <p:cNvSpPr>
            <a:spLocks noGrp="1" noChangeArrowheads="1"/>
          </p:cNvSpPr>
          <p:nvPr>
            <p:ph type="body" idx="1"/>
          </p:nvPr>
        </p:nvSpPr>
        <p:spPr>
          <a:xfrm>
            <a:off x="381000" y="1314450"/>
            <a:ext cx="8388350" cy="5416550"/>
          </a:xfrm>
        </p:spPr>
        <p:txBody>
          <a:bodyPr/>
          <a:lstStyle/>
          <a:p>
            <a:r>
              <a:rPr lang="es-ES"/>
              <a:t>Una clase es una descripción de un grupo de objetos con: </a:t>
            </a:r>
          </a:p>
          <a:p>
            <a:pPr lvl="1"/>
            <a:r>
              <a:rPr lang="es-ES"/>
              <a:t>Propiedades en común (atributos)</a:t>
            </a:r>
          </a:p>
          <a:p>
            <a:pPr lvl="1"/>
            <a:r>
              <a:rPr lang="es-ES"/>
              <a:t>Comportamiento similar (operaciones)</a:t>
            </a:r>
          </a:p>
          <a:p>
            <a:pPr lvl="1"/>
            <a:r>
              <a:rPr lang="es-ES"/>
              <a:t>La misma forma de relacionarse con otros objetos (relaciones)</a:t>
            </a:r>
          </a:p>
          <a:p>
            <a:pPr lvl="1"/>
            <a:r>
              <a:rPr lang="es-ES"/>
              <a:t>Una semántica en común (significan lo mismo)</a:t>
            </a:r>
          </a:p>
          <a:p>
            <a:r>
              <a:rPr lang="es-ES"/>
              <a:t>Una clase es una abstracción que:</a:t>
            </a:r>
          </a:p>
          <a:p>
            <a:pPr lvl="1"/>
            <a:r>
              <a:rPr lang="es-ES"/>
              <a:t>Enfatiza las características relevantes</a:t>
            </a:r>
          </a:p>
          <a:p>
            <a:pPr lvl="1"/>
            <a:r>
              <a:rPr lang="es-ES"/>
              <a:t>Suprime otras características (simplificación)</a:t>
            </a:r>
          </a:p>
          <a:p>
            <a:r>
              <a:rPr lang="es-ES"/>
              <a:t>Un objeto es una instancia de una clase</a:t>
            </a:r>
            <a:endParaRPr lang="en-US"/>
          </a:p>
        </p:txBody>
      </p:sp>
    </p:spTree>
    <p:extLst>
      <p:ext uri="{BB962C8B-B14F-4D97-AF65-F5344CB8AC3E}">
        <p14:creationId xmlns="" xmlns:p14="http://schemas.microsoft.com/office/powerpoint/2010/main" val="2668324840"/>
      </p:ext>
    </p:extLst>
  </p:cSld>
  <p:clrMapOvr>
    <a:masterClrMapping/>
  </p:clrMapOvr>
  <p:transition>
    <p:fade/>
  </p:transition>
</p:sld>
</file>

<file path=ppt/theme/theme1.xml><?xml version="1.0" encoding="utf-8"?>
<a:theme xmlns:a="http://schemas.openxmlformats.org/drawingml/2006/main" name="Visual Studio_Light_4x3_PowerPoint">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3D67AA"/>
      </a:hlink>
      <a:folHlink>
        <a:srgbClr val="3D67AA"/>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solidFill>
              <a:schemeClr val="accent6"/>
            </a:solidFill>
          </a:defRPr>
        </a:defPPr>
      </a:lstStyle>
    </a:txDef>
  </a:objectDefaults>
  <a:extraClrSchemeLst/>
</a:theme>
</file>

<file path=ppt/theme/theme2.xml><?xml version="1.0" encoding="utf-8"?>
<a:theme xmlns:a="http://schemas.openxmlformats.org/drawingml/2006/main" name="1_7-20472_Visual_Studio_Template_Light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3D67AA"/>
      </a:hlink>
      <a:folHlink>
        <a:srgbClr val="3D67AA"/>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solidFill>
              <a:schemeClr val="accent6"/>
            </a:solidFill>
          </a:defRPr>
        </a:defPPr>
      </a:lstStyle>
    </a:txDef>
  </a:objectDefaults>
  <a:extraClrSchemeLst/>
</a:theme>
</file>

<file path=ppt/theme/theme3.xml><?xml version="1.0" encoding="utf-8"?>
<a:theme xmlns:a="http://schemas.openxmlformats.org/drawingml/2006/main" name="White with Consolas font for code slides">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DEE6F3"/>
      </a:hlink>
      <a:folHlink>
        <a:srgbClr val="DEE6F3"/>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Visual Studio_Light_4x3_PowerPoint</Template>
  <TotalTime>0</TotalTime>
  <Words>950</Words>
  <Application>Microsoft Office PowerPoint</Application>
  <PresentationFormat>Presentación en pantalla (4:3)</PresentationFormat>
  <Paragraphs>129</Paragraphs>
  <Slides>18</Slides>
  <Notes>18</Notes>
  <HiddenSlides>0</HiddenSlides>
  <MMClips>0</MMClips>
  <ScaleCrop>false</ScaleCrop>
  <HeadingPairs>
    <vt:vector size="6" baseType="variant">
      <vt:variant>
        <vt:lpstr>Tema</vt:lpstr>
      </vt:variant>
      <vt:variant>
        <vt:i4>3</vt:i4>
      </vt:variant>
      <vt:variant>
        <vt:lpstr>Servidores OLE incrustados</vt:lpstr>
      </vt:variant>
      <vt:variant>
        <vt:i4>1</vt:i4>
      </vt:variant>
      <vt:variant>
        <vt:lpstr>Títulos de diapositiva</vt:lpstr>
      </vt:variant>
      <vt:variant>
        <vt:i4>18</vt:i4>
      </vt:variant>
    </vt:vector>
  </HeadingPairs>
  <TitlesOfParts>
    <vt:vector size="22" baseType="lpstr">
      <vt:lpstr>Visual Studio_Light_4x3_PowerPoint</vt:lpstr>
      <vt:lpstr>1_7-20472_Visual_Studio_Template_Light_4x3</vt:lpstr>
      <vt:lpstr>White with Consolas font for code slides</vt:lpstr>
      <vt:lpstr>Visio</vt:lpstr>
      <vt:lpstr>Conceptos de la Programación Orientada a Objetos</vt:lpstr>
      <vt:lpstr>Objetivo</vt:lpstr>
      <vt:lpstr>Temas a Tratar</vt:lpstr>
      <vt:lpstr>La programación orientada a objetos</vt:lpstr>
      <vt:lpstr>¿Qué es un Objeto?</vt:lpstr>
      <vt:lpstr>¿Qué es un Objeto?</vt:lpstr>
      <vt:lpstr>Un objeto posee Estado</vt:lpstr>
      <vt:lpstr>Un objeto posee Comportamiento</vt:lpstr>
      <vt:lpstr>¿Qué es una Clase?</vt:lpstr>
      <vt:lpstr>Ejemplo de una Clase</vt:lpstr>
      <vt:lpstr>Modificadores de Acceso</vt:lpstr>
      <vt:lpstr>Pilares de la Orientación a Objetos</vt:lpstr>
      <vt:lpstr>Pilares de la Orientación a Objetos</vt:lpstr>
      <vt:lpstr>Abstracción</vt:lpstr>
      <vt:lpstr>Herencia</vt:lpstr>
      <vt:lpstr>Polimorfismo</vt:lpstr>
      <vt:lpstr>Encapsulamiento</vt:lpstr>
      <vt:lpstr>Diapositiva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2010-10-22T19:44:57Z</dcterms:created>
  <dcterms:modified xsi:type="dcterms:W3CDTF">2011-04-14T15:48:55Z</dcterms:modified>
</cp:coreProperties>
</file>