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4"/>
  </p:sldMasterIdLst>
  <p:notesMasterIdLst>
    <p:notesMasterId r:id="rId33"/>
  </p:notesMasterIdLst>
  <p:handoutMasterIdLst>
    <p:handoutMasterId r:id="rId34"/>
  </p:handoutMasterIdLst>
  <p:sldIdLst>
    <p:sldId id="318" r:id="rId5"/>
    <p:sldId id="319" r:id="rId6"/>
    <p:sldId id="285" r:id="rId7"/>
    <p:sldId id="311" r:id="rId8"/>
    <p:sldId id="310" r:id="rId9"/>
    <p:sldId id="312" r:id="rId10"/>
    <p:sldId id="316" r:id="rId11"/>
    <p:sldId id="317" r:id="rId12"/>
    <p:sldId id="321" r:id="rId13"/>
    <p:sldId id="327" r:id="rId14"/>
    <p:sldId id="322" r:id="rId15"/>
    <p:sldId id="324" r:id="rId16"/>
    <p:sldId id="325" r:id="rId17"/>
    <p:sldId id="330" r:id="rId18"/>
    <p:sldId id="331" r:id="rId19"/>
    <p:sldId id="329" r:id="rId20"/>
    <p:sldId id="328" r:id="rId21"/>
    <p:sldId id="320" r:id="rId22"/>
    <p:sldId id="313" r:id="rId23"/>
    <p:sldId id="333" r:id="rId24"/>
    <p:sldId id="334" r:id="rId25"/>
    <p:sldId id="335" r:id="rId26"/>
    <p:sldId id="336" r:id="rId27"/>
    <p:sldId id="338" r:id="rId28"/>
    <p:sldId id="332" r:id="rId29"/>
    <p:sldId id="339" r:id="rId30"/>
    <p:sldId id="337" r:id="rId31"/>
    <p:sldId id="326" r:id="rId32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412"/>
    <a:srgbClr val="394404"/>
    <a:srgbClr val="5F6F0F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87085" autoAdjust="0"/>
  </p:normalViewPr>
  <p:slideViewPr>
    <p:cSldViewPr>
      <p:cViewPr varScale="1">
        <p:scale>
          <a:sx n="60" d="100"/>
          <a:sy n="60" d="100"/>
        </p:scale>
        <p:origin x="760" y="4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16/10/2022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14/10/2022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418" y="3085765"/>
            <a:ext cx="11259933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040" y="1020431"/>
            <a:ext cx="10990686" cy="1475013"/>
          </a:xfrm>
          <a:effectLst/>
        </p:spPr>
        <p:txBody>
          <a:bodyPr anchor="b">
            <a:normAutofit/>
          </a:bodyPr>
          <a:lstStyle>
            <a:lvl1pPr>
              <a:defRPr sz="3599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043" y="2495446"/>
            <a:ext cx="10990683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3970" y="5956138"/>
            <a:ext cx="284405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14/10/2022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040" y="5951812"/>
            <a:ext cx="691540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5551" y="5956138"/>
            <a:ext cx="101617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136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171" y="614407"/>
            <a:ext cx="11306393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041" y="702156"/>
            <a:ext cx="11026744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DB83-C382-4684-8887-65A03EA4FFF0}" type="datetime1">
              <a:rPr lang="es-ES" noProof="0" smtClean="0"/>
              <a:pPr/>
              <a:t>14/10/2022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7921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6900" y="599725"/>
            <a:ext cx="2906060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9" y="675727"/>
            <a:ext cx="2003642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722" y="675727"/>
            <a:ext cx="7894223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1331" y="5956138"/>
            <a:ext cx="13277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60E81D3-9B82-44CA-B1F9-FCEFDC87935B}" type="datetime1">
              <a:rPr lang="es-ES" noProof="0" smtClean="0"/>
              <a:pPr/>
              <a:t>14/10/2022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722" y="5951812"/>
            <a:ext cx="7894223" cy="365125"/>
          </a:xfrm>
        </p:spPr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3895" y="5956138"/>
            <a:ext cx="116389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0779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171" y="614407"/>
            <a:ext cx="11306393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1" y="702156"/>
            <a:ext cx="11026744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41" y="2180497"/>
            <a:ext cx="11026743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3AD5-F5AF-4BDC-901E-85A05CCFFAAA}" type="datetime1">
              <a:rPr lang="es-ES" noProof="0" smtClean="0"/>
              <a:pPr/>
              <a:t>14/10/2022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5550" y="5956138"/>
            <a:ext cx="1052234" cy="365125"/>
          </a:xfrm>
        </p:spPr>
        <p:txBody>
          <a:bodyPr/>
          <a:lstStyle/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69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700" y="5141975"/>
            <a:ext cx="1128792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2" y="3043911"/>
            <a:ext cx="11026743" cy="1497507"/>
          </a:xfrm>
        </p:spPr>
        <p:txBody>
          <a:bodyPr anchor="b">
            <a:normAutofit/>
          </a:bodyPr>
          <a:lstStyle>
            <a:lvl1pPr algn="l">
              <a:defRPr sz="3599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041" y="4541417"/>
            <a:ext cx="11026743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799" cap="all">
                <a:solidFill>
                  <a:schemeClr val="accent2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A1D35CA-82F5-4AD4-B9EC-66E805B73542}" type="datetime1">
              <a:rPr lang="es-ES" noProof="0" smtClean="0"/>
              <a:pPr/>
              <a:t>14/10/2022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908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866" y="606555"/>
            <a:ext cx="1129709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1" y="729658"/>
            <a:ext cx="11026744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042" y="2228004"/>
            <a:ext cx="5420978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6805" y="2228004"/>
            <a:ext cx="542098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CE92-710B-4678-B1B1-EFCAA5CDF075}" type="datetime1">
              <a:rPr lang="es-ES" noProof="0" smtClean="0"/>
              <a:pPr/>
              <a:t>14/10/2022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3812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866" y="606555"/>
            <a:ext cx="1129709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041" y="729658"/>
            <a:ext cx="11026744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989" y="2250893"/>
            <a:ext cx="5085750" cy="536005"/>
          </a:xfrm>
        </p:spPr>
        <p:txBody>
          <a:bodyPr anchor="b">
            <a:noAutofit/>
          </a:bodyPr>
          <a:lstStyle>
            <a:lvl1pPr marL="0" indent="0">
              <a:buNone/>
              <a:defRPr sz="2199" b="0">
                <a:solidFill>
                  <a:schemeClr val="accent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042" y="2926053"/>
            <a:ext cx="5391696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2037" y="2250893"/>
            <a:ext cx="5085748" cy="553373"/>
          </a:xfrm>
        </p:spPr>
        <p:txBody>
          <a:bodyPr anchor="b">
            <a:noAutofit/>
          </a:bodyPr>
          <a:lstStyle>
            <a:lvl1pPr marL="0" indent="0">
              <a:buNone/>
              <a:defRPr sz="2199" b="0">
                <a:solidFill>
                  <a:schemeClr val="accent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090" y="2926053"/>
            <a:ext cx="5391696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0F2C-25D9-4D7E-B43A-29A2E16C960D}" type="datetime1">
              <a:rPr lang="es-ES" noProof="0" smtClean="0"/>
              <a:pPr/>
              <a:t>14/10/2022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3159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687D-B11B-47A5-95F6-B79DA932A6DF}" type="datetime1">
              <a:rPr lang="es-ES" noProof="0" smtClean="0"/>
              <a:pPr/>
              <a:t>14/10/2022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568" y="606555"/>
            <a:ext cx="1129709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744" y="729658"/>
            <a:ext cx="11026744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16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56DE-1E46-4450-9484-A739B4FADFBC}" type="datetime1">
              <a:rPr lang="es-ES" noProof="0" smtClean="0"/>
              <a:pPr/>
              <a:t>14/10/2022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8467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700" y="5141973"/>
            <a:ext cx="11295258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1" y="5262296"/>
            <a:ext cx="4908166" cy="689514"/>
          </a:xfrm>
        </p:spPr>
        <p:txBody>
          <a:bodyPr anchor="ctr"/>
          <a:lstStyle>
            <a:lvl1pPr algn="l">
              <a:defRPr sz="1999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99" y="601200"/>
            <a:ext cx="11289899" cy="4204800"/>
          </a:xfrm>
        </p:spPr>
        <p:txBody>
          <a:bodyPr anchor="ctr">
            <a:normAutofit/>
          </a:bodyPr>
          <a:lstStyle>
            <a:lvl1pPr>
              <a:defRPr sz="1999">
                <a:solidFill>
                  <a:schemeClr val="tx2"/>
                </a:solidFill>
              </a:defRPr>
            </a:lvl1pPr>
            <a:lvl2pPr>
              <a:defRPr sz="1799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9329" y="5262297"/>
            <a:ext cx="5868458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063" indent="0">
              <a:buNone/>
              <a:defRPr sz="11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14/10/2022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381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1" y="4693389"/>
            <a:ext cx="11026744" cy="566738"/>
          </a:xfrm>
        </p:spPr>
        <p:txBody>
          <a:bodyPr anchor="b">
            <a:normAutofit/>
          </a:bodyPr>
          <a:lstStyle>
            <a:lvl1pPr algn="l">
              <a:defRPr sz="2399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701" y="599725"/>
            <a:ext cx="1128791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041" y="5260128"/>
            <a:ext cx="11026745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3AD5-F5AF-4BDC-901E-85A05CCFFAAA}" type="datetime1">
              <a:rPr lang="es-ES" noProof="0" smtClean="0"/>
              <a:pPr/>
              <a:t>14/10/2022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838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041" y="705124"/>
            <a:ext cx="11026744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041" y="2336003"/>
            <a:ext cx="11026744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3971" y="5956138"/>
            <a:ext cx="28440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14/10/2022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040" y="5951812"/>
            <a:ext cx="69154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5550" y="5956138"/>
            <a:ext cx="10522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" name="Rectangle 8"/>
          <p:cNvSpPr/>
          <p:nvPr/>
        </p:nvSpPr>
        <p:spPr>
          <a:xfrm>
            <a:off x="446418" y="457200"/>
            <a:ext cx="3702356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0052" y="453643"/>
            <a:ext cx="3702356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0725" y="457200"/>
            <a:ext cx="3702356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107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2799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08" indent="-305908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799" kern="1200">
          <a:solidFill>
            <a:schemeClr val="tx2"/>
          </a:solidFill>
          <a:latin typeface="+mn-lt"/>
          <a:ea typeface="+mn-ea"/>
          <a:cs typeface="+mn-cs"/>
        </a:defRPr>
      </a:lvl1pPr>
      <a:lvl2pPr marL="629811" indent="-305908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30" indent="-269919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627" indent="-233930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519" indent="-233930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43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34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25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16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386BAA2-92EA-0329-2A9B-1436CF65E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2" y="476672"/>
            <a:ext cx="9141619" cy="2387600"/>
          </a:xfrm>
        </p:spPr>
        <p:txBody>
          <a:bodyPr/>
          <a:lstStyle/>
          <a:p>
            <a:pPr algn="ctr"/>
            <a:r>
              <a:rPr lang="es-ES" sz="6000" b="1" dirty="0"/>
              <a:t>JavaScript</a:t>
            </a:r>
            <a:endParaRPr lang="es-CO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24CA9A79-417B-B088-8FAE-6CB03B6AC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2387600"/>
          </a:xfrm>
        </p:spPr>
        <p:txBody>
          <a:bodyPr>
            <a:normAutofit/>
          </a:bodyPr>
          <a:lstStyle/>
          <a:p>
            <a:pPr algn="ctr"/>
            <a:r>
              <a:rPr lang="es-ES" sz="2400" b="1" dirty="0"/>
              <a:t>CAMILO BOHORQUEZ DALLOS</a:t>
            </a:r>
          </a:p>
          <a:p>
            <a:pPr algn="ctr">
              <a:spcAft>
                <a:spcPts val="0"/>
              </a:spcAft>
            </a:pPr>
            <a:r>
              <a:rPr lang="es-CO" sz="2400" kern="50" dirty="0">
                <a:latin typeface="+mj-lt"/>
                <a:ea typeface="WenQuanYi Zen Hei Sharp"/>
                <a:cs typeface="Lohit Devanagari"/>
              </a:rPr>
              <a:t>Ingeniero de sistemas y computación</a:t>
            </a:r>
          </a:p>
          <a:p>
            <a:pPr algn="ctr">
              <a:spcAft>
                <a:spcPts val="0"/>
              </a:spcAft>
            </a:pPr>
            <a:r>
              <a:rPr lang="es-CO" sz="2400" kern="50" dirty="0">
                <a:latin typeface="+mj-lt"/>
                <a:ea typeface="WenQuanYi Zen Hei Sharp"/>
                <a:cs typeface="Lohit Devanagari"/>
              </a:rPr>
              <a:t>Especialista en gerencia de proyectos</a:t>
            </a:r>
          </a:p>
          <a:p>
            <a:pPr algn="ctr">
              <a:spcAft>
                <a:spcPts val="0"/>
              </a:spcAft>
            </a:pPr>
            <a:r>
              <a:rPr lang="es-CO" sz="2400" kern="50" dirty="0" err="1">
                <a:latin typeface="+mj-lt"/>
                <a:ea typeface="WenQuanYi Zen Hei Sharp"/>
                <a:cs typeface="Lohit Devanagari"/>
              </a:rPr>
              <a:t>Msc</a:t>
            </a:r>
            <a:r>
              <a:rPr lang="es-CO" sz="2400" kern="50" dirty="0">
                <a:latin typeface="+mj-lt"/>
                <a:ea typeface="WenQuanYi Zen Hei Sharp"/>
                <a:cs typeface="Lohit Devanagari"/>
              </a:rPr>
              <a:t>(c) en tecnologías de información</a:t>
            </a:r>
          </a:p>
          <a:p>
            <a:pPr algn="ctr"/>
            <a:endParaRPr lang="es-ES" sz="2400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7195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Estructuras cíclicas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801824" y="1435736"/>
            <a:ext cx="1058517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 err="1"/>
              <a:t>For</a:t>
            </a:r>
            <a:endParaRPr lang="es-MX" sz="3200" b="1" dirty="0"/>
          </a:p>
          <a:p>
            <a:pPr algn="just"/>
            <a:endParaRPr lang="es-MX" sz="3200" b="1" dirty="0"/>
          </a:p>
          <a:p>
            <a:pPr algn="just"/>
            <a:endParaRPr lang="es-MX" sz="3200" b="1" dirty="0"/>
          </a:p>
          <a:p>
            <a:pPr algn="just"/>
            <a:endParaRPr lang="es-MX" sz="3200" b="1" dirty="0"/>
          </a:p>
          <a:p>
            <a:pPr algn="just"/>
            <a:r>
              <a:rPr lang="es-MX" sz="3200" b="1" dirty="0" err="1"/>
              <a:t>While</a:t>
            </a:r>
            <a:endParaRPr lang="es-MX" sz="3200" b="1" dirty="0"/>
          </a:p>
          <a:p>
            <a:pPr algn="just"/>
            <a:endParaRPr lang="es-MX" sz="32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02DE37A-F8C6-B5AF-35E5-9AA919946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052" y="4003369"/>
            <a:ext cx="4104456" cy="230217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FD8ECC6-7A01-B61A-EA0B-A64ED7B9B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004" y="1512050"/>
            <a:ext cx="6147798" cy="155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16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Funciones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1058517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Funciones</a:t>
            </a:r>
          </a:p>
          <a:p>
            <a:pPr algn="just"/>
            <a:endParaRPr lang="es-MX" sz="3200" b="1" dirty="0"/>
          </a:p>
          <a:p>
            <a:pPr algn="just"/>
            <a:r>
              <a:rPr lang="es-MX" sz="2800" b="0" i="0" dirty="0">
                <a:solidFill>
                  <a:srgbClr val="1B1B1B"/>
                </a:solidFill>
                <a:effectLst/>
                <a:latin typeface="Inter"/>
              </a:rPr>
              <a:t>Es un conjunto de instrucciones que realiza una tarea o calcula un valor, y que tenga valores de entrada y retorne una salida</a:t>
            </a:r>
            <a:r>
              <a:rPr lang="es-MX" sz="2800" b="0" i="0" dirty="0">
                <a:solidFill>
                  <a:srgbClr val="333333"/>
                </a:solidFill>
                <a:effectLst/>
                <a:latin typeface="Scope One"/>
              </a:rPr>
              <a:t>. </a:t>
            </a:r>
          </a:p>
          <a:p>
            <a:pPr algn="just"/>
            <a:r>
              <a:rPr lang="es-MX" sz="2800" b="0" i="0" dirty="0">
                <a:solidFill>
                  <a:srgbClr val="333333"/>
                </a:solidFill>
                <a:effectLst/>
                <a:latin typeface="Scope One"/>
              </a:rPr>
              <a:t>Para usar funciones hay que hacer 2 cosas:</a:t>
            </a:r>
          </a:p>
          <a:p>
            <a:pPr algn="just"/>
            <a:endParaRPr lang="es-MX" sz="2800" b="0" i="0" dirty="0">
              <a:solidFill>
                <a:srgbClr val="333333"/>
              </a:solidFill>
              <a:effectLst/>
              <a:latin typeface="Scope O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2800" b="1" i="0" dirty="0">
                <a:solidFill>
                  <a:srgbClr val="333333"/>
                </a:solidFill>
                <a:effectLst/>
                <a:latin typeface="var(--font-header)"/>
              </a:rPr>
              <a:t>Declarar la función</a:t>
            </a:r>
            <a:r>
              <a:rPr lang="es-MX" sz="2800" b="0" i="0" dirty="0">
                <a:solidFill>
                  <a:srgbClr val="333333"/>
                </a:solidFill>
                <a:effectLst/>
                <a:latin typeface="Scope One"/>
              </a:rPr>
              <a:t>: Nombrarla definir entradas y salidas y definir tareas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2800" b="1" i="0" dirty="0">
                <a:solidFill>
                  <a:srgbClr val="333333"/>
                </a:solidFill>
                <a:effectLst/>
                <a:latin typeface="var(--font-header)"/>
              </a:rPr>
              <a:t>Ejecutar la función</a:t>
            </a:r>
            <a:r>
              <a:rPr lang="es-MX" sz="2800" b="0" i="0" dirty="0">
                <a:solidFill>
                  <a:srgbClr val="333333"/>
                </a:solidFill>
                <a:effectLst/>
                <a:latin typeface="Scope One"/>
              </a:rPr>
              <a:t>: «Llamar» a la función para que realice las tareas en puntos específicos de ejecución</a:t>
            </a:r>
          </a:p>
          <a:p>
            <a:pPr algn="just"/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387253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Funciones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1058517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Funciones</a:t>
            </a:r>
          </a:p>
          <a:p>
            <a:pPr algn="just"/>
            <a:endParaRPr lang="es-MX" sz="3200" b="1" dirty="0"/>
          </a:p>
          <a:p>
            <a:pPr algn="just"/>
            <a:r>
              <a:rPr lang="es-MX" sz="3200" b="1" dirty="0"/>
              <a:t>Declaración</a:t>
            </a:r>
          </a:p>
          <a:p>
            <a:pPr algn="just"/>
            <a:endParaRPr lang="es-MX" sz="3200" b="1" dirty="0"/>
          </a:p>
          <a:p>
            <a:pPr algn="just"/>
            <a:endParaRPr lang="es-MX" sz="3200" b="1" dirty="0"/>
          </a:p>
          <a:p>
            <a:pPr algn="just"/>
            <a:endParaRPr lang="es-MX" sz="3200" b="1" dirty="0"/>
          </a:p>
          <a:p>
            <a:pPr algn="just"/>
            <a:r>
              <a:rPr lang="es-MX" sz="3200" b="1" dirty="0"/>
              <a:t>Ejecución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109D19E-547D-4D74-BE69-3BA533250F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06"/>
          <a:stretch/>
        </p:blipFill>
        <p:spPr>
          <a:xfrm>
            <a:off x="3286100" y="2374840"/>
            <a:ext cx="5209770" cy="170223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D380761-0CB2-C271-7F6A-CA8556B1A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128" y="5110567"/>
            <a:ext cx="4911597" cy="95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9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417" y="457200"/>
            <a:ext cx="3702356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0052" y="453643"/>
            <a:ext cx="3702356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0725" y="457200"/>
            <a:ext cx="3702355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5E99FA-492C-4C5E-9893-0F326B1B6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171" y="614407"/>
            <a:ext cx="11306393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1566B89-C470-4C69-8689-38673C7B7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0708B1-1822-4D0E-B3F8-BF6E36438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038" y="457201"/>
            <a:ext cx="7362041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AB69CE-6296-4D71-8DB3-BF71FD518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37628" y="453643"/>
            <a:ext cx="3290982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5B34FBD-A817-4E6B-8CD9-1BCA9CB67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037" y="681070"/>
            <a:ext cx="7362042" cy="5693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996121" y="1152939"/>
            <a:ext cx="6581966" cy="45391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/>
            <a:r>
              <a:rPr lang="en-US" sz="53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Funciones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8208542" y="1152939"/>
            <a:ext cx="3399241" cy="4539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b="1" dirty="0" err="1">
                <a:solidFill>
                  <a:schemeClr val="tx2"/>
                </a:solidFill>
              </a:rPr>
              <a:t>Tipos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err="1">
                <a:solidFill>
                  <a:schemeClr val="tx2"/>
                </a:solidFill>
              </a:rPr>
              <a:t>Funciones</a:t>
            </a:r>
            <a:endParaRPr lang="en-US" sz="2400" b="1" dirty="0">
              <a:solidFill>
                <a:schemeClr val="tx2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sz="2400" b="1" dirty="0">
              <a:solidFill>
                <a:schemeClr val="tx2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b="0" i="0" dirty="0" err="1">
                <a:solidFill>
                  <a:schemeClr val="tx2"/>
                </a:solidFill>
                <a:effectLst/>
              </a:rPr>
              <a:t>Funciones</a:t>
            </a:r>
            <a:r>
              <a:rPr lang="en-US" sz="24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chemeClr val="tx2"/>
                </a:solidFill>
                <a:effectLst/>
              </a:rPr>
              <a:t>por</a:t>
            </a:r>
            <a:r>
              <a:rPr lang="en-US" sz="24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chemeClr val="tx2"/>
                </a:solidFill>
                <a:effectLst/>
              </a:rPr>
              <a:t>declaración</a:t>
            </a:r>
            <a:endParaRPr lang="en-US" sz="2400" dirty="0">
              <a:solidFill>
                <a:schemeClr val="tx2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b="0" i="0" dirty="0" err="1">
                <a:solidFill>
                  <a:schemeClr val="tx2"/>
                </a:solidFill>
                <a:effectLst/>
              </a:rPr>
              <a:t>Funciones</a:t>
            </a:r>
            <a:r>
              <a:rPr lang="en-US" sz="24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chemeClr val="tx2"/>
                </a:solidFill>
                <a:effectLst/>
              </a:rPr>
              <a:t>anónimas</a:t>
            </a:r>
            <a:endParaRPr lang="en-US" sz="2400" b="0" i="0" dirty="0">
              <a:solidFill>
                <a:schemeClr val="tx2"/>
              </a:solidFill>
              <a:effectLst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b="0" i="0" dirty="0" err="1">
                <a:solidFill>
                  <a:schemeClr val="tx2"/>
                </a:solidFill>
                <a:effectLst/>
              </a:rPr>
              <a:t>Funciones</a:t>
            </a:r>
            <a:r>
              <a:rPr lang="en-US" sz="24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chemeClr val="tx2"/>
                </a:solidFill>
                <a:effectLst/>
              </a:rPr>
              <a:t>flecha</a:t>
            </a:r>
            <a:endParaRPr lang="en-US" sz="2400" b="0" i="0" dirty="0">
              <a:solidFill>
                <a:schemeClr val="tx2"/>
              </a:solidFill>
              <a:effectLst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b="0" i="0" dirty="0" err="1">
                <a:solidFill>
                  <a:schemeClr val="tx2"/>
                </a:solidFill>
                <a:effectLst/>
              </a:rPr>
              <a:t>Funciones</a:t>
            </a:r>
            <a:r>
              <a:rPr lang="en-US" sz="24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chemeClr val="tx2"/>
                </a:solidFill>
                <a:effectLst/>
              </a:rPr>
              <a:t>autoejecutables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352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417" y="457200"/>
            <a:ext cx="3702356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0052" y="453643"/>
            <a:ext cx="3702356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0725" y="457200"/>
            <a:ext cx="3702355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926A64B-3BCB-44CC-892E-C791C324B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171" y="614407"/>
            <a:ext cx="11306393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81040" y="702156"/>
            <a:ext cx="11026744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Funciones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416" y="2180496"/>
            <a:ext cx="5403232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6A49697-2C4D-E4E1-04A5-604220E9E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53" y="2914350"/>
            <a:ext cx="4961233" cy="254263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6334155" y="2180496"/>
            <a:ext cx="5273627" cy="4045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3600" b="1" dirty="0" err="1">
                <a:solidFill>
                  <a:schemeClr val="tx2"/>
                </a:solidFill>
              </a:rPr>
              <a:t>Tipos</a:t>
            </a:r>
            <a:r>
              <a:rPr lang="en-US" sz="3600" b="1" dirty="0">
                <a:solidFill>
                  <a:schemeClr val="tx2"/>
                </a:solidFill>
              </a:rPr>
              <a:t> </a:t>
            </a:r>
            <a:r>
              <a:rPr lang="en-US" sz="3600" b="1" dirty="0" err="1">
                <a:solidFill>
                  <a:schemeClr val="tx2"/>
                </a:solidFill>
              </a:rPr>
              <a:t>Funciones</a:t>
            </a:r>
            <a:endParaRPr lang="en-US" sz="3600" b="1" dirty="0">
              <a:solidFill>
                <a:schemeClr val="tx2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3200" b="0" i="0" dirty="0" err="1">
                <a:solidFill>
                  <a:schemeClr val="tx2"/>
                </a:solidFill>
                <a:effectLst/>
              </a:rPr>
              <a:t>Funciones</a:t>
            </a:r>
            <a:r>
              <a:rPr lang="en-US" sz="32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3200" b="0" i="0" dirty="0" err="1">
                <a:solidFill>
                  <a:schemeClr val="tx2"/>
                </a:solidFill>
                <a:effectLst/>
              </a:rPr>
              <a:t>por</a:t>
            </a:r>
            <a:r>
              <a:rPr lang="en-US" sz="32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3200" b="0" i="0" dirty="0" err="1">
                <a:solidFill>
                  <a:schemeClr val="tx2"/>
                </a:solidFill>
                <a:effectLst/>
              </a:rPr>
              <a:t>declaracion</a:t>
            </a:r>
            <a:endParaRPr lang="en-US" sz="3200" b="0" i="0" dirty="0">
              <a:solidFill>
                <a:schemeClr val="tx2"/>
              </a:solidFill>
              <a:effectLst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b="0" i="0" dirty="0">
              <a:solidFill>
                <a:schemeClr val="tx2"/>
              </a:solidFill>
              <a:effectLst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828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417" y="457200"/>
            <a:ext cx="3702356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0052" y="453643"/>
            <a:ext cx="3702356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0725" y="457200"/>
            <a:ext cx="3702355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926A64B-3BCB-44CC-892E-C791C324B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171" y="614407"/>
            <a:ext cx="11306393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88825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261" y="614407"/>
            <a:ext cx="3706512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601098" y="702156"/>
            <a:ext cx="3408895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Funciones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601098" y="1964168"/>
            <a:ext cx="3408894" cy="4036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b="1" dirty="0" err="1">
                <a:solidFill>
                  <a:schemeClr val="bg1"/>
                </a:solidFill>
              </a:rPr>
              <a:t>Tipos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Funciones</a:t>
            </a:r>
            <a:endParaRPr lang="en-US" sz="2800" b="1" dirty="0">
              <a:solidFill>
                <a:schemeClr val="bg1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sz="2800" b="1" dirty="0">
              <a:solidFill>
                <a:schemeClr val="bg1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b="0" i="0" dirty="0" err="1">
                <a:solidFill>
                  <a:schemeClr val="bg1"/>
                </a:solidFill>
                <a:effectLst/>
              </a:rPr>
              <a:t>Funciones</a:t>
            </a:r>
            <a:r>
              <a:rPr lang="en-US" sz="2800" b="0" i="0" dirty="0">
                <a:solidFill>
                  <a:schemeClr val="bg1"/>
                </a:solidFill>
                <a:effectLst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</a:rPr>
              <a:t>Anonimas</a:t>
            </a:r>
            <a:endParaRPr lang="en-US" sz="2800" b="0" i="0" dirty="0">
              <a:solidFill>
                <a:schemeClr val="bg1"/>
              </a:solidFill>
              <a:effectLst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b="0" i="0" dirty="0">
              <a:solidFill>
                <a:schemeClr val="bg1"/>
              </a:solidFill>
              <a:effectLst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B7F0389-F5A1-F11C-9153-17B70DE0F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274" y="1557758"/>
            <a:ext cx="6488129" cy="3763114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9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417" y="457200"/>
            <a:ext cx="3702356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0052" y="453643"/>
            <a:ext cx="3702356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0725" y="457200"/>
            <a:ext cx="3702355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26A64B-3BCB-44CC-892E-C791C324B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171" y="614407"/>
            <a:ext cx="11306393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81040" y="702156"/>
            <a:ext cx="11026744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Funciones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416" y="2180496"/>
            <a:ext cx="5403232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882ABBC-E2AF-4C8C-DB25-2E634711F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53" y="2647683"/>
            <a:ext cx="4961233" cy="307596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6334155" y="2180496"/>
            <a:ext cx="5273627" cy="4045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b="1" dirty="0" err="1">
                <a:solidFill>
                  <a:schemeClr val="tx2"/>
                </a:solidFill>
              </a:rPr>
              <a:t>Tipos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2800" b="1" dirty="0" err="1">
                <a:solidFill>
                  <a:schemeClr val="tx2"/>
                </a:solidFill>
              </a:rPr>
              <a:t>Funciones</a:t>
            </a:r>
            <a:endParaRPr lang="en-US" sz="2800" b="1" dirty="0">
              <a:solidFill>
                <a:schemeClr val="tx2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sz="2800" b="1" dirty="0">
              <a:solidFill>
                <a:schemeClr val="tx2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b="0" i="0" dirty="0" err="1">
                <a:solidFill>
                  <a:schemeClr val="tx2"/>
                </a:solidFill>
                <a:effectLst/>
              </a:rPr>
              <a:t>Funciones</a:t>
            </a:r>
            <a:r>
              <a:rPr lang="en-US" sz="28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2800" b="0" i="0" dirty="0" err="1">
                <a:solidFill>
                  <a:schemeClr val="tx2"/>
                </a:solidFill>
                <a:effectLst/>
              </a:rPr>
              <a:t>autoejecutables</a:t>
            </a:r>
            <a:endParaRPr lang="en-US" sz="2800" b="0" i="0" dirty="0">
              <a:solidFill>
                <a:schemeClr val="tx2"/>
              </a:solidFill>
              <a:effectLst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b="0" i="0" dirty="0">
              <a:solidFill>
                <a:schemeClr val="tx2"/>
              </a:solidFill>
              <a:effectLst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271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Funciones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496395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Tipos Funciones</a:t>
            </a:r>
          </a:p>
          <a:p>
            <a:pPr algn="just"/>
            <a:endParaRPr lang="es-MX" sz="3200" b="1" dirty="0"/>
          </a:p>
          <a:p>
            <a:pPr algn="just"/>
            <a:r>
              <a:rPr lang="es-MX" sz="2800" b="1" i="0" dirty="0">
                <a:solidFill>
                  <a:srgbClr val="333333"/>
                </a:solidFill>
                <a:effectLst/>
                <a:latin typeface="Scope One"/>
              </a:rPr>
              <a:t>Funciones flecha</a:t>
            </a:r>
          </a:p>
          <a:p>
            <a:pPr algn="just"/>
            <a:r>
              <a:rPr lang="es-MX" sz="2400" b="0" i="0" dirty="0">
                <a:solidFill>
                  <a:srgbClr val="333333"/>
                </a:solidFill>
                <a:effectLst/>
                <a:latin typeface="Scope One"/>
              </a:rPr>
              <a:t>Las Arrow </a:t>
            </a:r>
            <a:r>
              <a:rPr lang="es-MX" sz="2400" b="0" i="0" dirty="0" err="1">
                <a:solidFill>
                  <a:srgbClr val="333333"/>
                </a:solidFill>
                <a:effectLst/>
                <a:latin typeface="Scope One"/>
              </a:rPr>
              <a:t>functions</a:t>
            </a:r>
            <a:r>
              <a:rPr lang="es-MX" sz="2400" b="0" i="0" dirty="0">
                <a:solidFill>
                  <a:srgbClr val="333333"/>
                </a:solidFill>
                <a:effectLst/>
                <a:latin typeface="Scope One"/>
              </a:rPr>
              <a:t>, funciones flecha o «</a:t>
            </a:r>
            <a:r>
              <a:rPr lang="es-MX" sz="2400" b="0" i="0" dirty="0" err="1">
                <a:solidFill>
                  <a:srgbClr val="333333"/>
                </a:solidFill>
                <a:effectLst/>
                <a:latin typeface="Scope One"/>
              </a:rPr>
              <a:t>fat</a:t>
            </a:r>
            <a:r>
              <a:rPr lang="es-MX" sz="2400" b="0" i="0" dirty="0">
                <a:solidFill>
                  <a:srgbClr val="333333"/>
                </a:solidFill>
                <a:effectLst/>
                <a:latin typeface="Scope One"/>
              </a:rPr>
              <a:t> </a:t>
            </a:r>
            <a:r>
              <a:rPr lang="es-MX" sz="2400" b="0" i="0" dirty="0" err="1">
                <a:solidFill>
                  <a:srgbClr val="333333"/>
                </a:solidFill>
                <a:effectLst/>
                <a:latin typeface="Scope One"/>
              </a:rPr>
              <a:t>arrow</a:t>
            </a:r>
            <a:r>
              <a:rPr lang="es-MX" sz="2400" b="0" i="0" dirty="0">
                <a:solidFill>
                  <a:srgbClr val="333333"/>
                </a:solidFill>
                <a:effectLst/>
                <a:latin typeface="Scope One"/>
              </a:rPr>
              <a:t>» son una </a:t>
            </a:r>
            <a:r>
              <a:rPr lang="es-MX" sz="2400" b="1" i="0" dirty="0">
                <a:solidFill>
                  <a:srgbClr val="333333"/>
                </a:solidFill>
                <a:effectLst/>
                <a:latin typeface="Scope One"/>
              </a:rPr>
              <a:t>forma corta de escribir funciones </a:t>
            </a:r>
            <a:r>
              <a:rPr lang="es-MX" sz="2400" b="0" i="0" dirty="0">
                <a:solidFill>
                  <a:srgbClr val="333333"/>
                </a:solidFill>
                <a:effectLst/>
                <a:latin typeface="Scope One"/>
              </a:rPr>
              <a:t>que aparece en </a:t>
            </a:r>
            <a:r>
              <a:rPr lang="es-MX" sz="2400" b="0" i="0" dirty="0" err="1">
                <a:solidFill>
                  <a:srgbClr val="333333"/>
                </a:solidFill>
                <a:effectLst/>
                <a:latin typeface="Scope One"/>
              </a:rPr>
              <a:t>Javascript</a:t>
            </a:r>
            <a:r>
              <a:rPr lang="es-MX" sz="2400" b="0" i="0" dirty="0">
                <a:solidFill>
                  <a:srgbClr val="333333"/>
                </a:solidFill>
                <a:effectLst/>
                <a:latin typeface="Scope One"/>
              </a:rPr>
              <a:t> a partir de ECMAScript 6. </a:t>
            </a:r>
          </a:p>
          <a:p>
            <a:pPr algn="just"/>
            <a:r>
              <a:rPr lang="es-MX" sz="2800" b="0" i="0" dirty="0">
                <a:solidFill>
                  <a:srgbClr val="333333"/>
                </a:solidFill>
                <a:effectLst/>
                <a:latin typeface="Scope One"/>
              </a:rPr>
              <a:t>Se trata de reemplazar eliminar la palabra </a:t>
            </a:r>
            <a:r>
              <a:rPr lang="es-MX" sz="2800" b="0" i="0" dirty="0" err="1">
                <a:solidFill>
                  <a:srgbClr val="FF0000"/>
                </a:solidFill>
                <a:effectLst/>
                <a:latin typeface="Scope One"/>
              </a:rPr>
              <a:t>function</a:t>
            </a:r>
            <a:r>
              <a:rPr lang="es-MX" sz="2800" b="0" i="0" dirty="0">
                <a:solidFill>
                  <a:srgbClr val="333333"/>
                </a:solidFill>
                <a:effectLst/>
                <a:latin typeface="Scope One"/>
              </a:rPr>
              <a:t> y añadir =&gt; antes de abrir las llaves</a:t>
            </a:r>
            <a:endParaRPr lang="es-MX" sz="3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9A3CF04-F7C4-E09B-BF10-B90CEA1DE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459" y="2708920"/>
            <a:ext cx="5107967" cy="309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45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1717935" y="587237"/>
            <a:ext cx="10470890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MX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Obtener y enviar datos de un </a:t>
            </a:r>
            <a:r>
              <a:rPr lang="es-MX" sz="44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lang="es-ES" sz="44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49796" y="1772816"/>
            <a:ext cx="10585176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s-MX" sz="3200" b="1" dirty="0"/>
          </a:p>
          <a:p>
            <a:pPr algn="just"/>
            <a:r>
              <a:rPr lang="es-MX" sz="3200" b="1" dirty="0"/>
              <a:t>Obtener los datos</a:t>
            </a:r>
          </a:p>
          <a:p>
            <a:pPr algn="just"/>
            <a:endParaRPr lang="es-MX" sz="3200" b="1" dirty="0"/>
          </a:p>
          <a:p>
            <a:pPr algn="ctr"/>
            <a:r>
              <a:rPr lang="es-CO" sz="32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s-CO" sz="3200" b="0" i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3200" b="0" i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getElementById</a:t>
            </a:r>
            <a:endParaRPr lang="es-MX" sz="3200" b="1" i="0" dirty="0">
              <a:solidFill>
                <a:srgbClr val="5E2CBC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s-MX" sz="3200" b="1" dirty="0">
              <a:solidFill>
                <a:srgbClr val="5E2CBC"/>
              </a:solidFill>
              <a:latin typeface="Consolas" panose="020B0609020204030204" pitchFamily="49" charset="0"/>
            </a:endParaRPr>
          </a:p>
          <a:p>
            <a:pPr algn="just"/>
            <a:r>
              <a:rPr lang="es-MX" sz="3200" b="1" dirty="0"/>
              <a:t>Enviar datos</a:t>
            </a:r>
          </a:p>
          <a:p>
            <a:pPr algn="just"/>
            <a:endParaRPr lang="es-MX" sz="3200" b="1" dirty="0">
              <a:solidFill>
                <a:srgbClr val="5E2CBC"/>
              </a:solidFill>
              <a:latin typeface="Consolas" panose="020B0609020204030204" pitchFamily="49" charset="0"/>
            </a:endParaRPr>
          </a:p>
          <a:p>
            <a:pPr algn="ctr"/>
            <a:r>
              <a:rPr lang="es-CO" sz="32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innerHTML</a:t>
            </a:r>
            <a:endParaRPr lang="es-MX" sz="3200" b="1" dirty="0"/>
          </a:p>
        </p:txBody>
      </p:sp>
    </p:spTree>
    <p:extLst>
      <p:ext uri="{BB962C8B-B14F-4D97-AF65-F5344CB8AC3E}">
        <p14:creationId xmlns:p14="http://schemas.microsoft.com/office/powerpoint/2010/main" val="357848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10585176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Consola</a:t>
            </a:r>
          </a:p>
          <a:p>
            <a:pPr algn="just"/>
            <a:r>
              <a:rPr lang="es-MX" sz="3200" b="1" dirty="0"/>
              <a:t>Alertas</a:t>
            </a:r>
          </a:p>
          <a:p>
            <a:pPr algn="just"/>
            <a:r>
              <a:rPr lang="es-MX" sz="3200" b="1" dirty="0"/>
              <a:t>Definición de variables</a:t>
            </a:r>
          </a:p>
          <a:p>
            <a:pPr algn="just"/>
            <a:r>
              <a:rPr lang="es-MX" sz="3200" b="1" dirty="0"/>
              <a:t>Metodología</a:t>
            </a:r>
          </a:p>
          <a:p>
            <a:pPr algn="just"/>
            <a:r>
              <a:rPr lang="es-MX" sz="3200" b="1" dirty="0"/>
              <a:t>Obtener y enviar datos de un </a:t>
            </a:r>
            <a:r>
              <a:rPr lang="es-MX" sz="3200" b="1" dirty="0" err="1"/>
              <a:t>html</a:t>
            </a:r>
            <a:endParaRPr lang="es-MX" sz="3200" b="1" dirty="0"/>
          </a:p>
          <a:p>
            <a:pPr algn="just"/>
            <a:r>
              <a:rPr lang="es-MX" sz="3200" b="1" dirty="0"/>
              <a:t>Ciclos repetitivos</a:t>
            </a:r>
          </a:p>
          <a:p>
            <a:pPr algn="just"/>
            <a:r>
              <a:rPr lang="es-MX" sz="3200" b="1" dirty="0"/>
              <a:t>Funciones</a:t>
            </a:r>
          </a:p>
          <a:p>
            <a:pPr algn="just"/>
            <a:r>
              <a:rPr lang="es-MX" sz="3200" dirty="0"/>
              <a:t>Arreglos</a:t>
            </a:r>
            <a:endParaRPr lang="es-MX" sz="3200" dirty="0">
              <a:solidFill>
                <a:srgbClr val="FF0000"/>
              </a:solidFill>
            </a:endParaRPr>
          </a:p>
          <a:p>
            <a:pPr algn="just"/>
            <a:r>
              <a:rPr lang="es-MX" sz="3200" dirty="0"/>
              <a:t>Uso de data</a:t>
            </a:r>
          </a:p>
          <a:p>
            <a:pPr algn="just"/>
            <a:endParaRPr lang="es-MX" sz="3200" dirty="0"/>
          </a:p>
          <a:p>
            <a:pPr algn="just"/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317845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Metodología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10585176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Sesión</a:t>
            </a:r>
          </a:p>
          <a:p>
            <a:pPr algn="just"/>
            <a:r>
              <a:rPr lang="es-MX" sz="3200" dirty="0"/>
              <a:t>La sesión estará compuesta de 3 momentos </a:t>
            </a:r>
          </a:p>
          <a:p>
            <a:pPr algn="just"/>
            <a:r>
              <a:rPr lang="es-MX" sz="3200" b="1" dirty="0"/>
              <a:t>Momento 1</a:t>
            </a:r>
            <a:r>
              <a:rPr lang="es-MX" sz="3200" dirty="0"/>
              <a:t> explicación de una temática (3 por </a:t>
            </a:r>
            <a:r>
              <a:rPr lang="es-MX" sz="3200" dirty="0" err="1"/>
              <a:t>sesion</a:t>
            </a:r>
            <a:r>
              <a:rPr lang="es-MX" sz="3200" dirty="0"/>
              <a:t>)</a:t>
            </a:r>
          </a:p>
          <a:p>
            <a:pPr algn="just"/>
            <a:r>
              <a:rPr lang="es-MX" sz="3200" b="1" dirty="0"/>
              <a:t>Momento II</a:t>
            </a:r>
            <a:r>
              <a:rPr lang="es-MX" sz="3200" dirty="0"/>
              <a:t> ejemplo de la temática</a:t>
            </a:r>
          </a:p>
          <a:p>
            <a:pPr algn="just"/>
            <a:r>
              <a:rPr lang="es-MX" sz="3200" b="1" dirty="0"/>
              <a:t>Momento III </a:t>
            </a:r>
            <a:r>
              <a:rPr lang="es-MX" sz="3200" dirty="0"/>
              <a:t>Dudas</a:t>
            </a:r>
          </a:p>
          <a:p>
            <a:pPr algn="just"/>
            <a:endParaRPr lang="es-MX" sz="3200" dirty="0"/>
          </a:p>
          <a:p>
            <a:pPr algn="just"/>
            <a:r>
              <a:rPr lang="es-MX" sz="3200" dirty="0"/>
              <a:t>Final de la clase: dudas especificas en problemas </a:t>
            </a:r>
            <a:r>
              <a:rPr lang="es-MX" sz="3200" dirty="0" err="1"/>
              <a:t>especificos</a:t>
            </a:r>
            <a:endParaRPr lang="es-MX" sz="3200" dirty="0"/>
          </a:p>
          <a:p>
            <a:pPr algn="just"/>
            <a:endParaRPr lang="es-MX" sz="3200" b="1" dirty="0"/>
          </a:p>
          <a:p>
            <a:pPr algn="just"/>
            <a:r>
              <a:rPr lang="es-MX" sz="3200" b="1" dirty="0"/>
              <a:t>Repositorio</a:t>
            </a:r>
          </a:p>
          <a:p>
            <a:pPr algn="just"/>
            <a:r>
              <a:rPr lang="es-MX" sz="3200" dirty="0"/>
              <a:t>https://github.com/Camilobd/MinTic---Desarrollo-Web_Gr-9-10.git</a:t>
            </a:r>
          </a:p>
        </p:txBody>
      </p:sp>
    </p:spTree>
    <p:extLst>
      <p:ext uri="{BB962C8B-B14F-4D97-AF65-F5344CB8AC3E}">
        <p14:creationId xmlns:p14="http://schemas.microsoft.com/office/powerpoint/2010/main" val="95601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USO DE DATOS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10585176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s-MX" sz="3200" dirty="0"/>
          </a:p>
          <a:p>
            <a:pPr algn="just"/>
            <a:endParaRPr lang="es-MX" sz="3200" b="1" dirty="0"/>
          </a:p>
          <a:p>
            <a:pPr algn="just"/>
            <a:r>
              <a:rPr lang="es-MX" sz="3200" b="1" dirty="0" err="1"/>
              <a:t>export</a:t>
            </a:r>
            <a:r>
              <a:rPr lang="es-MX" sz="3200" b="1" dirty="0"/>
              <a:t>: </a:t>
            </a:r>
            <a:r>
              <a:rPr lang="es-MX" sz="3200" dirty="0"/>
              <a:t>La declaración </a:t>
            </a:r>
            <a:r>
              <a:rPr lang="es-MX" sz="3200" dirty="0" err="1"/>
              <a:t>export</a:t>
            </a:r>
            <a:r>
              <a:rPr lang="es-MX" sz="3200" dirty="0"/>
              <a:t> se utiliza al crear módulos de JavaScript para exportar funciones, objetos o tipos de dato primitivos del módulo para que puedan ser utilizados por otros programas</a:t>
            </a:r>
          </a:p>
          <a:p>
            <a:pPr algn="just"/>
            <a:endParaRPr lang="es-MX" sz="3200" b="1" dirty="0"/>
          </a:p>
          <a:p>
            <a:pPr algn="just"/>
            <a:endParaRPr lang="es-MX" sz="3200" b="1" dirty="0"/>
          </a:p>
          <a:p>
            <a:pPr algn="just"/>
            <a:r>
              <a:rPr lang="es-MX" sz="3200" b="1" i="0" dirty="0" err="1">
                <a:solidFill>
                  <a:srgbClr val="333333"/>
                </a:solidFill>
                <a:effectLst/>
                <a:latin typeface="Scope One"/>
              </a:rPr>
              <a:t>import</a:t>
            </a:r>
            <a:r>
              <a:rPr lang="es-MX" sz="3200" i="0" dirty="0">
                <a:solidFill>
                  <a:srgbClr val="333333"/>
                </a:solidFill>
                <a:effectLst/>
                <a:latin typeface="Scope One"/>
              </a:rPr>
              <a:t>: La sentencia </a:t>
            </a:r>
            <a:r>
              <a:rPr lang="es-MX" sz="3200" i="0" dirty="0" err="1">
                <a:solidFill>
                  <a:srgbClr val="333333"/>
                </a:solidFill>
                <a:effectLst/>
                <a:latin typeface="Scope One"/>
              </a:rPr>
              <a:t>import</a:t>
            </a:r>
            <a:r>
              <a:rPr lang="es-MX" sz="3200" i="0" dirty="0">
                <a:solidFill>
                  <a:srgbClr val="333333"/>
                </a:solidFill>
                <a:effectLst/>
                <a:latin typeface="Scope One"/>
              </a:rPr>
              <a:t> se usa para importar funciones que han sido exportadas desde un módulo externo.</a:t>
            </a:r>
            <a:r>
              <a:rPr lang="es-MX" sz="3200" b="1" i="0" dirty="0">
                <a:solidFill>
                  <a:srgbClr val="333333"/>
                </a:solidFill>
                <a:effectLst/>
                <a:latin typeface="Scope One"/>
              </a:rPr>
              <a:t>  </a:t>
            </a:r>
            <a:endParaRPr lang="es-MX" sz="2800" b="0" i="0" dirty="0">
              <a:solidFill>
                <a:srgbClr val="333333"/>
              </a:solidFill>
              <a:effectLst/>
              <a:latin typeface="Scope One"/>
            </a:endParaRPr>
          </a:p>
          <a:p>
            <a:pPr algn="just"/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280692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USO DE DATOS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105851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 err="1"/>
              <a:t>export</a:t>
            </a:r>
            <a:r>
              <a:rPr lang="es-MX" sz="3200" b="1" dirty="0"/>
              <a:t> e </a:t>
            </a:r>
            <a:r>
              <a:rPr lang="es-MX" sz="3200" b="1" dirty="0" err="1"/>
              <a:t>import</a:t>
            </a:r>
            <a:r>
              <a:rPr lang="es-MX" sz="3200" b="1" dirty="0"/>
              <a:t> (Que necesita) </a:t>
            </a:r>
            <a:r>
              <a:rPr lang="es-MX" sz="3200" dirty="0"/>
              <a:t>– Instalación </a:t>
            </a:r>
            <a:r>
              <a:rPr lang="es-MX" sz="3200" dirty="0" err="1"/>
              <a:t>NodeJs</a:t>
            </a:r>
            <a:endParaRPr lang="es-MX" sz="32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DDC04E7-90D1-2F72-B968-4DC3DD71FE07}"/>
              </a:ext>
            </a:extLst>
          </p:cNvPr>
          <p:cNvSpPr txBox="1"/>
          <p:nvPr/>
        </p:nvSpPr>
        <p:spPr>
          <a:xfrm>
            <a:off x="5568038" y="6381328"/>
            <a:ext cx="6289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CO" dirty="0"/>
              <a:t>https://nodejs.org/en/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30F23C1-D89F-D61C-2279-4024697EEE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38" r="13034" b="18493"/>
          <a:stretch/>
        </p:blipFill>
        <p:spPr>
          <a:xfrm>
            <a:off x="1989956" y="1941895"/>
            <a:ext cx="8355905" cy="414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5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USO DE DATOS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1058517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 err="1"/>
              <a:t>export</a:t>
            </a:r>
            <a:r>
              <a:rPr lang="es-MX" sz="3200" b="1" dirty="0"/>
              <a:t> e </a:t>
            </a:r>
            <a:r>
              <a:rPr lang="es-MX" sz="3200" b="1" dirty="0" err="1"/>
              <a:t>import</a:t>
            </a:r>
            <a:r>
              <a:rPr lang="es-MX" sz="3200" b="1" dirty="0"/>
              <a:t> (Que necesita) </a:t>
            </a:r>
            <a:r>
              <a:rPr lang="es-MX" sz="3200" dirty="0"/>
              <a:t>– Instalación </a:t>
            </a:r>
            <a:r>
              <a:rPr lang="es-MX" sz="3200" dirty="0" err="1"/>
              <a:t>NodeJs</a:t>
            </a:r>
            <a:endParaRPr lang="es-MX" sz="3200" dirty="0"/>
          </a:p>
          <a:p>
            <a:pPr algn="just"/>
            <a:r>
              <a:rPr lang="es-MX" sz="3200" dirty="0"/>
              <a:t>Crear  variable de entorno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8DFE150-ACA5-C4EE-47E6-934DDB1F50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77"/>
          <a:stretch/>
        </p:blipFill>
        <p:spPr>
          <a:xfrm>
            <a:off x="1787066" y="2602927"/>
            <a:ext cx="7606580" cy="396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77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USO DE DATOS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10585176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 err="1"/>
              <a:t>export</a:t>
            </a:r>
            <a:r>
              <a:rPr lang="es-MX" sz="3200" b="1" dirty="0"/>
              <a:t> e </a:t>
            </a:r>
            <a:r>
              <a:rPr lang="es-MX" sz="3200" b="1" dirty="0" err="1"/>
              <a:t>import</a:t>
            </a:r>
            <a:r>
              <a:rPr lang="es-MX" sz="3200" b="1" dirty="0"/>
              <a:t> (Que necesita) </a:t>
            </a:r>
            <a:r>
              <a:rPr lang="es-MX" sz="3200" dirty="0"/>
              <a:t>– Instalación </a:t>
            </a:r>
            <a:r>
              <a:rPr lang="es-MX" sz="3200" dirty="0" err="1"/>
              <a:t>NodeJs</a:t>
            </a:r>
            <a:endParaRPr lang="es-MX" sz="3200" dirty="0"/>
          </a:p>
          <a:p>
            <a:pPr algn="just"/>
            <a:r>
              <a:rPr lang="es-MX" sz="3200" dirty="0"/>
              <a:t>Crear  variable de entorno</a:t>
            </a:r>
          </a:p>
          <a:p>
            <a:pPr algn="just"/>
            <a:endParaRPr lang="es-MX" sz="3200" dirty="0"/>
          </a:p>
          <a:p>
            <a:pPr algn="ctr"/>
            <a:endParaRPr lang="es-MX" sz="3200" dirty="0"/>
          </a:p>
          <a:p>
            <a:pPr algn="ctr"/>
            <a:r>
              <a:rPr lang="es-MX" sz="3200" dirty="0" err="1"/>
              <a:t>npm</a:t>
            </a:r>
            <a:r>
              <a:rPr lang="es-MX" sz="3200" dirty="0"/>
              <a:t> </a:t>
            </a:r>
            <a:r>
              <a:rPr lang="es-MX" sz="3200" dirty="0" err="1"/>
              <a:t>init</a:t>
            </a:r>
            <a:r>
              <a:rPr lang="es-MX" sz="3200" dirty="0"/>
              <a:t> (Iniciar el Servicio)</a:t>
            </a:r>
          </a:p>
          <a:p>
            <a:pPr algn="ctr"/>
            <a:endParaRPr lang="es-MX" sz="3200" dirty="0"/>
          </a:p>
          <a:p>
            <a:pPr algn="ctr"/>
            <a:r>
              <a:rPr lang="es-MX" sz="3200" dirty="0" err="1"/>
              <a:t>node</a:t>
            </a:r>
            <a:r>
              <a:rPr lang="es-MX" sz="3200" dirty="0"/>
              <a:t> &lt;nombre del archivo&gt;</a:t>
            </a:r>
          </a:p>
          <a:p>
            <a:pPr algn="ctr"/>
            <a:r>
              <a:rPr lang="es-MX" sz="3200" dirty="0" err="1"/>
              <a:t>Node</a:t>
            </a:r>
            <a:r>
              <a:rPr lang="es-MX" sz="3200" dirty="0"/>
              <a:t> indexScrip.js</a:t>
            </a:r>
          </a:p>
          <a:p>
            <a:pPr algn="ctr"/>
            <a:endParaRPr lang="es-MX" sz="3200" dirty="0"/>
          </a:p>
          <a:p>
            <a:pPr algn="ctr"/>
            <a:endParaRPr lang="es-MX" sz="3200" dirty="0"/>
          </a:p>
          <a:p>
            <a:pPr algn="just"/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238297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USO DE DATOS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1058517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dirty="0" err="1"/>
              <a:t>export</a:t>
            </a:r>
            <a:endParaRPr lang="es-MX" sz="3200" dirty="0"/>
          </a:p>
          <a:p>
            <a:pPr algn="just"/>
            <a:endParaRPr lang="es-MX" sz="3200" dirty="0"/>
          </a:p>
          <a:p>
            <a:pPr algn="just"/>
            <a:endParaRPr lang="es-MX" sz="3200" dirty="0"/>
          </a:p>
          <a:p>
            <a:pPr algn="just"/>
            <a:endParaRPr lang="es-MX" sz="3200" dirty="0"/>
          </a:p>
          <a:p>
            <a:pPr algn="just"/>
            <a:r>
              <a:rPr lang="es-MX" sz="3200" dirty="0" err="1"/>
              <a:t>import</a:t>
            </a:r>
            <a:endParaRPr lang="es-MX" sz="3200" dirty="0"/>
          </a:p>
          <a:p>
            <a:pPr algn="ctr"/>
            <a:endParaRPr lang="es-MX" sz="3200" dirty="0"/>
          </a:p>
          <a:p>
            <a:pPr algn="just"/>
            <a:endParaRPr lang="es-MX" sz="32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9F0749D-1208-4A57-CFE0-DC21A858C281}"/>
              </a:ext>
            </a:extLst>
          </p:cNvPr>
          <p:cNvSpPr txBox="1"/>
          <p:nvPr/>
        </p:nvSpPr>
        <p:spPr>
          <a:xfrm>
            <a:off x="2854052" y="4612623"/>
            <a:ext cx="6289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dirty="0" err="1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CO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s-C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vehiculos</a:t>
            </a:r>
            <a:r>
              <a:rPr lang="es-CO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s-CO" b="0" dirty="0" err="1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CO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'./datos/data.js'</a:t>
            </a:r>
            <a:r>
              <a:rPr lang="es-CO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CA7F1A5-9E6E-CF51-A367-D8B8C0BB7011}"/>
              </a:ext>
            </a:extLst>
          </p:cNvPr>
          <p:cNvSpPr txBox="1"/>
          <p:nvPr/>
        </p:nvSpPr>
        <p:spPr>
          <a:xfrm>
            <a:off x="3142084" y="1700808"/>
            <a:ext cx="62891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dirty="0" err="1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s-CO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CO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 err="1">
                <a:solidFill>
                  <a:srgbClr val="02715D"/>
                </a:solidFill>
                <a:effectLst/>
                <a:latin typeface="Consolas" panose="020B0609020204030204" pitchFamily="49" charset="0"/>
              </a:rPr>
              <a:t>vehiculos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es-CO" dirty="0">
                <a:solidFill>
                  <a:srgbClr val="292929"/>
                </a:solidFill>
                <a:latin typeface="Consolas" panose="020B0609020204030204" pitchFamily="49" charset="0"/>
              </a:rPr>
              <a:t>		///todos los datos que queramos con las 		estructura que queramos</a:t>
            </a:r>
          </a:p>
          <a:p>
            <a:r>
              <a:rPr lang="es-CO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endParaRPr lang="es-CO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76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Arreglos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1058517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Arreglos</a:t>
            </a:r>
          </a:p>
          <a:p>
            <a:pPr algn="just"/>
            <a:r>
              <a:rPr lang="es-MX" sz="3200" b="1" dirty="0"/>
              <a:t>Funciones importantes</a:t>
            </a:r>
          </a:p>
          <a:p>
            <a:pPr algn="just"/>
            <a:endParaRPr lang="es-MX" sz="3200" b="1" dirty="0"/>
          </a:p>
          <a:p>
            <a:pPr algn="just"/>
            <a:r>
              <a:rPr lang="es-MX" sz="3200" b="1" dirty="0" err="1"/>
              <a:t>Find</a:t>
            </a:r>
            <a:endParaRPr lang="es-MX" sz="3200" b="1" dirty="0"/>
          </a:p>
          <a:p>
            <a:pPr algn="just"/>
            <a:endParaRPr lang="es-MX" sz="3200" b="1" dirty="0"/>
          </a:p>
          <a:p>
            <a:pPr algn="just"/>
            <a:endParaRPr lang="es-MX" sz="3200" b="1" dirty="0"/>
          </a:p>
          <a:p>
            <a:pPr algn="just"/>
            <a:r>
              <a:rPr lang="es-MX" sz="3200" b="1" dirty="0" err="1"/>
              <a:t>Filter</a:t>
            </a:r>
            <a:endParaRPr lang="es-MX" sz="3200" b="1" dirty="0"/>
          </a:p>
          <a:p>
            <a:pPr algn="just"/>
            <a:endParaRPr lang="es-MX" sz="3200" b="1" dirty="0"/>
          </a:p>
          <a:p>
            <a:pPr algn="just"/>
            <a:endParaRPr lang="es-MX" sz="3200" b="1" dirty="0"/>
          </a:p>
          <a:p>
            <a:pPr algn="just"/>
            <a:endParaRPr lang="es-MX" sz="3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D6B486D-6364-C6E3-940C-562971BB8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996" y="2708920"/>
            <a:ext cx="9380133" cy="136815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B0736E5-679E-451E-0124-1E5571DE3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908" y="4605209"/>
            <a:ext cx="9288019" cy="136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4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Promesas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1058517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Que es</a:t>
            </a:r>
          </a:p>
          <a:p>
            <a:pPr algn="just"/>
            <a:endParaRPr lang="es-MX" sz="3200" b="1" dirty="0"/>
          </a:p>
          <a:p>
            <a:pPr algn="just"/>
            <a:r>
              <a:rPr lang="es-MX" sz="3200" dirty="0"/>
              <a:t>Una </a:t>
            </a:r>
            <a:r>
              <a:rPr lang="es-MX" sz="3200" b="1" dirty="0" err="1"/>
              <a:t>Promise</a:t>
            </a:r>
            <a:r>
              <a:rPr lang="es-MX" sz="3200" dirty="0"/>
              <a:t> es un objeto que representa la terminación o el fracaso de una operación </a:t>
            </a:r>
            <a:r>
              <a:rPr lang="es-MX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asíncrona</a:t>
            </a:r>
            <a:r>
              <a:rPr lang="es-MX" sz="3200" dirty="0"/>
              <a:t>.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0FDE5D6-FDA0-54D3-2BA1-2098DC291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532" y="3533332"/>
            <a:ext cx="9109759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1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Temas de autoestudio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1058517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Promesas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b="1" dirty="0"/>
              <a:t>Tipos de funciones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MX" sz="3200" b="1" dirty="0"/>
              <a:t>Ejemplo de cada una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b="1" dirty="0"/>
              <a:t>Probar las maneras de hacer </a:t>
            </a:r>
            <a:r>
              <a:rPr lang="es-MX" sz="3200" b="1" dirty="0" err="1"/>
              <a:t>exports</a:t>
            </a:r>
            <a:endParaRPr lang="es-MX" sz="32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b="1" dirty="0"/>
              <a:t>Activar el </a:t>
            </a:r>
            <a:r>
              <a:rPr lang="es-MX" sz="3200" b="1" dirty="0" err="1"/>
              <a:t>node</a:t>
            </a:r>
            <a:r>
              <a:rPr lang="es-MX" sz="3200" b="1" dirty="0"/>
              <a:t> como servidor de aplicaciones!!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b="1" dirty="0"/>
              <a:t>Utilizar el comando </a:t>
            </a:r>
            <a:r>
              <a:rPr lang="es-MX" sz="3200" b="1" dirty="0" err="1"/>
              <a:t>npm</a:t>
            </a:r>
            <a:r>
              <a:rPr lang="es-MX" sz="3200" b="1" dirty="0"/>
              <a:t> en la consola para iniciar servicios!!</a:t>
            </a:r>
          </a:p>
        </p:txBody>
      </p:sp>
    </p:spTree>
    <p:extLst>
      <p:ext uri="{BB962C8B-B14F-4D97-AF65-F5344CB8AC3E}">
        <p14:creationId xmlns:p14="http://schemas.microsoft.com/office/powerpoint/2010/main" val="293041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297768" y="1844824"/>
            <a:ext cx="1058517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4400" b="1" dirty="0"/>
              <a:t>Buenas Noches</a:t>
            </a:r>
          </a:p>
          <a:p>
            <a:pPr algn="ctr"/>
            <a:endParaRPr lang="es-MX" sz="4400" b="1" dirty="0"/>
          </a:p>
          <a:p>
            <a:pPr algn="ctr"/>
            <a:r>
              <a:rPr lang="es-MX" sz="4400" b="1" dirty="0"/>
              <a:t>Iniciamos a las 8:10 pm </a:t>
            </a:r>
          </a:p>
          <a:p>
            <a:pPr algn="ctr"/>
            <a:endParaRPr lang="es-MX" sz="4400" b="1" dirty="0"/>
          </a:p>
          <a:p>
            <a:pPr algn="ctr"/>
            <a:r>
              <a:rPr lang="es-MX" sz="4400" b="1" dirty="0"/>
              <a:t>Gracias!!!</a:t>
            </a: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30117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imación y Muvizu: Resumen de JavaScript">
            <a:extLst>
              <a:ext uri="{FF2B5EF4-FFF2-40B4-BE49-F238E27FC236}">
                <a16:creationId xmlns:a16="http://schemas.microsoft.com/office/drawing/2014/main" id="{53E862BD-4891-B60C-09A9-173D81317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" y="752475"/>
            <a:ext cx="12106275" cy="535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70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87938" y="76200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Estructura del código (JavaScript)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5436C4B-9743-D005-2135-013F896DF488}"/>
              </a:ext>
            </a:extLst>
          </p:cNvPr>
          <p:cNvSpPr txBox="1"/>
          <p:nvPr/>
        </p:nvSpPr>
        <p:spPr>
          <a:xfrm>
            <a:off x="238894" y="3752314"/>
            <a:ext cx="1171103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2400" b="1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s-CO" sz="2400" b="1" dirty="0">
                <a:solidFill>
                  <a:srgbClr val="3F7F7F"/>
                </a:solidFill>
                <a:latin typeface="Courier New" panose="02070309020205020404" pitchFamily="49" charset="0"/>
              </a:rPr>
              <a:t>script </a:t>
            </a:r>
            <a:r>
              <a:rPr lang="es-CO" sz="2400" b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src</a:t>
            </a:r>
            <a:r>
              <a:rPr lang="es-CO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s-CO" sz="2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[Ubicación completa del script con extensión]</a:t>
            </a:r>
            <a:r>
              <a:rPr lang="es-CO" sz="2400" b="1" i="1" dirty="0">
                <a:solidFill>
                  <a:srgbClr val="008080"/>
                </a:solidFill>
                <a:latin typeface="Courier New" panose="02070309020205020404" pitchFamily="49" charset="0"/>
              </a:rPr>
              <a:t>&gt;&lt;/</a:t>
            </a:r>
            <a:r>
              <a:rPr lang="es-CO" sz="2400" b="1" i="1" dirty="0">
                <a:solidFill>
                  <a:srgbClr val="3F7F7F"/>
                </a:solidFill>
                <a:latin typeface="Courier New" panose="02070309020205020404" pitchFamily="49" charset="0"/>
              </a:rPr>
              <a:t>script</a:t>
            </a:r>
            <a:r>
              <a:rPr lang="es-CO" sz="2400" b="1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algn="ctr"/>
            <a:r>
              <a:rPr lang="es-CO" sz="2400" b="1" i="1" dirty="0">
                <a:solidFill>
                  <a:srgbClr val="008080"/>
                </a:solidFill>
                <a:latin typeface="Courier New" panose="02070309020205020404" pitchFamily="49" charset="0"/>
              </a:rPr>
              <a:t>ejemplo</a:t>
            </a:r>
            <a:endParaRPr lang="es-CO" sz="2400" b="1" dirty="0"/>
          </a:p>
          <a:p>
            <a:pPr algn="ctr"/>
            <a:r>
              <a:rPr lang="es-CO" sz="2400" b="1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s-CO" sz="2400" b="1" dirty="0">
                <a:solidFill>
                  <a:srgbClr val="3F7F7F"/>
                </a:solidFill>
                <a:latin typeface="Courier New" panose="02070309020205020404" pitchFamily="49" charset="0"/>
              </a:rPr>
              <a:t>script </a:t>
            </a:r>
            <a:r>
              <a:rPr lang="es-CO" sz="2400" b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src</a:t>
            </a:r>
            <a:r>
              <a:rPr lang="es-CO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s-CO" sz="2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s-CO" sz="2400" b="1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js</a:t>
            </a:r>
            <a:r>
              <a:rPr lang="es-CO" sz="2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/Script.js"</a:t>
            </a:r>
            <a:r>
              <a:rPr lang="es-CO" sz="2400" b="1" i="1" dirty="0">
                <a:solidFill>
                  <a:srgbClr val="008080"/>
                </a:solidFill>
                <a:latin typeface="Courier New" panose="02070309020205020404" pitchFamily="49" charset="0"/>
              </a:rPr>
              <a:t>&gt;&lt;/</a:t>
            </a:r>
            <a:r>
              <a:rPr lang="es-CO" sz="2400" b="1" i="1" dirty="0">
                <a:solidFill>
                  <a:srgbClr val="3F7F7F"/>
                </a:solidFill>
                <a:latin typeface="Courier New" panose="02070309020205020404" pitchFamily="49" charset="0"/>
              </a:rPr>
              <a:t>script</a:t>
            </a:r>
            <a:r>
              <a:rPr lang="es-CO" sz="2400" b="1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es-CO" sz="24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801824" y="1633374"/>
            <a:ext cx="1058517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800" dirty="0"/>
              <a:t>Dentro del archivo .</a:t>
            </a:r>
            <a:r>
              <a:rPr lang="es-MX" sz="2800" dirty="0" err="1"/>
              <a:t>html</a:t>
            </a:r>
            <a:r>
              <a:rPr lang="es-MX" sz="2800" dirty="0"/>
              <a:t>  que va usar el Script se coloca la referencia introduce la siguiente etiqueta </a:t>
            </a:r>
            <a:endParaRPr lang="es-CO" sz="2800" b="1" dirty="0"/>
          </a:p>
        </p:txBody>
      </p:sp>
    </p:spTree>
    <p:extLst>
      <p:ext uri="{BB962C8B-B14F-4D97-AF65-F5344CB8AC3E}">
        <p14:creationId xmlns:p14="http://schemas.microsoft.com/office/powerpoint/2010/main" val="167800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10585176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Consola</a:t>
            </a:r>
            <a:endParaRPr lang="es-MX" b="1" dirty="0"/>
          </a:p>
          <a:p>
            <a:pPr algn="just"/>
            <a:endParaRPr lang="es-MX" sz="3200" dirty="0"/>
          </a:p>
          <a:p>
            <a:pPr algn="just"/>
            <a:r>
              <a:rPr lang="es-MX" sz="2800" dirty="0"/>
              <a:t>El objeto </a:t>
            </a:r>
            <a:r>
              <a:rPr lang="es-MX" sz="2800" b="1" i="1" dirty="0" err="1"/>
              <a:t>console</a:t>
            </a:r>
            <a:r>
              <a:rPr lang="es-MX" sz="2800" dirty="0"/>
              <a:t> provee acceso a la consola de depuración de los navegadores</a:t>
            </a:r>
            <a:endParaRPr lang="es-CO" sz="2800" dirty="0"/>
          </a:p>
          <a:p>
            <a:pPr algn="just"/>
            <a:endParaRPr lang="es-CO" sz="2800" dirty="0"/>
          </a:p>
          <a:p>
            <a:pPr algn="just"/>
            <a:r>
              <a:rPr lang="es-MX" sz="2800" b="1" i="1" dirty="0">
                <a:solidFill>
                  <a:schemeClr val="accent1"/>
                </a:solidFill>
              </a:rPr>
              <a:t>console.log(): </a:t>
            </a:r>
            <a:r>
              <a:rPr lang="es-MX" sz="2800" dirty="0"/>
              <a:t>Para salida general de la información registrada. Puedes usar sustituciones de cadenas y argumentos adicionales con este método.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82549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297768" y="1268760"/>
            <a:ext cx="1058517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Alertas o mensaje emergentes</a:t>
            </a:r>
          </a:p>
          <a:p>
            <a:pPr algn="just"/>
            <a:endParaRPr lang="es-MX" sz="3200" b="1" dirty="0"/>
          </a:p>
          <a:p>
            <a:pPr algn="just"/>
            <a:r>
              <a:rPr lang="es-MX" sz="2800" dirty="0"/>
              <a:t>Se encarga de presentar una pantalla emergente dentro de el navegador</a:t>
            </a:r>
          </a:p>
          <a:p>
            <a:pPr algn="just"/>
            <a:endParaRPr lang="es-MX" dirty="0"/>
          </a:p>
          <a:p>
            <a:pPr algn="just"/>
            <a:endParaRPr lang="es-CO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899F11D-15CE-3941-4880-14E06B2730DF}"/>
              </a:ext>
            </a:extLst>
          </p:cNvPr>
          <p:cNvSpPr txBox="1"/>
          <p:nvPr/>
        </p:nvSpPr>
        <p:spPr>
          <a:xfrm>
            <a:off x="2061964" y="3284984"/>
            <a:ext cx="765669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2800" dirty="0" err="1">
                <a:solidFill>
                  <a:srgbClr val="268BD2"/>
                </a:solidFill>
                <a:latin typeface="Courier New" panose="02070309020205020404" pitchFamily="49" charset="0"/>
              </a:rPr>
              <a:t>alert</a:t>
            </a:r>
            <a:r>
              <a:rPr lang="es-CO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CO" sz="2800" dirty="0">
                <a:solidFill>
                  <a:srgbClr val="2AA198"/>
                </a:solidFill>
                <a:latin typeface="Courier New" panose="02070309020205020404" pitchFamily="49" charset="0"/>
              </a:rPr>
              <a:t>“Texto a presentar"</a:t>
            </a:r>
            <a:r>
              <a:rPr lang="es-CO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ctr"/>
            <a:endParaRPr lang="es-CO" sz="2800" dirty="0">
              <a:solidFill>
                <a:srgbClr val="268BD2"/>
              </a:solidFill>
              <a:latin typeface="Courier New" panose="02070309020205020404" pitchFamily="49" charset="0"/>
            </a:endParaRPr>
          </a:p>
          <a:p>
            <a:pPr algn="ctr"/>
            <a:r>
              <a:rPr lang="es-CO" dirty="0"/>
              <a:t>Ejemplo:</a:t>
            </a:r>
          </a:p>
          <a:p>
            <a:pPr algn="ctr"/>
            <a:r>
              <a:rPr lang="es-CO" sz="2800" dirty="0" err="1">
                <a:solidFill>
                  <a:srgbClr val="268BD2"/>
                </a:solidFill>
                <a:latin typeface="Courier New" panose="02070309020205020404" pitchFamily="49" charset="0"/>
              </a:rPr>
              <a:t>alert</a:t>
            </a:r>
            <a:r>
              <a:rPr lang="es-CO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CO" sz="2800" dirty="0">
                <a:solidFill>
                  <a:srgbClr val="2AA198"/>
                </a:solidFill>
                <a:latin typeface="Courier New" panose="02070309020205020404" pitchFamily="49" charset="0"/>
              </a:rPr>
              <a:t>"Mi primer </a:t>
            </a:r>
            <a:r>
              <a:rPr lang="es-CO" sz="2800" dirty="0" err="1">
                <a:solidFill>
                  <a:srgbClr val="2AA198"/>
                </a:solidFill>
                <a:latin typeface="Courier New" panose="02070309020205020404" pitchFamily="49" charset="0"/>
              </a:rPr>
              <a:t>alert</a:t>
            </a:r>
            <a:r>
              <a:rPr lang="es-CO" sz="2800" dirty="0">
                <a:solidFill>
                  <a:srgbClr val="2AA198"/>
                </a:solidFill>
                <a:latin typeface="Courier New" panose="02070309020205020404" pitchFamily="49" charset="0"/>
              </a:rPr>
              <a:t>"</a:t>
            </a:r>
            <a:r>
              <a:rPr lang="es-CO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6944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801824" y="1384222"/>
            <a:ext cx="1058517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Alertas o mensaje emergentes</a:t>
            </a:r>
          </a:p>
          <a:p>
            <a:pPr algn="just"/>
            <a:endParaRPr lang="es-MX" sz="3200" dirty="0"/>
          </a:p>
          <a:p>
            <a:pPr algn="just"/>
            <a:r>
              <a:rPr lang="es-MX" sz="2800" dirty="0"/>
              <a:t>Si es necesario ejecutarlo al realizar una acción se debe  relacionar una función con la etiqueta </a:t>
            </a:r>
            <a:r>
              <a:rPr lang="es-MX" sz="2800" dirty="0" err="1"/>
              <a:t>html</a:t>
            </a:r>
            <a:r>
              <a:rPr lang="es-MX" sz="2800" dirty="0"/>
              <a:t>, para esto hacemos los siguiente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09CE97-BAA4-40E8-A44B-B9B6AD9E06FD}"/>
              </a:ext>
            </a:extLst>
          </p:cNvPr>
          <p:cNvSpPr txBox="1"/>
          <p:nvPr/>
        </p:nvSpPr>
        <p:spPr>
          <a:xfrm>
            <a:off x="549796" y="4560899"/>
            <a:ext cx="107749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CO" sz="2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s-CO" sz="2000" dirty="0">
                <a:solidFill>
                  <a:srgbClr val="3F7F7F"/>
                </a:solidFill>
                <a:latin typeface="Courier New" panose="02070309020205020404" pitchFamily="49" charset="0"/>
              </a:rPr>
              <a:t>input </a:t>
            </a:r>
            <a:r>
              <a:rPr lang="es-CO" sz="2000" dirty="0" err="1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es-C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s-CO" sz="2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s-CO" sz="2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button</a:t>
            </a:r>
            <a:r>
              <a:rPr lang="es-CO" sz="20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s-CO" sz="2000" i="1" dirty="0" err="1">
                <a:solidFill>
                  <a:srgbClr val="7F007F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onclick</a:t>
            </a:r>
            <a:r>
              <a:rPr lang="es-CO" sz="2000" i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=</a:t>
            </a:r>
            <a:r>
              <a:rPr lang="es-CO" sz="2000" i="1" dirty="0">
                <a:solidFill>
                  <a:srgbClr val="2A00FF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"</a:t>
            </a:r>
            <a:r>
              <a:rPr lang="es-CO" sz="2000" i="1" dirty="0" err="1">
                <a:solidFill>
                  <a:srgbClr val="2A00FF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mialerta</a:t>
            </a:r>
            <a:r>
              <a:rPr lang="es-CO" sz="2000" i="1" dirty="0">
                <a:solidFill>
                  <a:srgbClr val="2A00FF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();"</a:t>
            </a:r>
            <a:r>
              <a:rPr lang="es-CO" sz="2000" i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es-CO" sz="2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s-CO" sz="20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s-CO" sz="2000" i="1" dirty="0">
                <a:solidFill>
                  <a:srgbClr val="2A00FF"/>
                </a:solidFill>
                <a:latin typeface="Courier New" panose="02070309020205020404" pitchFamily="49" charset="0"/>
              </a:rPr>
              <a:t>"Generar alerta"</a:t>
            </a:r>
            <a:r>
              <a:rPr lang="es-CO" sz="2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pPr algn="l"/>
            <a:r>
              <a:rPr lang="es-C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s-CO" sz="20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B6D8246-1BA5-FA05-AE1D-F895CC42C332}"/>
              </a:ext>
            </a:extLst>
          </p:cNvPr>
          <p:cNvSpPr txBox="1"/>
          <p:nvPr/>
        </p:nvSpPr>
        <p:spPr>
          <a:xfrm>
            <a:off x="7102524" y="4103211"/>
            <a:ext cx="39604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MX" sz="2400" dirty="0"/>
              <a:t>Dentro del HTML</a:t>
            </a:r>
            <a:endParaRPr lang="es-CO" sz="24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769F611-5D75-B0E9-84E9-EE7D52639CF5}"/>
              </a:ext>
            </a:extLst>
          </p:cNvPr>
          <p:cNvSpPr/>
          <p:nvPr/>
        </p:nvSpPr>
        <p:spPr>
          <a:xfrm>
            <a:off x="297768" y="4005064"/>
            <a:ext cx="11026961" cy="10801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14037A8-E7DC-5419-BB03-1A6B9EFF5B96}"/>
              </a:ext>
            </a:extLst>
          </p:cNvPr>
          <p:cNvSpPr txBox="1"/>
          <p:nvPr/>
        </p:nvSpPr>
        <p:spPr>
          <a:xfrm>
            <a:off x="383207" y="5558705"/>
            <a:ext cx="107749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CO" sz="1800" b="1" dirty="0" err="1">
                <a:solidFill>
                  <a:srgbClr val="073642"/>
                </a:solidFill>
                <a:latin typeface="Courier New" panose="02070309020205020404" pitchFamily="49" charset="0"/>
              </a:rPr>
              <a:t>function</a:t>
            </a:r>
            <a:r>
              <a:rPr lang="es-CO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CO" sz="1800" b="1" dirty="0" err="1">
                <a:solidFill>
                  <a:srgbClr val="268BD2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mialerta</a:t>
            </a:r>
            <a:r>
              <a:rPr lang="es-CO" sz="18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() </a:t>
            </a:r>
            <a:r>
              <a:rPr lang="es-CO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{  </a:t>
            </a:r>
          </a:p>
          <a:p>
            <a:pPr algn="l"/>
            <a:r>
              <a:rPr lang="es-CO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s-CO" sz="1800" dirty="0" err="1">
                <a:solidFill>
                  <a:srgbClr val="268BD2"/>
                </a:solidFill>
                <a:latin typeface="Courier New" panose="02070309020205020404" pitchFamily="49" charset="0"/>
              </a:rPr>
              <a:t>alert</a:t>
            </a:r>
            <a:r>
              <a:rPr lang="es-CO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CO" sz="1800" dirty="0">
                <a:solidFill>
                  <a:srgbClr val="2AA198"/>
                </a:solidFill>
                <a:latin typeface="Courier New" panose="02070309020205020404" pitchFamily="49" charset="0"/>
              </a:rPr>
              <a:t>"</a:t>
            </a:r>
            <a:r>
              <a:rPr lang="es-CO" sz="1800" dirty="0" err="1">
                <a:solidFill>
                  <a:srgbClr val="2AA198"/>
                </a:solidFill>
                <a:latin typeface="Courier New" panose="02070309020205020404" pitchFamily="49" charset="0"/>
              </a:rPr>
              <a:t>Ud</a:t>
            </a:r>
            <a:r>
              <a:rPr lang="es-CO" sz="1800" dirty="0">
                <a:solidFill>
                  <a:srgbClr val="2AA198"/>
                </a:solidFill>
                <a:latin typeface="Courier New" panose="02070309020205020404" pitchFamily="49" charset="0"/>
              </a:rPr>
              <a:t> pulso el </a:t>
            </a:r>
            <a:r>
              <a:rPr lang="es-CO" sz="1800" dirty="0" err="1">
                <a:solidFill>
                  <a:srgbClr val="2AA198"/>
                </a:solidFill>
                <a:latin typeface="Courier New" panose="02070309020205020404" pitchFamily="49" charset="0"/>
              </a:rPr>
              <a:t>boton</a:t>
            </a:r>
            <a:r>
              <a:rPr lang="es-CO" sz="1800" dirty="0">
                <a:solidFill>
                  <a:srgbClr val="2AA198"/>
                </a:solidFill>
                <a:latin typeface="Courier New" panose="02070309020205020404" pitchFamily="49" charset="0"/>
              </a:rPr>
              <a:t> de generar alerta... "</a:t>
            </a:r>
            <a:r>
              <a:rPr lang="es-CO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s-CO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  <a:endParaRPr lang="es-CO" sz="20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17ED83B-13BC-8F1A-7731-9C8D5AD632DB}"/>
              </a:ext>
            </a:extLst>
          </p:cNvPr>
          <p:cNvSpPr txBox="1"/>
          <p:nvPr/>
        </p:nvSpPr>
        <p:spPr>
          <a:xfrm>
            <a:off x="8042203" y="5268785"/>
            <a:ext cx="3241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MX" sz="2400" dirty="0"/>
              <a:t>Dentro del JavaScript</a:t>
            </a:r>
            <a:endParaRPr lang="es-CO" sz="240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AF4453F-0A7C-4421-5B29-8C6AED135D0C}"/>
              </a:ext>
            </a:extLst>
          </p:cNvPr>
          <p:cNvSpPr/>
          <p:nvPr/>
        </p:nvSpPr>
        <p:spPr>
          <a:xfrm>
            <a:off x="257194" y="5268785"/>
            <a:ext cx="11026961" cy="12637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3592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87938" y="76200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Conectar con HTML(JavaScript)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417117" y="1149865"/>
            <a:ext cx="1058517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Alertas o mensaje emergentes</a:t>
            </a:r>
          </a:p>
          <a:p>
            <a:pPr algn="just"/>
            <a:r>
              <a:rPr lang="es-MX" sz="2400" dirty="0"/>
              <a:t>Dos mensajes emergentes muy útiles son, el de confirmación y el de toma de datos</a:t>
            </a:r>
          </a:p>
          <a:p>
            <a:pPr algn="just"/>
            <a:endParaRPr lang="es-MX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09CE97-BAA4-40E8-A44B-B9B6AD9E06FD}"/>
              </a:ext>
            </a:extLst>
          </p:cNvPr>
          <p:cNvSpPr txBox="1"/>
          <p:nvPr/>
        </p:nvSpPr>
        <p:spPr>
          <a:xfrm>
            <a:off x="417117" y="3192266"/>
            <a:ext cx="1077493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800" dirty="0">
                <a:solidFill>
                  <a:srgbClr val="93A1A1"/>
                </a:solidFill>
                <a:latin typeface="Courier New" panose="02070309020205020404" pitchFamily="49" charset="0"/>
              </a:rPr>
              <a:t>//Alerta para Capturar datos </a:t>
            </a:r>
            <a:r>
              <a:rPr lang="es-MX" sz="1800" dirty="0" err="1">
                <a:solidFill>
                  <a:srgbClr val="93A1A1"/>
                </a:solidFill>
                <a:latin typeface="Courier New" panose="02070309020205020404" pitchFamily="49" charset="0"/>
              </a:rPr>
              <a:t>datos</a:t>
            </a:r>
            <a:endParaRPr lang="es-MX" sz="1800" dirty="0">
              <a:solidFill>
                <a:srgbClr val="93A1A1"/>
              </a:solidFill>
              <a:latin typeface="Courier New" panose="02070309020205020404" pitchFamily="49" charset="0"/>
            </a:endParaRPr>
          </a:p>
          <a:p>
            <a:pPr algn="l"/>
            <a:r>
              <a:rPr lang="es-MX" sz="1800" dirty="0" err="1">
                <a:solidFill>
                  <a:srgbClr val="268BD2"/>
                </a:solidFill>
                <a:latin typeface="Courier New" panose="02070309020205020404" pitchFamily="49" charset="0"/>
              </a:rPr>
              <a:t>prompt</a:t>
            </a:r>
            <a:r>
              <a:rPr lang="es-MX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MX" sz="1800" dirty="0">
                <a:solidFill>
                  <a:srgbClr val="2AA198"/>
                </a:solidFill>
                <a:latin typeface="Courier New" panose="02070309020205020404" pitchFamily="49" charset="0"/>
              </a:rPr>
              <a:t>"Mensaje informativo que </a:t>
            </a:r>
            <a:r>
              <a:rPr lang="es-MX" sz="1800" dirty="0" err="1">
                <a:solidFill>
                  <a:srgbClr val="2AA198"/>
                </a:solidFill>
                <a:latin typeface="Courier New" panose="02070309020205020404" pitchFamily="49" charset="0"/>
              </a:rPr>
              <a:t>epxlica</a:t>
            </a:r>
            <a:r>
              <a:rPr lang="es-MX" sz="1800" dirty="0">
                <a:solidFill>
                  <a:srgbClr val="2AA198"/>
                </a:solidFill>
                <a:latin typeface="Courier New" panose="02070309020205020404" pitchFamily="49" charset="0"/>
              </a:rPr>
              <a:t> que </a:t>
            </a:r>
            <a:r>
              <a:rPr lang="es-MX" sz="1800" dirty="0" err="1">
                <a:solidFill>
                  <a:srgbClr val="2AA198"/>
                </a:solidFill>
                <a:latin typeface="Courier New" panose="02070309020205020404" pitchFamily="49" charset="0"/>
              </a:rPr>
              <a:t>informacion</a:t>
            </a:r>
            <a:r>
              <a:rPr lang="es-MX" sz="1800" dirty="0">
                <a:solidFill>
                  <a:srgbClr val="2AA198"/>
                </a:solidFill>
                <a:latin typeface="Courier New" panose="02070309020205020404" pitchFamily="49" charset="0"/>
              </a:rPr>
              <a:t> ingresar"</a:t>
            </a:r>
            <a:r>
              <a:rPr lang="es-MX" sz="1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s-MX" sz="1800" dirty="0">
                <a:solidFill>
                  <a:srgbClr val="2AA198"/>
                </a:solidFill>
                <a:latin typeface="Courier New" panose="02070309020205020404" pitchFamily="49" charset="0"/>
              </a:rPr>
              <a:t>"Datos previos o ejemplo de datos"</a:t>
            </a:r>
            <a:r>
              <a:rPr lang="es-MX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s-C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s-CO" sz="20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769F611-5D75-B0E9-84E9-EE7D52639CF5}"/>
              </a:ext>
            </a:extLst>
          </p:cNvPr>
          <p:cNvSpPr/>
          <p:nvPr/>
        </p:nvSpPr>
        <p:spPr>
          <a:xfrm>
            <a:off x="291104" y="3142278"/>
            <a:ext cx="11026961" cy="10801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14037A8-E7DC-5419-BB03-1A6B9EFF5B96}"/>
              </a:ext>
            </a:extLst>
          </p:cNvPr>
          <p:cNvSpPr txBox="1"/>
          <p:nvPr/>
        </p:nvSpPr>
        <p:spPr>
          <a:xfrm>
            <a:off x="405293" y="4923995"/>
            <a:ext cx="107749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800" dirty="0">
                <a:solidFill>
                  <a:srgbClr val="93A1A1"/>
                </a:solidFill>
                <a:latin typeface="Courier New" panose="02070309020205020404" pitchFamily="49" charset="0"/>
              </a:rPr>
              <a:t>//alerta de confirmación de datos: retorna valor true a false , según la acción</a:t>
            </a:r>
          </a:p>
          <a:p>
            <a:pPr algn="l"/>
            <a:r>
              <a:rPr lang="es-MX" sz="1800" dirty="0" err="1">
                <a:solidFill>
                  <a:srgbClr val="268BD2"/>
                </a:solidFill>
                <a:latin typeface="Courier New" panose="02070309020205020404" pitchFamily="49" charset="0"/>
              </a:rPr>
              <a:t>confirm</a:t>
            </a:r>
            <a:r>
              <a:rPr lang="es-MX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MX" sz="1800" dirty="0">
                <a:solidFill>
                  <a:srgbClr val="2AA198"/>
                </a:solidFill>
                <a:latin typeface="Courier New" panose="02070309020205020404" pitchFamily="49" charset="0"/>
              </a:rPr>
              <a:t>"Mensaje para solicitar confirmación de algo (F/V)"</a:t>
            </a:r>
            <a:r>
              <a:rPr lang="es-MX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s-CO" sz="200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AF4453F-0A7C-4421-5B29-8C6AED135D0C}"/>
              </a:ext>
            </a:extLst>
          </p:cNvPr>
          <p:cNvSpPr/>
          <p:nvPr/>
        </p:nvSpPr>
        <p:spPr>
          <a:xfrm>
            <a:off x="279280" y="4634075"/>
            <a:ext cx="11026961" cy="12637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6757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Estructuras de decisión 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801824" y="1435736"/>
            <a:ext cx="105851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IF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68728614-2442-15F7-9A98-56666B45E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508" y="3630856"/>
            <a:ext cx="4248473" cy="29026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28307C6E-DF5F-15FA-5FB4-92FA0CAC3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44" y="3625615"/>
            <a:ext cx="3888432" cy="2860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7023C2B6-3668-9331-A394-06BFCEB50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156" y="1850161"/>
            <a:ext cx="3346073" cy="14205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4479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4873beb7-5857-4685-be1f-d57550cc96cc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31859</TotalTime>
  <Words>771</Words>
  <Application>Microsoft Office PowerPoint</Application>
  <PresentationFormat>Personalizado</PresentationFormat>
  <Paragraphs>176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8" baseType="lpstr">
      <vt:lpstr>Arial</vt:lpstr>
      <vt:lpstr>Calibri</vt:lpstr>
      <vt:lpstr>Consolas</vt:lpstr>
      <vt:lpstr>Courier New</vt:lpstr>
      <vt:lpstr>Gill Sans MT</vt:lpstr>
      <vt:lpstr>Inter</vt:lpstr>
      <vt:lpstr>Scope One</vt:lpstr>
      <vt:lpstr>var(--font-header)</vt:lpstr>
      <vt:lpstr>Wingdings 2</vt:lpstr>
      <vt:lpstr>Dividendo</vt:lpstr>
      <vt:lpstr>JavaScript</vt:lpstr>
      <vt:lpstr>Metodología</vt:lpstr>
      <vt:lpstr>Presentación de PowerPoint</vt:lpstr>
      <vt:lpstr>Estructura del código (JavaScript)</vt:lpstr>
      <vt:lpstr>Presentación de PowerPoint</vt:lpstr>
      <vt:lpstr>Presentación de PowerPoint</vt:lpstr>
      <vt:lpstr>Presentación de PowerPoint</vt:lpstr>
      <vt:lpstr>Conectar con HTML(JavaScript)</vt:lpstr>
      <vt:lpstr>Estructuras de decisión  </vt:lpstr>
      <vt:lpstr>Estructuras cíclicas</vt:lpstr>
      <vt:lpstr>Funciones </vt:lpstr>
      <vt:lpstr>Funciones </vt:lpstr>
      <vt:lpstr>Funciones </vt:lpstr>
      <vt:lpstr>Funciones </vt:lpstr>
      <vt:lpstr>Funciones </vt:lpstr>
      <vt:lpstr>Funciones </vt:lpstr>
      <vt:lpstr>Funciones </vt:lpstr>
      <vt:lpstr>Obtener y enviar datos de un html</vt:lpstr>
      <vt:lpstr>Agenda</vt:lpstr>
      <vt:lpstr>USO DE DATOS </vt:lpstr>
      <vt:lpstr>USO DE DATOS </vt:lpstr>
      <vt:lpstr>USO DE DATOS </vt:lpstr>
      <vt:lpstr>USO DE DATOS </vt:lpstr>
      <vt:lpstr>USO DE DATOS </vt:lpstr>
      <vt:lpstr>Arreglos </vt:lpstr>
      <vt:lpstr>Promesas </vt:lpstr>
      <vt:lpstr>Temas de autoestudio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y Programación</dc:title>
  <dc:creator>User</dc:creator>
  <cp:lastModifiedBy>Camilo Harvey  Bohorquez Dallos</cp:lastModifiedBy>
  <cp:revision>310</cp:revision>
  <dcterms:created xsi:type="dcterms:W3CDTF">2017-02-08T00:38:57Z</dcterms:created>
  <dcterms:modified xsi:type="dcterms:W3CDTF">2022-10-16T23:24:16Z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