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7" r:id="rId5"/>
    <p:sldId id="325" r:id="rId6"/>
    <p:sldId id="326" r:id="rId7"/>
    <p:sldId id="327" r:id="rId8"/>
    <p:sldId id="328" r:id="rId9"/>
    <p:sldId id="329" r:id="rId10"/>
    <p:sldId id="273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Ubuntu" panose="020B0504030602030204" pitchFamily="34" charset="0"/>
      <p:regular r:id="rId17"/>
      <p:bold r:id="rId18"/>
      <p:italic r:id="rId19"/>
      <p:boldItalic r:id="rId20"/>
    </p:embeddedFont>
    <p:embeddedFont>
      <p:font typeface="Ubuntu Light" panose="020B0304030602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9" roundtripDataSignature="AMtx7mgP6VT0DhK14j+2qMOJlRxpq4dn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181E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7" autoAdjust="0"/>
    <p:restoredTop sz="94660"/>
  </p:normalViewPr>
  <p:slideViewPr>
    <p:cSldViewPr snapToGrid="0">
      <p:cViewPr varScale="1">
        <p:scale>
          <a:sx n="43" d="100"/>
          <a:sy n="43" d="100"/>
        </p:scale>
        <p:origin x="72" y="2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59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8" name="Google Shape;29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6" name="Google Shape;23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61354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6" name="Google Shape;23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77775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6" name="Google Shape;23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59381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6" name="Google Shape;23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7031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6" name="Google Shape;23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99038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E4B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5214" y="2250076"/>
            <a:ext cx="4333940" cy="187804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3282905" y="4128116"/>
            <a:ext cx="56261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18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Somos un </a:t>
            </a:r>
            <a:r>
              <a:rPr lang="es-CO" sz="1800" b="0" i="0" u="none" strike="noStrike" cap="none">
                <a:solidFill>
                  <a:schemeClr val="lt1"/>
                </a:solidFill>
                <a:highlight>
                  <a:srgbClr val="6B5CFF"/>
                </a:highlight>
                <a:latin typeface="Ubuntu Light"/>
                <a:ea typeface="Ubuntu Light"/>
                <a:cs typeface="Ubuntu Light"/>
                <a:sym typeface="Ubuntu Light"/>
              </a:rPr>
              <a:t>ecosistema</a:t>
            </a:r>
            <a:r>
              <a:rPr lang="es-CO" sz="18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 de desarrolladores de software</a:t>
            </a:r>
            <a:endParaRPr sz="1800" b="0" i="0" u="none" strike="noStrike" cap="none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E4B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8167" y="2494344"/>
            <a:ext cx="5675666" cy="1869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B6B8B64-097F-C966-CB2B-AD4ECBA9A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22178" cy="6858000"/>
          </a:xfrm>
          <a:prstGeom prst="rect">
            <a:avLst/>
          </a:prstGeom>
        </p:spPr>
      </p:pic>
      <p:pic>
        <p:nvPicPr>
          <p:cNvPr id="91" name="Google Shape;91;p2"/>
          <p:cNvPicPr preferRelativeResize="0"/>
          <p:nvPr/>
        </p:nvPicPr>
        <p:blipFill rotWithShape="1">
          <a:blip r:embed="rId4">
            <a:alphaModFix/>
          </a:blip>
          <a:srcRect r="7310"/>
          <a:stretch/>
        </p:blipFill>
        <p:spPr>
          <a:xfrm flipH="1">
            <a:off x="413" y="0"/>
            <a:ext cx="929321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39505" y="4668520"/>
            <a:ext cx="3330258" cy="14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6868162" y="3035810"/>
            <a:ext cx="2834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19;p4" descr="Imagen de la pantalla de un celular con la imagen de una caricatura&#10;&#10;Descripción generada automáticamente con confianza baja">
            <a:extLst>
              <a:ext uri="{FF2B5EF4-FFF2-40B4-BE49-F238E27FC236}">
                <a16:creationId xmlns:a16="http://schemas.microsoft.com/office/drawing/2014/main" id="{0568146C-0770-A088-0853-5AC1713E0889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543156" y="2374118"/>
            <a:ext cx="5053608" cy="43333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96;p2">
            <a:extLst>
              <a:ext uri="{FF2B5EF4-FFF2-40B4-BE49-F238E27FC236}">
                <a16:creationId xmlns:a16="http://schemas.microsoft.com/office/drawing/2014/main" id="{9640603D-AE98-3645-568B-5BBC26B1A96A}"/>
              </a:ext>
            </a:extLst>
          </p:cNvPr>
          <p:cNvSpPr txBox="1"/>
          <p:nvPr/>
        </p:nvSpPr>
        <p:spPr>
          <a:xfrm>
            <a:off x="266959" y="711478"/>
            <a:ext cx="7463877" cy="1661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Java Script POO (</a:t>
            </a:r>
            <a:r>
              <a:rPr lang="es-CO" sz="4400" b="1" i="0" u="none" strike="noStrike" cap="none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Document</a:t>
            </a:r>
            <a:r>
              <a:rPr lang="es-CO" sz="4400" b="1" i="0" u="none" strike="noStrike" cap="none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s-CO" sz="4400" b="1" i="0" u="none" strike="noStrike" cap="none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Object</a:t>
            </a:r>
            <a:r>
              <a:rPr lang="es-CO" sz="4400" b="1" i="0" u="none" strike="noStrike" cap="none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s-CO" sz="4400" b="1" i="0" u="none" strike="noStrike" cap="none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Model</a:t>
            </a:r>
            <a:r>
              <a:rPr lang="es-CO" sz="4400" b="1" i="0" u="none" strike="noStrike" cap="none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)</a:t>
            </a:r>
            <a:br>
              <a:rPr lang="es-CO" sz="4400" b="1" i="0" u="none" strike="noStrike" cap="none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33251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16626" y="0"/>
            <a:ext cx="505360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59D3517-4C00-63DD-E657-F5F73109AE18}"/>
              </a:ext>
            </a:extLst>
          </p:cNvPr>
          <p:cNvSpPr txBox="1"/>
          <p:nvPr/>
        </p:nvSpPr>
        <p:spPr>
          <a:xfrm>
            <a:off x="427464" y="239903"/>
            <a:ext cx="503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bg1"/>
                </a:solidFill>
                <a:latin typeface="Ubuntu" panose="020B0504030602030204" pitchFamily="34" charset="0"/>
              </a:rPr>
              <a:t>SYNCHRONUS CODE</a:t>
            </a:r>
            <a:endParaRPr lang="es-CO" sz="2000" b="1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7D14A8D-60D8-D977-1778-CE28B26C13A6}"/>
              </a:ext>
            </a:extLst>
          </p:cNvPr>
          <p:cNvSpPr txBox="1"/>
          <p:nvPr/>
        </p:nvSpPr>
        <p:spPr>
          <a:xfrm>
            <a:off x="578458" y="1264529"/>
            <a:ext cx="59175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Ubuntu" panose="020B0504030602030204" pitchFamily="34" charset="0"/>
              </a:rPr>
              <a:t>❑ Most code is synchronous; </a:t>
            </a:r>
          </a:p>
          <a:p>
            <a:r>
              <a:rPr lang="en-US" sz="1800" b="1" dirty="0">
                <a:solidFill>
                  <a:schemeClr val="bg1"/>
                </a:solidFill>
                <a:latin typeface="Ubuntu" panose="020B0504030602030204" pitchFamily="34" charset="0"/>
              </a:rPr>
              <a:t>❑ Synchronous code is executed line by line; </a:t>
            </a:r>
          </a:p>
          <a:p>
            <a:r>
              <a:rPr lang="en-US" sz="1800" b="1" dirty="0">
                <a:solidFill>
                  <a:schemeClr val="bg1"/>
                </a:solidFill>
                <a:latin typeface="Ubuntu" panose="020B0504030602030204" pitchFamily="34" charset="0"/>
              </a:rPr>
              <a:t>❑ Each line of code waits for previous line to finish;</a:t>
            </a:r>
          </a:p>
          <a:p>
            <a:r>
              <a:rPr lang="en-US" sz="1800" b="1" dirty="0">
                <a:solidFill>
                  <a:schemeClr val="bg1"/>
                </a:solidFill>
                <a:latin typeface="Ubuntu" panose="020B0504030602030204" pitchFamily="34" charset="0"/>
              </a:rPr>
              <a:t>❑Long-running operations block code execution.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C30E876-7FE0-8660-B5AA-046011F904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0177" y="3252456"/>
            <a:ext cx="7162800" cy="2724150"/>
          </a:xfrm>
          <a:prstGeom prst="rect">
            <a:avLst/>
          </a:prstGeom>
        </p:spPr>
      </p:pic>
      <p:sp>
        <p:nvSpPr>
          <p:cNvPr id="5" name="Bocadillo: ovalado 4">
            <a:extLst>
              <a:ext uri="{FF2B5EF4-FFF2-40B4-BE49-F238E27FC236}">
                <a16:creationId xmlns:a16="http://schemas.microsoft.com/office/drawing/2014/main" id="{CB348C7C-F830-BD49-33EB-0A8688C51C7B}"/>
              </a:ext>
            </a:extLst>
          </p:cNvPr>
          <p:cNvSpPr/>
          <p:nvPr/>
        </p:nvSpPr>
        <p:spPr>
          <a:xfrm>
            <a:off x="7829550" y="809625"/>
            <a:ext cx="3210157" cy="187642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latin typeface="Ubuntu" panose="020B0504030602030204" pitchFamily="34" charset="0"/>
              </a:rPr>
              <a:t>SYNCHRONUS</a:t>
            </a:r>
            <a:endParaRPr lang="es-CO" b="1" dirty="0">
              <a:latin typeface="Ubuntu" panose="020B0504030602030204" pitchFamily="34" charset="0"/>
            </a:endParaRPr>
          </a:p>
        </p:txBody>
      </p:sp>
      <p:sp>
        <p:nvSpPr>
          <p:cNvPr id="7" name="Abrir llave 6">
            <a:extLst>
              <a:ext uri="{FF2B5EF4-FFF2-40B4-BE49-F238E27FC236}">
                <a16:creationId xmlns:a16="http://schemas.microsoft.com/office/drawing/2014/main" id="{07AA944D-5319-ED48-84F9-A04E64A468E0}"/>
              </a:ext>
            </a:extLst>
          </p:cNvPr>
          <p:cNvSpPr/>
          <p:nvPr/>
        </p:nvSpPr>
        <p:spPr>
          <a:xfrm>
            <a:off x="1780388" y="3252456"/>
            <a:ext cx="704850" cy="2643519"/>
          </a:xfrm>
          <a:prstGeom prst="leftBrace">
            <a:avLst>
              <a:gd name="adj1" fmla="val 8333"/>
              <a:gd name="adj2" fmla="val 49640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86AB619-80C6-9285-D61E-42DF0794163F}"/>
              </a:ext>
            </a:extLst>
          </p:cNvPr>
          <p:cNvSpPr txBox="1"/>
          <p:nvPr/>
        </p:nvSpPr>
        <p:spPr>
          <a:xfrm>
            <a:off x="648732" y="4420326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/>
                </a:solidFill>
                <a:latin typeface="Ubuntu" panose="020B0504030602030204" pitchFamily="34" charset="0"/>
              </a:rPr>
              <a:t>BLOCKING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12"/>
          <p:cNvPicPr preferRelativeResize="0"/>
          <p:nvPr/>
        </p:nvPicPr>
        <p:blipFill rotWithShape="1">
          <a:blip r:embed="rId3">
            <a:alphaModFix/>
          </a:blip>
          <a:srcRect t="753" r="68704"/>
          <a:stretch/>
        </p:blipFill>
        <p:spPr>
          <a:xfrm>
            <a:off x="7315630" y="0"/>
            <a:ext cx="487636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4830408-13D3-82E9-876E-9DD31A89E536}"/>
              </a:ext>
            </a:extLst>
          </p:cNvPr>
          <p:cNvSpPr txBox="1"/>
          <p:nvPr/>
        </p:nvSpPr>
        <p:spPr>
          <a:xfrm>
            <a:off x="152400" y="23990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b="1" dirty="0">
                <a:solidFill>
                  <a:srgbClr val="181E4B"/>
                </a:solidFill>
                <a:latin typeface="Ubuntu" panose="020B0504030602030204" pitchFamily="34" charset="0"/>
              </a:rPr>
              <a:t>SYNCHRONUS CODE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BD134AB-B9C7-2DD4-0296-E5B07CB451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923925"/>
            <a:ext cx="5489522" cy="268605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DA015AD1-AE93-0672-E6D1-8D1569FEEC1A}"/>
              </a:ext>
            </a:extLst>
          </p:cNvPr>
          <p:cNvSpPr txBox="1"/>
          <p:nvPr/>
        </p:nvSpPr>
        <p:spPr>
          <a:xfrm>
            <a:off x="152400" y="2689778"/>
            <a:ext cx="5153722" cy="3722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O" sz="2000" b="1" dirty="0">
                <a:solidFill>
                  <a:srgbClr val="181E4B"/>
                </a:solidFill>
                <a:latin typeface="Ubuntu" panose="020B0504030602030204" pitchFamily="34" charset="0"/>
              </a:rPr>
              <a:t>❑ </a:t>
            </a:r>
            <a:r>
              <a:rPr lang="es-CO" sz="2000" b="1" dirty="0" err="1">
                <a:solidFill>
                  <a:srgbClr val="181E4B"/>
                </a:solidFill>
                <a:latin typeface="Ubuntu" panose="020B0504030602030204" pitchFamily="34" charset="0"/>
              </a:rPr>
              <a:t>Asynchronous</a:t>
            </a:r>
            <a:r>
              <a:rPr lang="es-CO" sz="2000" b="1" dirty="0">
                <a:solidFill>
                  <a:srgbClr val="181E4B"/>
                </a:solidFill>
                <a:latin typeface="Ubuntu" panose="020B0504030602030204" pitchFamily="34" charset="0"/>
              </a:rPr>
              <a:t> </a:t>
            </a:r>
            <a:r>
              <a:rPr lang="es-CO" sz="2000" b="1" dirty="0" err="1">
                <a:solidFill>
                  <a:srgbClr val="181E4B"/>
                </a:solidFill>
                <a:latin typeface="Ubuntu" panose="020B0504030602030204" pitchFamily="34" charset="0"/>
              </a:rPr>
              <a:t>code</a:t>
            </a:r>
            <a:r>
              <a:rPr lang="es-CO" sz="2000" b="1" dirty="0">
                <a:solidFill>
                  <a:srgbClr val="181E4B"/>
                </a:solidFill>
                <a:latin typeface="Ubuntu" panose="020B0504030602030204" pitchFamily="34" charset="0"/>
              </a:rPr>
              <a:t> </a:t>
            </a:r>
            <a:r>
              <a:rPr lang="es-CO" sz="2000" b="1" dirty="0" err="1">
                <a:solidFill>
                  <a:srgbClr val="181E4B"/>
                </a:solidFill>
                <a:latin typeface="Ubuntu" panose="020B0504030602030204" pitchFamily="34" charset="0"/>
              </a:rPr>
              <a:t>is</a:t>
            </a:r>
            <a:r>
              <a:rPr lang="es-CO" sz="2000" b="1" dirty="0">
                <a:solidFill>
                  <a:srgbClr val="181E4B"/>
                </a:solidFill>
                <a:latin typeface="Ubuntu" panose="020B0504030602030204" pitchFamily="34" charset="0"/>
              </a:rPr>
              <a:t> </a:t>
            </a:r>
            <a:r>
              <a:rPr lang="es-CO" sz="2000" b="1" dirty="0" err="1">
                <a:solidFill>
                  <a:srgbClr val="181E4B"/>
                </a:solidFill>
                <a:latin typeface="Ubuntu" panose="020B0504030602030204" pitchFamily="34" charset="0"/>
              </a:rPr>
              <a:t>executed</a:t>
            </a:r>
            <a:r>
              <a:rPr lang="es-CO" sz="2000" b="1" dirty="0">
                <a:solidFill>
                  <a:srgbClr val="181E4B"/>
                </a:solidFill>
                <a:latin typeface="Ubuntu" panose="020B0504030602030204" pitchFamily="34" charset="0"/>
              </a:rPr>
              <a:t> after a </a:t>
            </a:r>
            <a:r>
              <a:rPr lang="es-CO" sz="2000" b="1" dirty="0" err="1">
                <a:solidFill>
                  <a:srgbClr val="181E4B"/>
                </a:solidFill>
                <a:latin typeface="Ubuntu" panose="020B0504030602030204" pitchFamily="34" charset="0"/>
              </a:rPr>
              <a:t>task</a:t>
            </a:r>
            <a:r>
              <a:rPr lang="es-CO" sz="2000" b="1" dirty="0">
                <a:solidFill>
                  <a:srgbClr val="181E4B"/>
                </a:solidFill>
                <a:latin typeface="Ubuntu" panose="020B0504030602030204" pitchFamily="34" charset="0"/>
              </a:rPr>
              <a:t> </a:t>
            </a:r>
            <a:r>
              <a:rPr lang="es-CO" sz="2000" b="1" dirty="0" err="1">
                <a:solidFill>
                  <a:srgbClr val="181E4B"/>
                </a:solidFill>
                <a:latin typeface="Ubuntu" panose="020B0504030602030204" pitchFamily="34" charset="0"/>
              </a:rPr>
              <a:t>that</a:t>
            </a:r>
            <a:r>
              <a:rPr lang="es-CO" sz="2000" b="1" dirty="0">
                <a:solidFill>
                  <a:srgbClr val="181E4B"/>
                </a:solidFill>
                <a:latin typeface="Ubuntu" panose="020B0504030602030204" pitchFamily="34" charset="0"/>
              </a:rPr>
              <a:t> </a:t>
            </a:r>
            <a:r>
              <a:rPr lang="es-CO" sz="2000" b="1" dirty="0" err="1">
                <a:solidFill>
                  <a:srgbClr val="181E4B"/>
                </a:solidFill>
                <a:latin typeface="Ubuntu" panose="020B0504030602030204" pitchFamily="34" charset="0"/>
              </a:rPr>
              <a:t>runs</a:t>
            </a:r>
            <a:r>
              <a:rPr lang="es-CO" sz="2000" b="1" dirty="0">
                <a:solidFill>
                  <a:srgbClr val="181E4B"/>
                </a:solidFill>
                <a:latin typeface="Ubuntu" panose="020B0504030602030204" pitchFamily="34" charset="0"/>
              </a:rPr>
              <a:t> in </a:t>
            </a:r>
            <a:r>
              <a:rPr lang="es-CO" sz="2000" b="1" dirty="0" err="1">
                <a:solidFill>
                  <a:srgbClr val="181E4B"/>
                </a:solidFill>
                <a:latin typeface="Ubuntu" panose="020B0504030602030204" pitchFamily="34" charset="0"/>
              </a:rPr>
              <a:t>the“background</a:t>
            </a:r>
            <a:r>
              <a:rPr lang="es-CO" sz="2000" b="1" dirty="0">
                <a:solidFill>
                  <a:srgbClr val="181E4B"/>
                </a:solidFill>
                <a:latin typeface="Ubuntu" panose="020B0504030602030204" pitchFamily="34" charset="0"/>
              </a:rPr>
              <a:t>” </a:t>
            </a:r>
            <a:r>
              <a:rPr lang="es-CO" sz="2000" b="1" dirty="0" err="1">
                <a:solidFill>
                  <a:srgbClr val="181E4B"/>
                </a:solidFill>
                <a:latin typeface="Ubuntu" panose="020B0504030602030204" pitchFamily="34" charset="0"/>
              </a:rPr>
              <a:t>finishes</a:t>
            </a:r>
            <a:r>
              <a:rPr lang="es-CO" sz="2000" b="1" dirty="0">
                <a:solidFill>
                  <a:srgbClr val="181E4B"/>
                </a:solidFill>
                <a:latin typeface="Ubuntu" panose="020B0504030602030204" pitchFamily="34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s-CO" sz="2000" b="1" dirty="0">
                <a:solidFill>
                  <a:srgbClr val="181E4B"/>
                </a:solidFill>
                <a:latin typeface="Ubuntu" panose="020B0504030602030204" pitchFamily="34" charset="0"/>
              </a:rPr>
              <a:t>❑ </a:t>
            </a:r>
            <a:r>
              <a:rPr lang="es-CO" sz="2000" b="1" dirty="0" err="1">
                <a:solidFill>
                  <a:srgbClr val="181E4B"/>
                </a:solidFill>
                <a:latin typeface="Ubuntu" panose="020B0504030602030204" pitchFamily="34" charset="0"/>
              </a:rPr>
              <a:t>Asynchronous</a:t>
            </a:r>
            <a:r>
              <a:rPr lang="es-CO" sz="2000" b="1" dirty="0">
                <a:solidFill>
                  <a:srgbClr val="181E4B"/>
                </a:solidFill>
                <a:latin typeface="Ubuntu" panose="020B0504030602030204" pitchFamily="34" charset="0"/>
              </a:rPr>
              <a:t> </a:t>
            </a:r>
            <a:r>
              <a:rPr lang="es-CO" sz="2000" b="1" dirty="0" err="1">
                <a:solidFill>
                  <a:srgbClr val="181E4B"/>
                </a:solidFill>
                <a:latin typeface="Ubuntu" panose="020B0504030602030204" pitchFamily="34" charset="0"/>
              </a:rPr>
              <a:t>code</a:t>
            </a:r>
            <a:r>
              <a:rPr lang="es-CO" sz="2000" b="1" dirty="0">
                <a:solidFill>
                  <a:srgbClr val="181E4B"/>
                </a:solidFill>
                <a:latin typeface="Ubuntu" panose="020B0504030602030204" pitchFamily="34" charset="0"/>
              </a:rPr>
              <a:t> </a:t>
            </a:r>
            <a:r>
              <a:rPr lang="es-CO" sz="2000" b="1" dirty="0" err="1">
                <a:solidFill>
                  <a:srgbClr val="181E4B"/>
                </a:solidFill>
                <a:latin typeface="Ubuntu" panose="020B0504030602030204" pitchFamily="34" charset="0"/>
              </a:rPr>
              <a:t>is</a:t>
            </a:r>
            <a:r>
              <a:rPr lang="es-CO" sz="2000" b="1" dirty="0">
                <a:solidFill>
                  <a:srgbClr val="181E4B"/>
                </a:solidFill>
                <a:latin typeface="Ubuntu" panose="020B0504030602030204" pitchFamily="34" charset="0"/>
              </a:rPr>
              <a:t> non-</a:t>
            </a:r>
            <a:r>
              <a:rPr lang="es-CO" sz="2000" b="1" dirty="0" err="1">
                <a:solidFill>
                  <a:srgbClr val="181E4B"/>
                </a:solidFill>
                <a:latin typeface="Ubuntu" panose="020B0504030602030204" pitchFamily="34" charset="0"/>
              </a:rPr>
              <a:t>blocking</a:t>
            </a:r>
            <a:r>
              <a:rPr lang="es-CO" sz="2000" b="1" dirty="0">
                <a:solidFill>
                  <a:srgbClr val="181E4B"/>
                </a:solidFill>
                <a:latin typeface="Ubuntu" panose="020B0504030602030204" pitchFamily="34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s-CO" sz="2000" b="1" dirty="0">
                <a:solidFill>
                  <a:srgbClr val="181E4B"/>
                </a:solidFill>
                <a:latin typeface="Ubuntu" panose="020B0504030602030204" pitchFamily="34" charset="0"/>
              </a:rPr>
              <a:t>❑ </a:t>
            </a:r>
            <a:r>
              <a:rPr lang="es-CO" sz="2000" b="1" dirty="0" err="1">
                <a:solidFill>
                  <a:srgbClr val="181E4B"/>
                </a:solidFill>
                <a:latin typeface="Ubuntu" panose="020B0504030602030204" pitchFamily="34" charset="0"/>
              </a:rPr>
              <a:t>Execution</a:t>
            </a:r>
            <a:r>
              <a:rPr lang="es-CO" sz="2000" b="1" dirty="0">
                <a:solidFill>
                  <a:srgbClr val="181E4B"/>
                </a:solidFill>
                <a:latin typeface="Ubuntu" panose="020B0504030602030204" pitchFamily="34" charset="0"/>
              </a:rPr>
              <a:t> </a:t>
            </a:r>
            <a:r>
              <a:rPr lang="es-CO" sz="2000" b="1" dirty="0" err="1">
                <a:solidFill>
                  <a:srgbClr val="181E4B"/>
                </a:solidFill>
                <a:latin typeface="Ubuntu" panose="020B0504030602030204" pitchFamily="34" charset="0"/>
              </a:rPr>
              <a:t>doesn’t</a:t>
            </a:r>
            <a:r>
              <a:rPr lang="es-CO" sz="2000" b="1" dirty="0">
                <a:solidFill>
                  <a:srgbClr val="181E4B"/>
                </a:solidFill>
                <a:latin typeface="Ubuntu" panose="020B0504030602030204" pitchFamily="34" charset="0"/>
              </a:rPr>
              <a:t> </a:t>
            </a:r>
            <a:r>
              <a:rPr lang="es-CO" sz="2000" b="1" dirty="0" err="1">
                <a:solidFill>
                  <a:srgbClr val="181E4B"/>
                </a:solidFill>
                <a:latin typeface="Ubuntu" panose="020B0504030602030204" pitchFamily="34" charset="0"/>
              </a:rPr>
              <a:t>wait</a:t>
            </a:r>
            <a:r>
              <a:rPr lang="es-CO" sz="2000" b="1" dirty="0">
                <a:solidFill>
                  <a:srgbClr val="181E4B"/>
                </a:solidFill>
                <a:latin typeface="Ubuntu" panose="020B0504030602030204" pitchFamily="34" charset="0"/>
              </a:rPr>
              <a:t> </a:t>
            </a:r>
            <a:r>
              <a:rPr lang="es-CO" sz="2000" b="1" dirty="0" err="1">
                <a:solidFill>
                  <a:srgbClr val="181E4B"/>
                </a:solidFill>
                <a:latin typeface="Ubuntu" panose="020B0504030602030204" pitchFamily="34" charset="0"/>
              </a:rPr>
              <a:t>for</a:t>
            </a:r>
            <a:r>
              <a:rPr lang="es-CO" sz="2000" b="1" dirty="0">
                <a:solidFill>
                  <a:srgbClr val="181E4B"/>
                </a:solidFill>
                <a:latin typeface="Ubuntu" panose="020B0504030602030204" pitchFamily="34" charset="0"/>
              </a:rPr>
              <a:t> </a:t>
            </a:r>
            <a:r>
              <a:rPr lang="es-CO" sz="2000" b="1" dirty="0" err="1">
                <a:solidFill>
                  <a:srgbClr val="181E4B"/>
                </a:solidFill>
                <a:latin typeface="Ubuntu" panose="020B0504030602030204" pitchFamily="34" charset="0"/>
              </a:rPr>
              <a:t>an</a:t>
            </a:r>
            <a:r>
              <a:rPr lang="es-CO" sz="2000" b="1" dirty="0">
                <a:solidFill>
                  <a:srgbClr val="181E4B"/>
                </a:solidFill>
                <a:latin typeface="Ubuntu" panose="020B0504030602030204" pitchFamily="34" charset="0"/>
              </a:rPr>
              <a:t> </a:t>
            </a:r>
            <a:r>
              <a:rPr lang="es-CO" sz="2000" b="1" dirty="0" err="1">
                <a:solidFill>
                  <a:srgbClr val="181E4B"/>
                </a:solidFill>
                <a:latin typeface="Ubuntu" panose="020B0504030602030204" pitchFamily="34" charset="0"/>
              </a:rPr>
              <a:t>asynchronous</a:t>
            </a:r>
            <a:r>
              <a:rPr lang="es-CO" sz="2000" b="1" dirty="0">
                <a:solidFill>
                  <a:srgbClr val="181E4B"/>
                </a:solidFill>
                <a:latin typeface="Ubuntu" panose="020B0504030602030204" pitchFamily="34" charset="0"/>
              </a:rPr>
              <a:t> </a:t>
            </a:r>
            <a:r>
              <a:rPr lang="es-CO" sz="2000" b="1" dirty="0" err="1">
                <a:solidFill>
                  <a:srgbClr val="181E4B"/>
                </a:solidFill>
                <a:latin typeface="Ubuntu" panose="020B0504030602030204" pitchFamily="34" charset="0"/>
              </a:rPr>
              <a:t>task</a:t>
            </a:r>
            <a:r>
              <a:rPr lang="es-CO" sz="2000" b="1" dirty="0">
                <a:solidFill>
                  <a:srgbClr val="181E4B"/>
                </a:solidFill>
                <a:latin typeface="Ubuntu" panose="020B0504030602030204" pitchFamily="34" charset="0"/>
              </a:rPr>
              <a:t> </a:t>
            </a:r>
            <a:r>
              <a:rPr lang="es-CO" sz="2000" b="1" dirty="0" err="1">
                <a:solidFill>
                  <a:srgbClr val="181E4B"/>
                </a:solidFill>
                <a:latin typeface="Ubuntu" panose="020B0504030602030204" pitchFamily="34" charset="0"/>
              </a:rPr>
              <a:t>to</a:t>
            </a:r>
            <a:r>
              <a:rPr lang="es-CO" sz="2000" b="1" dirty="0">
                <a:solidFill>
                  <a:srgbClr val="181E4B"/>
                </a:solidFill>
                <a:latin typeface="Ubuntu" panose="020B0504030602030204" pitchFamily="34" charset="0"/>
              </a:rPr>
              <a:t> </a:t>
            </a:r>
            <a:r>
              <a:rPr lang="es-CO" sz="2000" b="1" dirty="0" err="1">
                <a:solidFill>
                  <a:srgbClr val="181E4B"/>
                </a:solidFill>
                <a:latin typeface="Ubuntu" panose="020B0504030602030204" pitchFamily="34" charset="0"/>
              </a:rPr>
              <a:t>finish</a:t>
            </a:r>
            <a:r>
              <a:rPr lang="es-CO" sz="2000" b="1" dirty="0">
                <a:solidFill>
                  <a:srgbClr val="181E4B"/>
                </a:solidFill>
                <a:latin typeface="Ubuntu" panose="020B0504030602030204" pitchFamily="34" charset="0"/>
              </a:rPr>
              <a:t> </a:t>
            </a:r>
            <a:r>
              <a:rPr lang="es-CO" sz="2000" b="1" dirty="0" err="1">
                <a:solidFill>
                  <a:srgbClr val="181E4B"/>
                </a:solidFill>
                <a:latin typeface="Ubuntu" panose="020B0504030602030204" pitchFamily="34" charset="0"/>
              </a:rPr>
              <a:t>its</a:t>
            </a:r>
            <a:r>
              <a:rPr lang="es-CO" sz="2000" b="1" dirty="0">
                <a:solidFill>
                  <a:srgbClr val="181E4B"/>
                </a:solidFill>
                <a:latin typeface="Ubuntu" panose="020B0504030602030204" pitchFamily="34" charset="0"/>
              </a:rPr>
              <a:t> </a:t>
            </a:r>
            <a:r>
              <a:rPr lang="es-CO" sz="2000" b="1" dirty="0" err="1">
                <a:solidFill>
                  <a:srgbClr val="181E4B"/>
                </a:solidFill>
                <a:latin typeface="Ubuntu" panose="020B0504030602030204" pitchFamily="34" charset="0"/>
              </a:rPr>
              <a:t>work</a:t>
            </a:r>
            <a:r>
              <a:rPr lang="es-CO" sz="2000" b="1" dirty="0">
                <a:solidFill>
                  <a:srgbClr val="181E4B"/>
                </a:solidFill>
                <a:latin typeface="Ubuntu" panose="020B0504030602030204" pitchFamily="34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s-CO" sz="2000" b="1" dirty="0">
                <a:solidFill>
                  <a:srgbClr val="181E4B"/>
                </a:solidFill>
                <a:latin typeface="Ubuntu" panose="020B0504030602030204" pitchFamily="34" charset="0"/>
              </a:rPr>
              <a:t>❑ </a:t>
            </a:r>
            <a:r>
              <a:rPr lang="es-CO" sz="2000" b="1" dirty="0" err="1">
                <a:solidFill>
                  <a:srgbClr val="181E4B"/>
                </a:solidFill>
                <a:latin typeface="Ubuntu" panose="020B0504030602030204" pitchFamily="34" charset="0"/>
              </a:rPr>
              <a:t>Callback</a:t>
            </a:r>
            <a:r>
              <a:rPr lang="es-CO" sz="2000" b="1" dirty="0">
                <a:solidFill>
                  <a:srgbClr val="181E4B"/>
                </a:solidFill>
                <a:latin typeface="Ubuntu" panose="020B0504030602030204" pitchFamily="34" charset="0"/>
              </a:rPr>
              <a:t> </a:t>
            </a:r>
            <a:r>
              <a:rPr lang="es-CO" sz="2000" b="1" dirty="0" err="1">
                <a:solidFill>
                  <a:srgbClr val="181E4B"/>
                </a:solidFill>
                <a:latin typeface="Ubuntu" panose="020B0504030602030204" pitchFamily="34" charset="0"/>
              </a:rPr>
              <a:t>functions</a:t>
            </a:r>
            <a:r>
              <a:rPr lang="es-CO" sz="2000" b="1" dirty="0">
                <a:solidFill>
                  <a:srgbClr val="181E4B"/>
                </a:solidFill>
                <a:latin typeface="Ubuntu" panose="020B0504030602030204" pitchFamily="34" charset="0"/>
              </a:rPr>
              <a:t> alone do NOT </a:t>
            </a:r>
            <a:r>
              <a:rPr lang="es-CO" sz="2000" b="1" dirty="0" err="1">
                <a:solidFill>
                  <a:srgbClr val="181E4B"/>
                </a:solidFill>
                <a:latin typeface="Ubuntu" panose="020B0504030602030204" pitchFamily="34" charset="0"/>
              </a:rPr>
              <a:t>make</a:t>
            </a:r>
            <a:r>
              <a:rPr lang="es-CO" sz="2000" b="1" dirty="0">
                <a:solidFill>
                  <a:srgbClr val="181E4B"/>
                </a:solidFill>
                <a:latin typeface="Ubuntu" panose="020B0504030602030204" pitchFamily="34" charset="0"/>
              </a:rPr>
              <a:t> </a:t>
            </a:r>
            <a:r>
              <a:rPr lang="es-CO" sz="2000" b="1" dirty="0" err="1">
                <a:solidFill>
                  <a:srgbClr val="181E4B"/>
                </a:solidFill>
                <a:latin typeface="Ubuntu" panose="020B0504030602030204" pitchFamily="34" charset="0"/>
              </a:rPr>
              <a:t>code</a:t>
            </a:r>
            <a:r>
              <a:rPr lang="es-CO" sz="2000" b="1" dirty="0">
                <a:solidFill>
                  <a:srgbClr val="181E4B"/>
                </a:solidFill>
                <a:latin typeface="Ubuntu" panose="020B0504030602030204" pitchFamily="34" charset="0"/>
              </a:rPr>
              <a:t> </a:t>
            </a:r>
            <a:r>
              <a:rPr lang="es-CO" sz="2000" b="1" dirty="0" err="1">
                <a:solidFill>
                  <a:srgbClr val="181E4B"/>
                </a:solidFill>
                <a:latin typeface="Ubuntu" panose="020B0504030602030204" pitchFamily="34" charset="0"/>
              </a:rPr>
              <a:t>asynchronous</a:t>
            </a:r>
            <a:r>
              <a:rPr lang="es-CO" sz="2000" b="1" dirty="0">
                <a:solidFill>
                  <a:srgbClr val="181E4B"/>
                </a:solidFill>
                <a:latin typeface="Ubuntu" panose="020B0504030602030204" pitchFamily="34" charset="0"/>
              </a:rPr>
              <a:t>!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4484F761-51E5-794B-2822-09A8C4E8FF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2217" y="3955449"/>
            <a:ext cx="3759904" cy="975225"/>
          </a:xfrm>
          <a:prstGeom prst="rect">
            <a:avLst/>
          </a:prstGeom>
        </p:spPr>
      </p:pic>
      <p:sp>
        <p:nvSpPr>
          <p:cNvPr id="20" name="Abrir llave 19">
            <a:extLst>
              <a:ext uri="{FF2B5EF4-FFF2-40B4-BE49-F238E27FC236}">
                <a16:creationId xmlns:a16="http://schemas.microsoft.com/office/drawing/2014/main" id="{0C1618F4-A85B-7EAE-8A39-4A42AFAE7740}"/>
              </a:ext>
            </a:extLst>
          </p:cNvPr>
          <p:cNvSpPr/>
          <p:nvPr/>
        </p:nvSpPr>
        <p:spPr>
          <a:xfrm>
            <a:off x="5489523" y="1059388"/>
            <a:ext cx="373395" cy="2369611"/>
          </a:xfrm>
          <a:prstGeom prst="leftBrace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78D8B80-12D6-380D-B8F8-E62B36CCDFC0}"/>
              </a:ext>
            </a:extLst>
          </p:cNvPr>
          <p:cNvSpPr txBox="1"/>
          <p:nvPr/>
        </p:nvSpPr>
        <p:spPr>
          <a:xfrm>
            <a:off x="3576917" y="2005340"/>
            <a:ext cx="1796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rgbClr val="FF0000"/>
                </a:solidFill>
                <a:latin typeface="Ubuntu" panose="020B0504030602030204" pitchFamily="34" charset="0"/>
              </a:rPr>
              <a:t>CALLBACK WILL RUN AFTER TIMER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E836D63-B13F-3C7A-C1BA-D7B5CCB30DC4}"/>
              </a:ext>
            </a:extLst>
          </p:cNvPr>
          <p:cNvSpPr txBox="1"/>
          <p:nvPr/>
        </p:nvSpPr>
        <p:spPr>
          <a:xfrm>
            <a:off x="7975952" y="473770"/>
            <a:ext cx="1796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rgbClr val="FF0000"/>
                </a:solidFill>
                <a:latin typeface="Ubuntu" panose="020B0504030602030204" pitchFamily="34" charset="0"/>
              </a:rPr>
              <a:t>ASYNCHRONOUS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FBB79F9-B76F-82BB-AD82-70220F00F8C0}"/>
              </a:ext>
            </a:extLst>
          </p:cNvPr>
          <p:cNvSpPr txBox="1"/>
          <p:nvPr/>
        </p:nvSpPr>
        <p:spPr>
          <a:xfrm>
            <a:off x="7138917" y="5641687"/>
            <a:ext cx="476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 err="1">
                <a:solidFill>
                  <a:srgbClr val="FF0000"/>
                </a:solidFill>
                <a:latin typeface="Ubuntu" panose="020B0504030602030204" pitchFamily="34" charset="0"/>
              </a:rPr>
              <a:t>callback</a:t>
            </a:r>
            <a:r>
              <a:rPr lang="es-CO" sz="1600" b="1" dirty="0">
                <a:solidFill>
                  <a:srgbClr val="FF0000"/>
                </a:solidFill>
                <a:latin typeface="Ubuntu" panose="020B0504030602030204" pitchFamily="34" charset="0"/>
              </a:rPr>
              <a:t> </a:t>
            </a:r>
            <a:r>
              <a:rPr lang="es-CO" sz="1600" b="1" dirty="0" err="1">
                <a:solidFill>
                  <a:srgbClr val="FF0000"/>
                </a:solidFill>
                <a:latin typeface="Ubuntu" panose="020B0504030602030204" pitchFamily="34" charset="0"/>
              </a:rPr>
              <a:t>does</a:t>
            </a:r>
            <a:r>
              <a:rPr lang="es-CO" sz="1600" b="1" dirty="0">
                <a:solidFill>
                  <a:srgbClr val="FF0000"/>
                </a:solidFill>
                <a:latin typeface="Ubuntu" panose="020B0504030602030204" pitchFamily="34" charset="0"/>
              </a:rPr>
              <a:t> NOT </a:t>
            </a:r>
            <a:r>
              <a:rPr lang="es-CO" sz="1600" b="1" dirty="0" err="1">
                <a:solidFill>
                  <a:srgbClr val="FF0000"/>
                </a:solidFill>
                <a:latin typeface="Ubuntu" panose="020B0504030602030204" pitchFamily="34" charset="0"/>
              </a:rPr>
              <a:t>automatically</a:t>
            </a:r>
            <a:r>
              <a:rPr lang="es-CO" sz="1600" b="1" dirty="0">
                <a:solidFill>
                  <a:srgbClr val="FF0000"/>
                </a:solidFill>
                <a:latin typeface="Ubuntu" panose="020B0504030602030204" pitchFamily="34" charset="0"/>
              </a:rPr>
              <a:t> </a:t>
            </a:r>
            <a:r>
              <a:rPr lang="es-CO" sz="1600" b="1" dirty="0" err="1">
                <a:solidFill>
                  <a:srgbClr val="FF0000"/>
                </a:solidFill>
                <a:latin typeface="Ubuntu" panose="020B0504030602030204" pitchFamily="34" charset="0"/>
              </a:rPr>
              <a:t>make</a:t>
            </a:r>
            <a:r>
              <a:rPr lang="es-CO" sz="1600" b="1" dirty="0">
                <a:solidFill>
                  <a:srgbClr val="FF0000"/>
                </a:solidFill>
                <a:latin typeface="Ubuntu" panose="020B0504030602030204" pitchFamily="34" charset="0"/>
              </a:rPr>
              <a:t> </a:t>
            </a:r>
            <a:r>
              <a:rPr lang="es-CO" sz="1600" b="1" dirty="0" err="1">
                <a:solidFill>
                  <a:srgbClr val="FF0000"/>
                </a:solidFill>
                <a:latin typeface="Ubuntu" panose="020B0504030602030204" pitchFamily="34" charset="0"/>
              </a:rPr>
              <a:t>code</a:t>
            </a:r>
            <a:r>
              <a:rPr lang="es-CO" sz="1600" b="1" dirty="0">
                <a:solidFill>
                  <a:srgbClr val="FF0000"/>
                </a:solidFill>
                <a:latin typeface="Ubuntu" panose="020B0504030602030204" pitchFamily="34" charset="0"/>
              </a:rPr>
              <a:t> </a:t>
            </a:r>
            <a:r>
              <a:rPr lang="es-CO" sz="1600" b="1" dirty="0" err="1">
                <a:solidFill>
                  <a:srgbClr val="FF0000"/>
                </a:solidFill>
                <a:latin typeface="Ubuntu" panose="020B0504030602030204" pitchFamily="34" charset="0"/>
              </a:rPr>
              <a:t>asynchronous</a:t>
            </a:r>
            <a:endParaRPr lang="es-CO" sz="1600" b="1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1B443CF-4464-BBB3-7D9D-CDC86A9BD50F}"/>
              </a:ext>
            </a:extLst>
          </p:cNvPr>
          <p:cNvSpPr txBox="1"/>
          <p:nvPr/>
        </p:nvSpPr>
        <p:spPr>
          <a:xfrm>
            <a:off x="5089815" y="4887635"/>
            <a:ext cx="1796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rgbClr val="FF0000"/>
                </a:solidFill>
                <a:latin typeface="Ubuntu" panose="020B0504030602030204" pitchFamily="34" charset="0"/>
              </a:rPr>
              <a:t>EXECUTED AFTER ALL OTHER CODE</a:t>
            </a:r>
          </a:p>
        </p:txBody>
      </p:sp>
      <p:sp>
        <p:nvSpPr>
          <p:cNvPr id="25" name="Cerrar llave 24">
            <a:extLst>
              <a:ext uri="{FF2B5EF4-FFF2-40B4-BE49-F238E27FC236}">
                <a16:creationId xmlns:a16="http://schemas.microsoft.com/office/drawing/2014/main" id="{EC825A1E-D3AD-F8C4-1FDD-5988E869429D}"/>
              </a:ext>
            </a:extLst>
          </p:cNvPr>
          <p:cNvSpPr/>
          <p:nvPr/>
        </p:nvSpPr>
        <p:spPr>
          <a:xfrm rot="5400000" flipH="1" flipV="1">
            <a:off x="9260560" y="3654374"/>
            <a:ext cx="523219" cy="3201016"/>
          </a:xfrm>
          <a:prstGeom prst="righ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7" name="Conector: curvado 26">
            <a:extLst>
              <a:ext uri="{FF2B5EF4-FFF2-40B4-BE49-F238E27FC236}">
                <a16:creationId xmlns:a16="http://schemas.microsoft.com/office/drawing/2014/main" id="{DBE6BC71-FBF9-3D87-22AB-EB38E9DDA348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7382492" y="627658"/>
            <a:ext cx="593460" cy="1377679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33251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16626" y="0"/>
            <a:ext cx="505360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59D3517-4C00-63DD-E657-F5F73109AE18}"/>
              </a:ext>
            </a:extLst>
          </p:cNvPr>
          <p:cNvSpPr txBox="1"/>
          <p:nvPr/>
        </p:nvSpPr>
        <p:spPr>
          <a:xfrm>
            <a:off x="427464" y="239903"/>
            <a:ext cx="503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bg1"/>
                </a:solidFill>
                <a:latin typeface="Ubuntu" panose="020B0504030602030204" pitchFamily="34" charset="0"/>
              </a:rPr>
              <a:t>SYNCHRONUS CODE</a:t>
            </a:r>
            <a:endParaRPr lang="es-CO" sz="2000" b="1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86AB619-80C6-9285-D61E-42DF0794163F}"/>
              </a:ext>
            </a:extLst>
          </p:cNvPr>
          <p:cNvSpPr txBox="1"/>
          <p:nvPr/>
        </p:nvSpPr>
        <p:spPr>
          <a:xfrm>
            <a:off x="640069" y="3757094"/>
            <a:ext cx="27943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err="1">
                <a:solidFill>
                  <a:schemeClr val="bg1"/>
                </a:solidFill>
                <a:latin typeface="Ubuntu" panose="020B0504030602030204" pitchFamily="34" charset="0"/>
              </a:rPr>
              <a:t>addEventListener</a:t>
            </a:r>
            <a:r>
              <a:rPr lang="es-CO" b="1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es-CO" b="1" dirty="0" err="1">
                <a:solidFill>
                  <a:schemeClr val="bg1"/>
                </a:solidFill>
                <a:latin typeface="Ubuntu" panose="020B0504030602030204" pitchFamily="34" charset="0"/>
              </a:rPr>
              <a:t>does</a:t>
            </a:r>
            <a:r>
              <a:rPr lang="es-CO" b="1" dirty="0">
                <a:solidFill>
                  <a:schemeClr val="bg1"/>
                </a:solidFill>
                <a:latin typeface="Ubuntu" panose="020B0504030602030204" pitchFamily="34" charset="0"/>
              </a:rPr>
              <a:t> NOT </a:t>
            </a:r>
            <a:r>
              <a:rPr lang="es-CO" b="1" dirty="0" err="1">
                <a:solidFill>
                  <a:schemeClr val="bg1"/>
                </a:solidFill>
                <a:latin typeface="Ubuntu" panose="020B0504030602030204" pitchFamily="34" charset="0"/>
              </a:rPr>
              <a:t>automatically</a:t>
            </a:r>
            <a:r>
              <a:rPr lang="es-CO" b="1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es-CO" b="1" dirty="0" err="1">
                <a:solidFill>
                  <a:schemeClr val="bg1"/>
                </a:solidFill>
                <a:latin typeface="Ubuntu" panose="020B0504030602030204" pitchFamily="34" charset="0"/>
              </a:rPr>
              <a:t>make</a:t>
            </a:r>
            <a:r>
              <a:rPr lang="es-CO" b="1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es-CO" b="1" dirty="0" err="1">
                <a:solidFill>
                  <a:schemeClr val="bg1"/>
                </a:solidFill>
                <a:latin typeface="Ubuntu" panose="020B0504030602030204" pitchFamily="34" charset="0"/>
              </a:rPr>
              <a:t>code</a:t>
            </a:r>
            <a:r>
              <a:rPr lang="es-CO" b="1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es-CO" b="1" dirty="0" err="1">
                <a:solidFill>
                  <a:schemeClr val="bg1"/>
                </a:solidFill>
                <a:latin typeface="Ubuntu" panose="020B0504030602030204" pitchFamily="34" charset="0"/>
              </a:rPr>
              <a:t>asynchronous</a:t>
            </a:r>
            <a:r>
              <a:rPr lang="es-CO" b="1" dirty="0">
                <a:solidFill>
                  <a:schemeClr val="bg1"/>
                </a:solidFill>
                <a:latin typeface="Ubuntu" panose="020B0504030602030204" pitchFamily="34" charset="0"/>
              </a:rPr>
              <a:t>¡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C4A5FA7-FA12-E924-5BD6-835BB0E22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5095" y="1472292"/>
            <a:ext cx="5748311" cy="239077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CB5B7C1-6D7F-B5A0-B756-62856265E35F}"/>
              </a:ext>
            </a:extLst>
          </p:cNvPr>
          <p:cNvSpPr txBox="1"/>
          <p:nvPr/>
        </p:nvSpPr>
        <p:spPr>
          <a:xfrm>
            <a:off x="2184923" y="5426840"/>
            <a:ext cx="76407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chemeClr val="bg1"/>
                </a:solidFill>
                <a:latin typeface="Ubuntu" panose="020B0504030602030204" pitchFamily="34" charset="0"/>
              </a:rPr>
              <a:t>➢ </a:t>
            </a:r>
            <a:r>
              <a:rPr lang="es-CO" b="1" dirty="0" err="1">
                <a:solidFill>
                  <a:schemeClr val="bg1"/>
                </a:solidFill>
                <a:latin typeface="Ubuntu" panose="020B0504030602030204" pitchFamily="34" charset="0"/>
              </a:rPr>
              <a:t>Asynchronous</a:t>
            </a:r>
            <a:r>
              <a:rPr lang="es-CO" b="1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es-CO" b="1" dirty="0" err="1">
                <a:solidFill>
                  <a:schemeClr val="bg1"/>
                </a:solidFill>
                <a:latin typeface="Ubuntu" panose="020B0504030602030204" pitchFamily="34" charset="0"/>
              </a:rPr>
              <a:t>code</a:t>
            </a:r>
            <a:r>
              <a:rPr lang="es-CO" b="1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es-CO" b="1" dirty="0" err="1">
                <a:solidFill>
                  <a:schemeClr val="bg1"/>
                </a:solidFill>
                <a:latin typeface="Ubuntu" panose="020B0504030602030204" pitchFamily="34" charset="0"/>
              </a:rPr>
              <a:t>is</a:t>
            </a:r>
            <a:r>
              <a:rPr lang="es-CO" b="1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es-CO" b="1" dirty="0" err="1">
                <a:solidFill>
                  <a:schemeClr val="bg1"/>
                </a:solidFill>
                <a:latin typeface="Ubuntu" panose="020B0504030602030204" pitchFamily="34" charset="0"/>
              </a:rPr>
              <a:t>executed</a:t>
            </a:r>
            <a:r>
              <a:rPr lang="es-CO" b="1" dirty="0">
                <a:solidFill>
                  <a:schemeClr val="bg1"/>
                </a:solidFill>
                <a:latin typeface="Ubuntu" panose="020B0504030602030204" pitchFamily="34" charset="0"/>
              </a:rPr>
              <a:t> after a </a:t>
            </a:r>
            <a:r>
              <a:rPr lang="es-CO" b="1" dirty="0" err="1">
                <a:solidFill>
                  <a:schemeClr val="bg1"/>
                </a:solidFill>
                <a:latin typeface="Ubuntu" panose="020B0504030602030204" pitchFamily="34" charset="0"/>
              </a:rPr>
              <a:t>task</a:t>
            </a:r>
            <a:r>
              <a:rPr lang="es-CO" b="1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es-CO" b="1" dirty="0" err="1">
                <a:solidFill>
                  <a:schemeClr val="bg1"/>
                </a:solidFill>
                <a:latin typeface="Ubuntu" panose="020B0504030602030204" pitchFamily="34" charset="0"/>
              </a:rPr>
              <a:t>that</a:t>
            </a:r>
            <a:r>
              <a:rPr lang="es-CO" b="1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es-CO" b="1" dirty="0" err="1">
                <a:solidFill>
                  <a:schemeClr val="bg1"/>
                </a:solidFill>
                <a:latin typeface="Ubuntu" panose="020B0504030602030204" pitchFamily="34" charset="0"/>
              </a:rPr>
              <a:t>runs</a:t>
            </a:r>
            <a:r>
              <a:rPr lang="es-CO" b="1" dirty="0">
                <a:solidFill>
                  <a:schemeClr val="bg1"/>
                </a:solidFill>
                <a:latin typeface="Ubuntu" panose="020B0504030602030204" pitchFamily="34" charset="0"/>
              </a:rPr>
              <a:t> in </a:t>
            </a:r>
            <a:r>
              <a:rPr lang="es-CO" b="1" dirty="0" err="1">
                <a:solidFill>
                  <a:schemeClr val="bg1"/>
                </a:solidFill>
                <a:latin typeface="Ubuntu" panose="020B0504030602030204" pitchFamily="34" charset="0"/>
              </a:rPr>
              <a:t>the</a:t>
            </a:r>
            <a:r>
              <a:rPr lang="es-CO" b="1" dirty="0">
                <a:solidFill>
                  <a:schemeClr val="bg1"/>
                </a:solidFill>
                <a:latin typeface="Ubuntu" panose="020B0504030602030204" pitchFamily="34" charset="0"/>
              </a:rPr>
              <a:t> “</a:t>
            </a:r>
            <a:r>
              <a:rPr lang="es-CO" b="1" dirty="0" err="1">
                <a:solidFill>
                  <a:schemeClr val="bg1"/>
                </a:solidFill>
                <a:latin typeface="Ubuntu" panose="020B0504030602030204" pitchFamily="34" charset="0"/>
              </a:rPr>
              <a:t>background</a:t>
            </a:r>
            <a:r>
              <a:rPr lang="es-CO" b="1" dirty="0">
                <a:solidFill>
                  <a:schemeClr val="bg1"/>
                </a:solidFill>
                <a:latin typeface="Ubuntu" panose="020B0504030602030204" pitchFamily="34" charset="0"/>
              </a:rPr>
              <a:t>” </a:t>
            </a:r>
            <a:r>
              <a:rPr lang="es-CO" b="1" dirty="0" err="1">
                <a:solidFill>
                  <a:schemeClr val="bg1"/>
                </a:solidFill>
                <a:latin typeface="Ubuntu" panose="020B0504030602030204" pitchFamily="34" charset="0"/>
              </a:rPr>
              <a:t>finishes</a:t>
            </a:r>
            <a:r>
              <a:rPr lang="es-CO" b="1" dirty="0">
                <a:solidFill>
                  <a:schemeClr val="bg1"/>
                </a:solidFill>
                <a:latin typeface="Ubuntu" panose="020B0504030602030204" pitchFamily="34" charset="0"/>
              </a:rPr>
              <a:t>; </a:t>
            </a:r>
          </a:p>
          <a:p>
            <a:r>
              <a:rPr lang="es-CO" b="1" dirty="0">
                <a:solidFill>
                  <a:schemeClr val="bg1"/>
                </a:solidFill>
                <a:latin typeface="Ubuntu" panose="020B0504030602030204" pitchFamily="34" charset="0"/>
              </a:rPr>
              <a:t>➢ </a:t>
            </a:r>
            <a:r>
              <a:rPr lang="es-CO" b="1" dirty="0" err="1">
                <a:solidFill>
                  <a:schemeClr val="bg1"/>
                </a:solidFill>
                <a:latin typeface="Ubuntu" panose="020B0504030602030204" pitchFamily="34" charset="0"/>
              </a:rPr>
              <a:t>Asynchronous</a:t>
            </a:r>
            <a:r>
              <a:rPr lang="es-CO" b="1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es-CO" b="1" dirty="0" err="1">
                <a:solidFill>
                  <a:schemeClr val="bg1"/>
                </a:solidFill>
                <a:latin typeface="Ubuntu" panose="020B0504030602030204" pitchFamily="34" charset="0"/>
              </a:rPr>
              <a:t>code</a:t>
            </a:r>
            <a:r>
              <a:rPr lang="es-CO" b="1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es-CO" b="1" dirty="0" err="1">
                <a:solidFill>
                  <a:schemeClr val="bg1"/>
                </a:solidFill>
                <a:latin typeface="Ubuntu" panose="020B0504030602030204" pitchFamily="34" charset="0"/>
              </a:rPr>
              <a:t>is</a:t>
            </a:r>
            <a:r>
              <a:rPr lang="es-CO" b="1" dirty="0">
                <a:solidFill>
                  <a:schemeClr val="bg1"/>
                </a:solidFill>
                <a:latin typeface="Ubuntu" panose="020B0504030602030204" pitchFamily="34" charset="0"/>
              </a:rPr>
              <a:t> non-</a:t>
            </a:r>
            <a:r>
              <a:rPr lang="es-CO" b="1" dirty="0" err="1">
                <a:solidFill>
                  <a:schemeClr val="bg1"/>
                </a:solidFill>
                <a:latin typeface="Ubuntu" panose="020B0504030602030204" pitchFamily="34" charset="0"/>
              </a:rPr>
              <a:t>blocking</a:t>
            </a:r>
            <a:r>
              <a:rPr lang="es-CO" b="1" dirty="0">
                <a:solidFill>
                  <a:schemeClr val="bg1"/>
                </a:solidFill>
                <a:latin typeface="Ubuntu" panose="020B0504030602030204" pitchFamily="34" charset="0"/>
              </a:rPr>
              <a:t>; </a:t>
            </a:r>
          </a:p>
          <a:p>
            <a:r>
              <a:rPr lang="es-CO" b="1" dirty="0">
                <a:solidFill>
                  <a:schemeClr val="bg1"/>
                </a:solidFill>
                <a:latin typeface="Ubuntu" panose="020B0504030602030204" pitchFamily="34" charset="0"/>
              </a:rPr>
              <a:t>➢ </a:t>
            </a:r>
            <a:r>
              <a:rPr lang="es-CO" b="1" dirty="0" err="1">
                <a:solidFill>
                  <a:schemeClr val="bg1"/>
                </a:solidFill>
                <a:latin typeface="Ubuntu" panose="020B0504030602030204" pitchFamily="34" charset="0"/>
              </a:rPr>
              <a:t>Execution</a:t>
            </a:r>
            <a:r>
              <a:rPr lang="es-CO" b="1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es-CO" b="1" dirty="0" err="1">
                <a:solidFill>
                  <a:schemeClr val="bg1"/>
                </a:solidFill>
                <a:latin typeface="Ubuntu" panose="020B0504030602030204" pitchFamily="34" charset="0"/>
              </a:rPr>
              <a:t>doesn’t</a:t>
            </a:r>
            <a:r>
              <a:rPr lang="es-CO" b="1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es-CO" b="1" dirty="0" err="1">
                <a:solidFill>
                  <a:schemeClr val="bg1"/>
                </a:solidFill>
                <a:latin typeface="Ubuntu" panose="020B0504030602030204" pitchFamily="34" charset="0"/>
              </a:rPr>
              <a:t>wait</a:t>
            </a:r>
            <a:r>
              <a:rPr lang="es-CO" b="1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es-CO" b="1" dirty="0" err="1">
                <a:solidFill>
                  <a:schemeClr val="bg1"/>
                </a:solidFill>
                <a:latin typeface="Ubuntu" panose="020B0504030602030204" pitchFamily="34" charset="0"/>
              </a:rPr>
              <a:t>for</a:t>
            </a:r>
            <a:r>
              <a:rPr lang="es-CO" b="1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es-CO" b="1" dirty="0" err="1">
                <a:solidFill>
                  <a:schemeClr val="bg1"/>
                </a:solidFill>
                <a:latin typeface="Ubuntu" panose="020B0504030602030204" pitchFamily="34" charset="0"/>
              </a:rPr>
              <a:t>an</a:t>
            </a:r>
            <a:r>
              <a:rPr lang="es-CO" b="1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es-CO" b="1" dirty="0" err="1">
                <a:solidFill>
                  <a:schemeClr val="bg1"/>
                </a:solidFill>
                <a:latin typeface="Ubuntu" panose="020B0504030602030204" pitchFamily="34" charset="0"/>
              </a:rPr>
              <a:t>asynchronous</a:t>
            </a:r>
            <a:r>
              <a:rPr lang="es-CO" b="1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es-CO" b="1" dirty="0" err="1">
                <a:solidFill>
                  <a:schemeClr val="bg1"/>
                </a:solidFill>
                <a:latin typeface="Ubuntu" panose="020B0504030602030204" pitchFamily="34" charset="0"/>
              </a:rPr>
              <a:t>task</a:t>
            </a:r>
            <a:r>
              <a:rPr lang="es-CO" b="1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es-CO" b="1" dirty="0" err="1">
                <a:solidFill>
                  <a:schemeClr val="bg1"/>
                </a:solidFill>
                <a:latin typeface="Ubuntu" panose="020B0504030602030204" pitchFamily="34" charset="0"/>
              </a:rPr>
              <a:t>to</a:t>
            </a:r>
            <a:r>
              <a:rPr lang="es-CO" b="1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es-CO" b="1" dirty="0" err="1">
                <a:solidFill>
                  <a:schemeClr val="bg1"/>
                </a:solidFill>
                <a:latin typeface="Ubuntu" panose="020B0504030602030204" pitchFamily="34" charset="0"/>
              </a:rPr>
              <a:t>finish</a:t>
            </a:r>
            <a:r>
              <a:rPr lang="es-CO" b="1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es-CO" b="1" dirty="0" err="1">
                <a:solidFill>
                  <a:schemeClr val="bg1"/>
                </a:solidFill>
                <a:latin typeface="Ubuntu" panose="020B0504030602030204" pitchFamily="34" charset="0"/>
              </a:rPr>
              <a:t>its</a:t>
            </a:r>
            <a:r>
              <a:rPr lang="es-CO" b="1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es-CO" b="1" dirty="0" err="1">
                <a:solidFill>
                  <a:schemeClr val="bg1"/>
                </a:solidFill>
                <a:latin typeface="Ubuntu" panose="020B0504030602030204" pitchFamily="34" charset="0"/>
              </a:rPr>
              <a:t>work</a:t>
            </a:r>
            <a:r>
              <a:rPr lang="es-CO" b="1" dirty="0">
                <a:solidFill>
                  <a:schemeClr val="bg1"/>
                </a:solidFill>
                <a:latin typeface="Ubuntu" panose="020B0504030602030204" pitchFamily="34" charset="0"/>
              </a:rPr>
              <a:t>; </a:t>
            </a:r>
          </a:p>
          <a:p>
            <a:r>
              <a:rPr lang="es-CO" b="1" dirty="0">
                <a:solidFill>
                  <a:schemeClr val="bg1"/>
                </a:solidFill>
                <a:latin typeface="Ubuntu" panose="020B0504030602030204" pitchFamily="34" charset="0"/>
              </a:rPr>
              <a:t>➢ </a:t>
            </a:r>
            <a:r>
              <a:rPr lang="es-CO" b="1" dirty="0" err="1">
                <a:solidFill>
                  <a:schemeClr val="bg1"/>
                </a:solidFill>
                <a:latin typeface="Ubuntu" panose="020B0504030602030204" pitchFamily="34" charset="0"/>
              </a:rPr>
              <a:t>Callback</a:t>
            </a:r>
            <a:r>
              <a:rPr lang="es-CO" b="1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es-CO" b="1" dirty="0" err="1">
                <a:solidFill>
                  <a:schemeClr val="bg1"/>
                </a:solidFill>
                <a:latin typeface="Ubuntu" panose="020B0504030602030204" pitchFamily="34" charset="0"/>
              </a:rPr>
              <a:t>functions</a:t>
            </a:r>
            <a:r>
              <a:rPr lang="es-CO" b="1" dirty="0">
                <a:solidFill>
                  <a:schemeClr val="bg1"/>
                </a:solidFill>
                <a:latin typeface="Ubuntu" panose="020B0504030602030204" pitchFamily="34" charset="0"/>
              </a:rPr>
              <a:t> alone do NOT </a:t>
            </a:r>
            <a:r>
              <a:rPr lang="es-CO" b="1" dirty="0" err="1">
                <a:solidFill>
                  <a:schemeClr val="bg1"/>
                </a:solidFill>
                <a:latin typeface="Ubuntu" panose="020B0504030602030204" pitchFamily="34" charset="0"/>
              </a:rPr>
              <a:t>make</a:t>
            </a:r>
            <a:r>
              <a:rPr lang="es-CO" b="1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es-CO" b="1" dirty="0" err="1">
                <a:solidFill>
                  <a:schemeClr val="bg1"/>
                </a:solidFill>
                <a:latin typeface="Ubuntu" panose="020B0504030602030204" pitchFamily="34" charset="0"/>
              </a:rPr>
              <a:t>code</a:t>
            </a:r>
            <a:r>
              <a:rPr lang="es-CO" b="1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es-CO" b="1" dirty="0" err="1">
                <a:solidFill>
                  <a:schemeClr val="bg1"/>
                </a:solidFill>
                <a:latin typeface="Ubuntu" panose="020B0504030602030204" pitchFamily="34" charset="0"/>
              </a:rPr>
              <a:t>asynchronous</a:t>
            </a:r>
            <a:r>
              <a:rPr lang="es-CO" b="1" dirty="0">
                <a:solidFill>
                  <a:schemeClr val="bg1"/>
                </a:solidFill>
                <a:latin typeface="Ubuntu" panose="020B0504030602030204" pitchFamily="34" charset="0"/>
              </a:rPr>
              <a:t>!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FA90F43-6717-2FC5-595F-C7869A6BFCB6}"/>
              </a:ext>
            </a:extLst>
          </p:cNvPr>
          <p:cNvSpPr txBox="1"/>
          <p:nvPr/>
        </p:nvSpPr>
        <p:spPr>
          <a:xfrm>
            <a:off x="3255095" y="3954076"/>
            <a:ext cx="612289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Ubuntu" panose="020B0504030602030204" pitchFamily="34" charset="0"/>
              </a:rPr>
              <a:t>❑ Example: Asynchronous image loading with event </a:t>
            </a:r>
          </a:p>
          <a:p>
            <a:r>
              <a:rPr lang="en-US" dirty="0">
                <a:solidFill>
                  <a:schemeClr val="bg1"/>
                </a:solidFill>
                <a:latin typeface="Ubuntu" panose="020B0504030602030204" pitchFamily="34" charset="0"/>
              </a:rPr>
              <a:t>and callback Image loading Asynchronous </a:t>
            </a:r>
          </a:p>
          <a:p>
            <a:r>
              <a:rPr lang="en-US" dirty="0">
                <a:solidFill>
                  <a:schemeClr val="bg1"/>
                </a:solidFill>
                <a:latin typeface="Ubuntu" panose="020B0504030602030204" pitchFamily="34" charset="0"/>
              </a:rPr>
              <a:t>❑ Other examples: Geolocation API or AJAX calls</a:t>
            </a:r>
            <a:endParaRPr lang="es-CO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BB7EDDD-954A-D9A4-169B-7C86BE23E267}"/>
              </a:ext>
            </a:extLst>
          </p:cNvPr>
          <p:cNvSpPr txBox="1"/>
          <p:nvPr/>
        </p:nvSpPr>
        <p:spPr>
          <a:xfrm>
            <a:off x="9053284" y="2380704"/>
            <a:ext cx="20669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Ubuntu" panose="020B0504030602030204" pitchFamily="34" charset="0"/>
              </a:rPr>
              <a:t>CALLBACK WILL RUN AFTER IMAGE LOADS</a:t>
            </a:r>
            <a:endParaRPr lang="es-CO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68ADFA8-876A-72AE-F3D9-EABC7BD78022}"/>
              </a:ext>
            </a:extLst>
          </p:cNvPr>
          <p:cNvSpPr txBox="1"/>
          <p:nvPr/>
        </p:nvSpPr>
        <p:spPr>
          <a:xfrm>
            <a:off x="5283063" y="729387"/>
            <a:ext cx="14444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Ubuntu" panose="020B0504030602030204" pitchFamily="34" charset="0"/>
              </a:rPr>
              <a:t>Asynchronous</a:t>
            </a:r>
            <a:endParaRPr lang="es-CO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B1CEEBA6-3083-C95E-DCE1-2B66E73870DA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2310480" y="2583247"/>
            <a:ext cx="900626" cy="1447068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curvado 33">
            <a:extLst>
              <a:ext uri="{FF2B5EF4-FFF2-40B4-BE49-F238E27FC236}">
                <a16:creationId xmlns:a16="http://schemas.microsoft.com/office/drawing/2014/main" id="{A1B17212-F212-97B8-2D95-8A19ED85C9C8}"/>
              </a:ext>
            </a:extLst>
          </p:cNvPr>
          <p:cNvCxnSpPr>
            <a:cxnSpLocks/>
            <a:stCxn id="24" idx="1"/>
          </p:cNvCxnSpPr>
          <p:nvPr/>
        </p:nvCxnSpPr>
        <p:spPr>
          <a:xfrm rot="10800000" flipV="1">
            <a:off x="3943351" y="883276"/>
            <a:ext cx="1339713" cy="1626180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015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4830408-13D3-82E9-876E-9DD31A89E536}"/>
              </a:ext>
            </a:extLst>
          </p:cNvPr>
          <p:cNvSpPr txBox="1"/>
          <p:nvPr/>
        </p:nvSpPr>
        <p:spPr>
          <a:xfrm>
            <a:off x="152400" y="23990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b="1" dirty="0">
                <a:solidFill>
                  <a:srgbClr val="181E4B"/>
                </a:solidFill>
                <a:latin typeface="Ubuntu" panose="020B0504030602030204" pitchFamily="34" charset="0"/>
              </a:rPr>
              <a:t>SYNCHRONUS CODE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41DB430-25AE-892C-03E3-8F8CF31A463F}"/>
              </a:ext>
            </a:extLst>
          </p:cNvPr>
          <p:cNvSpPr txBox="1"/>
          <p:nvPr/>
        </p:nvSpPr>
        <p:spPr>
          <a:xfrm>
            <a:off x="4585448" y="605925"/>
            <a:ext cx="615875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66"/>
                </a:solidFill>
                <a:latin typeface="Ubuntu" panose="020B0504030602030204" pitchFamily="34" charset="0"/>
              </a:rPr>
              <a:t>Asynchronous JavaScript And XML</a:t>
            </a:r>
            <a:r>
              <a:rPr lang="en-US" sz="2400" dirty="0">
                <a:solidFill>
                  <a:srgbClr val="181E4B"/>
                </a:solidFill>
                <a:latin typeface="Ubuntu" panose="020B0504030602030204" pitchFamily="34" charset="0"/>
              </a:rPr>
              <a:t>: </a:t>
            </a:r>
          </a:p>
          <a:p>
            <a:r>
              <a:rPr lang="en-US" sz="2400" dirty="0">
                <a:solidFill>
                  <a:srgbClr val="181E4B"/>
                </a:solidFill>
                <a:latin typeface="Ubuntu" panose="020B0504030602030204" pitchFamily="34" charset="0"/>
              </a:rPr>
              <a:t>Allows us to communicate with remote </a:t>
            </a:r>
          </a:p>
          <a:p>
            <a:r>
              <a:rPr lang="en-US" sz="2400" dirty="0">
                <a:solidFill>
                  <a:srgbClr val="181E4B"/>
                </a:solidFill>
                <a:latin typeface="Ubuntu" panose="020B0504030602030204" pitchFamily="34" charset="0"/>
              </a:rPr>
              <a:t>web servers in an </a:t>
            </a:r>
            <a:r>
              <a:rPr lang="en-US" sz="2400" dirty="0">
                <a:solidFill>
                  <a:srgbClr val="181E4B"/>
                </a:solidFill>
                <a:highlight>
                  <a:srgbClr val="FF0066"/>
                </a:highlight>
                <a:latin typeface="Ubuntu" panose="020B0504030602030204" pitchFamily="34" charset="0"/>
              </a:rPr>
              <a:t>asynchronous way</a:t>
            </a:r>
            <a:r>
              <a:rPr lang="en-US" sz="2400" dirty="0">
                <a:solidFill>
                  <a:srgbClr val="181E4B"/>
                </a:solidFill>
                <a:latin typeface="Ubuntu" panose="020B0504030602030204" pitchFamily="34" charset="0"/>
              </a:rPr>
              <a:t>. </a:t>
            </a:r>
          </a:p>
          <a:p>
            <a:r>
              <a:rPr lang="en-US" sz="2400" dirty="0">
                <a:solidFill>
                  <a:srgbClr val="181E4B"/>
                </a:solidFill>
                <a:latin typeface="Ubuntu" panose="020B0504030602030204" pitchFamily="34" charset="0"/>
              </a:rPr>
              <a:t>With AJAX calls, we can request data </a:t>
            </a:r>
          </a:p>
          <a:p>
            <a:r>
              <a:rPr lang="en-US" sz="2400" dirty="0">
                <a:solidFill>
                  <a:srgbClr val="181E4B"/>
                </a:solidFill>
                <a:latin typeface="Ubuntu" panose="020B0504030602030204" pitchFamily="34" charset="0"/>
              </a:rPr>
              <a:t>from web servers dynamically</a:t>
            </a:r>
            <a:endParaRPr lang="es-CO" sz="2400" dirty="0">
              <a:solidFill>
                <a:srgbClr val="181E4B"/>
              </a:solidFill>
              <a:latin typeface="Ubuntu" panose="020B050403060203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F743FF7-6CEB-29C4-A0D1-B035FF21D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97" y="3577454"/>
            <a:ext cx="11141405" cy="3040643"/>
          </a:xfrm>
          <a:prstGeom prst="rect">
            <a:avLst/>
          </a:prstGeom>
        </p:spPr>
      </p:pic>
      <p:sp>
        <p:nvSpPr>
          <p:cNvPr id="2" name="Explosión: 8 puntos 1">
            <a:extLst>
              <a:ext uri="{FF2B5EF4-FFF2-40B4-BE49-F238E27FC236}">
                <a16:creationId xmlns:a16="http://schemas.microsoft.com/office/drawing/2014/main" id="{A16B6A52-6469-EBBA-FEE4-01F03E825E13}"/>
              </a:ext>
            </a:extLst>
          </p:cNvPr>
          <p:cNvSpPr/>
          <p:nvPr/>
        </p:nvSpPr>
        <p:spPr>
          <a:xfrm rot="20538895">
            <a:off x="98820" y="836551"/>
            <a:ext cx="4410635" cy="310178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0" b="1" dirty="0">
                <a:latin typeface="Ubuntu" panose="020B0504030602030204" pitchFamily="34" charset="0"/>
              </a:rPr>
              <a:t>AJAX</a:t>
            </a:r>
            <a:endParaRPr lang="es-CO" b="1" dirty="0">
              <a:latin typeface="Ubuntu" panose="020B0504030602030204" pitchFamily="34" charset="0"/>
            </a:endParaRPr>
          </a:p>
        </p:txBody>
      </p:sp>
      <p:pic>
        <p:nvPicPr>
          <p:cNvPr id="11" name="Google Shape;118;p4">
            <a:extLst>
              <a:ext uri="{FF2B5EF4-FFF2-40B4-BE49-F238E27FC236}">
                <a16:creationId xmlns:a16="http://schemas.microsoft.com/office/drawing/2014/main" id="{75B85C0C-AB94-7708-0A86-06F7EE6812A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ector: curvado 12">
            <a:extLst>
              <a:ext uri="{FF2B5EF4-FFF2-40B4-BE49-F238E27FC236}">
                <a16:creationId xmlns:a16="http://schemas.microsoft.com/office/drawing/2014/main" id="{79ECB382-5973-B1F8-77A1-5967E39CB5BB}"/>
              </a:ext>
            </a:extLst>
          </p:cNvPr>
          <p:cNvCxnSpPr>
            <a:cxnSpLocks/>
            <a:endCxn id="14" idx="3"/>
          </p:cNvCxnSpPr>
          <p:nvPr/>
        </p:nvCxnSpPr>
        <p:spPr>
          <a:xfrm rot="16200000" flipV="1">
            <a:off x="9944939" y="3064842"/>
            <a:ext cx="1171464" cy="1018098"/>
          </a:xfrm>
          <a:prstGeom prst="curvedConnector2">
            <a:avLst/>
          </a:prstGeom>
          <a:ln w="127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820E8B8-EBE0-99C8-79C4-E30F2D86BA02}"/>
              </a:ext>
            </a:extLst>
          </p:cNvPr>
          <p:cNvSpPr txBox="1"/>
          <p:nvPr/>
        </p:nvSpPr>
        <p:spPr>
          <a:xfrm>
            <a:off x="8821271" y="2695771"/>
            <a:ext cx="120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err="1">
                <a:solidFill>
                  <a:srgbClr val="FF0066"/>
                </a:solidFill>
              </a:rPr>
              <a:t>Usually</a:t>
            </a:r>
            <a:r>
              <a:rPr lang="es-CO" sz="1600" dirty="0">
                <a:solidFill>
                  <a:srgbClr val="FF0066"/>
                </a:solidFill>
              </a:rPr>
              <a:t> a web </a:t>
            </a:r>
            <a:r>
              <a:rPr lang="es-CO" sz="1600" b="1" dirty="0">
                <a:solidFill>
                  <a:srgbClr val="FF0066"/>
                </a:solidFill>
              </a:rPr>
              <a:t>API</a:t>
            </a:r>
            <a:endParaRPr lang="es-CO" b="1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047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4830408-13D3-82E9-876E-9DD31A89E536}"/>
              </a:ext>
            </a:extLst>
          </p:cNvPr>
          <p:cNvSpPr txBox="1"/>
          <p:nvPr/>
        </p:nvSpPr>
        <p:spPr>
          <a:xfrm>
            <a:off x="427464" y="397102"/>
            <a:ext cx="37382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b="1" dirty="0" err="1">
                <a:solidFill>
                  <a:srgbClr val="181E4B"/>
                </a:solidFill>
                <a:latin typeface="Ubuntu" panose="020B0504030602030204" pitchFamily="34" charset="0"/>
              </a:rPr>
              <a:t>What</a:t>
            </a:r>
            <a:r>
              <a:rPr lang="es-CO" sz="2800" b="1" dirty="0">
                <a:solidFill>
                  <a:srgbClr val="181E4B"/>
                </a:solidFill>
                <a:latin typeface="Ubuntu" panose="020B0504030602030204" pitchFamily="34" charset="0"/>
              </a:rPr>
              <a:t> </a:t>
            </a:r>
            <a:r>
              <a:rPr lang="es-CO" sz="2800" b="1" dirty="0" err="1">
                <a:solidFill>
                  <a:srgbClr val="181E4B"/>
                </a:solidFill>
                <a:latin typeface="Ubuntu" panose="020B0504030602030204" pitchFamily="34" charset="0"/>
              </a:rPr>
              <a:t>is</a:t>
            </a:r>
            <a:r>
              <a:rPr lang="es-CO" sz="2800" b="1" dirty="0">
                <a:solidFill>
                  <a:srgbClr val="181E4B"/>
                </a:solidFill>
                <a:latin typeface="Ubuntu" panose="020B0504030602030204" pitchFamily="34" charset="0"/>
              </a:rPr>
              <a:t> a </a:t>
            </a:r>
            <a:r>
              <a:rPr lang="es-CO" sz="2800" b="1" dirty="0" err="1">
                <a:solidFill>
                  <a:srgbClr val="181E4B"/>
                </a:solidFill>
                <a:latin typeface="Ubuntu" panose="020B0504030602030204" pitchFamily="34" charset="0"/>
              </a:rPr>
              <a:t>an</a:t>
            </a:r>
            <a:r>
              <a:rPr lang="es-CO" sz="2800" b="1" dirty="0">
                <a:solidFill>
                  <a:srgbClr val="181E4B"/>
                </a:solidFill>
                <a:latin typeface="Ubuntu" panose="020B0504030602030204" pitchFamily="34" charset="0"/>
              </a:rPr>
              <a:t> API?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7873238-37B5-3536-0E6A-53A79A2B9548}"/>
              </a:ext>
            </a:extLst>
          </p:cNvPr>
          <p:cNvSpPr txBox="1"/>
          <p:nvPr/>
        </p:nvSpPr>
        <p:spPr>
          <a:xfrm>
            <a:off x="427464" y="1264471"/>
            <a:ext cx="717866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66"/>
                </a:solidFill>
                <a:latin typeface="Ubuntu" panose="020B0504030602030204" pitchFamily="34" charset="0"/>
              </a:rPr>
              <a:t>Application Programming Interface: </a:t>
            </a:r>
            <a:r>
              <a:rPr lang="en-US" sz="2000" dirty="0">
                <a:solidFill>
                  <a:srgbClr val="181E4B"/>
                </a:solidFill>
                <a:latin typeface="Ubuntu" panose="020B0504030602030204" pitchFamily="34" charset="0"/>
              </a:rPr>
              <a:t>Piece of software that can be used by another piece of software, in order to allow </a:t>
            </a:r>
            <a:r>
              <a:rPr lang="en-US" sz="2000" dirty="0">
                <a:solidFill>
                  <a:srgbClr val="181E4B"/>
                </a:solidFill>
                <a:highlight>
                  <a:srgbClr val="FF0066"/>
                </a:highlight>
                <a:latin typeface="Ubuntu" panose="020B0504030602030204" pitchFamily="34" charset="0"/>
              </a:rPr>
              <a:t>applications to talk to each other; </a:t>
            </a:r>
          </a:p>
          <a:p>
            <a:endParaRPr lang="en-US" sz="2000" dirty="0">
              <a:solidFill>
                <a:srgbClr val="181E4B"/>
              </a:solidFill>
              <a:highlight>
                <a:srgbClr val="FF0066"/>
              </a:highlight>
              <a:latin typeface="Ubuntu" panose="020B0504030602030204" pitchFamily="34" charset="0"/>
            </a:endParaRPr>
          </a:p>
          <a:p>
            <a:r>
              <a:rPr lang="en-US" sz="2000" dirty="0">
                <a:solidFill>
                  <a:srgbClr val="181E4B"/>
                </a:solidFill>
                <a:latin typeface="Ubuntu" panose="020B0504030602030204" pitchFamily="34" charset="0"/>
              </a:rPr>
              <a:t>✓ There are be many types of APIs in web development:</a:t>
            </a:r>
            <a:endParaRPr lang="es-CO" sz="2000" dirty="0">
              <a:solidFill>
                <a:srgbClr val="181E4B"/>
              </a:solidFill>
              <a:latin typeface="Ubuntu" panose="020B050403060203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6464574-7D70-46DD-4E37-194247525E71}"/>
              </a:ext>
            </a:extLst>
          </p:cNvPr>
          <p:cNvSpPr txBox="1"/>
          <p:nvPr/>
        </p:nvSpPr>
        <p:spPr>
          <a:xfrm>
            <a:off x="427464" y="4162432"/>
            <a:ext cx="717866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181E4B"/>
                </a:solidFill>
                <a:latin typeface="Ubuntu" panose="020B0504030602030204" pitchFamily="34" charset="0"/>
              </a:rPr>
              <a:t>✓ </a:t>
            </a:r>
            <a:r>
              <a:rPr lang="en-US" sz="2000" dirty="0">
                <a:solidFill>
                  <a:srgbClr val="FF0066"/>
                </a:solidFill>
                <a:latin typeface="Ubuntu" panose="020B0504030602030204" pitchFamily="34" charset="0"/>
              </a:rPr>
              <a:t>“Online” API</a:t>
            </a:r>
            <a:r>
              <a:rPr lang="en-US" sz="2000" dirty="0">
                <a:solidFill>
                  <a:srgbClr val="181E4B"/>
                </a:solidFill>
                <a:latin typeface="Ubuntu" panose="020B0504030602030204" pitchFamily="34" charset="0"/>
              </a:rPr>
              <a:t>: Application running on a server, that receives requests for data, and sends data back as response;</a:t>
            </a:r>
          </a:p>
          <a:p>
            <a:endParaRPr lang="en-US" sz="2000" dirty="0">
              <a:solidFill>
                <a:srgbClr val="181E4B"/>
              </a:solidFill>
              <a:latin typeface="Ubuntu" panose="020B0504030602030204" pitchFamily="34" charset="0"/>
            </a:endParaRPr>
          </a:p>
          <a:p>
            <a:r>
              <a:rPr lang="en-US" sz="2000" dirty="0">
                <a:solidFill>
                  <a:srgbClr val="181E4B"/>
                </a:solidFill>
                <a:latin typeface="Ubuntu" panose="020B0504030602030204" pitchFamily="34" charset="0"/>
              </a:rPr>
              <a:t>✓ We can build </a:t>
            </a:r>
            <a:r>
              <a:rPr lang="en-US" sz="2000" dirty="0">
                <a:solidFill>
                  <a:srgbClr val="FF0066"/>
                </a:solidFill>
                <a:latin typeface="Ubuntu" panose="020B0504030602030204" pitchFamily="34" charset="0"/>
              </a:rPr>
              <a:t>our own</a:t>
            </a:r>
            <a:r>
              <a:rPr lang="en-US" sz="2000" dirty="0">
                <a:solidFill>
                  <a:srgbClr val="181E4B"/>
                </a:solidFill>
                <a:latin typeface="Ubuntu" panose="020B0504030602030204" pitchFamily="34" charset="0"/>
              </a:rPr>
              <a:t> web APIs (requires back-end development, e.g. with node.js) or use</a:t>
            </a:r>
            <a:r>
              <a:rPr lang="en-US" sz="2000" dirty="0">
                <a:solidFill>
                  <a:srgbClr val="FF0066"/>
                </a:solidFill>
                <a:latin typeface="Ubuntu" panose="020B0504030602030204" pitchFamily="34" charset="0"/>
              </a:rPr>
              <a:t> 3rd-party</a:t>
            </a:r>
            <a:r>
              <a:rPr lang="en-US" sz="2000" dirty="0">
                <a:solidFill>
                  <a:srgbClr val="181E4B"/>
                </a:solidFill>
                <a:latin typeface="Ubuntu" panose="020B0504030602030204" pitchFamily="34" charset="0"/>
              </a:rPr>
              <a:t> APIs.</a:t>
            </a:r>
            <a:endParaRPr lang="es-CO" sz="2000" dirty="0">
              <a:solidFill>
                <a:srgbClr val="181E4B"/>
              </a:solidFill>
              <a:latin typeface="Ubuntu" panose="020B050403060203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447E0CA-7C74-A5A6-D4FB-0201CA74AAC3}"/>
              </a:ext>
            </a:extLst>
          </p:cNvPr>
          <p:cNvSpPr txBox="1"/>
          <p:nvPr/>
        </p:nvSpPr>
        <p:spPr>
          <a:xfrm>
            <a:off x="7731632" y="3455352"/>
            <a:ext cx="415841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181E4B"/>
                </a:solidFill>
                <a:latin typeface="Ubuntu" panose="020B0504030602030204" pitchFamily="34" charset="0"/>
              </a:rPr>
              <a:t>➢Weather data </a:t>
            </a:r>
          </a:p>
          <a:p>
            <a:r>
              <a:rPr lang="en-US" sz="2400" dirty="0">
                <a:solidFill>
                  <a:srgbClr val="181E4B"/>
                </a:solidFill>
                <a:latin typeface="Ubuntu" panose="020B0504030602030204" pitchFamily="34" charset="0"/>
              </a:rPr>
              <a:t>➢Data about countries </a:t>
            </a:r>
          </a:p>
          <a:p>
            <a:r>
              <a:rPr lang="en-US" sz="2400" dirty="0">
                <a:solidFill>
                  <a:srgbClr val="181E4B"/>
                </a:solidFill>
                <a:latin typeface="Ubuntu" panose="020B0504030602030204" pitchFamily="34" charset="0"/>
              </a:rPr>
              <a:t>➢Flights data </a:t>
            </a:r>
          </a:p>
          <a:p>
            <a:r>
              <a:rPr lang="en-US" sz="2400" dirty="0">
                <a:solidFill>
                  <a:srgbClr val="181E4B"/>
                </a:solidFill>
                <a:latin typeface="Ubuntu" panose="020B0504030602030204" pitchFamily="34" charset="0"/>
              </a:rPr>
              <a:t>➢Currency conversion data </a:t>
            </a:r>
          </a:p>
          <a:p>
            <a:r>
              <a:rPr lang="en-US" sz="2400" dirty="0">
                <a:solidFill>
                  <a:srgbClr val="181E4B"/>
                </a:solidFill>
                <a:latin typeface="Ubuntu" panose="020B0504030602030204" pitchFamily="34" charset="0"/>
              </a:rPr>
              <a:t>➢APIs for sending email or </a:t>
            </a:r>
          </a:p>
          <a:p>
            <a:r>
              <a:rPr lang="en-US" sz="2400" dirty="0">
                <a:solidFill>
                  <a:srgbClr val="181E4B"/>
                </a:solidFill>
                <a:latin typeface="Ubuntu" panose="020B0504030602030204" pitchFamily="34" charset="0"/>
              </a:rPr>
              <a:t>SMS </a:t>
            </a:r>
          </a:p>
          <a:p>
            <a:r>
              <a:rPr lang="en-US" sz="2400" dirty="0">
                <a:solidFill>
                  <a:srgbClr val="181E4B"/>
                </a:solidFill>
                <a:latin typeface="Ubuntu" panose="020B0504030602030204" pitchFamily="34" charset="0"/>
              </a:rPr>
              <a:t>➢Google Maps </a:t>
            </a:r>
          </a:p>
          <a:p>
            <a:r>
              <a:rPr lang="en-US" sz="2400" dirty="0">
                <a:solidFill>
                  <a:srgbClr val="181E4B"/>
                </a:solidFill>
                <a:latin typeface="Ubuntu" panose="020B0504030602030204" pitchFamily="34" charset="0"/>
              </a:rPr>
              <a:t>➢ Millions of possibilities.. </a:t>
            </a:r>
            <a:endParaRPr lang="es-CO" sz="2400" dirty="0">
              <a:solidFill>
                <a:srgbClr val="181E4B"/>
              </a:solidFill>
              <a:latin typeface="Ubuntu" panose="020B0504030602030204" pitchFamily="34" charset="0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8C44075B-5896-F932-9962-BAC053509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709" y="411233"/>
            <a:ext cx="4840291" cy="2701085"/>
          </a:xfrm>
          <a:prstGeom prst="rect">
            <a:avLst/>
          </a:prstGeom>
        </p:spPr>
      </p:pic>
      <p:pic>
        <p:nvPicPr>
          <p:cNvPr id="11" name="Google Shape;118;p4">
            <a:extLst>
              <a:ext uri="{FF2B5EF4-FFF2-40B4-BE49-F238E27FC236}">
                <a16:creationId xmlns:a16="http://schemas.microsoft.com/office/drawing/2014/main" id="{75B85C0C-AB94-7708-0A86-06F7EE6812A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0E01221-031F-B6AB-A24B-776A8DF59F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464" y="3201371"/>
            <a:ext cx="7178662" cy="655377"/>
          </a:xfrm>
          <a:prstGeom prst="rect">
            <a:avLst/>
          </a:prstGeom>
        </p:spPr>
      </p:pic>
      <p:cxnSp>
        <p:nvCxnSpPr>
          <p:cNvPr id="24" name="Conector: curvado 23">
            <a:extLst>
              <a:ext uri="{FF2B5EF4-FFF2-40B4-BE49-F238E27FC236}">
                <a16:creationId xmlns:a16="http://schemas.microsoft.com/office/drawing/2014/main" id="{59E8C710-9806-101A-3C5F-035E35793F0F}"/>
              </a:ext>
            </a:extLst>
          </p:cNvPr>
          <p:cNvCxnSpPr>
            <a:stCxn id="16" idx="2"/>
          </p:cNvCxnSpPr>
          <p:nvPr/>
        </p:nvCxnSpPr>
        <p:spPr>
          <a:xfrm rot="16200000" flipH="1">
            <a:off x="5416535" y="4393908"/>
            <a:ext cx="535434" cy="3334914"/>
          </a:xfrm>
          <a:prstGeom prst="curvedConnector2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EBA3E51-F1C0-4DFF-9D7F-BEE535E27A67}"/>
              </a:ext>
            </a:extLst>
          </p:cNvPr>
          <p:cNvSpPr txBox="1"/>
          <p:nvPr/>
        </p:nvSpPr>
        <p:spPr>
          <a:xfrm>
            <a:off x="3723721" y="6140905"/>
            <a:ext cx="1425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>
                <a:solidFill>
                  <a:srgbClr val="FF0066"/>
                </a:solidFill>
                <a:latin typeface="Ubuntu" panose="020B0504030602030204" pitchFamily="34" charset="0"/>
              </a:rPr>
              <a:t>There</a:t>
            </a:r>
            <a:r>
              <a:rPr lang="es-CO" dirty="0">
                <a:solidFill>
                  <a:srgbClr val="FF0066"/>
                </a:solidFill>
                <a:latin typeface="Ubuntu" panose="020B0504030602030204" pitchFamily="34" charset="0"/>
              </a:rPr>
              <a:t> </a:t>
            </a:r>
            <a:r>
              <a:rPr lang="es-CO" dirty="0" err="1">
                <a:solidFill>
                  <a:srgbClr val="FF0066"/>
                </a:solidFill>
                <a:latin typeface="Ubuntu" panose="020B0504030602030204" pitchFamily="34" charset="0"/>
              </a:rPr>
              <a:t>is</a:t>
            </a:r>
            <a:r>
              <a:rPr lang="es-CO" dirty="0">
                <a:solidFill>
                  <a:srgbClr val="FF0066"/>
                </a:solidFill>
                <a:latin typeface="Ubuntu" panose="020B0504030602030204" pitchFamily="34" charset="0"/>
              </a:rPr>
              <a:t> </a:t>
            </a:r>
            <a:r>
              <a:rPr lang="es-CO" dirty="0" err="1">
                <a:solidFill>
                  <a:srgbClr val="FF0066"/>
                </a:solidFill>
                <a:latin typeface="Ubuntu" panose="020B0504030602030204" pitchFamily="34" charset="0"/>
              </a:rPr>
              <a:t>an</a:t>
            </a:r>
            <a:r>
              <a:rPr lang="es-CO" dirty="0">
                <a:solidFill>
                  <a:srgbClr val="FF0066"/>
                </a:solidFill>
                <a:latin typeface="Ubuntu" panose="020B0504030602030204" pitchFamily="34" charset="0"/>
              </a:rPr>
              <a:t> API </a:t>
            </a:r>
            <a:r>
              <a:rPr lang="es-CO" dirty="0" err="1">
                <a:solidFill>
                  <a:srgbClr val="FF0066"/>
                </a:solidFill>
                <a:latin typeface="Ubuntu" panose="020B0504030602030204" pitchFamily="34" charset="0"/>
              </a:rPr>
              <a:t>for</a:t>
            </a:r>
            <a:r>
              <a:rPr lang="es-CO" dirty="0">
                <a:solidFill>
                  <a:srgbClr val="FF0066"/>
                </a:solidFill>
                <a:latin typeface="Ubuntu" panose="020B0504030602030204" pitchFamily="34" charset="0"/>
              </a:rPr>
              <a:t> </a:t>
            </a:r>
            <a:r>
              <a:rPr lang="es-CO" dirty="0" err="1">
                <a:solidFill>
                  <a:srgbClr val="FF0066"/>
                </a:solidFill>
                <a:latin typeface="Ubuntu" panose="020B0504030602030204" pitchFamily="34" charset="0"/>
              </a:rPr>
              <a:t>everything</a:t>
            </a:r>
            <a:endParaRPr lang="es-CO" dirty="0">
              <a:solidFill>
                <a:srgbClr val="FF0066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670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8;p4">
            <a:extLst>
              <a:ext uri="{FF2B5EF4-FFF2-40B4-BE49-F238E27FC236}">
                <a16:creationId xmlns:a16="http://schemas.microsoft.com/office/drawing/2014/main" id="{75B85C0C-AB94-7708-0A86-06F7EE6812A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48C9E5A-560D-AAEB-1EF5-A7EC6A756967}"/>
              </a:ext>
            </a:extLst>
          </p:cNvPr>
          <p:cNvSpPr txBox="1"/>
          <p:nvPr/>
        </p:nvSpPr>
        <p:spPr>
          <a:xfrm>
            <a:off x="394447" y="1251972"/>
            <a:ext cx="7046260" cy="5568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181E4B"/>
                </a:solidFill>
                <a:latin typeface="Ubuntu" panose="020B0504030602030204" pitchFamily="34" charset="0"/>
              </a:rPr>
              <a:t>❖ </a:t>
            </a:r>
            <a:r>
              <a:rPr lang="en-US" sz="2000" dirty="0">
                <a:solidFill>
                  <a:srgbClr val="FF0066"/>
                </a:solidFill>
                <a:latin typeface="Ubuntu" panose="020B0504030602030204" pitchFamily="34" charset="0"/>
              </a:rPr>
              <a:t>Promise</a:t>
            </a:r>
            <a:r>
              <a:rPr lang="en-US" sz="2000" dirty="0">
                <a:solidFill>
                  <a:srgbClr val="181E4B"/>
                </a:solidFill>
                <a:latin typeface="Ubuntu" panose="020B0504030602030204" pitchFamily="34" charset="0"/>
              </a:rPr>
              <a:t>: An object that is used as a placeholder for the future result of an asynchronous operation.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181E4B"/>
                </a:solidFill>
                <a:latin typeface="Ubuntu" panose="020B0504030602030204" pitchFamily="34" charset="0"/>
              </a:rPr>
              <a:t>❖ </a:t>
            </a:r>
            <a:r>
              <a:rPr lang="en-US" sz="2000" dirty="0">
                <a:solidFill>
                  <a:srgbClr val="FF0066"/>
                </a:solidFill>
                <a:latin typeface="Ubuntu" panose="020B0504030602030204" pitchFamily="34" charset="0"/>
              </a:rPr>
              <a:t>Promise</a:t>
            </a:r>
            <a:r>
              <a:rPr lang="en-US" sz="2000" dirty="0">
                <a:solidFill>
                  <a:srgbClr val="181E4B"/>
                </a:solidFill>
                <a:latin typeface="Ubuntu" panose="020B0504030602030204" pitchFamily="34" charset="0"/>
              </a:rPr>
              <a:t>: A container for an asynchronously delivered value.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181E4B"/>
                </a:solidFill>
                <a:latin typeface="Ubuntu" panose="020B0504030602030204" pitchFamily="34" charset="0"/>
              </a:rPr>
              <a:t>❖ </a:t>
            </a:r>
            <a:r>
              <a:rPr lang="en-US" sz="2000" dirty="0">
                <a:solidFill>
                  <a:srgbClr val="FF0066"/>
                </a:solidFill>
                <a:latin typeface="Ubuntu" panose="020B0504030602030204" pitchFamily="34" charset="0"/>
              </a:rPr>
              <a:t>Promise</a:t>
            </a:r>
            <a:r>
              <a:rPr lang="en-US" sz="2000" dirty="0">
                <a:solidFill>
                  <a:srgbClr val="181E4B"/>
                </a:solidFill>
                <a:latin typeface="Ubuntu" panose="020B0504030602030204" pitchFamily="34" charset="0"/>
              </a:rPr>
              <a:t>: A container for a future value. 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181E4B"/>
              </a:solidFill>
              <a:latin typeface="Ubuntu" panose="020B0504030602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181E4B"/>
                </a:solidFill>
                <a:latin typeface="Ubuntu" panose="020B0504030602030204" pitchFamily="34" charset="0"/>
              </a:rPr>
              <a:t>❖ We no longer need to rely on events and callbacks passed into asynchronous functions to handle asynchronous results;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181E4B"/>
                </a:solidFill>
                <a:latin typeface="Ubuntu" panose="020B0504030602030204" pitchFamily="34" charset="0"/>
              </a:rPr>
              <a:t>❖ Instead of nesting callbacks, we can chain promises for a sequence of asynchronous operations: escaping callback hell </a:t>
            </a:r>
            <a:endParaRPr lang="es-CO" sz="2000" dirty="0">
              <a:solidFill>
                <a:srgbClr val="181E4B"/>
              </a:solidFill>
              <a:latin typeface="Ubuntu" panose="020B050403060203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7093195-08DA-7C96-41DC-13D7E46021F5}"/>
              </a:ext>
            </a:extLst>
          </p:cNvPr>
          <p:cNvSpPr txBox="1"/>
          <p:nvPr/>
        </p:nvSpPr>
        <p:spPr>
          <a:xfrm>
            <a:off x="427464" y="501513"/>
            <a:ext cx="21364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b="1" dirty="0">
                <a:solidFill>
                  <a:srgbClr val="181E4B"/>
                </a:solidFill>
                <a:latin typeface="Ubuntu" panose="020B0504030602030204" pitchFamily="34" charset="0"/>
              </a:rPr>
              <a:t>PROMISE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C9FBD9A-6920-8441-CC85-02472CA9785C}"/>
              </a:ext>
            </a:extLst>
          </p:cNvPr>
          <p:cNvSpPr txBox="1"/>
          <p:nvPr/>
        </p:nvSpPr>
        <p:spPr>
          <a:xfrm>
            <a:off x="7615188" y="3429000"/>
            <a:ext cx="355002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181E4B"/>
                </a:solidFill>
                <a:latin typeface="Ubuntu" panose="020B0504030602030204" pitchFamily="34" charset="0"/>
              </a:rPr>
              <a:t>❑ I buy lottery ticket (promise) right </a:t>
            </a:r>
          </a:p>
          <a:p>
            <a:r>
              <a:rPr lang="en-US" sz="1800" dirty="0">
                <a:solidFill>
                  <a:srgbClr val="181E4B"/>
                </a:solidFill>
                <a:latin typeface="Ubuntu" panose="020B0504030602030204" pitchFamily="34" charset="0"/>
              </a:rPr>
              <a:t>now </a:t>
            </a:r>
          </a:p>
          <a:p>
            <a:endParaRPr lang="en-US" sz="1800" dirty="0">
              <a:solidFill>
                <a:srgbClr val="181E4B"/>
              </a:solidFill>
              <a:latin typeface="Ubuntu" panose="020B0504030602030204" pitchFamily="34" charset="0"/>
            </a:endParaRPr>
          </a:p>
          <a:p>
            <a:endParaRPr lang="en-US" sz="1800" dirty="0">
              <a:solidFill>
                <a:srgbClr val="181E4B"/>
              </a:solidFill>
              <a:latin typeface="Ubuntu" panose="020B0504030602030204" pitchFamily="34" charset="0"/>
            </a:endParaRPr>
          </a:p>
          <a:p>
            <a:r>
              <a:rPr lang="en-US" sz="1800" dirty="0">
                <a:solidFill>
                  <a:srgbClr val="181E4B"/>
                </a:solidFill>
                <a:latin typeface="Ubuntu" panose="020B0504030602030204" pitchFamily="34" charset="0"/>
              </a:rPr>
              <a:t>❑ Lottery draw happens </a:t>
            </a:r>
          </a:p>
          <a:p>
            <a:r>
              <a:rPr lang="en-US" sz="1800" dirty="0">
                <a:solidFill>
                  <a:srgbClr val="181E4B"/>
                </a:solidFill>
                <a:latin typeface="Ubuntu" panose="020B0504030602030204" pitchFamily="34" charset="0"/>
              </a:rPr>
              <a:t>asynchronously </a:t>
            </a:r>
          </a:p>
          <a:p>
            <a:endParaRPr lang="en-US" sz="1800" dirty="0">
              <a:solidFill>
                <a:srgbClr val="181E4B"/>
              </a:solidFill>
              <a:latin typeface="Ubuntu" panose="020B0504030602030204" pitchFamily="34" charset="0"/>
            </a:endParaRPr>
          </a:p>
          <a:p>
            <a:endParaRPr lang="en-US" sz="1800" dirty="0">
              <a:solidFill>
                <a:srgbClr val="181E4B"/>
              </a:solidFill>
              <a:latin typeface="Ubuntu" panose="020B0504030602030204" pitchFamily="34" charset="0"/>
            </a:endParaRPr>
          </a:p>
          <a:p>
            <a:r>
              <a:rPr lang="en-US" sz="1800" dirty="0">
                <a:solidFill>
                  <a:srgbClr val="181E4B"/>
                </a:solidFill>
                <a:latin typeface="Ubuntu" panose="020B0504030602030204" pitchFamily="34" charset="0"/>
              </a:rPr>
              <a:t>❑ If correct outcome, I receive </a:t>
            </a:r>
          </a:p>
          <a:p>
            <a:r>
              <a:rPr lang="en-US" sz="1800" dirty="0">
                <a:solidFill>
                  <a:srgbClr val="181E4B"/>
                </a:solidFill>
                <a:latin typeface="Ubuntu" panose="020B0504030602030204" pitchFamily="34" charset="0"/>
              </a:rPr>
              <a:t>money, because it was promised </a:t>
            </a:r>
            <a:endParaRPr lang="es-CO" sz="1800" dirty="0">
              <a:solidFill>
                <a:srgbClr val="181E4B"/>
              </a:solidFill>
              <a:latin typeface="Ubuntu" panose="020B0504030602030204" pitchFamily="34" charset="0"/>
            </a:endParaRP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50FB2BB-8934-8FA7-E9A8-826075511B45}"/>
              </a:ext>
            </a:extLst>
          </p:cNvPr>
          <p:cNvCxnSpPr/>
          <p:nvPr/>
        </p:nvCxnSpPr>
        <p:spPr>
          <a:xfrm>
            <a:off x="9251576" y="3908612"/>
            <a:ext cx="0" cy="681317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3E1E20FD-90DE-2973-34AD-BD24470F1616}"/>
              </a:ext>
            </a:extLst>
          </p:cNvPr>
          <p:cNvCxnSpPr/>
          <p:nvPr/>
        </p:nvCxnSpPr>
        <p:spPr>
          <a:xfrm>
            <a:off x="9672917" y="5262283"/>
            <a:ext cx="0" cy="681317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CC222B3-16C3-25CC-CF28-E54D13F49367}"/>
              </a:ext>
            </a:extLst>
          </p:cNvPr>
          <p:cNvSpPr txBox="1"/>
          <p:nvPr/>
        </p:nvSpPr>
        <p:spPr>
          <a:xfrm>
            <a:off x="9672917" y="1251972"/>
            <a:ext cx="19732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181E4B"/>
                </a:solidFill>
                <a:latin typeface="Ubuntu" panose="020B0504030602030204" pitchFamily="34" charset="0"/>
              </a:rPr>
              <a:t>Promise</a:t>
            </a:r>
            <a:r>
              <a:rPr lang="en-US" sz="1800" dirty="0">
                <a:solidFill>
                  <a:srgbClr val="181E4B"/>
                </a:solidFill>
                <a:latin typeface="Ubuntu" panose="020B0504030602030204" pitchFamily="34" charset="0"/>
              </a:rPr>
              <a:t> that I will receive money if I guess correct outcome. </a:t>
            </a:r>
            <a:endParaRPr lang="es-CO" sz="1800" dirty="0">
              <a:solidFill>
                <a:srgbClr val="181E4B"/>
              </a:solidFill>
              <a:latin typeface="Ubuntu" panose="020B0504030602030204" pitchFamily="34" charset="0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83A6232E-6A49-2BBB-0827-427AE24C3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5687" y="1191687"/>
            <a:ext cx="1371719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44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8;p4">
            <a:extLst>
              <a:ext uri="{FF2B5EF4-FFF2-40B4-BE49-F238E27FC236}">
                <a16:creationId xmlns:a16="http://schemas.microsoft.com/office/drawing/2014/main" id="{75B85C0C-AB94-7708-0A86-06F7EE6812A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37FCB8B-BF8F-4A28-1A36-447A7F5DC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69690"/>
            <a:ext cx="12192000" cy="520549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7093195-08DA-7C96-41DC-13D7E46021F5}"/>
              </a:ext>
            </a:extLst>
          </p:cNvPr>
          <p:cNvSpPr txBox="1"/>
          <p:nvPr/>
        </p:nvSpPr>
        <p:spPr>
          <a:xfrm>
            <a:off x="427464" y="501513"/>
            <a:ext cx="65291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3600" b="1" dirty="0">
                <a:solidFill>
                  <a:srgbClr val="181E4B"/>
                </a:solidFill>
                <a:latin typeface="Ubuntu" panose="020B0504030602030204" pitchFamily="34" charset="0"/>
              </a:rPr>
              <a:t>THE PROMISE LIFECYCLE</a:t>
            </a:r>
            <a:endParaRPr lang="es-CO" sz="2800" b="1" dirty="0">
              <a:solidFill>
                <a:srgbClr val="181E4B"/>
              </a:solidFill>
              <a:latin typeface="Ubuntu" panose="020B050403060203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A82A561-9F9F-E877-843E-0F8230DDFAB0}"/>
              </a:ext>
            </a:extLst>
          </p:cNvPr>
          <p:cNvSpPr txBox="1"/>
          <p:nvPr/>
        </p:nvSpPr>
        <p:spPr>
          <a:xfrm>
            <a:off x="9179859" y="5904695"/>
            <a:ext cx="25846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>
                <a:solidFill>
                  <a:srgbClr val="FF0066"/>
                </a:solidFill>
                <a:latin typeface="Ubuntu" panose="020B0504030602030204" pitchFamily="34" charset="0"/>
              </a:rPr>
              <a:t>When</a:t>
            </a:r>
            <a:r>
              <a:rPr lang="es-CO" dirty="0">
                <a:solidFill>
                  <a:srgbClr val="FF0066"/>
                </a:solidFill>
                <a:latin typeface="Ubuntu" panose="020B0504030602030204" pitchFamily="34" charset="0"/>
              </a:rPr>
              <a:t> </a:t>
            </a:r>
            <a:r>
              <a:rPr lang="es-CO" dirty="0" err="1">
                <a:solidFill>
                  <a:srgbClr val="FF0066"/>
                </a:solidFill>
                <a:latin typeface="Ubuntu" panose="020B0504030602030204" pitchFamily="34" charset="0"/>
              </a:rPr>
              <a:t>we</a:t>
            </a:r>
            <a:r>
              <a:rPr lang="es-CO" dirty="0">
                <a:solidFill>
                  <a:srgbClr val="FF0066"/>
                </a:solidFill>
                <a:latin typeface="Ubuntu" panose="020B0504030602030204" pitchFamily="34" charset="0"/>
              </a:rPr>
              <a:t> </a:t>
            </a:r>
            <a:r>
              <a:rPr lang="es-CO" dirty="0" err="1">
                <a:solidFill>
                  <a:srgbClr val="FF0066"/>
                </a:solidFill>
                <a:latin typeface="Ubuntu" panose="020B0504030602030204" pitchFamily="34" charset="0"/>
              </a:rPr>
              <a:t>already</a:t>
            </a:r>
            <a:r>
              <a:rPr lang="es-CO" dirty="0">
                <a:solidFill>
                  <a:srgbClr val="FF0066"/>
                </a:solidFill>
                <a:latin typeface="Ubuntu" panose="020B0504030602030204" pitchFamily="34" charset="0"/>
              </a:rPr>
              <a:t> </a:t>
            </a:r>
            <a:r>
              <a:rPr lang="es-CO" dirty="0" err="1">
                <a:solidFill>
                  <a:srgbClr val="FF0066"/>
                </a:solidFill>
                <a:latin typeface="Ubuntu" panose="020B0504030602030204" pitchFamily="34" charset="0"/>
              </a:rPr>
              <a:t>have</a:t>
            </a:r>
            <a:r>
              <a:rPr lang="es-CO" dirty="0">
                <a:solidFill>
                  <a:srgbClr val="FF0066"/>
                </a:solidFill>
                <a:latin typeface="Ubuntu" panose="020B0504030602030204" pitchFamily="34" charset="0"/>
              </a:rPr>
              <a:t> a </a:t>
            </a:r>
            <a:r>
              <a:rPr lang="es-CO" dirty="0" err="1">
                <a:solidFill>
                  <a:srgbClr val="FF0066"/>
                </a:solidFill>
                <a:latin typeface="Ubuntu" panose="020B0504030602030204" pitchFamily="34" charset="0"/>
              </a:rPr>
              <a:t>promise</a:t>
            </a:r>
            <a:r>
              <a:rPr lang="es-CO" dirty="0">
                <a:solidFill>
                  <a:srgbClr val="FF0066"/>
                </a:solidFill>
                <a:latin typeface="Ubuntu" panose="020B0504030602030204" pitchFamily="34" charset="0"/>
              </a:rPr>
              <a:t>. </a:t>
            </a:r>
            <a:r>
              <a:rPr lang="es-CO" dirty="0" err="1">
                <a:solidFill>
                  <a:srgbClr val="FF0066"/>
                </a:solidFill>
                <a:latin typeface="Ubuntu" panose="020B0504030602030204" pitchFamily="34" charset="0"/>
              </a:rPr>
              <a:t>E.g</a:t>
            </a:r>
            <a:r>
              <a:rPr lang="es-CO" dirty="0">
                <a:solidFill>
                  <a:srgbClr val="FF0066"/>
                </a:solidFill>
                <a:latin typeface="Ubuntu" panose="020B0504030602030204" pitchFamily="34" charset="0"/>
              </a:rPr>
              <a:t>. </a:t>
            </a:r>
            <a:r>
              <a:rPr lang="es-CO" dirty="0" err="1">
                <a:solidFill>
                  <a:srgbClr val="FF0066"/>
                </a:solidFill>
                <a:latin typeface="Ubuntu" panose="020B0504030602030204" pitchFamily="34" charset="0"/>
              </a:rPr>
              <a:t>promise</a:t>
            </a:r>
            <a:r>
              <a:rPr lang="es-CO" dirty="0">
                <a:solidFill>
                  <a:srgbClr val="FF0066"/>
                </a:solidFill>
                <a:latin typeface="Ubuntu" panose="020B0504030602030204" pitchFamily="34" charset="0"/>
              </a:rPr>
              <a:t> </a:t>
            </a:r>
            <a:r>
              <a:rPr lang="es-CO" dirty="0" err="1">
                <a:solidFill>
                  <a:srgbClr val="FF0066"/>
                </a:solidFill>
                <a:latin typeface="Ubuntu" panose="020B0504030602030204" pitchFamily="34" charset="0"/>
              </a:rPr>
              <a:t>returned</a:t>
            </a:r>
            <a:r>
              <a:rPr lang="es-CO" dirty="0">
                <a:solidFill>
                  <a:srgbClr val="FF0066"/>
                </a:solidFill>
                <a:latin typeface="Ubuntu" panose="020B0504030602030204" pitchFamily="34" charset="0"/>
              </a:rPr>
              <a:t> </a:t>
            </a:r>
            <a:r>
              <a:rPr lang="es-CO" dirty="0" err="1">
                <a:solidFill>
                  <a:srgbClr val="FF0066"/>
                </a:solidFill>
                <a:latin typeface="Ubuntu" panose="020B0504030602030204" pitchFamily="34" charset="0"/>
              </a:rPr>
              <a:t>from</a:t>
            </a:r>
            <a:r>
              <a:rPr lang="es-CO" dirty="0">
                <a:solidFill>
                  <a:srgbClr val="FF0066"/>
                </a:solidFill>
                <a:latin typeface="Ubuntu" panose="020B0504030602030204" pitchFamily="34" charset="0"/>
              </a:rPr>
              <a:t> </a:t>
            </a:r>
            <a:r>
              <a:rPr lang="es-CO" dirty="0" err="1">
                <a:solidFill>
                  <a:srgbClr val="FF0066"/>
                </a:solidFill>
                <a:latin typeface="Ubuntu" panose="020B0504030602030204" pitchFamily="34" charset="0"/>
              </a:rPr>
              <a:t>Fetch</a:t>
            </a:r>
            <a:r>
              <a:rPr lang="es-CO" dirty="0">
                <a:solidFill>
                  <a:srgbClr val="FF0066"/>
                </a:solidFill>
                <a:latin typeface="Ubuntu" panose="020B0504030602030204" pitchFamily="34" charset="0"/>
              </a:rPr>
              <a:t> API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9A0CBBA-1718-131B-D783-8AC7247665A2}"/>
              </a:ext>
            </a:extLst>
          </p:cNvPr>
          <p:cNvCxnSpPr/>
          <p:nvPr/>
        </p:nvCxnSpPr>
        <p:spPr>
          <a:xfrm flipV="1">
            <a:off x="10148047" y="5271247"/>
            <a:ext cx="0" cy="633448"/>
          </a:xfrm>
          <a:prstGeom prst="straightConnector1">
            <a:avLst/>
          </a:prstGeom>
          <a:ln w="571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21A62C3-2A48-19F7-B296-17856EBB1515}"/>
              </a:ext>
            </a:extLst>
          </p:cNvPr>
          <p:cNvSpPr txBox="1"/>
          <p:nvPr/>
        </p:nvSpPr>
        <p:spPr>
          <a:xfrm>
            <a:off x="1165412" y="6128858"/>
            <a:ext cx="71717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highlight>
                  <a:srgbClr val="FF0066"/>
                </a:highlight>
                <a:latin typeface="Ubuntu" panose="020B0504030602030204" pitchFamily="34" charset="0"/>
              </a:rPr>
              <a:t>We are able handle these different states in our code!</a:t>
            </a:r>
            <a:endParaRPr lang="es-CO" sz="2000" b="1" dirty="0">
              <a:solidFill>
                <a:schemeClr val="bg1"/>
              </a:solidFill>
              <a:highlight>
                <a:srgbClr val="FF0066"/>
              </a:highlight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9696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Riwi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B5CFF"/>
      </a:accent1>
      <a:accent2>
        <a:srgbClr val="5ACBA3"/>
      </a:accent2>
      <a:accent3>
        <a:srgbClr val="E5CA51"/>
      </a:accent3>
      <a:accent4>
        <a:srgbClr val="E9A1FC"/>
      </a:accent4>
      <a:accent5>
        <a:srgbClr val="FE654F"/>
      </a:accent5>
      <a:accent6>
        <a:srgbClr val="171E4A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16036</TotalTime>
  <Words>527</Words>
  <Application>Microsoft Office PowerPoint</Application>
  <PresentationFormat>Panorámica</PresentationFormat>
  <Paragraphs>74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Calibri</vt:lpstr>
      <vt:lpstr>Ubuntu Light</vt:lpstr>
      <vt:lpstr>Ubuntu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Alejandra Maria Martinez Ocampo</dc:creator>
  <cp:lastModifiedBy>User</cp:lastModifiedBy>
  <cp:revision>33</cp:revision>
  <dcterms:created xsi:type="dcterms:W3CDTF">2023-04-19T20:56:41Z</dcterms:created>
  <dcterms:modified xsi:type="dcterms:W3CDTF">2024-01-16T00:17:24Z</dcterms:modified>
</cp:coreProperties>
</file>