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41"/>
  </p:notesMasterIdLst>
  <p:sldIdLst>
    <p:sldId id="405" r:id="rId2"/>
    <p:sldId id="291" r:id="rId3"/>
    <p:sldId id="269" r:id="rId4"/>
    <p:sldId id="272" r:id="rId5"/>
    <p:sldId id="275" r:id="rId6"/>
    <p:sldId id="276" r:id="rId7"/>
    <p:sldId id="277" r:id="rId8"/>
    <p:sldId id="278" r:id="rId9"/>
    <p:sldId id="280" r:id="rId10"/>
    <p:sldId id="281" r:id="rId11"/>
    <p:sldId id="282" r:id="rId12"/>
    <p:sldId id="284" r:id="rId13"/>
    <p:sldId id="364" r:id="rId14"/>
    <p:sldId id="365" r:id="rId15"/>
    <p:sldId id="366" r:id="rId16"/>
    <p:sldId id="368" r:id="rId17"/>
    <p:sldId id="367" r:id="rId18"/>
    <p:sldId id="369" r:id="rId19"/>
    <p:sldId id="370" r:id="rId20"/>
    <p:sldId id="371" r:id="rId21"/>
    <p:sldId id="385" r:id="rId22"/>
    <p:sldId id="392" r:id="rId23"/>
    <p:sldId id="393" r:id="rId24"/>
    <p:sldId id="394" r:id="rId25"/>
    <p:sldId id="372" r:id="rId26"/>
    <p:sldId id="373" r:id="rId27"/>
    <p:sldId id="374" r:id="rId28"/>
    <p:sldId id="376" r:id="rId29"/>
    <p:sldId id="383" r:id="rId30"/>
    <p:sldId id="340" r:id="rId31"/>
    <p:sldId id="396" r:id="rId32"/>
    <p:sldId id="397" r:id="rId33"/>
    <p:sldId id="343" r:id="rId34"/>
    <p:sldId id="344" r:id="rId35"/>
    <p:sldId id="345" r:id="rId36"/>
    <p:sldId id="346" r:id="rId37"/>
    <p:sldId id="358" r:id="rId38"/>
    <p:sldId id="398" r:id="rId39"/>
    <p:sldId id="399" r:id="rId4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04D"/>
    <a:srgbClr val="2E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9E299-6210-3921-F7D9-7131E8C2E9A0}" v="2" dt="2024-02-07T22:15:00.935"/>
    <p1510:client id="{F4746700-E132-4BDD-A47A-5824A1E896F4}" v="14" dt="2024-02-07T22:53:28.82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PATRICIA TOBON VALLEJO" userId="40997e2d-4c0d-43ab-961c-c35036795506" providerId="ADAL" clId="{F4746700-E132-4BDD-A47A-5824A1E896F4}"/>
    <pc:docChg chg="delSld modSld">
      <pc:chgData name="DIANA PATRICIA TOBON VALLEJO" userId="40997e2d-4c0d-43ab-961c-c35036795506" providerId="ADAL" clId="{F4746700-E132-4BDD-A47A-5824A1E896F4}" dt="2024-02-07T22:53:28.822" v="13" actId="20577"/>
      <pc:docMkLst>
        <pc:docMk/>
      </pc:docMkLst>
      <pc:sldChg chg="del">
        <pc:chgData name="DIANA PATRICIA TOBON VALLEJO" userId="40997e2d-4c0d-43ab-961c-c35036795506" providerId="ADAL" clId="{F4746700-E132-4BDD-A47A-5824A1E896F4}" dt="2024-02-07T22:53:24.015" v="10" actId="47"/>
        <pc:sldMkLst>
          <pc:docMk/>
          <pc:sldMk cId="1781064885" sldId="361"/>
        </pc:sldMkLst>
      </pc:sldChg>
      <pc:sldChg chg="modSp">
        <pc:chgData name="DIANA PATRICIA TOBON VALLEJO" userId="40997e2d-4c0d-43ab-961c-c35036795506" providerId="ADAL" clId="{F4746700-E132-4BDD-A47A-5824A1E896F4}" dt="2024-02-07T22:53:28.822" v="13" actId="20577"/>
        <pc:sldMkLst>
          <pc:docMk/>
          <pc:sldMk cId="2904851545" sldId="399"/>
        </pc:sldMkLst>
        <pc:spChg chg="mod">
          <ac:chgData name="DIANA PATRICIA TOBON VALLEJO" userId="40997e2d-4c0d-43ab-961c-c35036795506" providerId="ADAL" clId="{F4746700-E132-4BDD-A47A-5824A1E896F4}" dt="2024-02-07T22:53:28.822" v="13" actId="20577"/>
          <ac:spMkLst>
            <pc:docMk/>
            <pc:sldMk cId="2904851545" sldId="399"/>
            <ac:spMk id="2" creationId="{00000000-0000-0000-0000-000000000000}"/>
          </ac:spMkLst>
        </pc:spChg>
      </pc:sldChg>
      <pc:sldChg chg="modSp del modAnim">
        <pc:chgData name="DIANA PATRICIA TOBON VALLEJO" userId="40997e2d-4c0d-43ab-961c-c35036795506" providerId="ADAL" clId="{F4746700-E132-4BDD-A47A-5824A1E896F4}" dt="2024-02-07T22:53:05.992" v="8" actId="47"/>
        <pc:sldMkLst>
          <pc:docMk/>
          <pc:sldMk cId="4293048116" sldId="400"/>
        </pc:sldMkLst>
        <pc:spChg chg="mod">
          <ac:chgData name="DIANA PATRICIA TOBON VALLEJO" userId="40997e2d-4c0d-43ab-961c-c35036795506" providerId="ADAL" clId="{F4746700-E132-4BDD-A47A-5824A1E896F4}" dt="2024-02-07T22:45:56.163" v="7" actId="6549"/>
          <ac:spMkLst>
            <pc:docMk/>
            <pc:sldMk cId="4293048116" sldId="400"/>
            <ac:spMk id="2" creationId="{00000000-0000-0000-0000-000000000000}"/>
          </ac:spMkLst>
        </pc:spChg>
      </pc:sldChg>
      <pc:sldChg chg="del">
        <pc:chgData name="DIANA PATRICIA TOBON VALLEJO" userId="40997e2d-4c0d-43ab-961c-c35036795506" providerId="ADAL" clId="{F4746700-E132-4BDD-A47A-5824A1E896F4}" dt="2024-02-07T22:53:09.519" v="9" actId="47"/>
        <pc:sldMkLst>
          <pc:docMk/>
          <pc:sldMk cId="883557664" sldId="401"/>
        </pc:sldMkLst>
      </pc:sldChg>
    </pc:docChg>
  </pc:docChgLst>
  <pc:docChgLst>
    <pc:chgData name="DIANA PATRICIA TOBON VALLEJO" userId="S::diana.tobon@udea.edu.co::40997e2d-4c0d-43ab-961c-c35036795506" providerId="AD" clId="Web-{7439E299-6210-3921-F7D9-7131E8C2E9A0}"/>
    <pc:docChg chg="delSld">
      <pc:chgData name="DIANA PATRICIA TOBON VALLEJO" userId="S::diana.tobon@udea.edu.co::40997e2d-4c0d-43ab-961c-c35036795506" providerId="AD" clId="Web-{7439E299-6210-3921-F7D9-7131E8C2E9A0}" dt="2024-02-07T22:15:00.935" v="1"/>
      <pc:docMkLst>
        <pc:docMk/>
      </pc:docMkLst>
      <pc:sldChg chg="del">
        <pc:chgData name="DIANA PATRICIA TOBON VALLEJO" userId="S::diana.tobon@udea.edu.co::40997e2d-4c0d-43ab-961c-c35036795506" providerId="AD" clId="Web-{7439E299-6210-3921-F7D9-7131E8C2E9A0}" dt="2024-02-07T22:15:00.935" v="1"/>
        <pc:sldMkLst>
          <pc:docMk/>
          <pc:sldMk cId="2938374669" sldId="382"/>
        </pc:sldMkLst>
      </pc:sldChg>
      <pc:sldChg chg="del">
        <pc:chgData name="DIANA PATRICIA TOBON VALLEJO" userId="S::diana.tobon@udea.edu.co::40997e2d-4c0d-43ab-961c-c35036795506" providerId="AD" clId="Web-{7439E299-6210-3921-F7D9-7131E8C2E9A0}" dt="2024-02-07T22:14:58.154" v="0"/>
        <pc:sldMkLst>
          <pc:docMk/>
          <pc:sldMk cId="341341534" sldId="395"/>
        </pc:sldMkLst>
      </pc:sldChg>
    </pc:docChg>
  </pc:docChgLst>
  <pc:docChgLst>
    <pc:chgData name="DIANA PATRICIA TOBON VALLEJO" userId="S::diana.tobon@udea.edu.co::40997e2d-4c0d-43ab-961c-c35036795506" providerId="AD" clId="Web-{7D49DC83-5AF5-4A68-DE75-B6DEDB8F82F7}"/>
    <pc:docChg chg="modSld">
      <pc:chgData name="DIANA PATRICIA TOBON VALLEJO" userId="S::diana.tobon@udea.edu.co::40997e2d-4c0d-43ab-961c-c35036795506" providerId="AD" clId="Web-{7D49DC83-5AF5-4A68-DE75-B6DEDB8F82F7}" dt="2024-01-29T22:24:40.337" v="1"/>
      <pc:docMkLst>
        <pc:docMk/>
      </pc:docMkLst>
      <pc:sldChg chg="modNotes">
        <pc:chgData name="DIANA PATRICIA TOBON VALLEJO" userId="S::diana.tobon@udea.edu.co::40997e2d-4c0d-43ab-961c-c35036795506" providerId="AD" clId="Web-{7D49DC83-5AF5-4A68-DE75-B6DEDB8F82F7}" dt="2024-01-29T22:24:40.337" v="1"/>
        <pc:sldMkLst>
          <pc:docMk/>
          <pc:sldMk cId="420663561" sldId="385"/>
        </pc:sldMkLst>
      </pc:sldChg>
    </pc:docChg>
  </pc:docChgLst>
  <pc:docChgLst>
    <pc:chgData name="DIANA PATRICIA TOBON VALLEJO" userId="40997e2d-4c0d-43ab-961c-c35036795506" providerId="ADAL" clId="{6A3950C1-5F23-4D5A-8BC4-43E89E7216B4}"/>
    <pc:docChg chg="undo custSel addSld delSld modSld">
      <pc:chgData name="DIANA PATRICIA TOBON VALLEJO" userId="40997e2d-4c0d-43ab-961c-c35036795506" providerId="ADAL" clId="{6A3950C1-5F23-4D5A-8BC4-43E89E7216B4}" dt="2024-02-07T19:51:11.774" v="324" actId="20577"/>
      <pc:docMkLst>
        <pc:docMk/>
      </pc:docMkLst>
      <pc:sldChg chg="modNotesTx">
        <pc:chgData name="DIANA PATRICIA TOBON VALLEJO" userId="40997e2d-4c0d-43ab-961c-c35036795506" providerId="ADAL" clId="{6A3950C1-5F23-4D5A-8BC4-43E89E7216B4}" dt="2024-02-07T15:53:16.242" v="307" actId="6549"/>
        <pc:sldMkLst>
          <pc:docMk/>
          <pc:sldMk cId="442229447" sldId="276"/>
        </pc:sldMkLst>
      </pc:sldChg>
      <pc:sldChg chg="modNotesTx">
        <pc:chgData name="DIANA PATRICIA TOBON VALLEJO" userId="40997e2d-4c0d-43ab-961c-c35036795506" providerId="ADAL" clId="{6A3950C1-5F23-4D5A-8BC4-43E89E7216B4}" dt="2024-02-07T15:44:19.946" v="304" actId="20577"/>
        <pc:sldMkLst>
          <pc:docMk/>
          <pc:sldMk cId="3266769758" sldId="281"/>
        </pc:sldMkLst>
      </pc:sldChg>
      <pc:sldChg chg="delSp modSp delAnim modNotesTx">
        <pc:chgData name="DIANA PATRICIA TOBON VALLEJO" userId="40997e2d-4c0d-43ab-961c-c35036795506" providerId="ADAL" clId="{6A3950C1-5F23-4D5A-8BC4-43E89E7216B4}" dt="2024-02-07T16:20:30.753" v="309" actId="478"/>
        <pc:sldMkLst>
          <pc:docMk/>
          <pc:sldMk cId="1975497874" sldId="370"/>
        </pc:sldMkLst>
        <pc:grpChg chg="del">
          <ac:chgData name="DIANA PATRICIA TOBON VALLEJO" userId="40997e2d-4c0d-43ab-961c-c35036795506" providerId="ADAL" clId="{6A3950C1-5F23-4D5A-8BC4-43E89E7216B4}" dt="2024-02-07T16:20:30.753" v="309" actId="478"/>
          <ac:grpSpMkLst>
            <pc:docMk/>
            <pc:sldMk cId="1975497874" sldId="370"/>
            <ac:grpSpMk id="4" creationId="{91AB3B44-4E1C-E36C-5838-0A46E668ED10}"/>
          </ac:grpSpMkLst>
        </pc:grpChg>
        <pc:cxnChg chg="mod">
          <ac:chgData name="DIANA PATRICIA TOBON VALLEJO" userId="40997e2d-4c0d-43ab-961c-c35036795506" providerId="ADAL" clId="{6A3950C1-5F23-4D5A-8BC4-43E89E7216B4}" dt="2024-02-07T16:20:30.753" v="309" actId="478"/>
          <ac:cxnSpMkLst>
            <pc:docMk/>
            <pc:sldMk cId="1975497874" sldId="370"/>
            <ac:cxnSpMk id="59" creationId="{61F7B2CD-BFE0-4B44-BF1F-58008622A382}"/>
          </ac:cxnSpMkLst>
        </pc:cxnChg>
        <pc:cxnChg chg="mod">
          <ac:chgData name="DIANA PATRICIA TOBON VALLEJO" userId="40997e2d-4c0d-43ab-961c-c35036795506" providerId="ADAL" clId="{6A3950C1-5F23-4D5A-8BC4-43E89E7216B4}" dt="2024-02-07T16:20:30.753" v="309" actId="478"/>
          <ac:cxnSpMkLst>
            <pc:docMk/>
            <pc:sldMk cId="1975497874" sldId="370"/>
            <ac:cxnSpMk id="60" creationId="{D67C3905-D8C1-4474-AFFC-5FDBEB708292}"/>
          </ac:cxnSpMkLst>
        </pc:cxnChg>
      </pc:sldChg>
      <pc:sldChg chg="modSp">
        <pc:chgData name="DIANA PATRICIA TOBON VALLEJO" userId="40997e2d-4c0d-43ab-961c-c35036795506" providerId="ADAL" clId="{6A3950C1-5F23-4D5A-8BC4-43E89E7216B4}" dt="2024-02-07T19:51:11.774" v="324" actId="20577"/>
        <pc:sldMkLst>
          <pc:docMk/>
          <pc:sldMk cId="2335254612" sldId="372"/>
        </pc:sldMkLst>
        <pc:spChg chg="mod">
          <ac:chgData name="DIANA PATRICIA TOBON VALLEJO" userId="40997e2d-4c0d-43ab-961c-c35036795506" providerId="ADAL" clId="{6A3950C1-5F23-4D5A-8BC4-43E89E7216B4}" dt="2024-02-07T19:51:11.774" v="324" actId="20577"/>
          <ac:spMkLst>
            <pc:docMk/>
            <pc:sldMk cId="2335254612" sldId="372"/>
            <ac:spMk id="22" creationId="{D283BC40-4B97-43BB-8732-24DC21C56BF6}"/>
          </ac:spMkLst>
        </pc:spChg>
        <pc:spChg chg="mod">
          <ac:chgData name="DIANA PATRICIA TOBON VALLEJO" userId="40997e2d-4c0d-43ab-961c-c35036795506" providerId="ADAL" clId="{6A3950C1-5F23-4D5A-8BC4-43E89E7216B4}" dt="2024-01-31T20:56:36.503" v="286" actId="14100"/>
          <ac:spMkLst>
            <pc:docMk/>
            <pc:sldMk cId="2335254612" sldId="372"/>
            <ac:spMk id="23" creationId="{D283BC40-4B97-43BB-8732-24DC21C56BF6}"/>
          </ac:spMkLst>
        </pc:spChg>
      </pc:sldChg>
      <pc:sldChg chg="modSp">
        <pc:chgData name="DIANA PATRICIA TOBON VALLEJO" userId="40997e2d-4c0d-43ab-961c-c35036795506" providerId="ADAL" clId="{6A3950C1-5F23-4D5A-8BC4-43E89E7216B4}" dt="2024-01-31T20:59:52.839" v="288" actId="6549"/>
        <pc:sldMkLst>
          <pc:docMk/>
          <pc:sldMk cId="3640489143" sldId="376"/>
        </pc:sldMkLst>
        <pc:spChg chg="mod">
          <ac:chgData name="DIANA PATRICIA TOBON VALLEJO" userId="40997e2d-4c0d-43ab-961c-c35036795506" providerId="ADAL" clId="{6A3950C1-5F23-4D5A-8BC4-43E89E7216B4}" dt="2024-01-31T20:59:40.156" v="287" actId="6549"/>
          <ac:spMkLst>
            <pc:docMk/>
            <pc:sldMk cId="3640489143" sldId="376"/>
            <ac:spMk id="23" creationId="{9BFFB6B2-9D1A-48AF-B9F8-8194157E8C3E}"/>
          </ac:spMkLst>
        </pc:spChg>
        <pc:spChg chg="mod">
          <ac:chgData name="DIANA PATRICIA TOBON VALLEJO" userId="40997e2d-4c0d-43ab-961c-c35036795506" providerId="ADAL" clId="{6A3950C1-5F23-4D5A-8BC4-43E89E7216B4}" dt="2024-01-31T20:59:52.839" v="288" actId="6549"/>
          <ac:spMkLst>
            <pc:docMk/>
            <pc:sldMk cId="3640489143" sldId="376"/>
            <ac:spMk id="32" creationId="{69D805C0-0D27-4ABF-8BC6-AAB05E43F9E5}"/>
          </ac:spMkLst>
        </pc:spChg>
      </pc:sldChg>
      <pc:sldChg chg="modNotesTx">
        <pc:chgData name="DIANA PATRICIA TOBON VALLEJO" userId="40997e2d-4c0d-43ab-961c-c35036795506" providerId="ADAL" clId="{6A3950C1-5F23-4D5A-8BC4-43E89E7216B4}" dt="2024-02-07T16:27:56.420" v="313" actId="20577"/>
        <pc:sldMkLst>
          <pc:docMk/>
          <pc:sldMk cId="420663561" sldId="385"/>
        </pc:sldMkLst>
      </pc:sldChg>
      <pc:sldChg chg="modSp">
        <pc:chgData name="DIANA PATRICIA TOBON VALLEJO" userId="40997e2d-4c0d-43ab-961c-c35036795506" providerId="ADAL" clId="{6A3950C1-5F23-4D5A-8BC4-43E89E7216B4}" dt="2024-01-31T20:55:07.420" v="276" actId="6549"/>
        <pc:sldMkLst>
          <pc:docMk/>
          <pc:sldMk cId="2676468038" sldId="393"/>
        </pc:sldMkLst>
        <pc:spChg chg="mod">
          <ac:chgData name="DIANA PATRICIA TOBON VALLEJO" userId="40997e2d-4c0d-43ab-961c-c35036795506" providerId="ADAL" clId="{6A3950C1-5F23-4D5A-8BC4-43E89E7216B4}" dt="2024-01-31T20:55:07.420" v="276" actId="6549"/>
          <ac:spMkLst>
            <pc:docMk/>
            <pc:sldMk cId="2676468038" sldId="393"/>
            <ac:spMk id="3" creationId="{EAE4ADA5-67C9-3199-0930-6FE2AFA38A49}"/>
          </ac:spMkLst>
        </pc:spChg>
      </pc:sldChg>
      <pc:sldChg chg="modNotesTx">
        <pc:chgData name="DIANA PATRICIA TOBON VALLEJO" userId="40997e2d-4c0d-43ab-961c-c35036795506" providerId="ADAL" clId="{6A3950C1-5F23-4D5A-8BC4-43E89E7216B4}" dt="2024-02-07T19:48:59.358" v="315" actId="20577"/>
        <pc:sldMkLst>
          <pc:docMk/>
          <pc:sldMk cId="3087052553" sldId="394"/>
        </pc:sldMkLst>
      </pc:sldChg>
      <pc:sldChg chg="modSp">
        <pc:chgData name="DIANA PATRICIA TOBON VALLEJO" userId="40997e2d-4c0d-43ab-961c-c35036795506" providerId="ADAL" clId="{6A3950C1-5F23-4D5A-8BC4-43E89E7216B4}" dt="2024-01-31T21:02:32.024" v="289"/>
        <pc:sldMkLst>
          <pc:docMk/>
          <pc:sldMk cId="222226831" sldId="396"/>
        </pc:sldMkLst>
        <pc:spChg chg="mod">
          <ac:chgData name="DIANA PATRICIA TOBON VALLEJO" userId="40997e2d-4c0d-43ab-961c-c35036795506" providerId="ADAL" clId="{6A3950C1-5F23-4D5A-8BC4-43E89E7216B4}" dt="2024-01-31T21:02:32.024" v="289"/>
          <ac:spMkLst>
            <pc:docMk/>
            <pc:sldMk cId="222226831" sldId="396"/>
            <ac:spMk id="2" creationId="{D283BC40-4B97-43BB-8732-24DC21C56BF6}"/>
          </ac:spMkLst>
        </pc:spChg>
      </pc:sldChg>
      <pc:sldChg chg="modSp">
        <pc:chgData name="DIANA PATRICIA TOBON VALLEJO" userId="40997e2d-4c0d-43ab-961c-c35036795506" providerId="ADAL" clId="{6A3950C1-5F23-4D5A-8BC4-43E89E7216B4}" dt="2024-01-31T21:03:24.272" v="299" actId="20577"/>
        <pc:sldMkLst>
          <pc:docMk/>
          <pc:sldMk cId="4164399095" sldId="397"/>
        </pc:sldMkLst>
        <pc:spChg chg="mod">
          <ac:chgData name="DIANA PATRICIA TOBON VALLEJO" userId="40997e2d-4c0d-43ab-961c-c35036795506" providerId="ADAL" clId="{6A3950C1-5F23-4D5A-8BC4-43E89E7216B4}" dt="2024-01-31T21:03:24.272" v="299" actId="20577"/>
          <ac:spMkLst>
            <pc:docMk/>
            <pc:sldMk cId="4164399095" sldId="397"/>
            <ac:spMk id="9" creationId="{AF77942E-69C7-1238-FAD6-5E171FF14F81}"/>
          </ac:spMkLst>
        </pc:spChg>
      </pc:sldChg>
      <pc:sldChg chg="modSp">
        <pc:chgData name="DIANA PATRICIA TOBON VALLEJO" userId="40997e2d-4c0d-43ab-961c-c35036795506" providerId="ADAL" clId="{6A3950C1-5F23-4D5A-8BC4-43E89E7216B4}" dt="2024-02-05T19:57:10.249" v="302" actId="6549"/>
        <pc:sldMkLst>
          <pc:docMk/>
          <pc:sldMk cId="1155148450" sldId="405"/>
        </pc:sldMkLst>
        <pc:spChg chg="mod">
          <ac:chgData name="DIANA PATRICIA TOBON VALLEJO" userId="40997e2d-4c0d-43ab-961c-c35036795506" providerId="ADAL" clId="{6A3950C1-5F23-4D5A-8BC4-43E89E7216B4}" dt="2024-02-05T19:57:10.249" v="302" actId="6549"/>
          <ac:spMkLst>
            <pc:docMk/>
            <pc:sldMk cId="1155148450" sldId="40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70869-A0A6-4A84-9393-16F683C04898}" type="datetimeFigureOut">
              <a:rPr lang="es-ES" smtClean="0"/>
              <a:t>07/02/2024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97AF4-31F6-454F-B14E-BFF7FD0C2820}" type="slidenum">
              <a:rPr lang="es-ES" smtClean="0"/>
              <a:t>‹#›</a:t>
            </a:fld>
            <a:endParaRPr lang="es-ES"/>
          </a:p>
        </p:txBody>
      </p:sp>
    </p:spTree>
    <p:extLst>
      <p:ext uri="{BB962C8B-B14F-4D97-AF65-F5344CB8AC3E}">
        <p14:creationId xmlns:p14="http://schemas.microsoft.com/office/powerpoint/2010/main" val="33520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Se puede recurrir a la teoría de comunicaciones y a la teoría de señales para calcular un valor de </a:t>
            </a:r>
            <a:r>
              <a:rPr lang="es-ES" sz="1200" b="0" i="1" kern="1200">
                <a:solidFill>
                  <a:schemeClr val="tx1"/>
                </a:solidFill>
                <a:effectLst/>
                <a:latin typeface="+mn-lt"/>
                <a:ea typeface="+mn-ea"/>
                <a:cs typeface="+mn-cs"/>
              </a:rPr>
              <a:t>G</a:t>
            </a:r>
            <a:r>
              <a:rPr lang="es-ES" sz="1200" b="0" i="0" kern="1200">
                <a:solidFill>
                  <a:schemeClr val="tx1"/>
                </a:solidFill>
                <a:effectLst/>
                <a:latin typeface="+mn-lt"/>
                <a:ea typeface="+mn-ea"/>
                <a:cs typeface="+mn-cs"/>
              </a:rPr>
              <a:t> basado en modelos matemáticos del sistema y del ruido.</a:t>
            </a:r>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6</a:t>
            </a:fld>
            <a:endParaRPr lang="es-ES"/>
          </a:p>
        </p:txBody>
      </p:sp>
    </p:spTree>
    <p:extLst>
      <p:ext uri="{BB962C8B-B14F-4D97-AF65-F5344CB8AC3E}">
        <p14:creationId xmlns:p14="http://schemas.microsoft.com/office/powerpoint/2010/main" val="399523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BBE0F0A-BD38-4EE0-9AA9-42F06459B745}"/>
              </a:ext>
            </a:extLst>
          </p:cNvPr>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490284C5-9A6F-492F-99A6-54E8A689BC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ES">
              <a:ea typeface="ＭＳ Ｐゴシック" panose="020B0600070205080204" pitchFamily="34" charset="-128"/>
            </a:endParaRPr>
          </a:p>
        </p:txBody>
      </p:sp>
      <p:sp>
        <p:nvSpPr>
          <p:cNvPr id="66564" name="Slide Number Placeholder 3">
            <a:extLst>
              <a:ext uri="{FF2B5EF4-FFF2-40B4-BE49-F238E27FC236}">
                <a16:creationId xmlns:a16="http://schemas.microsoft.com/office/drawing/2014/main" id="{3D97B6A3-6B3F-44D1-9865-8637E947B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3E29FFD-689C-4D21-8555-054E13E207F0}" type="slidenum">
              <a:rPr lang="en-US" altLang="es-ES" sz="1200">
                <a:latin typeface="Calibri" panose="020F0502020204030204" pitchFamily="34" charset="0"/>
              </a:rPr>
              <a:pPr eaLnBrk="1" hangingPunct="1"/>
              <a:t>36</a:t>
            </a:fld>
            <a:endParaRPr lang="en-US" altLang="es-ES" sz="1200">
              <a:latin typeface="Calibri" panose="020F0502020204030204" pitchFamily="34" charset="0"/>
            </a:endParaRPr>
          </a:p>
        </p:txBody>
      </p:sp>
    </p:spTree>
    <p:extLst>
      <p:ext uri="{BB962C8B-B14F-4D97-AF65-F5344CB8AC3E}">
        <p14:creationId xmlns:p14="http://schemas.microsoft.com/office/powerpoint/2010/main" val="62754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BBE0F0A-BD38-4EE0-9AA9-42F06459B745}"/>
              </a:ext>
            </a:extLst>
          </p:cNvPr>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490284C5-9A6F-492F-99A6-54E8A689BC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ES">
              <a:ea typeface="ＭＳ Ｐゴシック" panose="020B0600070205080204" pitchFamily="34" charset="-128"/>
            </a:endParaRPr>
          </a:p>
        </p:txBody>
      </p:sp>
      <p:sp>
        <p:nvSpPr>
          <p:cNvPr id="66564" name="Slide Number Placeholder 3">
            <a:extLst>
              <a:ext uri="{FF2B5EF4-FFF2-40B4-BE49-F238E27FC236}">
                <a16:creationId xmlns:a16="http://schemas.microsoft.com/office/drawing/2014/main" id="{3D97B6A3-6B3F-44D1-9865-8637E947B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3E29FFD-689C-4D21-8555-054E13E207F0}" type="slidenum">
              <a:rPr lang="en-US" altLang="es-ES" sz="1200">
                <a:latin typeface="Calibri" panose="020F0502020204030204" pitchFamily="34" charset="0"/>
              </a:rPr>
              <a:pPr eaLnBrk="1" hangingPunct="1"/>
              <a:t>37</a:t>
            </a:fld>
            <a:endParaRPr lang="en-US" altLang="es-ES" sz="1200">
              <a:latin typeface="Calibri" panose="020F0502020204030204" pitchFamily="34" charset="0"/>
            </a:endParaRPr>
          </a:p>
        </p:txBody>
      </p:sp>
    </p:spTree>
    <p:extLst>
      <p:ext uri="{BB962C8B-B14F-4D97-AF65-F5344CB8AC3E}">
        <p14:creationId xmlns:p14="http://schemas.microsoft.com/office/powerpoint/2010/main" val="273760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BBE0F0A-BD38-4EE0-9AA9-42F06459B745}"/>
              </a:ext>
            </a:extLst>
          </p:cNvPr>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490284C5-9A6F-492F-99A6-54E8A689BC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ES">
              <a:ea typeface="ＭＳ Ｐゴシック" panose="020B0600070205080204" pitchFamily="34" charset="-128"/>
            </a:endParaRPr>
          </a:p>
        </p:txBody>
      </p:sp>
      <p:sp>
        <p:nvSpPr>
          <p:cNvPr id="66564" name="Slide Number Placeholder 3">
            <a:extLst>
              <a:ext uri="{FF2B5EF4-FFF2-40B4-BE49-F238E27FC236}">
                <a16:creationId xmlns:a16="http://schemas.microsoft.com/office/drawing/2014/main" id="{3D97B6A3-6B3F-44D1-9865-8637E947B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3E29FFD-689C-4D21-8555-054E13E207F0}" type="slidenum">
              <a:rPr lang="en-US" altLang="es-ES" sz="1200">
                <a:latin typeface="Calibri" panose="020F0502020204030204" pitchFamily="34" charset="0"/>
              </a:rPr>
              <a:pPr eaLnBrk="1" hangingPunct="1"/>
              <a:t>38</a:t>
            </a:fld>
            <a:endParaRPr lang="en-US" altLang="es-ES" sz="1200">
              <a:latin typeface="Calibri" panose="020F0502020204030204" pitchFamily="34" charset="0"/>
            </a:endParaRPr>
          </a:p>
        </p:txBody>
      </p:sp>
    </p:spTree>
    <p:extLst>
      <p:ext uri="{BB962C8B-B14F-4D97-AF65-F5344CB8AC3E}">
        <p14:creationId xmlns:p14="http://schemas.microsoft.com/office/powerpoint/2010/main" val="1570042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1BBE0F0A-BD38-4EE0-9AA9-42F06459B745}"/>
              </a:ext>
            </a:extLst>
          </p:cNvPr>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490284C5-9A6F-492F-99A6-54E8A689BC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ES">
              <a:ea typeface="ＭＳ Ｐゴシック" panose="020B0600070205080204" pitchFamily="34" charset="-128"/>
            </a:endParaRPr>
          </a:p>
        </p:txBody>
      </p:sp>
      <p:sp>
        <p:nvSpPr>
          <p:cNvPr id="66564" name="Slide Number Placeholder 3">
            <a:extLst>
              <a:ext uri="{FF2B5EF4-FFF2-40B4-BE49-F238E27FC236}">
                <a16:creationId xmlns:a16="http://schemas.microsoft.com/office/drawing/2014/main" id="{3D97B6A3-6B3F-44D1-9865-8637E947B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3E29FFD-689C-4D21-8555-054E13E207F0}" type="slidenum">
              <a:rPr lang="en-US" altLang="es-ES" sz="1200">
                <a:latin typeface="Calibri" panose="020F0502020204030204" pitchFamily="34" charset="0"/>
              </a:rPr>
              <a:pPr eaLnBrk="1" hangingPunct="1"/>
              <a:t>39</a:t>
            </a:fld>
            <a:endParaRPr lang="en-US" altLang="es-ES" sz="1200">
              <a:latin typeface="Calibri" panose="020F0502020204030204" pitchFamily="34" charset="0"/>
            </a:endParaRPr>
          </a:p>
        </p:txBody>
      </p:sp>
    </p:spTree>
    <p:extLst>
      <p:ext uri="{BB962C8B-B14F-4D97-AF65-F5344CB8AC3E}">
        <p14:creationId xmlns:p14="http://schemas.microsoft.com/office/powerpoint/2010/main" val="75232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Aunque el modelo binario de unos y ceros es el más reconocido y ampliamente utilizado para la representación de datos digitales, en la transmisión y codificación de señales digitales se pueden emplear múltiples niveles o estados para aumentar la capacidad de transmisión de datos y la eficiencia espectral.</a:t>
            </a:r>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10</a:t>
            </a:fld>
            <a:endParaRPr lang="es-ES"/>
          </a:p>
        </p:txBody>
      </p:sp>
    </p:spTree>
    <p:extLst>
      <p:ext uri="{BB962C8B-B14F-4D97-AF65-F5344CB8AC3E}">
        <p14:creationId xmlns:p14="http://schemas.microsoft.com/office/powerpoint/2010/main" val="47615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14</a:t>
            </a:fld>
            <a:endParaRPr lang="es-ES"/>
          </a:p>
        </p:txBody>
      </p:sp>
    </p:spTree>
    <p:extLst>
      <p:ext uri="{BB962C8B-B14F-4D97-AF65-F5344CB8AC3E}">
        <p14:creationId xmlns:p14="http://schemas.microsoft.com/office/powerpoint/2010/main" val="17461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El propósito principal de estos buffers es proteger la señal de entrada y la señal retenida de cualquier carga que pudiera ser impuesta por los circuitos siguientes, permitiendo una conversión precisa de la señal analógica a digital.</a:t>
            </a:r>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16</a:t>
            </a:fld>
            <a:endParaRPr lang="es-ES"/>
          </a:p>
        </p:txBody>
      </p:sp>
    </p:spTree>
    <p:extLst>
      <p:ext uri="{BB962C8B-B14F-4D97-AF65-F5344CB8AC3E}">
        <p14:creationId xmlns:p14="http://schemas.microsoft.com/office/powerpoint/2010/main" val="252387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La función del circuito de muestreo y retención (</a:t>
            </a:r>
            <a:r>
              <a:rPr lang="es-ES" sz="1200" b="0" i="0" kern="1200" err="1">
                <a:solidFill>
                  <a:schemeClr val="tx1"/>
                </a:solidFill>
                <a:effectLst/>
                <a:latin typeface="+mn-lt"/>
                <a:ea typeface="+mn-ea"/>
                <a:cs typeface="+mn-cs"/>
              </a:rPr>
              <a:t>Sample</a:t>
            </a:r>
            <a:r>
              <a:rPr lang="es-ES" sz="1200" b="0" i="0" kern="1200">
                <a:solidFill>
                  <a:schemeClr val="tx1"/>
                </a:solidFill>
                <a:effectLst/>
                <a:latin typeface="+mn-lt"/>
                <a:ea typeface="+mn-ea"/>
                <a:cs typeface="+mn-cs"/>
              </a:rPr>
              <a:t> and </a:t>
            </a:r>
            <a:r>
              <a:rPr lang="es-ES" sz="1200" b="0" i="0" kern="1200" err="1">
                <a:solidFill>
                  <a:schemeClr val="tx1"/>
                </a:solidFill>
                <a:effectLst/>
                <a:latin typeface="+mn-lt"/>
                <a:ea typeface="+mn-ea"/>
                <a:cs typeface="+mn-cs"/>
              </a:rPr>
              <a:t>Hold</a:t>
            </a:r>
            <a:r>
              <a:rPr lang="es-ES" sz="1200" b="0" i="0" kern="1200">
                <a:solidFill>
                  <a:schemeClr val="tx1"/>
                </a:solidFill>
                <a:effectLst/>
                <a:latin typeface="+mn-lt"/>
                <a:ea typeface="+mn-ea"/>
                <a:cs typeface="+mn-cs"/>
              </a:rPr>
              <a:t>, S/H) es tomar muestras de la señal en momentos discretos de tiempo. Aunque la señal de salida del circuito S/H sigue siendo una señal analógica (porque tiene un valor de amplitud continua), solo está definida en instantes de tiempo específicos, que son los puntos de muestreo. Cada muestra retenida es un reflejo de la señal analógica en un instante preciso, por lo que la señal ha sido discretizada en tiempo.</a:t>
            </a:r>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17</a:t>
            </a:fld>
            <a:endParaRPr lang="es-ES"/>
          </a:p>
        </p:txBody>
      </p:sp>
    </p:spTree>
    <p:extLst>
      <p:ext uri="{BB962C8B-B14F-4D97-AF65-F5344CB8AC3E}">
        <p14:creationId xmlns:p14="http://schemas.microsoft.com/office/powerpoint/2010/main" val="3127866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19</a:t>
            </a:fld>
            <a:endParaRPr lang="es-ES"/>
          </a:p>
        </p:txBody>
      </p:sp>
    </p:spTree>
    <p:extLst>
      <p:ext uri="{BB962C8B-B14F-4D97-AF65-F5344CB8AC3E}">
        <p14:creationId xmlns:p14="http://schemas.microsoft.com/office/powerpoint/2010/main" val="157542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https://www.youtube.com/watch?v=tZR7hLJx6Ms</a:t>
            </a:r>
          </a:p>
          <a:p>
            <a:endParaRPr lang="en-US"/>
          </a:p>
          <a:p>
            <a:r>
              <a:rPr lang="es-ES" sz="1200" b="0" i="0" kern="1200">
                <a:solidFill>
                  <a:schemeClr val="tx1"/>
                </a:solidFill>
                <a:effectLst/>
                <a:latin typeface="+mn-lt"/>
                <a:ea typeface="+mn-ea"/>
                <a:cs typeface="+mn-cs"/>
              </a:rPr>
              <a:t>Complemento a dos facilita el diseño de circuitos aritméticos en los procesadores.</a:t>
            </a:r>
            <a:endParaRPr lang="en-US"/>
          </a:p>
        </p:txBody>
      </p:sp>
      <p:sp>
        <p:nvSpPr>
          <p:cNvPr id="4" name="Slide Number Placeholder 3"/>
          <p:cNvSpPr>
            <a:spLocks noGrp="1"/>
          </p:cNvSpPr>
          <p:nvPr>
            <p:ph type="sldNum" sz="quarter" idx="5"/>
          </p:nvPr>
        </p:nvSpPr>
        <p:spPr/>
        <p:txBody>
          <a:bodyPr/>
          <a:lstStyle/>
          <a:p>
            <a:fld id="{94997AF4-31F6-454F-B14E-BFF7FD0C2820}" type="slidenum">
              <a:rPr lang="es-ES" smtClean="0"/>
              <a:t>21</a:t>
            </a:fld>
            <a:endParaRPr lang="es-ES"/>
          </a:p>
        </p:txBody>
      </p:sp>
    </p:spTree>
    <p:extLst>
      <p:ext uri="{BB962C8B-B14F-4D97-AF65-F5344CB8AC3E}">
        <p14:creationId xmlns:p14="http://schemas.microsoft.com/office/powerpoint/2010/main" val="160629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El DAC suma las contribuciones de todos los bits activados para formar un nivel de voltaje o corriente analógico único que corresponde al valor digital. Por ejemplo, si el DAC recibe el número binario 1010, se activarán las resistencias o las corrientes correspondientes a los bits en las posiciones 1 y 3, y sus contribuciones se sumarán para producir un nivel de salida específico.</a:t>
            </a:r>
          </a:p>
          <a:p>
            <a:endParaRPr lang="es-ES" sz="1200" b="0" i="0" kern="1200">
              <a:solidFill>
                <a:schemeClr val="tx1"/>
              </a:solidFill>
              <a:effectLst/>
              <a:latin typeface="+mn-lt"/>
              <a:ea typeface="+mn-ea"/>
              <a:cs typeface="+mn-cs"/>
            </a:endParaRPr>
          </a:p>
          <a:p>
            <a:r>
              <a:rPr lang="es-ES" sz="1200" b="0" i="0" kern="1200">
                <a:solidFill>
                  <a:schemeClr val="tx1"/>
                </a:solidFill>
                <a:effectLst/>
                <a:latin typeface="+mn-lt"/>
                <a:ea typeface="+mn-ea"/>
                <a:cs typeface="+mn-cs"/>
              </a:rPr>
              <a:t>La señal escalonada es inherente a la naturaleza discreta de la señal digital: cada muestra digital se traduce en un nivel de voltaje o corriente que se mantiene constante hasta el siguiente intervalo de muestreo.</a:t>
            </a:r>
            <a:endParaRPr lang="es-CO"/>
          </a:p>
        </p:txBody>
      </p:sp>
      <p:sp>
        <p:nvSpPr>
          <p:cNvPr id="4" name="Marcador de número de diapositiva 3"/>
          <p:cNvSpPr>
            <a:spLocks noGrp="1"/>
          </p:cNvSpPr>
          <p:nvPr>
            <p:ph type="sldNum" sz="quarter" idx="5"/>
          </p:nvPr>
        </p:nvSpPr>
        <p:spPr/>
        <p:txBody>
          <a:bodyPr/>
          <a:lstStyle/>
          <a:p>
            <a:fld id="{94997AF4-31F6-454F-B14E-BFF7FD0C2820}" type="slidenum">
              <a:rPr lang="es-ES" smtClean="0"/>
              <a:t>24</a:t>
            </a:fld>
            <a:endParaRPr lang="es-ES"/>
          </a:p>
        </p:txBody>
      </p:sp>
    </p:spTree>
    <p:extLst>
      <p:ext uri="{BB962C8B-B14F-4D97-AF65-F5344CB8AC3E}">
        <p14:creationId xmlns:p14="http://schemas.microsoft.com/office/powerpoint/2010/main" val="304688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B71ECA7D-ADB8-4236-91F0-D1F682A9D6EC}"/>
              </a:ext>
            </a:extLst>
          </p:cNvPr>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5E8B3E4C-0583-41DC-A04D-1E05C05303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s-ES">
              <a:ea typeface="ＭＳ Ｐゴシック" panose="020B0600070205080204" pitchFamily="34" charset="-128"/>
            </a:endParaRPr>
          </a:p>
        </p:txBody>
      </p:sp>
      <p:sp>
        <p:nvSpPr>
          <p:cNvPr id="64516" name="Slide Number Placeholder 3">
            <a:extLst>
              <a:ext uri="{FF2B5EF4-FFF2-40B4-BE49-F238E27FC236}">
                <a16:creationId xmlns:a16="http://schemas.microsoft.com/office/drawing/2014/main" id="{2395CFE0-0907-4BDC-8F0D-72D2F00BDA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59E41530-B582-46CA-8030-2780D97C5C5C}" type="slidenum">
              <a:rPr lang="en-US" altLang="es-ES" sz="1200">
                <a:latin typeface="Calibri" panose="020F0502020204030204" pitchFamily="34" charset="0"/>
              </a:rPr>
              <a:pPr eaLnBrk="1" hangingPunct="1"/>
              <a:t>35</a:t>
            </a:fld>
            <a:endParaRPr lang="en-US" altLang="es-ES" sz="1200">
              <a:latin typeface="Calibri" panose="020F0502020204030204" pitchFamily="34" charset="0"/>
            </a:endParaRPr>
          </a:p>
        </p:txBody>
      </p:sp>
    </p:spTree>
    <p:extLst>
      <p:ext uri="{BB962C8B-B14F-4D97-AF65-F5344CB8AC3E}">
        <p14:creationId xmlns:p14="http://schemas.microsoft.com/office/powerpoint/2010/main" val="10871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122363"/>
            <a:ext cx="103632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BF9106C8-804B-42E6-97E0-B34D868473FD}" type="datetime1">
              <a:rPr lang="es-CO" smtClean="0"/>
              <a:t>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5332937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B411FD7-8FE5-4C95-A9D0-CAE1CF6A9F90}" type="datetime1">
              <a:rPr lang="es-CO" smtClean="0"/>
              <a:t>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18265396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10F27843-1B10-4373-8AAE-3405DE7E7803}" type="datetime1">
              <a:rPr lang="es-CO" smtClean="0"/>
              <a:t>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31902470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s-ES"/>
              <a:t>Haga clic para modificar el estilo de título del patrón</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Slide Number Placeholder 4">
            <a:extLst>
              <a:ext uri="{FF2B5EF4-FFF2-40B4-BE49-F238E27FC236}">
                <a16:creationId xmlns:a16="http://schemas.microsoft.com/office/drawing/2014/main" id="{06C40780-0AD2-4A31-AA51-6FA68A2F5CB6}"/>
              </a:ext>
            </a:extLst>
          </p:cNvPr>
          <p:cNvSpPr>
            <a:spLocks noGrp="1"/>
          </p:cNvSpPr>
          <p:nvPr>
            <p:ph type="sldNum" sz="quarter" idx="10"/>
          </p:nvPr>
        </p:nvSpPr>
        <p:spPr>
          <a:xfrm>
            <a:off x="9550400" y="6477000"/>
            <a:ext cx="2540000" cy="304800"/>
          </a:xfrm>
        </p:spPr>
        <p:txBody>
          <a:bodyPr/>
          <a:lstStyle>
            <a:lvl1pPr>
              <a:defRPr/>
            </a:lvl1pPr>
          </a:lstStyle>
          <a:p>
            <a:fld id="{94FD362B-7555-4AA5-BD10-F27A78B9551D}" type="slidenum">
              <a:rPr lang="es-CO" smtClean="0"/>
              <a:t>‹#›</a:t>
            </a:fld>
            <a:endParaRPr lang="es-CO"/>
          </a:p>
        </p:txBody>
      </p:sp>
    </p:spTree>
    <p:extLst>
      <p:ext uri="{BB962C8B-B14F-4D97-AF65-F5344CB8AC3E}">
        <p14:creationId xmlns:p14="http://schemas.microsoft.com/office/powerpoint/2010/main" val="909838336"/>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7D9F58B4-C138-4387-BFC5-5C6B40EA8388}" type="datetime1">
              <a:rPr lang="es-CO" smtClean="0"/>
              <a:t>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37150871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4"/>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A50382-86A3-4332-9540-052FDA7B3AF0}" type="datetime1">
              <a:rPr lang="es-CO" smtClean="0"/>
              <a:t>7/02/2024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39235450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8D627084-0428-4BE4-85CC-4C9EE3150234}" type="datetime1">
              <a:rPr lang="es-CO" smtClean="0"/>
              <a:t>7/02/2024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18101201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3"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D3750D66-BA80-48BF-A510-6E91F01D9B26}" type="datetime1">
              <a:rPr lang="es-CO" smtClean="0"/>
              <a:t>7/02/2024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1385021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32EE03C8-9CB3-4126-97EC-5091115EB449}" type="datetime1">
              <a:rPr lang="es-CO" smtClean="0"/>
              <a:t>7/02/2024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30096410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451F5-A8E6-405A-9FF9-D181B73415E2}" type="datetime1">
              <a:rPr lang="es-CO" smtClean="0"/>
              <a:t>7/02/2024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34053817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B6A6AE6-9D2F-4162-935F-3986DFEEB4F2}" type="datetime1">
              <a:rPr lang="es-CO" smtClean="0"/>
              <a:t>7/02/2024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lvl1pPr>
              <a:defRPr sz="1800"/>
            </a:lvl1pPr>
          </a:lstStyle>
          <a:p>
            <a:fld id="{94FD362B-7555-4AA5-BD10-F27A78B9551D}" type="slidenum">
              <a:rPr lang="es-CO" smtClean="0"/>
              <a:t>‹#›</a:t>
            </a:fld>
            <a:endParaRPr lang="es-CO"/>
          </a:p>
        </p:txBody>
      </p:sp>
    </p:spTree>
    <p:extLst>
      <p:ext uri="{BB962C8B-B14F-4D97-AF65-F5344CB8AC3E}">
        <p14:creationId xmlns:p14="http://schemas.microsoft.com/office/powerpoint/2010/main" val="18158669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9E2DE61-F1E8-457A-A38E-063AFC0109DE}" type="datetime1">
              <a:rPr lang="es-CO" smtClean="0"/>
              <a:t>7/02/2024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4FD362B-7555-4AA5-BD10-F27A78B9551D}" type="slidenum">
              <a:rPr lang="es-CO" smtClean="0"/>
              <a:t>‹#›</a:t>
            </a:fld>
            <a:endParaRPr lang="es-CO"/>
          </a:p>
        </p:txBody>
      </p:sp>
    </p:spTree>
    <p:extLst>
      <p:ext uri="{BB962C8B-B14F-4D97-AF65-F5344CB8AC3E}">
        <p14:creationId xmlns:p14="http://schemas.microsoft.com/office/powerpoint/2010/main" val="207434599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n 7" descr="Imagen que contiene Interfaz de usuario gráfica&#10;&#10;Descripción generada automáticamente">
            <a:extLst>
              <a:ext uri="{FF2B5EF4-FFF2-40B4-BE49-F238E27FC236}">
                <a16:creationId xmlns:a16="http://schemas.microsoft.com/office/drawing/2014/main" id="{889A3927-1EA7-1F65-5A7E-C0978DB59C0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7671"/>
            <a:ext cx="12192000" cy="6873342"/>
          </a:xfrm>
          <a:prstGeom prst="rect">
            <a:avLst/>
          </a:prstGeom>
        </p:spPr>
      </p:pic>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6E5C7-A2EB-40A7-AEC5-D75BDF90C333}" type="datetime1">
              <a:rPr lang="es-CO" smtClean="0"/>
              <a:t>7/02/2024</a:t>
            </a:fld>
            <a:endParaRPr lang="es-CO"/>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D362B-7555-4AA5-BD10-F27A78B9551D}" type="slidenum">
              <a:rPr lang="es-CO" smtClean="0"/>
              <a:t>‹#›</a:t>
            </a:fld>
            <a:endParaRPr lang="es-CO"/>
          </a:p>
        </p:txBody>
      </p:sp>
    </p:spTree>
    <p:extLst>
      <p:ext uri="{BB962C8B-B14F-4D97-AF65-F5344CB8AC3E}">
        <p14:creationId xmlns:p14="http://schemas.microsoft.com/office/powerpoint/2010/main" val="143711399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ftr="0" dt="0"/>
  <p:txStyles>
    <p:titleStyle>
      <a:lvl1pPr algn="l" defTabSz="914377" rtl="0" eaLnBrk="1" latinLnBrk="0" hangingPunct="1">
        <a:lnSpc>
          <a:spcPct val="90000"/>
        </a:lnSpc>
        <a:spcBef>
          <a:spcPct val="0"/>
        </a:spcBef>
        <a:buNone/>
        <a:defRPr sz="3200" b="1" kern="1200">
          <a:solidFill>
            <a:srgbClr val="1F804D"/>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iana.tobon@udea.edu.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16.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gif"/><Relationship Id="rId1" Type="http://schemas.openxmlformats.org/officeDocument/2006/relationships/slideLayout" Target="../slideLayouts/slideLayout2.xml"/><Relationship Id="rId4" Type="http://schemas.openxmlformats.org/officeDocument/2006/relationships/image" Target="../media/image77.jpeg"/></Relationships>
</file>

<file path=ppt/slides/_rels/slide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jpeg"/><Relationship Id="rId1" Type="http://schemas.openxmlformats.org/officeDocument/2006/relationships/slideLayout" Target="../slideLayouts/slideLayout2.xml"/><Relationship Id="rId4" Type="http://schemas.openxmlformats.org/officeDocument/2006/relationships/image" Target="../media/image79.jpeg"/></Relationships>
</file>

<file path=ppt/slides/_rels/slide27.xml.rels><?xml version="1.0" encoding="UTF-8" standalone="yes"?>
<Relationships xmlns="http://schemas.openxmlformats.org/package/2006/relationships"><Relationship Id="rId3" Type="http://schemas.openxmlformats.org/officeDocument/2006/relationships/hyperlink" Target="https://forums.parallax.com/discussion/82065/i-am-a-bit-confused-on-this-dac-chip" TargetMode="External"/><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2.png"/><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97.png"/><Relationship Id="rId4" Type="http://schemas.openxmlformats.org/officeDocument/2006/relationships/image" Target="../media/image96.png"/></Relationships>
</file>

<file path=ppt/slides/_rels/slide37.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3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image" Target="../media/image22.png"/><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18.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7.pn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21741" y="1545203"/>
            <a:ext cx="9748518" cy="475256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s-CO" sz="4400" b="1">
                <a:solidFill>
                  <a:srgbClr val="1F804D"/>
                </a:solidFill>
                <a:latin typeface="+mj-lt"/>
              </a:rPr>
              <a:t>Procesamiento</a:t>
            </a:r>
            <a:r>
              <a:rPr lang="en-US" sz="4400" b="1">
                <a:solidFill>
                  <a:srgbClr val="1F804D"/>
                </a:solidFill>
                <a:latin typeface="+mj-lt"/>
              </a:rPr>
              <a:t> Digital de </a:t>
            </a:r>
            <a:r>
              <a:rPr lang="es-CO" sz="4400" b="1">
                <a:solidFill>
                  <a:srgbClr val="1F804D"/>
                </a:solidFill>
                <a:latin typeface="+mj-lt"/>
              </a:rPr>
              <a:t>Señales (PDS)</a:t>
            </a:r>
          </a:p>
          <a:p>
            <a:pPr algn="ctr"/>
            <a:endParaRPr lang="es-CO" sz="2800" b="1">
              <a:solidFill>
                <a:srgbClr val="1F804D"/>
              </a:solidFill>
              <a:latin typeface="+mj-lt"/>
            </a:endParaRPr>
          </a:p>
          <a:p>
            <a:pPr algn="ctr"/>
            <a:r>
              <a:rPr lang="es-CO" sz="2800"/>
              <a:t>Diana Patricia Tobón Vallejo</a:t>
            </a:r>
          </a:p>
          <a:p>
            <a:pPr algn="ctr"/>
            <a:endParaRPr lang="es-CO" sz="2800"/>
          </a:p>
          <a:p>
            <a:pPr algn="ctr"/>
            <a:r>
              <a:rPr lang="es-CO" sz="2400"/>
              <a:t>Universidad de Antioquia</a:t>
            </a:r>
          </a:p>
          <a:p>
            <a:pPr algn="ctr"/>
            <a:endParaRPr lang="es-CO" sz="2400"/>
          </a:p>
          <a:p>
            <a:pPr algn="ctr"/>
            <a:r>
              <a:rPr lang="es-CO" sz="2400" i="1">
                <a:hlinkClick r:id="rId2"/>
              </a:rPr>
              <a:t>diana.tobon@udea.edu.co</a:t>
            </a:r>
            <a:endParaRPr lang="es-CO" sz="2400" i="1"/>
          </a:p>
          <a:p>
            <a:pPr algn="ctr"/>
            <a:r>
              <a:rPr lang="es-CO" sz="2400">
                <a:cs typeface="Arial"/>
              </a:rPr>
              <a:t>Oficina: 19-442</a:t>
            </a:r>
          </a:p>
          <a:p>
            <a:pPr algn="ctr"/>
            <a:endParaRPr lang="es-CO" sz="2400" i="1"/>
          </a:p>
          <a:p>
            <a:pPr algn="ctr"/>
            <a:endParaRPr lang="es-CO" sz="2400" i="1"/>
          </a:p>
          <a:p>
            <a:pPr algn="ctr"/>
            <a:endParaRPr lang="es-CO" sz="2400" i="1"/>
          </a:p>
          <a:p>
            <a:pPr algn="ctr"/>
            <a:r>
              <a:rPr lang="es-CO" i="1"/>
              <a:t>Agradecimiento a </a:t>
            </a:r>
            <a:r>
              <a:rPr lang="es-CO" i="1" err="1"/>
              <a:t>Jhon</a:t>
            </a:r>
            <a:r>
              <a:rPr lang="es-CO" i="1"/>
              <a:t> James Granada Torres</a:t>
            </a:r>
          </a:p>
        </p:txBody>
      </p:sp>
      <p:sp>
        <p:nvSpPr>
          <p:cNvPr id="8" name="Marcador de número de diapositiva 1">
            <a:extLst>
              <a:ext uri="{FF2B5EF4-FFF2-40B4-BE49-F238E27FC236}">
                <a16:creationId xmlns:a16="http://schemas.microsoft.com/office/drawing/2014/main" id="{F54C4314-B3DF-4C66-F680-2B967C1D8C4C}"/>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a:t>
            </a:fld>
            <a:endParaRPr lang="es-CO"/>
          </a:p>
        </p:txBody>
      </p:sp>
    </p:spTree>
    <p:extLst>
      <p:ext uri="{BB962C8B-B14F-4D97-AF65-F5344CB8AC3E}">
        <p14:creationId xmlns:p14="http://schemas.microsoft.com/office/powerpoint/2010/main" val="115514845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1">
            <a:extLst>
              <a:ext uri="{FF2B5EF4-FFF2-40B4-BE49-F238E27FC236}">
                <a16:creationId xmlns:a16="http://schemas.microsoft.com/office/drawing/2014/main" id="{08307702-2FDC-45E0-A6AA-2B5AFC5CF5AF}"/>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10</a:t>
            </a:fld>
            <a:endParaRPr lang="es-CO"/>
          </a:p>
        </p:txBody>
      </p:sp>
      <p:grpSp>
        <p:nvGrpSpPr>
          <p:cNvPr id="2" name="Grupo 1">
            <a:extLst>
              <a:ext uri="{FF2B5EF4-FFF2-40B4-BE49-F238E27FC236}">
                <a16:creationId xmlns:a16="http://schemas.microsoft.com/office/drawing/2014/main" id="{03BE6118-208F-314F-B61A-1A0FC9C816BB}"/>
              </a:ext>
            </a:extLst>
          </p:cNvPr>
          <p:cNvGrpSpPr/>
          <p:nvPr/>
        </p:nvGrpSpPr>
        <p:grpSpPr>
          <a:xfrm>
            <a:off x="2227610" y="2315541"/>
            <a:ext cx="7736774" cy="1788702"/>
            <a:chOff x="2238232" y="3159603"/>
            <a:chExt cx="7736774" cy="1788702"/>
          </a:xfrm>
        </p:grpSpPr>
        <p:cxnSp>
          <p:nvCxnSpPr>
            <p:cNvPr id="6" name="Conector recto de flecha 5">
              <a:extLst>
                <a:ext uri="{FF2B5EF4-FFF2-40B4-BE49-F238E27FC236}">
                  <a16:creationId xmlns:a16="http://schemas.microsoft.com/office/drawing/2014/main" id="{10BDC38F-9539-424E-8580-C68B2F231B90}"/>
                </a:ext>
              </a:extLst>
            </p:cNvPr>
            <p:cNvCxnSpPr>
              <a:cxnSpLocks/>
              <a:endCxn id="10" idx="2"/>
            </p:cNvCxnSpPr>
            <p:nvPr/>
          </p:nvCxnSpPr>
          <p:spPr>
            <a:xfrm>
              <a:off x="2737135" y="3476359"/>
              <a:ext cx="3127512" cy="99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93D7F186-03C2-4BCC-80F2-C4DF4EF7E3BB}"/>
                </a:ext>
              </a:extLst>
            </p:cNvPr>
            <p:cNvCxnSpPr>
              <a:cxnSpLocks/>
              <a:stCxn id="10" idx="6"/>
              <a:endCxn id="4" idx="1"/>
            </p:cNvCxnSpPr>
            <p:nvPr/>
          </p:nvCxnSpPr>
          <p:spPr>
            <a:xfrm flipV="1">
              <a:off x="6414598" y="3482008"/>
              <a:ext cx="1535461" cy="42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A9CB0351-D140-4071-8434-01D45D3F0285}"/>
                </a:ext>
              </a:extLst>
            </p:cNvPr>
            <p:cNvCxnSpPr>
              <a:cxnSpLocks/>
              <a:endCxn id="10" idx="4"/>
            </p:cNvCxnSpPr>
            <p:nvPr/>
          </p:nvCxnSpPr>
          <p:spPr>
            <a:xfrm flipH="1" flipV="1">
              <a:off x="6139623" y="3757963"/>
              <a:ext cx="3324" cy="8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Diagrama de flujo: conector 9">
              <a:extLst>
                <a:ext uri="{FF2B5EF4-FFF2-40B4-BE49-F238E27FC236}">
                  <a16:creationId xmlns:a16="http://schemas.microsoft.com/office/drawing/2014/main" id="{A9EB23B6-1980-41A3-9E2D-A55903E57031}"/>
                </a:ext>
              </a:extLst>
            </p:cNvPr>
            <p:cNvSpPr/>
            <p:nvPr/>
          </p:nvSpPr>
          <p:spPr>
            <a:xfrm>
              <a:off x="5864647" y="3214628"/>
              <a:ext cx="549951" cy="543335"/>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0B1E496E-4A22-4743-8276-4939B4252A73}"/>
                    </a:ext>
                  </a:extLst>
                </p:cNvPr>
                <p:cNvSpPr txBox="1"/>
                <p:nvPr/>
              </p:nvSpPr>
              <p:spPr>
                <a:xfrm>
                  <a:off x="4075412" y="3159604"/>
                  <a:ext cx="4621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1/</m:t>
                        </m:r>
                        <m:r>
                          <m:rPr>
                            <m:sty m:val="p"/>
                          </m:rPr>
                          <a:rPr lang="es-CO" b="0" i="0" smtClean="0">
                            <a:latin typeface="Cambria Math" panose="02040503050406030204" pitchFamily="18" charset="0"/>
                          </a:rPr>
                          <m:t>G</m:t>
                        </m:r>
                      </m:oMath>
                    </m:oMathPara>
                  </a14:m>
                  <a:endParaRPr lang="es-CO"/>
                </a:p>
              </p:txBody>
            </p:sp>
          </mc:Choice>
          <mc:Fallback>
            <p:sp>
              <p:nvSpPr>
                <p:cNvPr id="12" name="CuadroTexto 11">
                  <a:extLst>
                    <a:ext uri="{FF2B5EF4-FFF2-40B4-BE49-F238E27FC236}">
                      <a16:creationId xmlns:a16="http://schemas.microsoft.com/office/drawing/2014/main" id="{0B1E496E-4A22-4743-8276-4939B4252A73}"/>
                    </a:ext>
                  </a:extLst>
                </p:cNvPr>
                <p:cNvSpPr txBox="1">
                  <a:spLocks noRot="1" noChangeAspect="1" noMove="1" noResize="1" noEditPoints="1" noAdjustHandles="1" noChangeArrowheads="1" noChangeShapeType="1" noTextEdit="1"/>
                </p:cNvSpPr>
                <p:nvPr/>
              </p:nvSpPr>
              <p:spPr>
                <a:xfrm>
                  <a:off x="4075412" y="3159604"/>
                  <a:ext cx="462178" cy="276999"/>
                </a:xfrm>
                <a:prstGeom prst="rect">
                  <a:avLst/>
                </a:prstGeom>
                <a:blipFill>
                  <a:blip r:embed="rId3"/>
                  <a:stretch>
                    <a:fillRect l="-9211" r="-9211"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368DDED3-64F9-456B-B9F5-FDDE1C9D3D81}"/>
                    </a:ext>
                  </a:extLst>
                </p:cNvPr>
                <p:cNvSpPr txBox="1"/>
                <p:nvPr/>
              </p:nvSpPr>
              <p:spPr>
                <a:xfrm>
                  <a:off x="2238232" y="3234519"/>
                  <a:ext cx="42164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rPr>
                          <m:t>x</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3" name="CuadroTexto 12">
                  <a:extLst>
                    <a:ext uri="{FF2B5EF4-FFF2-40B4-BE49-F238E27FC236}">
                      <a16:creationId xmlns:a16="http://schemas.microsoft.com/office/drawing/2014/main" id="{368DDED3-64F9-456B-B9F5-FDDE1C9D3D81}"/>
                    </a:ext>
                  </a:extLst>
                </p:cNvPr>
                <p:cNvSpPr txBox="1">
                  <a:spLocks noRot="1" noChangeAspect="1" noMove="1" noResize="1" noEditPoints="1" noAdjustHandles="1" noChangeArrowheads="1" noChangeShapeType="1" noTextEdit="1"/>
                </p:cNvSpPr>
                <p:nvPr/>
              </p:nvSpPr>
              <p:spPr>
                <a:xfrm>
                  <a:off x="2238232" y="3234519"/>
                  <a:ext cx="421645" cy="276999"/>
                </a:xfrm>
                <a:prstGeom prst="rect">
                  <a:avLst/>
                </a:prstGeom>
                <a:blipFill>
                  <a:blip r:embed="rId4"/>
                  <a:stretch>
                    <a:fillRect l="-10000" r="-21429"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358813DF-2F5D-48CC-8F33-5A3EE1EA177E}"/>
                    </a:ext>
                  </a:extLst>
                </p:cNvPr>
                <p:cNvSpPr txBox="1"/>
                <p:nvPr/>
              </p:nvSpPr>
              <p:spPr>
                <a:xfrm>
                  <a:off x="9409531" y="3337859"/>
                  <a:ext cx="565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acc>
                              <m:accPr>
                                <m:chr m:val="̂"/>
                                <m:ctrlPr>
                                  <a:rPr lang="es-CO" i="1">
                                    <a:latin typeface="Cambria Math" panose="02040503050406030204" pitchFamily="18" charset="0"/>
                                  </a:rPr>
                                </m:ctrlPr>
                              </m:accPr>
                              <m:e>
                                <m:r>
                                  <m:rPr>
                                    <m:sty m:val="p"/>
                                  </m:rPr>
                                  <a:rPr lang="es-CO" i="0">
                                    <a:latin typeface="Cambria Math" panose="02040503050406030204" pitchFamily="18" charset="0"/>
                                  </a:rPr>
                                  <m:t>x</m:t>
                                </m:r>
                              </m:e>
                            </m:acc>
                          </m:e>
                          <m:sub>
                            <m:r>
                              <a:rPr lang="es-CO" b="0" i="0" smtClean="0">
                                <a:latin typeface="Cambria Math" panose="02040503050406030204" pitchFamily="18" charset="0"/>
                              </a:rPr>
                              <m:t>1</m:t>
                            </m:r>
                          </m:sub>
                        </m:sSub>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4" name="CuadroTexto 13">
                  <a:extLst>
                    <a:ext uri="{FF2B5EF4-FFF2-40B4-BE49-F238E27FC236}">
                      <a16:creationId xmlns:a16="http://schemas.microsoft.com/office/drawing/2014/main" id="{358813DF-2F5D-48CC-8F33-5A3EE1EA177E}"/>
                    </a:ext>
                  </a:extLst>
                </p:cNvPr>
                <p:cNvSpPr txBox="1">
                  <a:spLocks noRot="1" noChangeAspect="1" noMove="1" noResize="1" noEditPoints="1" noAdjustHandles="1" noChangeArrowheads="1" noChangeShapeType="1" noTextEdit="1"/>
                </p:cNvSpPr>
                <p:nvPr/>
              </p:nvSpPr>
              <p:spPr>
                <a:xfrm>
                  <a:off x="9409531" y="3337859"/>
                  <a:ext cx="565475" cy="276999"/>
                </a:xfrm>
                <a:prstGeom prst="rect">
                  <a:avLst/>
                </a:prstGeom>
                <a:blipFill>
                  <a:blip r:embed="rId5"/>
                  <a:stretch>
                    <a:fillRect l="-6452" t="-21739" r="-12903"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CFF9501B-1E9F-4159-8837-EE89F494A561}"/>
                    </a:ext>
                  </a:extLst>
                </p:cNvPr>
                <p:cNvSpPr txBox="1"/>
                <p:nvPr/>
              </p:nvSpPr>
              <p:spPr>
                <a:xfrm>
                  <a:off x="5854716" y="4671306"/>
                  <a:ext cx="466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ea typeface="Cambria Math" panose="02040503050406030204" pitchFamily="18" charset="0"/>
                          </a:rPr>
                          <m:t>σ</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5" name="CuadroTexto 14">
                  <a:extLst>
                    <a:ext uri="{FF2B5EF4-FFF2-40B4-BE49-F238E27FC236}">
                      <a16:creationId xmlns:a16="http://schemas.microsoft.com/office/drawing/2014/main" id="{CFF9501B-1E9F-4159-8837-EE89F494A561}"/>
                    </a:ext>
                  </a:extLst>
                </p:cNvPr>
                <p:cNvSpPr txBox="1">
                  <a:spLocks noRot="1" noChangeAspect="1" noMove="1" noResize="1" noEditPoints="1" noAdjustHandles="1" noChangeArrowheads="1" noChangeShapeType="1" noTextEdit="1"/>
                </p:cNvSpPr>
                <p:nvPr/>
              </p:nvSpPr>
              <p:spPr>
                <a:xfrm>
                  <a:off x="5854716" y="4671306"/>
                  <a:ext cx="466474" cy="276999"/>
                </a:xfrm>
                <a:prstGeom prst="rect">
                  <a:avLst/>
                </a:prstGeom>
                <a:blipFill>
                  <a:blip r:embed="rId6"/>
                  <a:stretch>
                    <a:fillRect l="-6579" r="-18421"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CD4155BD-2C3B-4B07-B770-D518C72559E5}"/>
                    </a:ext>
                  </a:extLst>
                </p:cNvPr>
                <p:cNvSpPr txBox="1"/>
                <p:nvPr/>
              </p:nvSpPr>
              <p:spPr>
                <a:xfrm>
                  <a:off x="6026609" y="3330186"/>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m:t>
                        </m:r>
                      </m:oMath>
                    </m:oMathPara>
                  </a14:m>
                  <a:endParaRPr lang="es-CO"/>
                </a:p>
              </p:txBody>
            </p:sp>
          </mc:Choice>
          <mc:Fallback>
            <p:sp>
              <p:nvSpPr>
                <p:cNvPr id="16" name="CuadroTexto 15">
                  <a:extLst>
                    <a:ext uri="{FF2B5EF4-FFF2-40B4-BE49-F238E27FC236}">
                      <a16:creationId xmlns:a16="http://schemas.microsoft.com/office/drawing/2014/main" id="{CD4155BD-2C3B-4B07-B770-D518C72559E5}"/>
                    </a:ext>
                  </a:extLst>
                </p:cNvPr>
                <p:cNvSpPr txBox="1">
                  <a:spLocks noRot="1" noChangeAspect="1" noMove="1" noResize="1" noEditPoints="1" noAdjustHandles="1" noChangeArrowheads="1" noChangeShapeType="1" noTextEdit="1"/>
                </p:cNvSpPr>
                <p:nvPr/>
              </p:nvSpPr>
              <p:spPr>
                <a:xfrm>
                  <a:off x="6026609" y="3330186"/>
                  <a:ext cx="237244" cy="276999"/>
                </a:xfrm>
                <a:prstGeom prst="rect">
                  <a:avLst/>
                </a:prstGeom>
                <a:blipFill>
                  <a:blip r:embed="rId7"/>
                  <a:stretch>
                    <a:fillRect l="-20513" r="-15385"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5E02B4DE-53B9-42D2-9665-A6D97CD91645}"/>
                    </a:ext>
                  </a:extLst>
                </p:cNvPr>
                <p:cNvSpPr txBox="1"/>
                <p:nvPr/>
              </p:nvSpPr>
              <p:spPr>
                <a:xfrm>
                  <a:off x="6887500" y="3159603"/>
                  <a:ext cx="205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solidFill>
                              <a:srgbClr val="FF0000"/>
                            </a:solidFill>
                            <a:latin typeface="Cambria Math" panose="02040503050406030204" pitchFamily="18" charset="0"/>
                          </a:rPr>
                          <m:t>G</m:t>
                        </m:r>
                      </m:oMath>
                    </m:oMathPara>
                  </a14:m>
                  <a:endParaRPr lang="es-CO"/>
                </a:p>
              </p:txBody>
            </p:sp>
          </mc:Choice>
          <mc:Fallback>
            <p:sp>
              <p:nvSpPr>
                <p:cNvPr id="17" name="CuadroTexto 16">
                  <a:extLst>
                    <a:ext uri="{FF2B5EF4-FFF2-40B4-BE49-F238E27FC236}">
                      <a16:creationId xmlns:a16="http://schemas.microsoft.com/office/drawing/2014/main" id="{5E02B4DE-53B9-42D2-9665-A6D97CD91645}"/>
                    </a:ext>
                  </a:extLst>
                </p:cNvPr>
                <p:cNvSpPr txBox="1">
                  <a:spLocks noRot="1" noChangeAspect="1" noMove="1" noResize="1" noEditPoints="1" noAdjustHandles="1" noChangeArrowheads="1" noChangeShapeType="1" noTextEdit="1"/>
                </p:cNvSpPr>
                <p:nvPr/>
              </p:nvSpPr>
              <p:spPr>
                <a:xfrm>
                  <a:off x="6887500" y="3159603"/>
                  <a:ext cx="205184" cy="276999"/>
                </a:xfrm>
                <a:prstGeom prst="rect">
                  <a:avLst/>
                </a:prstGeom>
                <a:blipFill>
                  <a:blip r:embed="rId8"/>
                  <a:stretch>
                    <a:fillRect l="-23529" r="-23529" b="-8889"/>
                  </a:stretch>
                </a:blipFill>
              </p:spPr>
              <p:txBody>
                <a:bodyPr/>
                <a:lstStyle/>
                <a:p>
                  <a:r>
                    <a:rPr lang="en-US">
                      <a:noFill/>
                    </a:rPr>
                    <a:t> </a:t>
                  </a:r>
                </a:p>
              </p:txBody>
            </p:sp>
          </mc:Fallback>
        </mc:AlternateContent>
        <p:sp>
          <p:nvSpPr>
            <p:cNvPr id="4" name="Rectángulo 3">
              <a:extLst>
                <a:ext uri="{FF2B5EF4-FFF2-40B4-BE49-F238E27FC236}">
                  <a16:creationId xmlns:a16="http://schemas.microsoft.com/office/drawing/2014/main" id="{68E0457F-8A28-4AC4-81F1-70F685DCE473}"/>
                </a:ext>
              </a:extLst>
            </p:cNvPr>
            <p:cNvSpPr/>
            <p:nvPr/>
          </p:nvSpPr>
          <p:spPr>
            <a:xfrm>
              <a:off x="7950059" y="3182828"/>
              <a:ext cx="679473" cy="598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0203624B-4F56-4351-9512-A907F97E6861}"/>
                    </a:ext>
                  </a:extLst>
                </p:cNvPr>
                <p:cNvSpPr txBox="1"/>
                <p:nvPr/>
              </p:nvSpPr>
              <p:spPr>
                <a:xfrm>
                  <a:off x="8037219" y="3330186"/>
                  <a:ext cx="565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b="0" i="1" smtClean="0">
                                <a:latin typeface="Cambria Math" panose="02040503050406030204" pitchFamily="18" charset="0"/>
                              </a:rPr>
                            </m:ctrlPr>
                          </m:dPr>
                          <m:e>
                            <m:r>
                              <a:rPr lang="es-CO" b="0" i="0" smtClean="0">
                                <a:latin typeface="Cambria Math" panose="02040503050406030204" pitchFamily="18" charset="0"/>
                                <a:ea typeface="Cambria Math" panose="02040503050406030204" pitchFamily="18" charset="0"/>
                              </a:rPr>
                              <m:t>∙</m:t>
                            </m:r>
                          </m:e>
                        </m:d>
                      </m:oMath>
                    </m:oMathPara>
                  </a14:m>
                  <a:endParaRPr lang="es-CO"/>
                </a:p>
              </p:txBody>
            </p:sp>
          </mc:Choice>
          <mc:Fallback>
            <p:sp>
              <p:nvSpPr>
                <p:cNvPr id="18" name="CuadroTexto 17">
                  <a:extLst>
                    <a:ext uri="{FF2B5EF4-FFF2-40B4-BE49-F238E27FC236}">
                      <a16:creationId xmlns:a16="http://schemas.microsoft.com/office/drawing/2014/main" id="{0203624B-4F56-4351-9512-A907F97E6861}"/>
                    </a:ext>
                  </a:extLst>
                </p:cNvPr>
                <p:cNvSpPr txBox="1">
                  <a:spLocks noRot="1" noChangeAspect="1" noMove="1" noResize="1" noEditPoints="1" noAdjustHandles="1" noChangeArrowheads="1" noChangeShapeType="1" noTextEdit="1"/>
                </p:cNvSpPr>
                <p:nvPr/>
              </p:nvSpPr>
              <p:spPr>
                <a:xfrm>
                  <a:off x="8037219" y="3330186"/>
                  <a:ext cx="565475" cy="276999"/>
                </a:xfrm>
                <a:prstGeom prst="rect">
                  <a:avLst/>
                </a:prstGeom>
                <a:blipFill>
                  <a:blip r:embed="rId9"/>
                  <a:stretch>
                    <a:fillRect/>
                  </a:stretch>
                </a:blipFill>
              </p:spPr>
              <p:txBody>
                <a:bodyPr/>
                <a:lstStyle/>
                <a:p>
                  <a:r>
                    <a:rPr lang="en-US">
                      <a:noFill/>
                    </a:rPr>
                    <a:t> </a:t>
                  </a:r>
                </a:p>
              </p:txBody>
            </p:sp>
          </mc:Fallback>
        </mc:AlternateContent>
        <p:cxnSp>
          <p:nvCxnSpPr>
            <p:cNvPr id="19" name="Conector recto de flecha 18">
              <a:extLst>
                <a:ext uri="{FF2B5EF4-FFF2-40B4-BE49-F238E27FC236}">
                  <a16:creationId xmlns:a16="http://schemas.microsoft.com/office/drawing/2014/main" id="{8F439D9E-3417-4B17-A5CC-D7863969A061}"/>
                </a:ext>
              </a:extLst>
            </p:cNvPr>
            <p:cNvCxnSpPr>
              <a:cxnSpLocks/>
              <a:stCxn id="4" idx="3"/>
              <a:endCxn id="14" idx="1"/>
            </p:cNvCxnSpPr>
            <p:nvPr/>
          </p:nvCxnSpPr>
          <p:spPr>
            <a:xfrm flipV="1">
              <a:off x="8629532" y="3476359"/>
              <a:ext cx="7799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E862C833-9AAA-4E00-B560-4E1B49D6C021}"/>
                  </a:ext>
                </a:extLst>
              </p:cNvPr>
              <p:cNvSpPr txBox="1"/>
              <p:nvPr/>
            </p:nvSpPr>
            <p:spPr>
              <a:xfrm>
                <a:off x="4398016" y="4684680"/>
                <a:ext cx="3358629"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m:rPr>
                                  <m:sty m:val="p"/>
                                </m:rPr>
                                <a:rPr lang="es-CO" sz="2400" i="0">
                                  <a:latin typeface="Cambria Math" panose="02040503050406030204" pitchFamily="18" charset="0"/>
                                </a:rPr>
                                <m:t>x</m:t>
                              </m:r>
                            </m:e>
                          </m:acc>
                        </m:e>
                        <m:sub>
                          <m:r>
                            <a:rPr lang="es-CO" sz="2400" b="0" i="0" smtClean="0">
                              <a:latin typeface="Cambria Math" panose="02040503050406030204" pitchFamily="18" charset="0"/>
                            </a:rPr>
                            <m:t>1</m:t>
                          </m:r>
                        </m:sub>
                      </m:sSub>
                      <m:d>
                        <m:dPr>
                          <m:ctrlPr>
                            <a:rPr lang="es-CO" sz="2400" i="1">
                              <a:latin typeface="Cambria Math" panose="02040503050406030204" pitchFamily="18" charset="0"/>
                            </a:rPr>
                          </m:ctrlPr>
                        </m:dPr>
                        <m:e>
                          <m:r>
                            <m:rPr>
                              <m:sty m:val="p"/>
                            </m:rPr>
                            <a:rPr lang="es-CO" sz="2400" i="0">
                              <a:latin typeface="Cambria Math" panose="02040503050406030204" pitchFamily="18" charset="0"/>
                            </a:rPr>
                            <m:t>t</m:t>
                          </m:r>
                        </m:e>
                      </m:d>
                      <m:r>
                        <a:rPr lang="es-CO" sz="2200" b="0" i="0" smtClean="0">
                          <a:latin typeface="Cambria Math" panose="02040503050406030204" pitchFamily="18" charset="0"/>
                        </a:rPr>
                        <m:t>=</m:t>
                      </m:r>
                      <m:r>
                        <m:rPr>
                          <m:sty m:val="p"/>
                        </m:rPr>
                        <a:rPr lang="es-CO" sz="2200" b="0" i="0" smtClean="0">
                          <a:latin typeface="Cambria Math" panose="02040503050406030204" pitchFamily="18" charset="0"/>
                        </a:rPr>
                        <m:t>sgn</m:t>
                      </m:r>
                      <m:r>
                        <a:rPr lang="es-CO" sz="2200" b="0" i="0" smtClean="0">
                          <a:latin typeface="Cambria Math" panose="02040503050406030204" pitchFamily="18" charset="0"/>
                        </a:rPr>
                        <m:t>[</m:t>
                      </m:r>
                      <m:r>
                        <m:rPr>
                          <m:sty m:val="p"/>
                        </m:rPr>
                        <a:rPr lang="es-CO" sz="2200" i="0">
                          <a:latin typeface="Cambria Math" panose="02040503050406030204" pitchFamily="18" charset="0"/>
                        </a:rPr>
                        <m:t>x</m:t>
                      </m:r>
                      <m:d>
                        <m:dPr>
                          <m:ctrlPr>
                            <a:rPr lang="es-CO" sz="2200" i="1">
                              <a:latin typeface="Cambria Math" panose="02040503050406030204" pitchFamily="18" charset="0"/>
                            </a:rPr>
                          </m:ctrlPr>
                        </m:dPr>
                        <m:e>
                          <m:r>
                            <m:rPr>
                              <m:sty m:val="p"/>
                            </m:rPr>
                            <a:rPr lang="es-CO" sz="2200" i="0">
                              <a:latin typeface="Cambria Math" panose="02040503050406030204" pitchFamily="18" charset="0"/>
                            </a:rPr>
                            <m:t>t</m:t>
                          </m:r>
                        </m:e>
                      </m:d>
                      <m:r>
                        <a:rPr lang="es-CO" sz="2200" b="0" i="0" smtClean="0">
                          <a:latin typeface="Cambria Math" panose="02040503050406030204" pitchFamily="18" charset="0"/>
                        </a:rPr>
                        <m:t>+</m:t>
                      </m:r>
                      <m:r>
                        <m:rPr>
                          <m:sty m:val="p"/>
                        </m:rPr>
                        <a:rPr lang="es-CO" sz="2200" b="0" i="0" smtClean="0">
                          <a:solidFill>
                            <a:srgbClr val="FF0000"/>
                          </a:solidFill>
                          <a:latin typeface="Cambria Math" panose="02040503050406030204" pitchFamily="18" charset="0"/>
                        </a:rPr>
                        <m:t>G</m:t>
                      </m:r>
                      <m:r>
                        <m:rPr>
                          <m:sty m:val="p"/>
                        </m:rPr>
                        <a:rPr lang="es-CO" sz="2200" b="0" i="0" smtClean="0">
                          <a:latin typeface="Cambria Math" panose="02040503050406030204" pitchFamily="18" charset="0"/>
                          <a:ea typeface="Cambria Math" panose="02040503050406030204" pitchFamily="18" charset="0"/>
                        </a:rPr>
                        <m:t>σ</m:t>
                      </m:r>
                      <m:r>
                        <a:rPr lang="es-CO" sz="2200" b="0" i="0" smtClean="0">
                          <a:latin typeface="Cambria Math" panose="02040503050406030204" pitchFamily="18" charset="0"/>
                          <a:ea typeface="Cambria Math" panose="02040503050406030204" pitchFamily="18" charset="0"/>
                        </a:rPr>
                        <m:t>(</m:t>
                      </m:r>
                      <m:r>
                        <m:rPr>
                          <m:sty m:val="p"/>
                        </m:rPr>
                        <a:rPr lang="es-CO" sz="2200" b="0" i="0" smtClean="0">
                          <a:latin typeface="Cambria Math" panose="02040503050406030204" pitchFamily="18" charset="0"/>
                          <a:ea typeface="Cambria Math" panose="02040503050406030204" pitchFamily="18" charset="0"/>
                        </a:rPr>
                        <m:t>t</m:t>
                      </m:r>
                      <m:r>
                        <a:rPr lang="es-CO" sz="2200" b="0" i="0" smtClean="0">
                          <a:latin typeface="Cambria Math" panose="02040503050406030204" pitchFamily="18" charset="0"/>
                          <a:ea typeface="Cambria Math" panose="02040503050406030204" pitchFamily="18" charset="0"/>
                        </a:rPr>
                        <m:t>)]</m:t>
                      </m:r>
                    </m:oMath>
                  </m:oMathPara>
                </a14:m>
                <a:endParaRPr lang="es-CO" sz="2200"/>
              </a:p>
            </p:txBody>
          </p:sp>
        </mc:Choice>
        <mc:Fallback>
          <p:sp>
            <p:nvSpPr>
              <p:cNvPr id="25" name="CuadroTexto 24">
                <a:extLst>
                  <a:ext uri="{FF2B5EF4-FFF2-40B4-BE49-F238E27FC236}">
                    <a16:creationId xmlns:a16="http://schemas.microsoft.com/office/drawing/2014/main" id="{E862C833-9AAA-4E00-B560-4E1B49D6C021}"/>
                  </a:ext>
                </a:extLst>
              </p:cNvPr>
              <p:cNvSpPr txBox="1">
                <a:spLocks noRot="1" noChangeAspect="1" noMove="1" noResize="1" noEditPoints="1" noAdjustHandles="1" noChangeArrowheads="1" noChangeShapeType="1" noTextEdit="1"/>
              </p:cNvSpPr>
              <p:nvPr/>
            </p:nvSpPr>
            <p:spPr>
              <a:xfrm>
                <a:off x="4398016" y="4684680"/>
                <a:ext cx="3358629" cy="360804"/>
              </a:xfrm>
              <a:prstGeom prst="rect">
                <a:avLst/>
              </a:prstGeom>
              <a:blipFill>
                <a:blip r:embed="rId10"/>
                <a:stretch>
                  <a:fillRect t="-15000" b="-33333"/>
                </a:stretch>
              </a:blipFill>
            </p:spPr>
            <p:txBody>
              <a:bodyPr/>
              <a:lstStyle/>
              <a:p>
                <a:r>
                  <a:rPr lang="en-US">
                    <a:noFill/>
                  </a:rPr>
                  <a:t> </a:t>
                </a:r>
              </a:p>
            </p:txBody>
          </p:sp>
        </mc:Fallback>
      </mc:AlternateContent>
      <p:sp>
        <p:nvSpPr>
          <p:cNvPr id="5" name="CuadroTexto 4">
            <a:extLst>
              <a:ext uri="{FF2B5EF4-FFF2-40B4-BE49-F238E27FC236}">
                <a16:creationId xmlns:a16="http://schemas.microsoft.com/office/drawing/2014/main" id="{6A887346-3B90-F985-B979-1EA51FEA2A8F}"/>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En Señales Digitales se </a:t>
            </a:r>
            <a:r>
              <a:rPr lang="es-CO" sz="3200" b="1" err="1">
                <a:solidFill>
                  <a:srgbClr val="1F804D"/>
                </a:solidFill>
                <a:latin typeface="+mj-lt"/>
              </a:rPr>
              <a:t>Umbraliza</a:t>
            </a:r>
            <a:r>
              <a:rPr lang="es-CO" sz="3200" b="1">
                <a:solidFill>
                  <a:srgbClr val="1F804D"/>
                </a:solidFill>
                <a:latin typeface="+mj-lt"/>
              </a:rPr>
              <a:t>…</a:t>
            </a:r>
          </a:p>
        </p:txBody>
      </p:sp>
    </p:spTree>
    <p:extLst>
      <p:ext uri="{BB962C8B-B14F-4D97-AF65-F5344CB8AC3E}">
        <p14:creationId xmlns:p14="http://schemas.microsoft.com/office/powerpoint/2010/main" val="32667697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25FEAE47-D481-4E85-A672-00BF8800266E}"/>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11</a:t>
            </a:fld>
            <a:endParaRPr lang="es-CO"/>
          </a:p>
        </p:txBody>
      </p:sp>
      <p:sp>
        <p:nvSpPr>
          <p:cNvPr id="4" name="CuadroTexto 3">
            <a:extLst>
              <a:ext uri="{FF2B5EF4-FFF2-40B4-BE49-F238E27FC236}">
                <a16:creationId xmlns:a16="http://schemas.microsoft.com/office/drawing/2014/main" id="{4BB4EA5C-61D7-BB45-A1F7-5788CF194749}"/>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Transmisión de Señales Cuantizadas</a:t>
            </a:r>
          </a:p>
        </p:txBody>
      </p:sp>
      <p:grpSp>
        <p:nvGrpSpPr>
          <p:cNvPr id="19" name="Grupo 18">
            <a:extLst>
              <a:ext uri="{FF2B5EF4-FFF2-40B4-BE49-F238E27FC236}">
                <a16:creationId xmlns:a16="http://schemas.microsoft.com/office/drawing/2014/main" id="{53955CBC-D0AB-E808-9E4D-8BC562D4F33E}"/>
              </a:ext>
            </a:extLst>
          </p:cNvPr>
          <p:cNvGrpSpPr/>
          <p:nvPr/>
        </p:nvGrpSpPr>
        <p:grpSpPr>
          <a:xfrm>
            <a:off x="1150487" y="2423819"/>
            <a:ext cx="5007881" cy="2961075"/>
            <a:chOff x="1150487" y="2423819"/>
            <a:chExt cx="5007881" cy="2961075"/>
          </a:xfrm>
        </p:grpSpPr>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6FF175A0-CE20-4A7E-BC37-8DFB43C5AFD3}"/>
                    </a:ext>
                  </a:extLst>
                </p:cNvPr>
                <p:cNvSpPr txBox="1"/>
                <p:nvPr/>
              </p:nvSpPr>
              <p:spPr>
                <a:xfrm>
                  <a:off x="3545504" y="5077117"/>
                  <a:ext cx="4216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sz="2000" b="0" i="0" smtClean="0">
                            <a:latin typeface="Cambria Math" panose="02040503050406030204" pitchFamily="18" charset="0"/>
                          </a:rPr>
                          <m:t>x</m:t>
                        </m:r>
                        <m:r>
                          <a:rPr lang="es-CO" sz="2000" b="0" i="0" smtClean="0">
                            <a:latin typeface="Cambria Math" panose="02040503050406030204" pitchFamily="18" charset="0"/>
                          </a:rPr>
                          <m:t>(</m:t>
                        </m:r>
                        <m:r>
                          <m:rPr>
                            <m:sty m:val="p"/>
                          </m:rPr>
                          <a:rPr lang="es-CO" sz="2000" b="0" i="0" smtClean="0">
                            <a:latin typeface="Cambria Math" panose="02040503050406030204" pitchFamily="18" charset="0"/>
                          </a:rPr>
                          <m:t>t</m:t>
                        </m:r>
                        <m:r>
                          <a:rPr lang="es-CO" sz="2000" b="0" i="0" smtClean="0">
                            <a:latin typeface="Cambria Math" panose="02040503050406030204" pitchFamily="18" charset="0"/>
                          </a:rPr>
                          <m:t>)</m:t>
                        </m:r>
                      </m:oMath>
                    </m:oMathPara>
                  </a14:m>
                  <a:endParaRPr lang="es-CO" sz="2000"/>
                </a:p>
              </p:txBody>
            </p:sp>
          </mc:Choice>
          <mc:Fallback>
            <p:sp>
              <p:nvSpPr>
                <p:cNvPr id="16" name="CuadroTexto 15">
                  <a:extLst>
                    <a:ext uri="{FF2B5EF4-FFF2-40B4-BE49-F238E27FC236}">
                      <a16:creationId xmlns:a16="http://schemas.microsoft.com/office/drawing/2014/main" id="{6FF175A0-CE20-4A7E-BC37-8DFB43C5AFD3}"/>
                    </a:ext>
                  </a:extLst>
                </p:cNvPr>
                <p:cNvSpPr txBox="1">
                  <a:spLocks noRot="1" noChangeAspect="1" noMove="1" noResize="1" noEditPoints="1" noAdjustHandles="1" noChangeArrowheads="1" noChangeShapeType="1" noTextEdit="1"/>
                </p:cNvSpPr>
                <p:nvPr/>
              </p:nvSpPr>
              <p:spPr>
                <a:xfrm>
                  <a:off x="3545504" y="5077117"/>
                  <a:ext cx="421645" cy="307777"/>
                </a:xfrm>
                <a:prstGeom prst="rect">
                  <a:avLst/>
                </a:prstGeom>
                <a:blipFill>
                  <a:blip r:embed="rId2"/>
                  <a:stretch>
                    <a:fillRect l="-15942" r="-28986" b="-40000"/>
                  </a:stretch>
                </a:blipFill>
              </p:spPr>
              <p:txBody>
                <a:bodyPr/>
                <a:lstStyle/>
                <a:p>
                  <a:r>
                    <a:rPr lang="en-US">
                      <a:noFill/>
                    </a:rPr>
                    <a:t> </a:t>
                  </a:r>
                </a:p>
              </p:txBody>
            </p:sp>
          </mc:Fallback>
        </mc:AlternateContent>
        <p:pic>
          <p:nvPicPr>
            <p:cNvPr id="18" name="Imagen 17">
              <a:extLst>
                <a:ext uri="{FF2B5EF4-FFF2-40B4-BE49-F238E27FC236}">
                  <a16:creationId xmlns:a16="http://schemas.microsoft.com/office/drawing/2014/main" id="{35F63F3E-CA12-E51E-DB79-9387189E46EA}"/>
                </a:ext>
              </a:extLst>
            </p:cNvPr>
            <p:cNvPicPr>
              <a:picLocks noChangeAspect="1"/>
            </p:cNvPicPr>
            <p:nvPr/>
          </p:nvPicPr>
          <p:blipFill>
            <a:blip r:embed="rId3"/>
            <a:stretch>
              <a:fillRect/>
            </a:stretch>
          </p:blipFill>
          <p:spPr>
            <a:xfrm>
              <a:off x="1150487" y="2423819"/>
              <a:ext cx="5007881" cy="2653298"/>
            </a:xfrm>
            <a:prstGeom prst="rect">
              <a:avLst/>
            </a:prstGeom>
          </p:spPr>
        </p:pic>
      </p:grpSp>
      <p:grpSp>
        <p:nvGrpSpPr>
          <p:cNvPr id="22" name="Grupo 21">
            <a:extLst>
              <a:ext uri="{FF2B5EF4-FFF2-40B4-BE49-F238E27FC236}">
                <a16:creationId xmlns:a16="http://schemas.microsoft.com/office/drawing/2014/main" id="{6B893499-AAE0-8D21-B930-D7C8934F7C30}"/>
              </a:ext>
            </a:extLst>
          </p:cNvPr>
          <p:cNvGrpSpPr/>
          <p:nvPr/>
        </p:nvGrpSpPr>
        <p:grpSpPr>
          <a:xfrm>
            <a:off x="6158368" y="2423819"/>
            <a:ext cx="5057279" cy="3204731"/>
            <a:chOff x="6158368" y="2423819"/>
            <a:chExt cx="5057279" cy="3204731"/>
          </a:xfrm>
        </p:grpSpPr>
        <mc:AlternateContent xmlns:mc="http://schemas.openxmlformats.org/markup-compatibility/2006">
          <mc:Choice xmlns:a14="http://schemas.microsoft.com/office/drawing/2010/main" Requires="a14">
            <p:sp>
              <p:nvSpPr>
                <p:cNvPr id="13" name="Rectángulo 12">
                  <a:extLst>
                    <a:ext uri="{FF2B5EF4-FFF2-40B4-BE49-F238E27FC236}">
                      <a16:creationId xmlns:a16="http://schemas.microsoft.com/office/drawing/2014/main" id="{6A37F5B7-355B-4CE7-B9DA-61D71A987C4A}"/>
                    </a:ext>
                  </a:extLst>
                </p:cNvPr>
                <p:cNvSpPr/>
                <p:nvPr/>
              </p:nvSpPr>
              <p:spPr>
                <a:xfrm>
                  <a:off x="8224853" y="5077117"/>
                  <a:ext cx="1249445" cy="551433"/>
                </a:xfrm>
                <a:prstGeom prst="rect">
                  <a:avLst/>
                </a:prstGeom>
              </p:spPr>
              <p:txBody>
                <a:bodyPr wrap="none">
                  <a:spAutoFit/>
                </a:bodyPr>
                <a:lstStyle/>
                <a:p>
                  <a14:m>
                    <m:oMath xmlns:m="http://schemas.openxmlformats.org/officeDocument/2006/math">
                      <m:f>
                        <m:fPr>
                          <m:ctrlPr>
                            <a:rPr lang="es-CO" sz="2000" i="1">
                              <a:latin typeface="Cambria Math" panose="02040503050406030204" pitchFamily="18" charset="0"/>
                            </a:rPr>
                          </m:ctrlPr>
                        </m:fPr>
                        <m:num>
                          <m:r>
                            <m:rPr>
                              <m:sty m:val="p"/>
                            </m:rPr>
                            <a:rPr lang="es-CO" sz="2000" i="0">
                              <a:latin typeface="Cambria Math" panose="02040503050406030204" pitchFamily="18" charset="0"/>
                            </a:rPr>
                            <m:t>x</m:t>
                          </m:r>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num>
                        <m:den>
                          <m:r>
                            <m:rPr>
                              <m:sty m:val="p"/>
                            </m:rPr>
                            <a:rPr lang="es-CO" sz="2000" i="0">
                              <a:latin typeface="Cambria Math" panose="02040503050406030204" pitchFamily="18" charset="0"/>
                            </a:rPr>
                            <m:t>G</m:t>
                          </m:r>
                        </m:den>
                      </m:f>
                      <m:r>
                        <a:rPr lang="es-CO" sz="2000" i="0">
                          <a:latin typeface="Cambria Math" panose="02040503050406030204" pitchFamily="18" charset="0"/>
                        </a:rPr>
                        <m:t>+</m:t>
                      </m:r>
                      <m:r>
                        <m:rPr>
                          <m:sty m:val="p"/>
                        </m:rPr>
                        <a:rPr lang="es-CO" sz="2000" i="0">
                          <a:latin typeface="Cambria Math" panose="02040503050406030204" pitchFamily="18" charset="0"/>
                          <a:ea typeface="Cambria Math" panose="02040503050406030204" pitchFamily="18" charset="0"/>
                        </a:rPr>
                        <m:t>σ</m:t>
                      </m:r>
                    </m:oMath>
                  </a14:m>
                  <a:r>
                    <a:rPr lang="es-CO" sz="2000"/>
                    <a:t>(t)</a:t>
                  </a:r>
                </a:p>
              </p:txBody>
            </p:sp>
          </mc:Choice>
          <mc:Fallback>
            <p:sp>
              <p:nvSpPr>
                <p:cNvPr id="13" name="Rectángulo 12">
                  <a:extLst>
                    <a:ext uri="{FF2B5EF4-FFF2-40B4-BE49-F238E27FC236}">
                      <a16:creationId xmlns:a16="http://schemas.microsoft.com/office/drawing/2014/main" id="{6A37F5B7-355B-4CE7-B9DA-61D71A987C4A}"/>
                    </a:ext>
                  </a:extLst>
                </p:cNvPr>
                <p:cNvSpPr>
                  <a:spLocks noRot="1" noChangeAspect="1" noMove="1" noResize="1" noEditPoints="1" noAdjustHandles="1" noChangeArrowheads="1" noChangeShapeType="1" noTextEdit="1"/>
                </p:cNvSpPr>
                <p:nvPr/>
              </p:nvSpPr>
              <p:spPr>
                <a:xfrm>
                  <a:off x="8224853" y="5077117"/>
                  <a:ext cx="1249445" cy="551433"/>
                </a:xfrm>
                <a:prstGeom prst="rect">
                  <a:avLst/>
                </a:prstGeom>
                <a:blipFill>
                  <a:blip r:embed="rId4"/>
                  <a:stretch>
                    <a:fillRect r="-1463" b="-6667"/>
                  </a:stretch>
                </a:blipFill>
              </p:spPr>
              <p:txBody>
                <a:bodyPr/>
                <a:lstStyle/>
                <a:p>
                  <a:r>
                    <a:rPr lang="en-US">
                      <a:noFill/>
                    </a:rPr>
                    <a:t> </a:t>
                  </a:r>
                </a:p>
              </p:txBody>
            </p:sp>
          </mc:Fallback>
        </mc:AlternateContent>
        <p:pic>
          <p:nvPicPr>
            <p:cNvPr id="21" name="Imagen 20">
              <a:extLst>
                <a:ext uri="{FF2B5EF4-FFF2-40B4-BE49-F238E27FC236}">
                  <a16:creationId xmlns:a16="http://schemas.microsoft.com/office/drawing/2014/main" id="{F937F805-7338-B44F-5CE3-6E8F517DB0F7}"/>
                </a:ext>
              </a:extLst>
            </p:cNvPr>
            <p:cNvPicPr>
              <a:picLocks noChangeAspect="1"/>
            </p:cNvPicPr>
            <p:nvPr/>
          </p:nvPicPr>
          <p:blipFill>
            <a:blip r:embed="rId5"/>
            <a:stretch>
              <a:fillRect/>
            </a:stretch>
          </p:blipFill>
          <p:spPr>
            <a:xfrm>
              <a:off x="6158368" y="2423819"/>
              <a:ext cx="5057279" cy="2679471"/>
            </a:xfrm>
            <a:prstGeom prst="rect">
              <a:avLst/>
            </a:prstGeom>
          </p:spPr>
        </p:pic>
      </p:grpSp>
    </p:spTree>
    <p:extLst>
      <p:ext uri="{BB962C8B-B14F-4D97-AF65-F5344CB8AC3E}">
        <p14:creationId xmlns:p14="http://schemas.microsoft.com/office/powerpoint/2010/main" val="33360780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33CDC14D-E761-4A99-83A2-178084A097F2}"/>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12</a:t>
            </a:fld>
            <a:endParaRPr lang="es-CO"/>
          </a:p>
        </p:txBody>
      </p:sp>
      <p:sp>
        <p:nvSpPr>
          <p:cNvPr id="3" name="CuadroTexto 2">
            <a:extLst>
              <a:ext uri="{FF2B5EF4-FFF2-40B4-BE49-F238E27FC236}">
                <a16:creationId xmlns:a16="http://schemas.microsoft.com/office/drawing/2014/main" id="{2719C24F-DA03-5F11-E68C-E584A0752410}"/>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Transmisión de Señales Cuantizadas</a:t>
            </a:r>
          </a:p>
        </p:txBody>
      </p:sp>
      <p:grpSp>
        <p:nvGrpSpPr>
          <p:cNvPr id="18" name="Grupo 17">
            <a:extLst>
              <a:ext uri="{FF2B5EF4-FFF2-40B4-BE49-F238E27FC236}">
                <a16:creationId xmlns:a16="http://schemas.microsoft.com/office/drawing/2014/main" id="{E027AC08-5F29-6BA7-9CDC-5CBCCA00789C}"/>
              </a:ext>
            </a:extLst>
          </p:cNvPr>
          <p:cNvGrpSpPr/>
          <p:nvPr/>
        </p:nvGrpSpPr>
        <p:grpSpPr>
          <a:xfrm>
            <a:off x="1264311" y="2183612"/>
            <a:ext cx="5007883" cy="3305624"/>
            <a:chOff x="1264311" y="2183612"/>
            <a:chExt cx="5007883" cy="3305624"/>
          </a:xfrm>
        </p:grpSpPr>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452E7BB-11E5-4097-81E6-214EADE15E17}"/>
                    </a:ext>
                  </a:extLst>
                </p:cNvPr>
                <p:cNvSpPr txBox="1"/>
                <p:nvPr/>
              </p:nvSpPr>
              <p:spPr>
                <a:xfrm>
                  <a:off x="2284738" y="4872849"/>
                  <a:ext cx="3634013" cy="6163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rPr>
                          <m:t>G</m:t>
                        </m:r>
                        <m:d>
                          <m:dPr>
                            <m:begChr m:val="["/>
                            <m:endChr m:val="]"/>
                            <m:ctrlPr>
                              <a:rPr lang="es-CO" b="0" i="1" smtClean="0">
                                <a:latin typeface="Cambria Math" panose="02040503050406030204" pitchFamily="18" charset="0"/>
                              </a:rPr>
                            </m:ctrlPr>
                          </m:dPr>
                          <m:e>
                            <m:f>
                              <m:fPr>
                                <m:ctrlPr>
                                  <a:rPr lang="es-CO" b="0" i="1" smtClean="0">
                                    <a:latin typeface="Cambria Math" panose="02040503050406030204" pitchFamily="18" charset="0"/>
                                  </a:rPr>
                                </m:ctrlPr>
                              </m:fPr>
                              <m:num>
                                <m:r>
                                  <m:rPr>
                                    <m:sty m:val="p"/>
                                  </m:rPr>
                                  <a:rPr lang="es-CO" i="0">
                                    <a:latin typeface="Cambria Math" panose="02040503050406030204" pitchFamily="18" charset="0"/>
                                  </a:rPr>
                                  <m:t>x</m:t>
                                </m:r>
                                <m:d>
                                  <m:dPr>
                                    <m:ctrlPr>
                                      <a:rPr lang="es-CO" i="1">
                                        <a:latin typeface="Cambria Math" panose="02040503050406030204" pitchFamily="18" charset="0"/>
                                      </a:rPr>
                                    </m:ctrlPr>
                                  </m:dPr>
                                  <m:e>
                                    <m:r>
                                      <m:rPr>
                                        <m:sty m:val="p"/>
                                      </m:rPr>
                                      <a:rPr lang="es-CO" i="0">
                                        <a:latin typeface="Cambria Math" panose="02040503050406030204" pitchFamily="18" charset="0"/>
                                      </a:rPr>
                                      <m:t>t</m:t>
                                    </m:r>
                                  </m:e>
                                </m:d>
                              </m:num>
                              <m:den>
                                <m:r>
                                  <m:rPr>
                                    <m:sty m:val="p"/>
                                  </m:rPr>
                                  <a:rPr lang="es-CO" b="0" i="0" smtClean="0">
                                    <a:latin typeface="Cambria Math" panose="02040503050406030204" pitchFamily="18" charset="0"/>
                                  </a:rPr>
                                  <m:t>G</m:t>
                                </m:r>
                              </m:den>
                            </m:f>
                            <m:r>
                              <a:rPr lang="es-CO" b="0" i="0" smtClean="0">
                                <a:latin typeface="Cambria Math" panose="02040503050406030204" pitchFamily="18" charset="0"/>
                              </a:rPr>
                              <m:t>+</m:t>
                            </m:r>
                            <m:r>
                              <m:rPr>
                                <m:sty m:val="p"/>
                              </m:rPr>
                              <a:rPr lang="es-CO" b="0" i="0" smtClean="0">
                                <a:latin typeface="Cambria Math" panose="02040503050406030204" pitchFamily="18" charset="0"/>
                                <a:ea typeface="Cambria Math" panose="02040503050406030204" pitchFamily="18" charset="0"/>
                              </a:rPr>
                              <m:t>σ</m:t>
                            </m:r>
                            <m:d>
                              <m:dPr>
                                <m:ctrlPr>
                                  <a:rPr lang="es-CO" b="0" i="1" smtClean="0">
                                    <a:latin typeface="Cambria Math" panose="02040503050406030204" pitchFamily="18" charset="0"/>
                                    <a:ea typeface="Cambria Math" panose="02040503050406030204" pitchFamily="18" charset="0"/>
                                  </a:rPr>
                                </m:ctrlPr>
                              </m:dPr>
                              <m:e>
                                <m:r>
                                  <m:rPr>
                                    <m:sty m:val="p"/>
                                  </m:rPr>
                                  <a:rPr lang="es-CO" b="0" i="0" smtClean="0">
                                    <a:latin typeface="Cambria Math" panose="02040503050406030204" pitchFamily="18" charset="0"/>
                                    <a:ea typeface="Cambria Math" panose="02040503050406030204" pitchFamily="18" charset="0"/>
                                  </a:rPr>
                                  <m:t>t</m:t>
                                </m:r>
                              </m:e>
                            </m:d>
                          </m:e>
                        </m:d>
                        <m:r>
                          <a:rPr lang="es-CO" b="0" i="0" smtClean="0">
                            <a:latin typeface="Cambria Math" panose="02040503050406030204" pitchFamily="18" charset="0"/>
                            <a:ea typeface="Cambria Math" panose="02040503050406030204" pitchFamily="18" charset="0"/>
                          </a:rPr>
                          <m:t>=</m:t>
                        </m:r>
                        <m:r>
                          <m:rPr>
                            <m:sty m:val="p"/>
                          </m:rPr>
                          <a:rPr lang="es-CO" b="0" i="0" smtClean="0">
                            <a:latin typeface="Cambria Math" panose="02040503050406030204" pitchFamily="18" charset="0"/>
                            <a:ea typeface="Cambria Math" panose="02040503050406030204" pitchFamily="18" charset="0"/>
                          </a:rPr>
                          <m:t>x</m:t>
                        </m:r>
                        <m:d>
                          <m:dPr>
                            <m:ctrlPr>
                              <a:rPr lang="es-CO" b="0" i="1" smtClean="0">
                                <a:latin typeface="Cambria Math" panose="02040503050406030204" pitchFamily="18" charset="0"/>
                                <a:ea typeface="Cambria Math" panose="02040503050406030204" pitchFamily="18" charset="0"/>
                              </a:rPr>
                            </m:ctrlPr>
                          </m:dPr>
                          <m:e>
                            <m:r>
                              <m:rPr>
                                <m:sty m:val="p"/>
                              </m:rPr>
                              <a:rPr lang="es-CO" b="0" i="0" smtClean="0">
                                <a:latin typeface="Cambria Math" panose="02040503050406030204" pitchFamily="18" charset="0"/>
                                <a:ea typeface="Cambria Math" panose="02040503050406030204" pitchFamily="18" charset="0"/>
                              </a:rPr>
                              <m:t>t</m:t>
                            </m:r>
                          </m:e>
                        </m:d>
                        <m:r>
                          <a:rPr lang="es-CO" i="0">
                            <a:latin typeface="Cambria Math" panose="02040503050406030204" pitchFamily="18" charset="0"/>
                            <a:ea typeface="Cambria Math" panose="02040503050406030204" pitchFamily="18" charset="0"/>
                          </a:rPr>
                          <m:t>+</m:t>
                        </m:r>
                        <m:r>
                          <m:rPr>
                            <m:sty m:val="p"/>
                          </m:rPr>
                          <a:rPr lang="es-CO" i="0">
                            <a:latin typeface="Cambria Math" panose="02040503050406030204" pitchFamily="18" charset="0"/>
                            <a:ea typeface="Cambria Math" panose="02040503050406030204" pitchFamily="18" charset="0"/>
                          </a:rPr>
                          <m:t>Gσ</m:t>
                        </m:r>
                        <m:d>
                          <m:dPr>
                            <m:ctrlPr>
                              <a:rPr lang="es-CO" i="1">
                                <a:latin typeface="Cambria Math" panose="02040503050406030204" pitchFamily="18" charset="0"/>
                                <a:ea typeface="Cambria Math" panose="02040503050406030204" pitchFamily="18" charset="0"/>
                              </a:rPr>
                            </m:ctrlPr>
                          </m:dPr>
                          <m:e>
                            <m:r>
                              <m:rPr>
                                <m:sty m:val="p"/>
                              </m:rPr>
                              <a:rPr lang="es-CO" i="0">
                                <a:latin typeface="Cambria Math" panose="02040503050406030204" pitchFamily="18" charset="0"/>
                                <a:ea typeface="Cambria Math" panose="02040503050406030204" pitchFamily="18" charset="0"/>
                              </a:rPr>
                              <m:t>t</m:t>
                            </m:r>
                          </m:e>
                        </m:d>
                      </m:oMath>
                    </m:oMathPara>
                  </a14:m>
                  <a:endParaRPr lang="es-CO"/>
                </a:p>
              </p:txBody>
            </p:sp>
          </mc:Choice>
          <mc:Fallback>
            <p:sp>
              <p:nvSpPr>
                <p:cNvPr id="10" name="CuadroTexto 9">
                  <a:extLst>
                    <a:ext uri="{FF2B5EF4-FFF2-40B4-BE49-F238E27FC236}">
                      <a16:creationId xmlns:a16="http://schemas.microsoft.com/office/drawing/2014/main" id="{7452E7BB-11E5-4097-81E6-214EADE15E17}"/>
                    </a:ext>
                  </a:extLst>
                </p:cNvPr>
                <p:cNvSpPr txBox="1">
                  <a:spLocks noRot="1" noChangeAspect="1" noMove="1" noResize="1" noEditPoints="1" noAdjustHandles="1" noChangeArrowheads="1" noChangeShapeType="1" noTextEdit="1"/>
                </p:cNvSpPr>
                <p:nvPr/>
              </p:nvSpPr>
              <p:spPr>
                <a:xfrm>
                  <a:off x="2284738" y="4872849"/>
                  <a:ext cx="3634013" cy="616387"/>
                </a:xfrm>
                <a:prstGeom prst="rect">
                  <a:avLst/>
                </a:prstGeom>
                <a:blipFill>
                  <a:blip r:embed="rId2"/>
                  <a:stretch>
                    <a:fillRect b="-990"/>
                  </a:stretch>
                </a:blipFill>
              </p:spPr>
              <p:txBody>
                <a:bodyPr/>
                <a:lstStyle/>
                <a:p>
                  <a:r>
                    <a:rPr lang="en-US">
                      <a:noFill/>
                    </a:rPr>
                    <a:t> </a:t>
                  </a:r>
                </a:p>
              </p:txBody>
            </p:sp>
          </mc:Fallback>
        </mc:AlternateContent>
        <p:pic>
          <p:nvPicPr>
            <p:cNvPr id="17" name="Imagen 16">
              <a:extLst>
                <a:ext uri="{FF2B5EF4-FFF2-40B4-BE49-F238E27FC236}">
                  <a16:creationId xmlns:a16="http://schemas.microsoft.com/office/drawing/2014/main" id="{4403B0E2-1310-B736-9DC8-8D2CBA561FD3}"/>
                </a:ext>
              </a:extLst>
            </p:cNvPr>
            <p:cNvPicPr>
              <a:picLocks noChangeAspect="1"/>
            </p:cNvPicPr>
            <p:nvPr/>
          </p:nvPicPr>
          <p:blipFill>
            <a:blip r:embed="rId3"/>
            <a:stretch>
              <a:fillRect/>
            </a:stretch>
          </p:blipFill>
          <p:spPr>
            <a:xfrm>
              <a:off x="1264311" y="2183612"/>
              <a:ext cx="5007883" cy="2653299"/>
            </a:xfrm>
            <a:prstGeom prst="rect">
              <a:avLst/>
            </a:prstGeom>
          </p:spPr>
        </p:pic>
      </p:grpSp>
      <p:grpSp>
        <p:nvGrpSpPr>
          <p:cNvPr id="20" name="Grupo 19">
            <a:extLst>
              <a:ext uri="{FF2B5EF4-FFF2-40B4-BE49-F238E27FC236}">
                <a16:creationId xmlns:a16="http://schemas.microsoft.com/office/drawing/2014/main" id="{813741E8-6087-B299-F45E-022496DD8D07}"/>
              </a:ext>
            </a:extLst>
          </p:cNvPr>
          <p:cNvGrpSpPr/>
          <p:nvPr/>
        </p:nvGrpSpPr>
        <p:grpSpPr>
          <a:xfrm>
            <a:off x="6317931" y="2219551"/>
            <a:ext cx="5007881" cy="3049104"/>
            <a:chOff x="6317931" y="2219551"/>
            <a:chExt cx="5007881" cy="3049104"/>
          </a:xfrm>
        </p:grpSpPr>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9775E7BB-4218-40C9-AA0E-8A7B48B67D26}"/>
                    </a:ext>
                  </a:extLst>
                </p:cNvPr>
                <p:cNvSpPr txBox="1"/>
                <p:nvPr/>
              </p:nvSpPr>
              <p:spPr>
                <a:xfrm>
                  <a:off x="7086233" y="4991656"/>
                  <a:ext cx="347127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acc>
                              <m:accPr>
                                <m:chr m:val="̂"/>
                                <m:ctrlPr>
                                  <a:rPr lang="es-CO" i="1">
                                    <a:latin typeface="Cambria Math" panose="02040503050406030204" pitchFamily="18" charset="0"/>
                                  </a:rPr>
                                </m:ctrlPr>
                              </m:accPr>
                              <m:e>
                                <m:r>
                                  <m:rPr>
                                    <m:sty m:val="p"/>
                                  </m:rPr>
                                  <a:rPr lang="es-CO" i="0">
                                    <a:latin typeface="Cambria Math" panose="02040503050406030204" pitchFamily="18" charset="0"/>
                                  </a:rPr>
                                  <m:t>x</m:t>
                                </m:r>
                              </m:e>
                            </m:acc>
                          </m:e>
                          <m:sub>
                            <m:r>
                              <a:rPr lang="es-CO" b="0" i="0" smtClean="0">
                                <a:latin typeface="Cambria Math" panose="02040503050406030204" pitchFamily="18" charset="0"/>
                              </a:rPr>
                              <m:t>1</m:t>
                            </m:r>
                          </m:sub>
                        </m:sSub>
                        <m:d>
                          <m:dPr>
                            <m:ctrlPr>
                              <a:rPr lang="es-CO" i="1">
                                <a:latin typeface="Cambria Math" panose="02040503050406030204" pitchFamily="18" charset="0"/>
                              </a:rPr>
                            </m:ctrlPr>
                          </m:dPr>
                          <m:e>
                            <m:r>
                              <m:rPr>
                                <m:sty m:val="p"/>
                              </m:rPr>
                              <a:rPr lang="es-CO" i="0">
                                <a:latin typeface="Cambria Math" panose="02040503050406030204" pitchFamily="18" charset="0"/>
                              </a:rPr>
                              <m:t>t</m:t>
                            </m:r>
                          </m:e>
                        </m:d>
                        <m:r>
                          <a:rPr lang="es-CO" b="0" i="0" smtClean="0">
                            <a:latin typeface="Cambria Math" panose="02040503050406030204" pitchFamily="18" charset="0"/>
                          </a:rPr>
                          <m:t>=</m:t>
                        </m:r>
                        <m:r>
                          <m:rPr>
                            <m:sty m:val="p"/>
                          </m:rPr>
                          <a:rPr lang="es-CO" b="0" i="0" smtClean="0">
                            <a:latin typeface="Cambria Math" panose="02040503050406030204" pitchFamily="18" charset="0"/>
                          </a:rPr>
                          <m:t>Gsgn</m:t>
                        </m:r>
                        <m:d>
                          <m:dPr>
                            <m:begChr m:val="["/>
                            <m:endChr m:val="]"/>
                            <m:ctrlPr>
                              <a:rPr lang="es-CO" b="0" i="1" smtClean="0">
                                <a:latin typeface="Cambria Math" panose="02040503050406030204" pitchFamily="18" charset="0"/>
                              </a:rPr>
                            </m:ctrlPr>
                          </m:dPr>
                          <m:e>
                            <m:r>
                              <m:rPr>
                                <m:sty m:val="p"/>
                              </m:rPr>
                              <a:rPr lang="es-CO" i="0">
                                <a:latin typeface="Cambria Math" panose="02040503050406030204" pitchFamily="18" charset="0"/>
                              </a:rPr>
                              <m:t>x</m:t>
                            </m:r>
                            <m:d>
                              <m:dPr>
                                <m:ctrlPr>
                                  <a:rPr lang="es-CO" i="1">
                                    <a:latin typeface="Cambria Math" panose="02040503050406030204" pitchFamily="18" charset="0"/>
                                  </a:rPr>
                                </m:ctrlPr>
                              </m:dPr>
                              <m:e>
                                <m:r>
                                  <m:rPr>
                                    <m:sty m:val="p"/>
                                  </m:rPr>
                                  <a:rPr lang="es-CO" i="0">
                                    <a:latin typeface="Cambria Math" panose="02040503050406030204" pitchFamily="18" charset="0"/>
                                  </a:rPr>
                                  <m:t>t</m:t>
                                </m:r>
                              </m:e>
                            </m:d>
                            <m:r>
                              <a:rPr lang="es-CO" b="0" i="0" smtClean="0">
                                <a:latin typeface="Cambria Math" panose="02040503050406030204" pitchFamily="18" charset="0"/>
                              </a:rPr>
                              <m:t>+</m:t>
                            </m:r>
                            <m:r>
                              <m:rPr>
                                <m:sty m:val="p"/>
                              </m:rPr>
                              <a:rPr lang="es-CO" b="0" i="0" smtClean="0">
                                <a:latin typeface="Cambria Math" panose="02040503050406030204" pitchFamily="18" charset="0"/>
                              </a:rPr>
                              <m:t>Gσ</m:t>
                            </m:r>
                            <m:d>
                              <m:dPr>
                                <m:ctrlPr>
                                  <a:rPr lang="es-CO" i="1">
                                    <a:latin typeface="Cambria Math" panose="02040503050406030204" pitchFamily="18" charset="0"/>
                                    <a:ea typeface="Cambria Math" panose="02040503050406030204" pitchFamily="18" charset="0"/>
                                  </a:rPr>
                                </m:ctrlPr>
                              </m:dPr>
                              <m:e>
                                <m:r>
                                  <m:rPr>
                                    <m:sty m:val="p"/>
                                  </m:rPr>
                                  <a:rPr lang="es-CO" i="0">
                                    <a:latin typeface="Cambria Math" panose="02040503050406030204" pitchFamily="18" charset="0"/>
                                    <a:ea typeface="Cambria Math" panose="02040503050406030204" pitchFamily="18" charset="0"/>
                                  </a:rPr>
                                  <m:t>t</m:t>
                                </m:r>
                              </m:e>
                            </m:d>
                          </m:e>
                        </m:d>
                      </m:oMath>
                    </m:oMathPara>
                  </a14:m>
                  <a:endParaRPr lang="es-CO"/>
                </a:p>
              </p:txBody>
            </p:sp>
          </mc:Choice>
          <mc:Fallback>
            <p:sp>
              <p:nvSpPr>
                <p:cNvPr id="7" name="CuadroTexto 6">
                  <a:extLst>
                    <a:ext uri="{FF2B5EF4-FFF2-40B4-BE49-F238E27FC236}">
                      <a16:creationId xmlns:a16="http://schemas.microsoft.com/office/drawing/2014/main" id="{9775E7BB-4218-40C9-AA0E-8A7B48B67D26}"/>
                    </a:ext>
                  </a:extLst>
                </p:cNvPr>
                <p:cNvSpPr txBox="1">
                  <a:spLocks noRot="1" noChangeAspect="1" noMove="1" noResize="1" noEditPoints="1" noAdjustHandles="1" noChangeArrowheads="1" noChangeShapeType="1" noTextEdit="1"/>
                </p:cNvSpPr>
                <p:nvPr/>
              </p:nvSpPr>
              <p:spPr>
                <a:xfrm>
                  <a:off x="7086233" y="4991656"/>
                  <a:ext cx="3471278" cy="276999"/>
                </a:xfrm>
                <a:prstGeom prst="rect">
                  <a:avLst/>
                </a:prstGeom>
                <a:blipFill>
                  <a:blip r:embed="rId4"/>
                  <a:stretch>
                    <a:fillRect t="-24444" b="-35556"/>
                  </a:stretch>
                </a:blipFill>
              </p:spPr>
              <p:txBody>
                <a:bodyPr/>
                <a:lstStyle/>
                <a:p>
                  <a:r>
                    <a:rPr lang="en-US">
                      <a:noFill/>
                    </a:rPr>
                    <a:t> </a:t>
                  </a:r>
                </a:p>
              </p:txBody>
            </p:sp>
          </mc:Fallback>
        </mc:AlternateContent>
        <p:pic>
          <p:nvPicPr>
            <p:cNvPr id="19" name="Imagen 18">
              <a:extLst>
                <a:ext uri="{FF2B5EF4-FFF2-40B4-BE49-F238E27FC236}">
                  <a16:creationId xmlns:a16="http://schemas.microsoft.com/office/drawing/2014/main" id="{73EBF9C2-5694-5BA7-5006-292A7A84429B}"/>
                </a:ext>
              </a:extLst>
            </p:cNvPr>
            <p:cNvPicPr>
              <a:picLocks noChangeAspect="1"/>
            </p:cNvPicPr>
            <p:nvPr/>
          </p:nvPicPr>
          <p:blipFill>
            <a:blip r:embed="rId5"/>
            <a:stretch>
              <a:fillRect/>
            </a:stretch>
          </p:blipFill>
          <p:spPr>
            <a:xfrm>
              <a:off x="6317931" y="2219551"/>
              <a:ext cx="5007881" cy="2653298"/>
            </a:xfrm>
            <a:prstGeom prst="rect">
              <a:avLst/>
            </a:prstGeom>
          </p:spPr>
        </p:pic>
      </p:grpSp>
    </p:spTree>
    <p:extLst>
      <p:ext uri="{BB962C8B-B14F-4D97-AF65-F5344CB8AC3E}">
        <p14:creationId xmlns:p14="http://schemas.microsoft.com/office/powerpoint/2010/main" val="2099167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C2956F07-335D-44C4-902A-04641D5D44F6}"/>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13</a:t>
            </a:fld>
            <a:endParaRPr lang="es-CO"/>
          </a:p>
        </p:txBody>
      </p:sp>
      <p:grpSp>
        <p:nvGrpSpPr>
          <p:cNvPr id="3" name="Grupo 2">
            <a:extLst>
              <a:ext uri="{FF2B5EF4-FFF2-40B4-BE49-F238E27FC236}">
                <a16:creationId xmlns:a16="http://schemas.microsoft.com/office/drawing/2014/main" id="{BE4CDD4E-A5E8-5596-EAA9-E4DCFDC5F6A1}"/>
              </a:ext>
            </a:extLst>
          </p:cNvPr>
          <p:cNvGrpSpPr/>
          <p:nvPr/>
        </p:nvGrpSpPr>
        <p:grpSpPr>
          <a:xfrm>
            <a:off x="5382969" y="1967807"/>
            <a:ext cx="2608816" cy="2129381"/>
            <a:chOff x="5382969" y="1967807"/>
            <a:chExt cx="2608816" cy="2129381"/>
          </a:xfrm>
        </p:grpSpPr>
        <p:sp>
          <p:nvSpPr>
            <p:cNvPr id="2" name="Rectángulo 1">
              <a:extLst>
                <a:ext uri="{FF2B5EF4-FFF2-40B4-BE49-F238E27FC236}">
                  <a16:creationId xmlns:a16="http://schemas.microsoft.com/office/drawing/2014/main" id="{ACD9BE02-4BAA-4B3D-B3F7-A2E87786152B}"/>
                </a:ext>
              </a:extLst>
            </p:cNvPr>
            <p:cNvSpPr/>
            <p:nvPr/>
          </p:nvSpPr>
          <p:spPr>
            <a:xfrm>
              <a:off x="5382969" y="2279308"/>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9" name="Rectángulo 8">
              <a:extLst>
                <a:ext uri="{FF2B5EF4-FFF2-40B4-BE49-F238E27FC236}">
                  <a16:creationId xmlns:a16="http://schemas.microsoft.com/office/drawing/2014/main" id="{B8BACD33-271E-465E-8D4E-E7489CDFE21A}"/>
                </a:ext>
              </a:extLst>
            </p:cNvPr>
            <p:cNvSpPr/>
            <p:nvPr/>
          </p:nvSpPr>
          <p:spPr>
            <a:xfrm>
              <a:off x="6496151" y="2279308"/>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41CEBB42-FD0D-4AA5-80E0-980D63BE2505}"/>
                </a:ext>
              </a:extLst>
            </p:cNvPr>
            <p:cNvSpPr/>
            <p:nvPr/>
          </p:nvSpPr>
          <p:spPr>
            <a:xfrm rot="5400000">
              <a:off x="7607687" y="2950522"/>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02B181A2-440E-4A40-85C5-AAF11CEBD663}"/>
                </a:ext>
              </a:extLst>
            </p:cNvPr>
            <p:cNvSpPr/>
            <p:nvPr/>
          </p:nvSpPr>
          <p:spPr>
            <a:xfrm>
              <a:off x="5382969" y="359360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4FFFDCE0-DAC6-4BCD-8B77-EFE8CDF49CD9}"/>
                </a:ext>
              </a:extLst>
            </p:cNvPr>
            <p:cNvSpPr/>
            <p:nvPr/>
          </p:nvSpPr>
          <p:spPr>
            <a:xfrm>
              <a:off x="6496151" y="359360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Flecha: doblada 5">
              <a:extLst>
                <a:ext uri="{FF2B5EF4-FFF2-40B4-BE49-F238E27FC236}">
                  <a16:creationId xmlns:a16="http://schemas.microsoft.com/office/drawing/2014/main" id="{5F948097-084E-4515-BC80-D9BB58149DA8}"/>
                </a:ext>
              </a:extLst>
            </p:cNvPr>
            <p:cNvSpPr/>
            <p:nvPr/>
          </p:nvSpPr>
          <p:spPr>
            <a:xfrm rot="5400000">
              <a:off x="7454905" y="2340969"/>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6" name="Flecha: doblada 15">
              <a:extLst>
                <a:ext uri="{FF2B5EF4-FFF2-40B4-BE49-F238E27FC236}">
                  <a16:creationId xmlns:a16="http://schemas.microsoft.com/office/drawing/2014/main" id="{2E963922-241A-4A42-9D46-F2E121C18376}"/>
                </a:ext>
              </a:extLst>
            </p:cNvPr>
            <p:cNvSpPr/>
            <p:nvPr/>
          </p:nvSpPr>
          <p:spPr>
            <a:xfrm rot="10800000">
              <a:off x="7302503" y="3351367"/>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7" name="Flecha: a la derecha 6">
              <a:extLst>
                <a:ext uri="{FF2B5EF4-FFF2-40B4-BE49-F238E27FC236}">
                  <a16:creationId xmlns:a16="http://schemas.microsoft.com/office/drawing/2014/main" id="{EF1FD9C2-EFA2-4102-97A5-29F03CB396CC}"/>
                </a:ext>
              </a:extLst>
            </p:cNvPr>
            <p:cNvSpPr/>
            <p:nvPr/>
          </p:nvSpPr>
          <p:spPr>
            <a:xfrm>
              <a:off x="6191351" y="2464838"/>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a la derecha 16">
              <a:extLst>
                <a:ext uri="{FF2B5EF4-FFF2-40B4-BE49-F238E27FC236}">
                  <a16:creationId xmlns:a16="http://schemas.microsoft.com/office/drawing/2014/main" id="{2F476B54-C077-494F-A489-EB4DBB6E77D0}"/>
                </a:ext>
              </a:extLst>
            </p:cNvPr>
            <p:cNvSpPr/>
            <p:nvPr/>
          </p:nvSpPr>
          <p:spPr>
            <a:xfrm rot="10800000">
              <a:off x="6191351" y="3766561"/>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184ED1CE-7AFC-44D7-B4C5-4AF4881EA268}"/>
                </a:ext>
              </a:extLst>
            </p:cNvPr>
            <p:cNvSpPr/>
            <p:nvPr/>
          </p:nvSpPr>
          <p:spPr>
            <a:xfrm>
              <a:off x="6564351" y="2353059"/>
              <a:ext cx="671979" cy="369332"/>
            </a:xfrm>
            <a:prstGeom prst="rect">
              <a:avLst/>
            </a:prstGeom>
          </p:spPr>
          <p:txBody>
            <a:bodyPr wrap="none">
              <a:spAutoFit/>
            </a:bodyPr>
            <a:lstStyle/>
            <a:p>
              <a:pPr algn="ctr"/>
              <a:r>
                <a:rPr lang="es-CO"/>
                <a:t>ADC</a:t>
              </a:r>
            </a:p>
          </p:txBody>
        </p:sp>
        <p:sp>
          <p:nvSpPr>
            <p:cNvPr id="19" name="Rectángulo 18">
              <a:extLst>
                <a:ext uri="{FF2B5EF4-FFF2-40B4-BE49-F238E27FC236}">
                  <a16:creationId xmlns:a16="http://schemas.microsoft.com/office/drawing/2014/main" id="{6D0F71A4-6FC1-407E-8099-2717CE8890F2}"/>
                </a:ext>
              </a:extLst>
            </p:cNvPr>
            <p:cNvSpPr/>
            <p:nvPr/>
          </p:nvSpPr>
          <p:spPr>
            <a:xfrm>
              <a:off x="5396759" y="3660731"/>
              <a:ext cx="774571" cy="369332"/>
            </a:xfrm>
            <a:prstGeom prst="rect">
              <a:avLst/>
            </a:prstGeom>
          </p:spPr>
          <p:txBody>
            <a:bodyPr wrap="none">
              <a:spAutoFit/>
            </a:bodyPr>
            <a:lstStyle/>
            <a:p>
              <a:pPr algn="ctr"/>
              <a:r>
                <a:rPr lang="es-CO"/>
                <a:t>Señal</a:t>
              </a:r>
            </a:p>
          </p:txBody>
        </p:sp>
        <p:sp>
          <p:nvSpPr>
            <p:cNvPr id="20" name="Rectángulo 19">
              <a:extLst>
                <a:ext uri="{FF2B5EF4-FFF2-40B4-BE49-F238E27FC236}">
                  <a16:creationId xmlns:a16="http://schemas.microsoft.com/office/drawing/2014/main" id="{83161942-9120-4A59-B2A0-F785E99075E1}"/>
                </a:ext>
              </a:extLst>
            </p:cNvPr>
            <p:cNvSpPr/>
            <p:nvPr/>
          </p:nvSpPr>
          <p:spPr>
            <a:xfrm>
              <a:off x="6572030" y="3667764"/>
              <a:ext cx="671980" cy="369332"/>
            </a:xfrm>
            <a:prstGeom prst="rect">
              <a:avLst/>
            </a:prstGeom>
          </p:spPr>
          <p:txBody>
            <a:bodyPr wrap="none">
              <a:spAutoFit/>
            </a:bodyPr>
            <a:lstStyle/>
            <a:p>
              <a:pPr algn="ctr"/>
              <a:r>
                <a:rPr lang="es-CO"/>
                <a:t>DAC</a:t>
              </a:r>
            </a:p>
          </p:txBody>
        </p:sp>
        <p:sp>
          <p:nvSpPr>
            <p:cNvPr id="21" name="Elipse 20">
              <a:extLst>
                <a:ext uri="{FF2B5EF4-FFF2-40B4-BE49-F238E27FC236}">
                  <a16:creationId xmlns:a16="http://schemas.microsoft.com/office/drawing/2014/main" id="{C32742AC-49E4-4AA2-89C4-B6B862CA1DFA}"/>
                </a:ext>
              </a:extLst>
            </p:cNvPr>
            <p:cNvSpPr/>
            <p:nvPr/>
          </p:nvSpPr>
          <p:spPr>
            <a:xfrm>
              <a:off x="6376882" y="1967807"/>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154" name="Conector: curvado 153">
            <a:extLst>
              <a:ext uri="{FF2B5EF4-FFF2-40B4-BE49-F238E27FC236}">
                <a16:creationId xmlns:a16="http://schemas.microsoft.com/office/drawing/2014/main" id="{B5B1060E-7E7A-4719-B3C0-48EBBC0D8822}"/>
              </a:ext>
            </a:extLst>
          </p:cNvPr>
          <p:cNvCxnSpPr>
            <a:stCxn id="21" idx="3"/>
            <a:endCxn id="34" idx="0"/>
          </p:cNvCxnSpPr>
          <p:nvPr/>
        </p:nvCxnSpPr>
        <p:spPr>
          <a:xfrm rot="5400000">
            <a:off x="3661055" y="1705754"/>
            <a:ext cx="1690098" cy="4057881"/>
          </a:xfrm>
          <a:prstGeom prst="curvedConnector3">
            <a:avLst>
              <a:gd name="adj1" fmla="val 31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CuadroTexto 155">
            <a:extLst>
              <a:ext uri="{FF2B5EF4-FFF2-40B4-BE49-F238E27FC236}">
                <a16:creationId xmlns:a16="http://schemas.microsoft.com/office/drawing/2014/main" id="{F4F9F4AE-CD69-4AD2-B8A5-99F532B0795C}"/>
              </a:ext>
            </a:extLst>
          </p:cNvPr>
          <p:cNvSpPr txBox="1"/>
          <p:nvPr/>
        </p:nvSpPr>
        <p:spPr>
          <a:xfrm>
            <a:off x="1817910" y="6110993"/>
            <a:ext cx="184731" cy="369332"/>
          </a:xfrm>
          <a:prstGeom prst="rect">
            <a:avLst/>
          </a:prstGeom>
          <a:noFill/>
        </p:spPr>
        <p:txBody>
          <a:bodyPr wrap="none" rtlCol="0">
            <a:spAutoFit/>
          </a:bodyPr>
          <a:lstStyle/>
          <a:p>
            <a:endParaRPr lang="es-CO"/>
          </a:p>
        </p:txBody>
      </p:sp>
      <p:grpSp>
        <p:nvGrpSpPr>
          <p:cNvPr id="4" name="Grupo 3">
            <a:extLst>
              <a:ext uri="{FF2B5EF4-FFF2-40B4-BE49-F238E27FC236}">
                <a16:creationId xmlns:a16="http://schemas.microsoft.com/office/drawing/2014/main" id="{042B1182-7CD9-7CE3-E0C3-7CC40584D865}"/>
              </a:ext>
            </a:extLst>
          </p:cNvPr>
          <p:cNvGrpSpPr/>
          <p:nvPr/>
        </p:nvGrpSpPr>
        <p:grpSpPr>
          <a:xfrm>
            <a:off x="912741" y="4575771"/>
            <a:ext cx="10586371" cy="1714845"/>
            <a:chOff x="912741" y="4575771"/>
            <a:chExt cx="10586371" cy="1714845"/>
          </a:xfrm>
        </p:grpSpPr>
        <p:sp>
          <p:nvSpPr>
            <p:cNvPr id="34" name="Rectángulo 33">
              <a:extLst>
                <a:ext uri="{FF2B5EF4-FFF2-40B4-BE49-F238E27FC236}">
                  <a16:creationId xmlns:a16="http://schemas.microsoft.com/office/drawing/2014/main" id="{1ABC80E6-6EB1-4BFD-975F-C8294B8C90C1}"/>
                </a:ext>
              </a:extLst>
            </p:cNvPr>
            <p:cNvSpPr/>
            <p:nvPr/>
          </p:nvSpPr>
          <p:spPr>
            <a:xfrm>
              <a:off x="1567943" y="4579743"/>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ECF5AF09-7B05-4EB8-B0A0-5FE8D3BB14AD}"/>
                </a:ext>
              </a:extLst>
            </p:cNvPr>
            <p:cNvSpPr/>
            <p:nvPr/>
          </p:nvSpPr>
          <p:spPr>
            <a:xfrm>
              <a:off x="4050226" y="4579743"/>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Rectángulo 35">
              <a:extLst>
                <a:ext uri="{FF2B5EF4-FFF2-40B4-BE49-F238E27FC236}">
                  <a16:creationId xmlns:a16="http://schemas.microsoft.com/office/drawing/2014/main" id="{11212BE7-4742-464A-BA4C-6C511E01DA91}"/>
                </a:ext>
              </a:extLst>
            </p:cNvPr>
            <p:cNvSpPr/>
            <p:nvPr/>
          </p:nvSpPr>
          <p:spPr>
            <a:xfrm>
              <a:off x="6527872" y="4585678"/>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1E97E213-D650-43D0-9A1B-27DA4315D33A}"/>
                </a:ext>
              </a:extLst>
            </p:cNvPr>
            <p:cNvSpPr/>
            <p:nvPr/>
          </p:nvSpPr>
          <p:spPr>
            <a:xfrm>
              <a:off x="9009469" y="4575771"/>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Flecha: a la derecha 37">
              <a:extLst>
                <a:ext uri="{FF2B5EF4-FFF2-40B4-BE49-F238E27FC236}">
                  <a16:creationId xmlns:a16="http://schemas.microsoft.com/office/drawing/2014/main" id="{ADF586BE-55EB-45C7-873C-25302E84FD9A}"/>
                </a:ext>
              </a:extLst>
            </p:cNvPr>
            <p:cNvSpPr/>
            <p:nvPr/>
          </p:nvSpPr>
          <p:spPr>
            <a:xfrm>
              <a:off x="3396422" y="5121456"/>
              <a:ext cx="644400" cy="11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Flecha: a la derecha 38">
              <a:extLst>
                <a:ext uri="{FF2B5EF4-FFF2-40B4-BE49-F238E27FC236}">
                  <a16:creationId xmlns:a16="http://schemas.microsoft.com/office/drawing/2014/main" id="{1EEF0D73-AADB-4540-8D1B-34559080C09A}"/>
                </a:ext>
              </a:extLst>
            </p:cNvPr>
            <p:cNvSpPr/>
            <p:nvPr/>
          </p:nvSpPr>
          <p:spPr>
            <a:xfrm>
              <a:off x="5888716" y="5105220"/>
              <a:ext cx="644400" cy="111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Flecha: a la derecha 39">
              <a:extLst>
                <a:ext uri="{FF2B5EF4-FFF2-40B4-BE49-F238E27FC236}">
                  <a16:creationId xmlns:a16="http://schemas.microsoft.com/office/drawing/2014/main" id="{16966E3B-58AD-4D0A-AF8E-754EF8E27D7F}"/>
                </a:ext>
              </a:extLst>
            </p:cNvPr>
            <p:cNvSpPr/>
            <p:nvPr/>
          </p:nvSpPr>
          <p:spPr>
            <a:xfrm>
              <a:off x="8346312" y="5106921"/>
              <a:ext cx="644400" cy="11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de flecha 41">
              <a:extLst>
                <a:ext uri="{FF2B5EF4-FFF2-40B4-BE49-F238E27FC236}">
                  <a16:creationId xmlns:a16="http://schemas.microsoft.com/office/drawing/2014/main" id="{30C00D97-A8E2-4B0F-8186-A72DA64A41F9}"/>
                </a:ext>
              </a:extLst>
            </p:cNvPr>
            <p:cNvCxnSpPr>
              <a:cxnSpLocks/>
            </p:cNvCxnSpPr>
            <p:nvPr/>
          </p:nvCxnSpPr>
          <p:spPr>
            <a:xfrm flipV="1">
              <a:off x="1735334" y="4760463"/>
              <a:ext cx="0" cy="809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1B7DCF03-D6F4-437C-976C-1D934F457B0A}"/>
                </a:ext>
              </a:extLst>
            </p:cNvPr>
            <p:cNvCxnSpPr>
              <a:cxnSpLocks/>
            </p:cNvCxnSpPr>
            <p:nvPr/>
          </p:nvCxnSpPr>
          <p:spPr>
            <a:xfrm flipV="1">
              <a:off x="1597826" y="5416725"/>
              <a:ext cx="16201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0EAB393-5BF1-4793-8918-327D40A3BAF2}"/>
                </a:ext>
              </a:extLst>
            </p:cNvPr>
            <p:cNvCxnSpPr>
              <a:cxnSpLocks/>
            </p:cNvCxnSpPr>
            <p:nvPr/>
          </p:nvCxnSpPr>
          <p:spPr>
            <a:xfrm>
              <a:off x="1735334" y="5022981"/>
              <a:ext cx="6582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868B9173-F1D3-493B-921E-4E83C7967222}"/>
                </a:ext>
              </a:extLst>
            </p:cNvPr>
            <p:cNvCxnSpPr>
              <a:cxnSpLocks/>
            </p:cNvCxnSpPr>
            <p:nvPr/>
          </p:nvCxnSpPr>
          <p:spPr>
            <a:xfrm>
              <a:off x="2389775" y="5023942"/>
              <a:ext cx="186307" cy="391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C40C9BA9-9CC5-40BE-BCC2-FEF3AFBA0C74}"/>
                </a:ext>
              </a:extLst>
            </p:cNvPr>
            <p:cNvCxnSpPr>
              <a:cxnSpLocks/>
            </p:cNvCxnSpPr>
            <p:nvPr/>
          </p:nvCxnSpPr>
          <p:spPr>
            <a:xfrm flipV="1">
              <a:off x="6691933" y="4605088"/>
              <a:ext cx="0" cy="105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FA39388A-62A0-4542-A2E9-2A692E9D55D9}"/>
                </a:ext>
              </a:extLst>
            </p:cNvPr>
            <p:cNvCxnSpPr>
              <a:cxnSpLocks/>
            </p:cNvCxnSpPr>
            <p:nvPr/>
          </p:nvCxnSpPr>
          <p:spPr>
            <a:xfrm>
              <a:off x="6650526" y="5606694"/>
              <a:ext cx="16132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9A8C12F1-1961-45FA-8F5D-7797905BE002}"/>
                </a:ext>
              </a:extLst>
            </p:cNvPr>
            <p:cNvCxnSpPr>
              <a:cxnSpLocks/>
            </p:cNvCxnSpPr>
            <p:nvPr/>
          </p:nvCxnSpPr>
          <p:spPr>
            <a:xfrm>
              <a:off x="4196955" y="4907635"/>
              <a:ext cx="404360" cy="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62407157-1937-4BC9-A081-0AE3F523E522}"/>
                </a:ext>
              </a:extLst>
            </p:cNvPr>
            <p:cNvCxnSpPr>
              <a:cxnSpLocks/>
            </p:cNvCxnSpPr>
            <p:nvPr/>
          </p:nvCxnSpPr>
          <p:spPr>
            <a:xfrm>
              <a:off x="4705128" y="4685763"/>
              <a:ext cx="222406" cy="393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0AC5582F-A483-402C-8204-05731CF011F7}"/>
                </a:ext>
              </a:extLst>
            </p:cNvPr>
            <p:cNvCxnSpPr>
              <a:cxnSpLocks/>
            </p:cNvCxnSpPr>
            <p:nvPr/>
          </p:nvCxnSpPr>
          <p:spPr>
            <a:xfrm>
              <a:off x="4927534" y="5077811"/>
              <a:ext cx="4565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EFAF2494-3CF5-4589-9CFF-48A43AFA8682}"/>
                </a:ext>
              </a:extLst>
            </p:cNvPr>
            <p:cNvCxnSpPr>
              <a:cxnSpLocks/>
            </p:cNvCxnSpPr>
            <p:nvPr/>
          </p:nvCxnSpPr>
          <p:spPr>
            <a:xfrm flipV="1">
              <a:off x="5168920" y="5077811"/>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F1D15EBF-4986-4635-A330-F734B7F60240}"/>
                </a:ext>
              </a:extLst>
            </p:cNvPr>
            <p:cNvCxnSpPr>
              <a:cxnSpLocks/>
            </p:cNvCxnSpPr>
            <p:nvPr/>
          </p:nvCxnSpPr>
          <p:spPr>
            <a:xfrm>
              <a:off x="5094413" y="5177256"/>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7694C9A6-1CEE-4457-A6A1-E09CA4E42501}"/>
                </a:ext>
              </a:extLst>
            </p:cNvPr>
            <p:cNvCxnSpPr>
              <a:cxnSpLocks/>
            </p:cNvCxnSpPr>
            <p:nvPr/>
          </p:nvCxnSpPr>
          <p:spPr>
            <a:xfrm>
              <a:off x="4980278" y="5347959"/>
              <a:ext cx="37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358CED58-8E21-4812-A3E5-6336E95DE66F}"/>
                </a:ext>
              </a:extLst>
            </p:cNvPr>
            <p:cNvCxnSpPr>
              <a:cxnSpLocks/>
            </p:cNvCxnSpPr>
            <p:nvPr/>
          </p:nvCxnSpPr>
          <p:spPr>
            <a:xfrm>
              <a:off x="6619287" y="5003853"/>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7" name="CuadroTexto 106">
                  <a:extLst>
                    <a:ext uri="{FF2B5EF4-FFF2-40B4-BE49-F238E27FC236}">
                      <a16:creationId xmlns:a16="http://schemas.microsoft.com/office/drawing/2014/main" id="{0A1C0F72-D6FA-4D43-BBEB-652AE8680029}"/>
                    </a:ext>
                  </a:extLst>
                </p:cNvPr>
                <p:cNvSpPr txBox="1"/>
                <p:nvPr/>
              </p:nvSpPr>
              <p:spPr>
                <a:xfrm>
                  <a:off x="7324465" y="5087039"/>
                  <a:ext cx="202655"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600" i="0" smtClean="0">
                            <a:latin typeface="Cambria Math" panose="02040503050406030204" pitchFamily="18" charset="0"/>
                            <a:ea typeface="Cambria Math" panose="02040503050406030204" pitchFamily="18" charset="0"/>
                          </a:rPr>
                          <m:t>⋮</m:t>
                        </m:r>
                      </m:oMath>
                    </m:oMathPara>
                  </a14:m>
                  <a:endParaRPr lang="es-CO" sz="600"/>
                </a:p>
              </p:txBody>
            </p:sp>
          </mc:Choice>
          <mc:Fallback>
            <p:sp>
              <p:nvSpPr>
                <p:cNvPr id="107" name="CuadroTexto 106">
                  <a:extLst>
                    <a:ext uri="{FF2B5EF4-FFF2-40B4-BE49-F238E27FC236}">
                      <a16:creationId xmlns:a16="http://schemas.microsoft.com/office/drawing/2014/main" id="{0A1C0F72-D6FA-4D43-BBEB-652AE8680029}"/>
                    </a:ext>
                  </a:extLst>
                </p:cNvPr>
                <p:cNvSpPr txBox="1">
                  <a:spLocks noRot="1" noChangeAspect="1" noMove="1" noResize="1" noEditPoints="1" noAdjustHandles="1" noChangeArrowheads="1" noChangeShapeType="1" noTextEdit="1"/>
                </p:cNvSpPr>
                <p:nvPr/>
              </p:nvSpPr>
              <p:spPr>
                <a:xfrm>
                  <a:off x="7324465" y="5087039"/>
                  <a:ext cx="202655" cy="184666"/>
                </a:xfrm>
                <a:prstGeom prst="rect">
                  <a:avLst/>
                </a:prstGeom>
                <a:blipFill>
                  <a:blip r:embed="rId2"/>
                  <a:stretch>
                    <a:fillRect/>
                  </a:stretch>
                </a:blipFill>
              </p:spPr>
              <p:txBody>
                <a:bodyPr/>
                <a:lstStyle/>
                <a:p>
                  <a:r>
                    <a:rPr lang="en-US">
                      <a:noFill/>
                    </a:rPr>
                    <a:t> </a:t>
                  </a:r>
                </a:p>
              </p:txBody>
            </p:sp>
          </mc:Fallback>
        </mc:AlternateContent>
        <p:cxnSp>
          <p:nvCxnSpPr>
            <p:cNvPr id="121" name="Conector recto 120">
              <a:extLst>
                <a:ext uri="{FF2B5EF4-FFF2-40B4-BE49-F238E27FC236}">
                  <a16:creationId xmlns:a16="http://schemas.microsoft.com/office/drawing/2014/main" id="{084EBCC7-9DF7-4D67-B4B0-7782E287036A}"/>
                </a:ext>
              </a:extLst>
            </p:cNvPr>
            <p:cNvCxnSpPr>
              <a:cxnSpLocks/>
            </p:cNvCxnSpPr>
            <p:nvPr/>
          </p:nvCxnSpPr>
          <p:spPr>
            <a:xfrm>
              <a:off x="5099099" y="5245248"/>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Conector recto 121">
              <a:extLst>
                <a:ext uri="{FF2B5EF4-FFF2-40B4-BE49-F238E27FC236}">
                  <a16:creationId xmlns:a16="http://schemas.microsoft.com/office/drawing/2014/main" id="{99AC2C70-DD25-4706-99B1-5A60F44EC12C}"/>
                </a:ext>
              </a:extLst>
            </p:cNvPr>
            <p:cNvCxnSpPr>
              <a:cxnSpLocks/>
            </p:cNvCxnSpPr>
            <p:nvPr/>
          </p:nvCxnSpPr>
          <p:spPr>
            <a:xfrm>
              <a:off x="5027168" y="5422985"/>
              <a:ext cx="28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Conector recto 122">
              <a:extLst>
                <a:ext uri="{FF2B5EF4-FFF2-40B4-BE49-F238E27FC236}">
                  <a16:creationId xmlns:a16="http://schemas.microsoft.com/office/drawing/2014/main" id="{2FBA4FD7-4BE1-44FC-8F57-2194766D843C}"/>
                </a:ext>
              </a:extLst>
            </p:cNvPr>
            <p:cNvCxnSpPr>
              <a:cxnSpLocks/>
            </p:cNvCxnSpPr>
            <p:nvPr/>
          </p:nvCxnSpPr>
          <p:spPr>
            <a:xfrm>
              <a:off x="5081092" y="5490977"/>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Conector recto 125">
              <a:extLst>
                <a:ext uri="{FF2B5EF4-FFF2-40B4-BE49-F238E27FC236}">
                  <a16:creationId xmlns:a16="http://schemas.microsoft.com/office/drawing/2014/main" id="{B476E914-9571-4024-8725-122CE520C80D}"/>
                </a:ext>
              </a:extLst>
            </p:cNvPr>
            <p:cNvCxnSpPr>
              <a:cxnSpLocks/>
            </p:cNvCxnSpPr>
            <p:nvPr/>
          </p:nvCxnSpPr>
          <p:spPr>
            <a:xfrm flipV="1">
              <a:off x="5168920" y="5244503"/>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Conector recto 135">
              <a:extLst>
                <a:ext uri="{FF2B5EF4-FFF2-40B4-BE49-F238E27FC236}">
                  <a16:creationId xmlns:a16="http://schemas.microsoft.com/office/drawing/2014/main" id="{CB732269-6125-4CBE-A616-4BD62FD6B17B}"/>
                </a:ext>
              </a:extLst>
            </p:cNvPr>
            <p:cNvCxnSpPr>
              <a:cxnSpLocks/>
            </p:cNvCxnSpPr>
            <p:nvPr/>
          </p:nvCxnSpPr>
          <p:spPr>
            <a:xfrm>
              <a:off x="6620076" y="4938313"/>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Conector recto 136">
              <a:extLst>
                <a:ext uri="{FF2B5EF4-FFF2-40B4-BE49-F238E27FC236}">
                  <a16:creationId xmlns:a16="http://schemas.microsoft.com/office/drawing/2014/main" id="{D161C077-CD1F-4292-8EA5-F3210FB54F66}"/>
                </a:ext>
              </a:extLst>
            </p:cNvPr>
            <p:cNvCxnSpPr>
              <a:cxnSpLocks/>
            </p:cNvCxnSpPr>
            <p:nvPr/>
          </p:nvCxnSpPr>
          <p:spPr>
            <a:xfrm>
              <a:off x="6616129" y="4872774"/>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Conector recto 137">
              <a:extLst>
                <a:ext uri="{FF2B5EF4-FFF2-40B4-BE49-F238E27FC236}">
                  <a16:creationId xmlns:a16="http://schemas.microsoft.com/office/drawing/2014/main" id="{63E4597D-71D7-4A32-830F-8D923E739D51}"/>
                </a:ext>
              </a:extLst>
            </p:cNvPr>
            <p:cNvCxnSpPr>
              <a:cxnSpLocks/>
            </p:cNvCxnSpPr>
            <p:nvPr/>
          </p:nvCxnSpPr>
          <p:spPr>
            <a:xfrm>
              <a:off x="6620863" y="480170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Conector recto 138">
              <a:extLst>
                <a:ext uri="{FF2B5EF4-FFF2-40B4-BE49-F238E27FC236}">
                  <a16:creationId xmlns:a16="http://schemas.microsoft.com/office/drawing/2014/main" id="{22CF029F-B4C9-43BA-A68C-4213AE890D99}"/>
                </a:ext>
              </a:extLst>
            </p:cNvPr>
            <p:cNvCxnSpPr>
              <a:cxnSpLocks/>
            </p:cNvCxnSpPr>
            <p:nvPr/>
          </p:nvCxnSpPr>
          <p:spPr>
            <a:xfrm>
              <a:off x="6625601" y="508123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88B25CC0-DA35-4F24-B625-5CC288CA9202}"/>
                </a:ext>
              </a:extLst>
            </p:cNvPr>
            <p:cNvCxnSpPr>
              <a:cxnSpLocks/>
            </p:cNvCxnSpPr>
            <p:nvPr/>
          </p:nvCxnSpPr>
          <p:spPr>
            <a:xfrm>
              <a:off x="6629551" y="546894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C0637555-C43F-469E-A59A-232B751B6B3E}"/>
                </a:ext>
              </a:extLst>
            </p:cNvPr>
            <p:cNvCxnSpPr>
              <a:cxnSpLocks/>
            </p:cNvCxnSpPr>
            <p:nvPr/>
          </p:nvCxnSpPr>
          <p:spPr>
            <a:xfrm>
              <a:off x="6630340" y="540340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E8028570-2165-49B2-91BE-E5382D6C815C}"/>
                </a:ext>
              </a:extLst>
            </p:cNvPr>
            <p:cNvCxnSpPr>
              <a:cxnSpLocks/>
            </p:cNvCxnSpPr>
            <p:nvPr/>
          </p:nvCxnSpPr>
          <p:spPr>
            <a:xfrm>
              <a:off x="6626393" y="5337868"/>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Conector recto 142">
              <a:extLst>
                <a:ext uri="{FF2B5EF4-FFF2-40B4-BE49-F238E27FC236}">
                  <a16:creationId xmlns:a16="http://schemas.microsoft.com/office/drawing/2014/main" id="{6E8A7CF3-1DBD-497C-88A3-43DB7BC2F05F}"/>
                </a:ext>
              </a:extLst>
            </p:cNvPr>
            <p:cNvCxnSpPr>
              <a:cxnSpLocks/>
            </p:cNvCxnSpPr>
            <p:nvPr/>
          </p:nvCxnSpPr>
          <p:spPr>
            <a:xfrm>
              <a:off x="6631127" y="526680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Conector recto 143">
              <a:extLst>
                <a:ext uri="{FF2B5EF4-FFF2-40B4-BE49-F238E27FC236}">
                  <a16:creationId xmlns:a16="http://schemas.microsoft.com/office/drawing/2014/main" id="{56D36489-01EF-4881-BC42-0A40DD7EDA27}"/>
                </a:ext>
              </a:extLst>
            </p:cNvPr>
            <p:cNvCxnSpPr>
              <a:cxnSpLocks/>
            </p:cNvCxnSpPr>
            <p:nvPr/>
          </p:nvCxnSpPr>
          <p:spPr>
            <a:xfrm>
              <a:off x="6635865" y="554633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CuadroTexto 144">
              <a:extLst>
                <a:ext uri="{FF2B5EF4-FFF2-40B4-BE49-F238E27FC236}">
                  <a16:creationId xmlns:a16="http://schemas.microsoft.com/office/drawing/2014/main" id="{5C14E0AC-DDE4-4B5E-A412-E508228AC29E}"/>
                </a:ext>
              </a:extLst>
            </p:cNvPr>
            <p:cNvSpPr txBox="1"/>
            <p:nvPr/>
          </p:nvSpPr>
          <p:spPr>
            <a:xfrm>
              <a:off x="9005518" y="4668720"/>
              <a:ext cx="1818439" cy="923330"/>
            </a:xfrm>
            <a:prstGeom prst="rect">
              <a:avLst/>
            </a:prstGeom>
            <a:noFill/>
          </p:spPr>
          <p:txBody>
            <a:bodyPr wrap="square" rtlCol="0">
              <a:spAutoFit/>
            </a:bodyPr>
            <a:lstStyle/>
            <a:p>
              <a:pPr algn="ctr"/>
              <a:r>
                <a:rPr lang="es-CO"/>
                <a:t>Circuito de decisión + codificación </a:t>
              </a:r>
            </a:p>
          </p:txBody>
        </p:sp>
        <mc:AlternateContent xmlns:mc="http://schemas.openxmlformats.org/markup-compatibility/2006">
          <mc:Choice xmlns:a14="http://schemas.microsoft.com/office/drawing/2010/main" Requires="a14">
            <p:sp>
              <p:nvSpPr>
                <p:cNvPr id="146" name="CuadroTexto 145">
                  <a:extLst>
                    <a:ext uri="{FF2B5EF4-FFF2-40B4-BE49-F238E27FC236}">
                      <a16:creationId xmlns:a16="http://schemas.microsoft.com/office/drawing/2014/main" id="{93A0A6C9-4B27-4C37-89F1-3FE30A8E15E6}"/>
                    </a:ext>
                  </a:extLst>
                </p:cNvPr>
                <p:cNvSpPr txBox="1"/>
                <p:nvPr/>
              </p:nvSpPr>
              <p:spPr>
                <a:xfrm>
                  <a:off x="912741" y="5002741"/>
                  <a:ext cx="447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rPr>
                          <m:t>x</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46" name="CuadroTexto 145">
                  <a:extLst>
                    <a:ext uri="{FF2B5EF4-FFF2-40B4-BE49-F238E27FC236}">
                      <a16:creationId xmlns:a16="http://schemas.microsoft.com/office/drawing/2014/main" id="{93A0A6C9-4B27-4C37-89F1-3FE30A8E15E6}"/>
                    </a:ext>
                  </a:extLst>
                </p:cNvPr>
                <p:cNvSpPr txBox="1">
                  <a:spLocks noRot="1" noChangeAspect="1" noMove="1" noResize="1" noEditPoints="1" noAdjustHandles="1" noChangeArrowheads="1" noChangeShapeType="1" noTextEdit="1"/>
                </p:cNvSpPr>
                <p:nvPr/>
              </p:nvSpPr>
              <p:spPr>
                <a:xfrm>
                  <a:off x="912741" y="5002741"/>
                  <a:ext cx="447238" cy="276999"/>
                </a:xfrm>
                <a:prstGeom prst="rect">
                  <a:avLst/>
                </a:prstGeom>
                <a:blipFill>
                  <a:blip r:embed="rId3"/>
                  <a:stretch>
                    <a:fillRect l="-6849" t="-2222" r="-19178"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7" name="CuadroTexto 146">
                  <a:extLst>
                    <a:ext uri="{FF2B5EF4-FFF2-40B4-BE49-F238E27FC236}">
                      <a16:creationId xmlns:a16="http://schemas.microsoft.com/office/drawing/2014/main" id="{F2EF9A32-4135-4E24-B232-F7BA3808AD94}"/>
                    </a:ext>
                  </a:extLst>
                </p:cNvPr>
                <p:cNvSpPr txBox="1"/>
                <p:nvPr/>
              </p:nvSpPr>
              <p:spPr>
                <a:xfrm>
                  <a:off x="11114391" y="4982215"/>
                  <a:ext cx="384721" cy="276999"/>
                </a:xfrm>
                <a:prstGeom prst="rect">
                  <a:avLst/>
                </a:prstGeom>
                <a:noFill/>
              </p:spPr>
              <p:txBody>
                <a:bodyPr wrap="none" lIns="0" tIns="0" rIns="0" bIns="0" rtlCol="0">
                  <a:spAutoFit/>
                </a:bodyPr>
                <a:lstStyle/>
                <a:p>
                  <a14:m>
                    <m:oMath xmlns:m="http://schemas.openxmlformats.org/officeDocument/2006/math">
                      <m:r>
                        <m:rPr>
                          <m:sty m:val="p"/>
                        </m:rPr>
                        <a:rPr lang="es-CO" b="0" i="0" smtClean="0">
                          <a:latin typeface="Cambria Math" panose="02040503050406030204" pitchFamily="18" charset="0"/>
                        </a:rPr>
                        <m:t>x</m:t>
                      </m:r>
                      <m:r>
                        <a:rPr lang="es-CO" b="0" i="0" smtClean="0">
                          <a:latin typeface="Cambria Math" panose="02040503050406030204" pitchFamily="18" charset="0"/>
                        </a:rPr>
                        <m:t>[</m:t>
                      </m:r>
                      <m:r>
                        <m:rPr>
                          <m:sty m:val="p"/>
                        </m:rPr>
                        <a:rPr lang="es-CO" b="0" i="0" smtClean="0">
                          <a:latin typeface="Cambria Math" panose="02040503050406030204" pitchFamily="18" charset="0"/>
                        </a:rPr>
                        <m:t>n</m:t>
                      </m:r>
                    </m:oMath>
                  </a14:m>
                  <a:r>
                    <a:rPr lang="es-CO"/>
                    <a:t>]</a:t>
                  </a:r>
                </a:p>
              </p:txBody>
            </p:sp>
          </mc:Choice>
          <mc:Fallback>
            <p:sp>
              <p:nvSpPr>
                <p:cNvPr id="147" name="CuadroTexto 146">
                  <a:extLst>
                    <a:ext uri="{FF2B5EF4-FFF2-40B4-BE49-F238E27FC236}">
                      <a16:creationId xmlns:a16="http://schemas.microsoft.com/office/drawing/2014/main" id="{F2EF9A32-4135-4E24-B232-F7BA3808AD94}"/>
                    </a:ext>
                  </a:extLst>
                </p:cNvPr>
                <p:cNvSpPr txBox="1">
                  <a:spLocks noRot="1" noChangeAspect="1" noMove="1" noResize="1" noEditPoints="1" noAdjustHandles="1" noChangeArrowheads="1" noChangeShapeType="1" noTextEdit="1"/>
                </p:cNvSpPr>
                <p:nvPr/>
              </p:nvSpPr>
              <p:spPr>
                <a:xfrm>
                  <a:off x="11114391" y="4982215"/>
                  <a:ext cx="384721" cy="276999"/>
                </a:xfrm>
                <a:prstGeom prst="rect">
                  <a:avLst/>
                </a:prstGeom>
                <a:blipFill>
                  <a:blip r:embed="rId4"/>
                  <a:stretch>
                    <a:fillRect l="-15873" t="-28261" r="-38095" b="-50000"/>
                  </a:stretch>
                </a:blipFill>
              </p:spPr>
              <p:txBody>
                <a:bodyPr/>
                <a:lstStyle/>
                <a:p>
                  <a:r>
                    <a:rPr lang="en-US">
                      <a:noFill/>
                    </a:rPr>
                    <a:t> </a:t>
                  </a:r>
                </a:p>
              </p:txBody>
            </p:sp>
          </mc:Fallback>
        </mc:AlternateContent>
        <p:sp>
          <p:nvSpPr>
            <p:cNvPr id="148" name="Flecha: a la derecha 147">
              <a:extLst>
                <a:ext uri="{FF2B5EF4-FFF2-40B4-BE49-F238E27FC236}">
                  <a16:creationId xmlns:a16="http://schemas.microsoft.com/office/drawing/2014/main" id="{F64876C7-55A5-4FE7-A3F2-934611A4A1AF}"/>
                </a:ext>
              </a:extLst>
            </p:cNvPr>
            <p:cNvSpPr/>
            <p:nvPr/>
          </p:nvSpPr>
          <p:spPr>
            <a:xfrm>
              <a:off x="1345147" y="5103896"/>
              <a:ext cx="204207" cy="11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9" name="Flecha: a la derecha 148">
              <a:extLst>
                <a:ext uri="{FF2B5EF4-FFF2-40B4-BE49-F238E27FC236}">
                  <a16:creationId xmlns:a16="http://schemas.microsoft.com/office/drawing/2014/main" id="{7A068FD0-C053-4CAD-9386-8A8441D990F7}"/>
                </a:ext>
              </a:extLst>
            </p:cNvPr>
            <p:cNvSpPr/>
            <p:nvPr/>
          </p:nvSpPr>
          <p:spPr>
            <a:xfrm>
              <a:off x="10846665" y="5103896"/>
              <a:ext cx="267726" cy="11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 name="CuadroTexto 156">
              <a:extLst>
                <a:ext uri="{FF2B5EF4-FFF2-40B4-BE49-F238E27FC236}">
                  <a16:creationId xmlns:a16="http://schemas.microsoft.com/office/drawing/2014/main" id="{E621955C-D4E3-42DE-8894-39376F8F0848}"/>
                </a:ext>
              </a:extLst>
            </p:cNvPr>
            <p:cNvSpPr txBox="1"/>
            <p:nvPr/>
          </p:nvSpPr>
          <p:spPr>
            <a:xfrm>
              <a:off x="2136024" y="5851850"/>
              <a:ext cx="655949" cy="400110"/>
            </a:xfrm>
            <a:prstGeom prst="rect">
              <a:avLst/>
            </a:prstGeom>
            <a:noFill/>
          </p:spPr>
          <p:txBody>
            <a:bodyPr wrap="none" rtlCol="0">
              <a:spAutoFit/>
            </a:bodyPr>
            <a:lstStyle/>
            <a:p>
              <a:r>
                <a:rPr lang="es-CO" sz="2000"/>
                <a:t>LPF</a:t>
              </a:r>
            </a:p>
          </p:txBody>
        </p:sp>
        <p:sp>
          <p:nvSpPr>
            <p:cNvPr id="165" name="CuadroTexto 164">
              <a:extLst>
                <a:ext uri="{FF2B5EF4-FFF2-40B4-BE49-F238E27FC236}">
                  <a16:creationId xmlns:a16="http://schemas.microsoft.com/office/drawing/2014/main" id="{FC2A5B0E-75AC-4380-AA31-8C387548AF4F}"/>
                </a:ext>
              </a:extLst>
            </p:cNvPr>
            <p:cNvSpPr txBox="1"/>
            <p:nvPr/>
          </p:nvSpPr>
          <p:spPr>
            <a:xfrm>
              <a:off x="4684181" y="5839094"/>
              <a:ext cx="612668" cy="400110"/>
            </a:xfrm>
            <a:prstGeom prst="rect">
              <a:avLst/>
            </a:prstGeom>
            <a:noFill/>
          </p:spPr>
          <p:txBody>
            <a:bodyPr wrap="none" rtlCol="0">
              <a:spAutoFit/>
            </a:bodyPr>
            <a:lstStyle/>
            <a:p>
              <a:r>
                <a:rPr lang="es-CO" sz="2000"/>
                <a:t>S/H</a:t>
              </a:r>
            </a:p>
          </p:txBody>
        </p:sp>
        <p:sp>
          <p:nvSpPr>
            <p:cNvPr id="166" name="CuadroTexto 165">
              <a:extLst>
                <a:ext uri="{FF2B5EF4-FFF2-40B4-BE49-F238E27FC236}">
                  <a16:creationId xmlns:a16="http://schemas.microsoft.com/office/drawing/2014/main" id="{7D908465-39D5-4856-B609-AC05A47DC885}"/>
                </a:ext>
              </a:extLst>
            </p:cNvPr>
            <p:cNvSpPr txBox="1"/>
            <p:nvPr/>
          </p:nvSpPr>
          <p:spPr>
            <a:xfrm>
              <a:off x="7123607" y="5890506"/>
              <a:ext cx="383438" cy="400110"/>
            </a:xfrm>
            <a:prstGeom prst="rect">
              <a:avLst/>
            </a:prstGeom>
            <a:noFill/>
          </p:spPr>
          <p:txBody>
            <a:bodyPr wrap="none" rtlCol="0">
              <a:spAutoFit/>
            </a:bodyPr>
            <a:lstStyle/>
            <a:p>
              <a:r>
                <a:rPr lang="es-CO" sz="2000"/>
                <a:t>Q</a:t>
              </a:r>
            </a:p>
          </p:txBody>
        </p:sp>
      </p:grpSp>
      <p:sp>
        <p:nvSpPr>
          <p:cNvPr id="5" name="CuadroTexto 4">
            <a:extLst>
              <a:ext uri="{FF2B5EF4-FFF2-40B4-BE49-F238E27FC236}">
                <a16:creationId xmlns:a16="http://schemas.microsoft.com/office/drawing/2014/main" id="{AE7F6859-A81F-F62E-24A8-73F1A9B0C227}"/>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Tree>
    <p:extLst>
      <p:ext uri="{BB962C8B-B14F-4D97-AF65-F5344CB8AC3E}">
        <p14:creationId xmlns:p14="http://schemas.microsoft.com/office/powerpoint/2010/main" val="28157854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54"/>
                                        </p:tgtEl>
                                        <p:attrNameLst>
                                          <p:attrName>style.visibility</p:attrName>
                                        </p:attrNameLst>
                                      </p:cBhvr>
                                      <p:to>
                                        <p:strVal val="visible"/>
                                      </p:to>
                                    </p:set>
                                    <p:animEffect transition="in" filter="barn(inVertical)">
                                      <p:cBhvr>
                                        <p:cTn id="15" dur="500"/>
                                        <p:tgtEl>
                                          <p:spTgt spid="1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1387589" y="2222880"/>
            <a:ext cx="4452837" cy="3863748"/>
          </a:xfrm>
        </p:spPr>
        <p:txBody>
          <a:bodyPr>
            <a:normAutofit/>
          </a:bodyPr>
          <a:lstStyle/>
          <a:p>
            <a:pPr algn="just"/>
            <a:r>
              <a:rPr lang="es-CO"/>
              <a:t>Filtro pasa-bajas: pre-filtrado, para limitar la frecuencia máxima que se quiere muestrear, y así conocer la frecuencia mínima a la cual deberá ser muestreada.</a:t>
            </a:r>
          </a:p>
          <a:p>
            <a:pPr lvl="1" algn="just">
              <a:buFont typeface="Courier New" panose="02070309020205020404" pitchFamily="49" charset="0"/>
              <a:buChar char="o"/>
            </a:pPr>
            <a:r>
              <a:rPr lang="es-CO" sz="2800"/>
              <a:t>Cumplir teorema del muestreo de Nyquist.</a:t>
            </a:r>
          </a:p>
          <a:p>
            <a:pPr marL="0" indent="0">
              <a:buNone/>
            </a:pPr>
            <a:endParaRPr lang="es-CO" sz="2000"/>
          </a:p>
        </p:txBody>
      </p:sp>
      <p:sp>
        <p:nvSpPr>
          <p:cNvPr id="10" name="Marcador de número de diapositiva 1">
            <a:extLst>
              <a:ext uri="{FF2B5EF4-FFF2-40B4-BE49-F238E27FC236}">
                <a16:creationId xmlns:a16="http://schemas.microsoft.com/office/drawing/2014/main" id="{FC0D8A2B-B45D-44EB-AEFE-80287ED355C3}"/>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14</a:t>
            </a:fld>
            <a:endParaRPr lang="es-CO"/>
          </a:p>
        </p:txBody>
      </p:sp>
      <p:grpSp>
        <p:nvGrpSpPr>
          <p:cNvPr id="5" name="Grupo 4">
            <a:extLst>
              <a:ext uri="{FF2B5EF4-FFF2-40B4-BE49-F238E27FC236}">
                <a16:creationId xmlns:a16="http://schemas.microsoft.com/office/drawing/2014/main" id="{B483A4CF-E623-2675-9175-BEEEDD998090}"/>
              </a:ext>
            </a:extLst>
          </p:cNvPr>
          <p:cNvGrpSpPr/>
          <p:nvPr/>
        </p:nvGrpSpPr>
        <p:grpSpPr>
          <a:xfrm>
            <a:off x="6096000" y="2794678"/>
            <a:ext cx="5310146" cy="2314274"/>
            <a:chOff x="6108037" y="3001007"/>
            <a:chExt cx="5310146" cy="2314274"/>
          </a:xfrm>
        </p:grpSpPr>
        <p:sp>
          <p:nvSpPr>
            <p:cNvPr id="11" name="Rectángulo 10">
              <a:extLst>
                <a:ext uri="{FF2B5EF4-FFF2-40B4-BE49-F238E27FC236}">
                  <a16:creationId xmlns:a16="http://schemas.microsoft.com/office/drawing/2014/main" id="{745C4A5F-1FCD-48DF-9B23-04F653D41713}"/>
                </a:ext>
              </a:extLst>
            </p:cNvPr>
            <p:cNvSpPr/>
            <p:nvPr/>
          </p:nvSpPr>
          <p:spPr>
            <a:xfrm>
              <a:off x="6108037" y="3293836"/>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12" name="Rectángulo 11">
              <a:extLst>
                <a:ext uri="{FF2B5EF4-FFF2-40B4-BE49-F238E27FC236}">
                  <a16:creationId xmlns:a16="http://schemas.microsoft.com/office/drawing/2014/main" id="{DA0C82EB-47E2-4B60-B6DB-F8C5C8572FEB}"/>
                </a:ext>
              </a:extLst>
            </p:cNvPr>
            <p:cNvSpPr/>
            <p:nvPr/>
          </p:nvSpPr>
          <p:spPr>
            <a:xfrm>
              <a:off x="7221219" y="329383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B902A126-B8EC-4792-96EB-08B250EBEC86}"/>
                </a:ext>
              </a:extLst>
            </p:cNvPr>
            <p:cNvSpPr/>
            <p:nvPr/>
          </p:nvSpPr>
          <p:spPr>
            <a:xfrm rot="5400000">
              <a:off x="8332755" y="3965050"/>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B9EA392F-34FD-4F99-868E-93C5C318D8CD}"/>
                </a:ext>
              </a:extLst>
            </p:cNvPr>
            <p:cNvSpPr/>
            <p:nvPr/>
          </p:nvSpPr>
          <p:spPr>
            <a:xfrm>
              <a:off x="6108037" y="460813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52548C4C-3147-4259-B640-0F7A98B41DDE}"/>
                </a:ext>
              </a:extLst>
            </p:cNvPr>
            <p:cNvSpPr/>
            <p:nvPr/>
          </p:nvSpPr>
          <p:spPr>
            <a:xfrm>
              <a:off x="7221219" y="460813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doblada 16">
              <a:extLst>
                <a:ext uri="{FF2B5EF4-FFF2-40B4-BE49-F238E27FC236}">
                  <a16:creationId xmlns:a16="http://schemas.microsoft.com/office/drawing/2014/main" id="{B2343CBC-547B-4734-9DFB-59FC39CB6114}"/>
                </a:ext>
              </a:extLst>
            </p:cNvPr>
            <p:cNvSpPr/>
            <p:nvPr/>
          </p:nvSpPr>
          <p:spPr>
            <a:xfrm rot="5400000">
              <a:off x="8179973" y="3355497"/>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8" name="Flecha: doblada 17">
              <a:extLst>
                <a:ext uri="{FF2B5EF4-FFF2-40B4-BE49-F238E27FC236}">
                  <a16:creationId xmlns:a16="http://schemas.microsoft.com/office/drawing/2014/main" id="{FD0A1119-59DF-4E3A-B845-C97AFBD51271}"/>
                </a:ext>
              </a:extLst>
            </p:cNvPr>
            <p:cNvSpPr/>
            <p:nvPr/>
          </p:nvSpPr>
          <p:spPr>
            <a:xfrm rot="10800000">
              <a:off x="8027571" y="4365895"/>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9" name="Flecha: a la derecha 18">
              <a:extLst>
                <a:ext uri="{FF2B5EF4-FFF2-40B4-BE49-F238E27FC236}">
                  <a16:creationId xmlns:a16="http://schemas.microsoft.com/office/drawing/2014/main" id="{7C595E43-F5C7-41B4-B044-73C894794AFD}"/>
                </a:ext>
              </a:extLst>
            </p:cNvPr>
            <p:cNvSpPr/>
            <p:nvPr/>
          </p:nvSpPr>
          <p:spPr>
            <a:xfrm>
              <a:off x="6916419" y="3479366"/>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lecha: a la derecha 19">
              <a:extLst>
                <a:ext uri="{FF2B5EF4-FFF2-40B4-BE49-F238E27FC236}">
                  <a16:creationId xmlns:a16="http://schemas.microsoft.com/office/drawing/2014/main" id="{AF1041AE-D459-4CCC-9E5F-555F3C1AE5F4}"/>
                </a:ext>
              </a:extLst>
            </p:cNvPr>
            <p:cNvSpPr/>
            <p:nvPr/>
          </p:nvSpPr>
          <p:spPr>
            <a:xfrm rot="10800000">
              <a:off x="6916419" y="4781089"/>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BB14529F-A76C-4926-ABD2-6ADE5A8253F8}"/>
                </a:ext>
              </a:extLst>
            </p:cNvPr>
            <p:cNvSpPr/>
            <p:nvPr/>
          </p:nvSpPr>
          <p:spPr>
            <a:xfrm>
              <a:off x="7350332" y="3367587"/>
              <a:ext cx="550152" cy="369332"/>
            </a:xfrm>
            <a:prstGeom prst="rect">
              <a:avLst/>
            </a:prstGeom>
          </p:spPr>
          <p:txBody>
            <a:bodyPr wrap="none">
              <a:spAutoFit/>
            </a:bodyPr>
            <a:lstStyle/>
            <a:p>
              <a:pPr algn="ctr"/>
              <a:r>
                <a:rPr lang="es-CO"/>
                <a:t>A/D</a:t>
              </a:r>
            </a:p>
          </p:txBody>
        </p:sp>
        <p:sp>
          <p:nvSpPr>
            <p:cNvPr id="22" name="Rectángulo 21">
              <a:extLst>
                <a:ext uri="{FF2B5EF4-FFF2-40B4-BE49-F238E27FC236}">
                  <a16:creationId xmlns:a16="http://schemas.microsoft.com/office/drawing/2014/main" id="{251D9945-6B9B-4FAD-A16A-9198781C926C}"/>
                </a:ext>
              </a:extLst>
            </p:cNvPr>
            <p:cNvSpPr/>
            <p:nvPr/>
          </p:nvSpPr>
          <p:spPr>
            <a:xfrm>
              <a:off x="6163505" y="4675259"/>
              <a:ext cx="691215" cy="369332"/>
            </a:xfrm>
            <a:prstGeom prst="rect">
              <a:avLst/>
            </a:prstGeom>
          </p:spPr>
          <p:txBody>
            <a:bodyPr wrap="none">
              <a:spAutoFit/>
            </a:bodyPr>
            <a:lstStyle/>
            <a:p>
              <a:pPr algn="ctr"/>
              <a:r>
                <a:rPr lang="es-CO"/>
                <a:t>Señal</a:t>
              </a:r>
            </a:p>
          </p:txBody>
        </p:sp>
        <p:sp>
          <p:nvSpPr>
            <p:cNvPr id="23" name="Rectángulo 22">
              <a:extLst>
                <a:ext uri="{FF2B5EF4-FFF2-40B4-BE49-F238E27FC236}">
                  <a16:creationId xmlns:a16="http://schemas.microsoft.com/office/drawing/2014/main" id="{CAEBD42C-8C39-4B56-A92E-5E791CBC63A2}"/>
                </a:ext>
              </a:extLst>
            </p:cNvPr>
            <p:cNvSpPr/>
            <p:nvPr/>
          </p:nvSpPr>
          <p:spPr>
            <a:xfrm>
              <a:off x="7362019" y="4682292"/>
              <a:ext cx="542136" cy="369332"/>
            </a:xfrm>
            <a:prstGeom prst="rect">
              <a:avLst/>
            </a:prstGeom>
          </p:spPr>
          <p:txBody>
            <a:bodyPr wrap="none">
              <a:spAutoFit/>
            </a:bodyPr>
            <a:lstStyle/>
            <a:p>
              <a:pPr algn="ctr"/>
              <a:r>
                <a:rPr lang="es-CO"/>
                <a:t>D/A</a:t>
              </a:r>
            </a:p>
          </p:txBody>
        </p:sp>
        <p:sp>
          <p:nvSpPr>
            <p:cNvPr id="24" name="Elipse 23">
              <a:extLst>
                <a:ext uri="{FF2B5EF4-FFF2-40B4-BE49-F238E27FC236}">
                  <a16:creationId xmlns:a16="http://schemas.microsoft.com/office/drawing/2014/main" id="{616AB0F3-2A57-4DCA-BF45-136A58E9E162}"/>
                </a:ext>
              </a:extLst>
            </p:cNvPr>
            <p:cNvSpPr/>
            <p:nvPr/>
          </p:nvSpPr>
          <p:spPr>
            <a:xfrm>
              <a:off x="7085408" y="3001007"/>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a:extLst>
                <a:ext uri="{FF2B5EF4-FFF2-40B4-BE49-F238E27FC236}">
                  <a16:creationId xmlns:a16="http://schemas.microsoft.com/office/drawing/2014/main" id="{70F1F1F1-D9D7-4CA0-A9BA-1BAE510E16CC}"/>
                </a:ext>
              </a:extLst>
            </p:cNvPr>
            <p:cNvSpPr/>
            <p:nvPr/>
          </p:nvSpPr>
          <p:spPr>
            <a:xfrm>
              <a:off x="9772261" y="3706705"/>
              <a:ext cx="1645922" cy="10736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6" name="Conector recto de flecha 25">
              <a:extLst>
                <a:ext uri="{FF2B5EF4-FFF2-40B4-BE49-F238E27FC236}">
                  <a16:creationId xmlns:a16="http://schemas.microsoft.com/office/drawing/2014/main" id="{378DFA82-889B-4482-9E04-5D25193433FD}"/>
                </a:ext>
              </a:extLst>
            </p:cNvPr>
            <p:cNvCxnSpPr>
              <a:cxnSpLocks/>
            </p:cNvCxnSpPr>
            <p:nvPr/>
          </p:nvCxnSpPr>
          <p:spPr>
            <a:xfrm flipV="1">
              <a:off x="9935553" y="3846101"/>
              <a:ext cx="0" cy="809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125C687C-A7FC-44E8-9709-9A8362130196}"/>
                </a:ext>
              </a:extLst>
            </p:cNvPr>
            <p:cNvCxnSpPr>
              <a:cxnSpLocks/>
            </p:cNvCxnSpPr>
            <p:nvPr/>
          </p:nvCxnSpPr>
          <p:spPr>
            <a:xfrm flipV="1">
              <a:off x="9798045" y="4502363"/>
              <a:ext cx="16201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8E5E201-0CD2-4E65-BA0D-6E7D78DCA636}"/>
                </a:ext>
              </a:extLst>
            </p:cNvPr>
            <p:cNvCxnSpPr>
              <a:cxnSpLocks/>
            </p:cNvCxnSpPr>
            <p:nvPr/>
          </p:nvCxnSpPr>
          <p:spPr>
            <a:xfrm>
              <a:off x="9935553" y="4108619"/>
              <a:ext cx="6582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8E575847-D042-43A4-A3A4-3A8E86C63196}"/>
                </a:ext>
              </a:extLst>
            </p:cNvPr>
            <p:cNvCxnSpPr>
              <a:cxnSpLocks/>
            </p:cNvCxnSpPr>
            <p:nvPr/>
          </p:nvCxnSpPr>
          <p:spPr>
            <a:xfrm>
              <a:off x="10589994" y="4109580"/>
              <a:ext cx="186307" cy="391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CuadroTexto 29">
                  <a:extLst>
                    <a:ext uri="{FF2B5EF4-FFF2-40B4-BE49-F238E27FC236}">
                      <a16:creationId xmlns:a16="http://schemas.microsoft.com/office/drawing/2014/main" id="{8A3A542D-9723-4D04-9008-5B086DEF8B1E}"/>
                    </a:ext>
                  </a:extLst>
                </p:cNvPr>
                <p:cNvSpPr txBox="1"/>
                <p:nvPr/>
              </p:nvSpPr>
              <p:spPr>
                <a:xfrm>
                  <a:off x="9112960" y="4088379"/>
                  <a:ext cx="4726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oMath>
                    </m:oMathPara>
                  </a14:m>
                  <a:endParaRPr lang="es-CO"/>
                </a:p>
              </p:txBody>
            </p:sp>
          </mc:Choice>
          <mc:Fallback>
            <p:sp>
              <p:nvSpPr>
                <p:cNvPr id="30" name="CuadroTexto 29">
                  <a:extLst>
                    <a:ext uri="{FF2B5EF4-FFF2-40B4-BE49-F238E27FC236}">
                      <a16:creationId xmlns:a16="http://schemas.microsoft.com/office/drawing/2014/main" id="{8A3A542D-9723-4D04-9008-5B086DEF8B1E}"/>
                    </a:ext>
                  </a:extLst>
                </p:cNvPr>
                <p:cNvSpPr txBox="1">
                  <a:spLocks noRot="1" noChangeAspect="1" noMove="1" noResize="1" noEditPoints="1" noAdjustHandles="1" noChangeArrowheads="1" noChangeShapeType="1" noTextEdit="1"/>
                </p:cNvSpPr>
                <p:nvPr/>
              </p:nvSpPr>
              <p:spPr>
                <a:xfrm>
                  <a:off x="9112960" y="4088379"/>
                  <a:ext cx="472694" cy="276999"/>
                </a:xfrm>
                <a:prstGeom prst="rect">
                  <a:avLst/>
                </a:prstGeom>
                <a:blipFill>
                  <a:blip r:embed="rId3"/>
                  <a:stretch>
                    <a:fillRect l="-6494" r="-18182" b="-37778"/>
                  </a:stretch>
                </a:blipFill>
              </p:spPr>
              <p:txBody>
                <a:bodyPr/>
                <a:lstStyle/>
                <a:p>
                  <a:r>
                    <a:rPr lang="en-US">
                      <a:noFill/>
                    </a:rPr>
                    <a:t> </a:t>
                  </a:r>
                </a:p>
              </p:txBody>
            </p:sp>
          </mc:Fallback>
        </mc:AlternateContent>
        <p:sp>
          <p:nvSpPr>
            <p:cNvPr id="31" name="Flecha: a la derecha 30">
              <a:extLst>
                <a:ext uri="{FF2B5EF4-FFF2-40B4-BE49-F238E27FC236}">
                  <a16:creationId xmlns:a16="http://schemas.microsoft.com/office/drawing/2014/main" id="{D798A20A-7408-4355-9C6A-80CE92EFDBC7}"/>
                </a:ext>
              </a:extLst>
            </p:cNvPr>
            <p:cNvSpPr/>
            <p:nvPr/>
          </p:nvSpPr>
          <p:spPr>
            <a:xfrm>
              <a:off x="9569600" y="4189534"/>
              <a:ext cx="204207" cy="11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 name="Conector: curvado 3">
              <a:extLst>
                <a:ext uri="{FF2B5EF4-FFF2-40B4-BE49-F238E27FC236}">
                  <a16:creationId xmlns:a16="http://schemas.microsoft.com/office/drawing/2014/main" id="{6A7B3C09-E972-41C5-9958-0EC165AEBD65}"/>
                </a:ext>
              </a:extLst>
            </p:cNvPr>
            <p:cNvCxnSpPr>
              <a:cxnSpLocks/>
              <a:stCxn id="24" idx="7"/>
            </p:cNvCxnSpPr>
            <p:nvPr/>
          </p:nvCxnSpPr>
          <p:spPr>
            <a:xfrm rot="16200000" flipH="1">
              <a:off x="9000046" y="2166369"/>
              <a:ext cx="566956" cy="2552556"/>
            </a:xfrm>
            <a:prstGeom prst="curvedConnector4">
              <a:avLst>
                <a:gd name="adj1" fmla="val -40321"/>
                <a:gd name="adj2" fmla="val 10086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F8FFB060-4E03-406A-93A1-4F5C15CBC935}"/>
                </a:ext>
              </a:extLst>
            </p:cNvPr>
            <p:cNvSpPr txBox="1"/>
            <p:nvPr/>
          </p:nvSpPr>
          <p:spPr>
            <a:xfrm>
              <a:off x="10411277" y="4915171"/>
              <a:ext cx="543739" cy="400110"/>
            </a:xfrm>
            <a:prstGeom prst="rect">
              <a:avLst/>
            </a:prstGeom>
            <a:noFill/>
          </p:spPr>
          <p:txBody>
            <a:bodyPr wrap="none" rtlCol="0">
              <a:spAutoFit/>
            </a:bodyPr>
            <a:lstStyle/>
            <a:p>
              <a:r>
                <a:rPr lang="es-CO" sz="2000"/>
                <a:t>LPF</a:t>
              </a:r>
            </a:p>
          </p:txBody>
        </p:sp>
      </p:grpSp>
      <p:sp>
        <p:nvSpPr>
          <p:cNvPr id="3" name="CuadroTexto 2">
            <a:extLst>
              <a:ext uri="{FF2B5EF4-FFF2-40B4-BE49-F238E27FC236}">
                <a16:creationId xmlns:a16="http://schemas.microsoft.com/office/drawing/2014/main" id="{F81CDDC8-3497-2CAB-ADBF-EE22906D4C4E}"/>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Tree>
    <p:extLst>
      <p:ext uri="{BB962C8B-B14F-4D97-AF65-F5344CB8AC3E}">
        <p14:creationId xmlns:p14="http://schemas.microsoft.com/office/powerpoint/2010/main" val="20236713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1">
            <a:extLst>
              <a:ext uri="{FF2B5EF4-FFF2-40B4-BE49-F238E27FC236}">
                <a16:creationId xmlns:a16="http://schemas.microsoft.com/office/drawing/2014/main" id="{C6F460B6-6863-4C43-9777-B912432E7528}"/>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15</a:t>
            </a:fld>
            <a:endParaRPr lang="es-CO"/>
          </a:p>
        </p:txBody>
      </p:sp>
      <p:grpSp>
        <p:nvGrpSpPr>
          <p:cNvPr id="18" name="Grupo 17">
            <a:extLst>
              <a:ext uri="{FF2B5EF4-FFF2-40B4-BE49-F238E27FC236}">
                <a16:creationId xmlns:a16="http://schemas.microsoft.com/office/drawing/2014/main" id="{12199D66-0549-D5F9-09C8-46404254FB4B}"/>
              </a:ext>
            </a:extLst>
          </p:cNvPr>
          <p:cNvGrpSpPr/>
          <p:nvPr/>
        </p:nvGrpSpPr>
        <p:grpSpPr>
          <a:xfrm>
            <a:off x="8184743" y="2799957"/>
            <a:ext cx="3196335" cy="2110709"/>
            <a:chOff x="8184743" y="2799957"/>
            <a:chExt cx="3196335" cy="2110709"/>
          </a:xfrm>
        </p:grpSpPr>
        <p:sp>
          <p:nvSpPr>
            <p:cNvPr id="4" name="Rectángulo 3"/>
            <p:cNvSpPr/>
            <p:nvPr/>
          </p:nvSpPr>
          <p:spPr>
            <a:xfrm>
              <a:off x="8184743" y="2835973"/>
              <a:ext cx="1353865" cy="239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Rectángulo 28">
              <a:extLst>
                <a:ext uri="{FF2B5EF4-FFF2-40B4-BE49-F238E27FC236}">
                  <a16:creationId xmlns:a16="http://schemas.microsoft.com/office/drawing/2014/main" id="{C22AE200-5D92-459F-BF84-77DEC931F18D}"/>
                </a:ext>
              </a:extLst>
            </p:cNvPr>
            <p:cNvSpPr/>
            <p:nvPr/>
          </p:nvSpPr>
          <p:spPr>
            <a:xfrm>
              <a:off x="8772262" y="3092786"/>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30" name="Rectángulo 29">
              <a:extLst>
                <a:ext uri="{FF2B5EF4-FFF2-40B4-BE49-F238E27FC236}">
                  <a16:creationId xmlns:a16="http://schemas.microsoft.com/office/drawing/2014/main" id="{441F487B-9AD3-4F08-A7A9-77BBA1B19824}"/>
                </a:ext>
              </a:extLst>
            </p:cNvPr>
            <p:cNvSpPr/>
            <p:nvPr/>
          </p:nvSpPr>
          <p:spPr>
            <a:xfrm>
              <a:off x="9885444" y="309278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300DD8CB-3129-4354-9EA8-736D5BFAD6CE}"/>
                </a:ext>
              </a:extLst>
            </p:cNvPr>
            <p:cNvSpPr/>
            <p:nvPr/>
          </p:nvSpPr>
          <p:spPr>
            <a:xfrm rot="5400000">
              <a:off x="10996980" y="3764000"/>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D3D90FB3-CA6B-48DD-8FE4-D7A246040CD6}"/>
                </a:ext>
              </a:extLst>
            </p:cNvPr>
            <p:cNvSpPr/>
            <p:nvPr/>
          </p:nvSpPr>
          <p:spPr>
            <a:xfrm>
              <a:off x="8772262" y="440708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459234C9-F1E0-4CDA-880C-D072DDADC561}"/>
                </a:ext>
              </a:extLst>
            </p:cNvPr>
            <p:cNvSpPr/>
            <p:nvPr/>
          </p:nvSpPr>
          <p:spPr>
            <a:xfrm>
              <a:off x="9885444" y="440708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Flecha: doblada 33">
              <a:extLst>
                <a:ext uri="{FF2B5EF4-FFF2-40B4-BE49-F238E27FC236}">
                  <a16:creationId xmlns:a16="http://schemas.microsoft.com/office/drawing/2014/main" id="{40C39A5E-B5E0-45D7-86C9-BB76C3A7A1C6}"/>
                </a:ext>
              </a:extLst>
            </p:cNvPr>
            <p:cNvSpPr/>
            <p:nvPr/>
          </p:nvSpPr>
          <p:spPr>
            <a:xfrm rot="5400000">
              <a:off x="10844198" y="3154447"/>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5" name="Flecha: doblada 34">
              <a:extLst>
                <a:ext uri="{FF2B5EF4-FFF2-40B4-BE49-F238E27FC236}">
                  <a16:creationId xmlns:a16="http://schemas.microsoft.com/office/drawing/2014/main" id="{8AC6B2AB-9997-499E-8364-784FC6C311EC}"/>
                </a:ext>
              </a:extLst>
            </p:cNvPr>
            <p:cNvSpPr/>
            <p:nvPr/>
          </p:nvSpPr>
          <p:spPr>
            <a:xfrm rot="10800000">
              <a:off x="10691796" y="4164845"/>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6" name="Flecha: a la derecha 35">
              <a:extLst>
                <a:ext uri="{FF2B5EF4-FFF2-40B4-BE49-F238E27FC236}">
                  <a16:creationId xmlns:a16="http://schemas.microsoft.com/office/drawing/2014/main" id="{2D16FB1F-C448-43C9-BB8B-AAD044F28B97}"/>
                </a:ext>
              </a:extLst>
            </p:cNvPr>
            <p:cNvSpPr/>
            <p:nvPr/>
          </p:nvSpPr>
          <p:spPr>
            <a:xfrm>
              <a:off x="9580644" y="3278316"/>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Flecha: a la derecha 36">
              <a:extLst>
                <a:ext uri="{FF2B5EF4-FFF2-40B4-BE49-F238E27FC236}">
                  <a16:creationId xmlns:a16="http://schemas.microsoft.com/office/drawing/2014/main" id="{E6420EB5-EA4F-44C3-95BE-ACEFE210F7F2}"/>
                </a:ext>
              </a:extLst>
            </p:cNvPr>
            <p:cNvSpPr/>
            <p:nvPr/>
          </p:nvSpPr>
          <p:spPr>
            <a:xfrm rot="10800000">
              <a:off x="9580644" y="4580039"/>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88A51896-1BB7-4B27-A3D4-89454E4F1709}"/>
                </a:ext>
              </a:extLst>
            </p:cNvPr>
            <p:cNvSpPr/>
            <p:nvPr/>
          </p:nvSpPr>
          <p:spPr>
            <a:xfrm>
              <a:off x="10014557" y="3166537"/>
              <a:ext cx="550152" cy="369332"/>
            </a:xfrm>
            <a:prstGeom prst="rect">
              <a:avLst/>
            </a:prstGeom>
          </p:spPr>
          <p:txBody>
            <a:bodyPr wrap="none">
              <a:spAutoFit/>
            </a:bodyPr>
            <a:lstStyle/>
            <a:p>
              <a:pPr algn="ctr"/>
              <a:r>
                <a:rPr lang="es-CO"/>
                <a:t>A/D</a:t>
              </a:r>
            </a:p>
          </p:txBody>
        </p:sp>
        <p:sp>
          <p:nvSpPr>
            <p:cNvPr id="39" name="Rectángulo 38">
              <a:extLst>
                <a:ext uri="{FF2B5EF4-FFF2-40B4-BE49-F238E27FC236}">
                  <a16:creationId xmlns:a16="http://schemas.microsoft.com/office/drawing/2014/main" id="{20EA92D3-2CB4-4F17-8E86-B24D594A2CBE}"/>
                </a:ext>
              </a:extLst>
            </p:cNvPr>
            <p:cNvSpPr/>
            <p:nvPr/>
          </p:nvSpPr>
          <p:spPr>
            <a:xfrm>
              <a:off x="8827730" y="4474209"/>
              <a:ext cx="691215" cy="369332"/>
            </a:xfrm>
            <a:prstGeom prst="rect">
              <a:avLst/>
            </a:prstGeom>
          </p:spPr>
          <p:txBody>
            <a:bodyPr wrap="none">
              <a:spAutoFit/>
            </a:bodyPr>
            <a:lstStyle/>
            <a:p>
              <a:pPr algn="ctr"/>
              <a:r>
                <a:rPr lang="es-CO"/>
                <a:t>Señal</a:t>
              </a:r>
            </a:p>
          </p:txBody>
        </p:sp>
        <p:sp>
          <p:nvSpPr>
            <p:cNvPr id="40" name="Rectángulo 39">
              <a:extLst>
                <a:ext uri="{FF2B5EF4-FFF2-40B4-BE49-F238E27FC236}">
                  <a16:creationId xmlns:a16="http://schemas.microsoft.com/office/drawing/2014/main" id="{6CDF7F79-FD08-4367-991B-E63D14650885}"/>
                </a:ext>
              </a:extLst>
            </p:cNvPr>
            <p:cNvSpPr/>
            <p:nvPr/>
          </p:nvSpPr>
          <p:spPr>
            <a:xfrm>
              <a:off x="10026244" y="4481242"/>
              <a:ext cx="542136" cy="369332"/>
            </a:xfrm>
            <a:prstGeom prst="rect">
              <a:avLst/>
            </a:prstGeom>
          </p:spPr>
          <p:txBody>
            <a:bodyPr wrap="none">
              <a:spAutoFit/>
            </a:bodyPr>
            <a:lstStyle/>
            <a:p>
              <a:pPr algn="ctr"/>
              <a:r>
                <a:rPr lang="es-CO"/>
                <a:t>D/A</a:t>
              </a:r>
            </a:p>
          </p:txBody>
        </p:sp>
        <p:sp>
          <p:nvSpPr>
            <p:cNvPr id="41" name="Elipse 40">
              <a:extLst>
                <a:ext uri="{FF2B5EF4-FFF2-40B4-BE49-F238E27FC236}">
                  <a16:creationId xmlns:a16="http://schemas.microsoft.com/office/drawing/2014/main" id="{7A6FBC73-2396-45F9-95A0-2403059C53C5}"/>
                </a:ext>
              </a:extLst>
            </p:cNvPr>
            <p:cNvSpPr/>
            <p:nvPr/>
          </p:nvSpPr>
          <p:spPr>
            <a:xfrm>
              <a:off x="9749633" y="2799957"/>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42" name="Conector: curvado 41">
            <a:extLst>
              <a:ext uri="{FF2B5EF4-FFF2-40B4-BE49-F238E27FC236}">
                <a16:creationId xmlns:a16="http://schemas.microsoft.com/office/drawing/2014/main" id="{BEBC1C99-6C66-4897-82AA-AC95ACABB094}"/>
              </a:ext>
            </a:extLst>
          </p:cNvPr>
          <p:cNvCxnSpPr>
            <a:cxnSpLocks/>
            <a:stCxn id="41" idx="3"/>
          </p:cNvCxnSpPr>
          <p:nvPr/>
        </p:nvCxnSpPr>
        <p:spPr>
          <a:xfrm rot="5400000">
            <a:off x="8421539" y="2735999"/>
            <a:ext cx="500461" cy="24720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353061B6-5F82-760A-5026-370AE93AD7A3}"/>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pic>
        <p:nvPicPr>
          <p:cNvPr id="17" name="Imagen 16">
            <a:extLst>
              <a:ext uri="{FF2B5EF4-FFF2-40B4-BE49-F238E27FC236}">
                <a16:creationId xmlns:a16="http://schemas.microsoft.com/office/drawing/2014/main" id="{74066CF7-C6C4-796A-B8AC-3B9F77EBCF03}"/>
              </a:ext>
            </a:extLst>
          </p:cNvPr>
          <p:cNvPicPr>
            <a:picLocks noChangeAspect="1"/>
          </p:cNvPicPr>
          <p:nvPr/>
        </p:nvPicPr>
        <p:blipFill>
          <a:blip r:embed="rId2"/>
          <a:stretch>
            <a:fillRect/>
          </a:stretch>
        </p:blipFill>
        <p:spPr>
          <a:xfrm>
            <a:off x="995109" y="2473256"/>
            <a:ext cx="6404480" cy="3498000"/>
          </a:xfrm>
          <a:prstGeom prst="rect">
            <a:avLst/>
          </a:prstGeom>
        </p:spPr>
      </p:pic>
    </p:spTree>
    <p:extLst>
      <p:ext uri="{BB962C8B-B14F-4D97-AF65-F5344CB8AC3E}">
        <p14:creationId xmlns:p14="http://schemas.microsoft.com/office/powerpoint/2010/main" val="21783862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arn(inVertical)">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1143082" y="4918632"/>
            <a:ext cx="10072564" cy="1394459"/>
          </a:xfrm>
        </p:spPr>
        <p:txBody>
          <a:bodyPr>
            <a:noAutofit/>
          </a:bodyPr>
          <a:lstStyle/>
          <a:p>
            <a:pPr algn="just"/>
            <a:r>
              <a:rPr lang="es-CO" sz="2500">
                <a:latin typeface="+mn-lt"/>
              </a:rPr>
              <a:t>Para muestreo el </a:t>
            </a:r>
            <a:r>
              <a:rPr lang="es-CO" sz="2500" i="1" err="1">
                <a:latin typeface="+mn-lt"/>
              </a:rPr>
              <a:t>switch</a:t>
            </a:r>
            <a:r>
              <a:rPr lang="es-CO" sz="2500">
                <a:latin typeface="+mn-lt"/>
              </a:rPr>
              <a:t> se cierra y el capacitor es conectado a un buffer amplificador. En “</a:t>
            </a:r>
            <a:r>
              <a:rPr lang="es-CO" sz="2500" err="1">
                <a:latin typeface="+mn-lt"/>
              </a:rPr>
              <a:t>hold</a:t>
            </a:r>
            <a:r>
              <a:rPr lang="es-CO" sz="2500">
                <a:latin typeface="+mn-lt"/>
              </a:rPr>
              <a:t>”, el </a:t>
            </a:r>
            <a:r>
              <a:rPr lang="es-CO" sz="2500" i="1">
                <a:latin typeface="+mn-lt"/>
              </a:rPr>
              <a:t>switch</a:t>
            </a:r>
            <a:r>
              <a:rPr lang="es-CO" sz="2500">
                <a:latin typeface="+mn-lt"/>
              </a:rPr>
              <a:t> se abre y el capacitor se descarga durante un tiempo determinado.</a:t>
            </a:r>
          </a:p>
        </p:txBody>
      </p:sp>
      <p:sp>
        <p:nvSpPr>
          <p:cNvPr id="14" name="Marcador de número de diapositiva 1">
            <a:extLst>
              <a:ext uri="{FF2B5EF4-FFF2-40B4-BE49-F238E27FC236}">
                <a16:creationId xmlns:a16="http://schemas.microsoft.com/office/drawing/2014/main" id="{AC384622-0872-4A9B-87A4-32293243CF6D}"/>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16</a:t>
            </a:fld>
            <a:endParaRPr lang="es-CO"/>
          </a:p>
        </p:txBody>
      </p:sp>
      <p:grpSp>
        <p:nvGrpSpPr>
          <p:cNvPr id="2" name="Grupo 1">
            <a:extLst>
              <a:ext uri="{FF2B5EF4-FFF2-40B4-BE49-F238E27FC236}">
                <a16:creationId xmlns:a16="http://schemas.microsoft.com/office/drawing/2014/main" id="{72FBE457-1B3B-1674-B29C-D73165D31F74}"/>
              </a:ext>
            </a:extLst>
          </p:cNvPr>
          <p:cNvGrpSpPr/>
          <p:nvPr/>
        </p:nvGrpSpPr>
        <p:grpSpPr>
          <a:xfrm>
            <a:off x="1087614" y="2136914"/>
            <a:ext cx="2608816" cy="2110709"/>
            <a:chOff x="1087614" y="2136914"/>
            <a:chExt cx="2608816" cy="2110709"/>
          </a:xfrm>
        </p:grpSpPr>
        <p:sp>
          <p:nvSpPr>
            <p:cNvPr id="12" name="Rectángulo 11">
              <a:extLst>
                <a:ext uri="{FF2B5EF4-FFF2-40B4-BE49-F238E27FC236}">
                  <a16:creationId xmlns:a16="http://schemas.microsoft.com/office/drawing/2014/main" id="{301A3714-43A9-4AD2-B52B-C1F1CF53BAFE}"/>
                </a:ext>
              </a:extLst>
            </p:cNvPr>
            <p:cNvSpPr/>
            <p:nvPr/>
          </p:nvSpPr>
          <p:spPr>
            <a:xfrm>
              <a:off x="1087614" y="2429743"/>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15" name="Rectángulo 14">
              <a:extLst>
                <a:ext uri="{FF2B5EF4-FFF2-40B4-BE49-F238E27FC236}">
                  <a16:creationId xmlns:a16="http://schemas.microsoft.com/office/drawing/2014/main" id="{0A47906C-B0BC-42BC-8FDC-119E19A35978}"/>
                </a:ext>
              </a:extLst>
            </p:cNvPr>
            <p:cNvSpPr/>
            <p:nvPr/>
          </p:nvSpPr>
          <p:spPr>
            <a:xfrm>
              <a:off x="2200796" y="2429743"/>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7F275F4E-1C08-4B32-9580-C9F14A4810B5}"/>
                </a:ext>
              </a:extLst>
            </p:cNvPr>
            <p:cNvSpPr/>
            <p:nvPr/>
          </p:nvSpPr>
          <p:spPr>
            <a:xfrm rot="5400000">
              <a:off x="3312332" y="3100957"/>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EBE35EBB-0340-42EF-A9D5-64E5513FCD8D}"/>
                </a:ext>
              </a:extLst>
            </p:cNvPr>
            <p:cNvSpPr/>
            <p:nvPr/>
          </p:nvSpPr>
          <p:spPr>
            <a:xfrm>
              <a:off x="1087614" y="3744041"/>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AE4ECB3A-1A48-46A8-9DD6-C838FD75B8B9}"/>
                </a:ext>
              </a:extLst>
            </p:cNvPr>
            <p:cNvSpPr/>
            <p:nvPr/>
          </p:nvSpPr>
          <p:spPr>
            <a:xfrm>
              <a:off x="2200796" y="3744041"/>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lecha: doblada 19">
              <a:extLst>
                <a:ext uri="{FF2B5EF4-FFF2-40B4-BE49-F238E27FC236}">
                  <a16:creationId xmlns:a16="http://schemas.microsoft.com/office/drawing/2014/main" id="{3C0A75F7-2495-471D-B9B2-B5D1BF1F4E86}"/>
                </a:ext>
              </a:extLst>
            </p:cNvPr>
            <p:cNvSpPr/>
            <p:nvPr/>
          </p:nvSpPr>
          <p:spPr>
            <a:xfrm rot="5400000">
              <a:off x="3159550" y="2491404"/>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1" name="Flecha: doblada 20">
              <a:extLst>
                <a:ext uri="{FF2B5EF4-FFF2-40B4-BE49-F238E27FC236}">
                  <a16:creationId xmlns:a16="http://schemas.microsoft.com/office/drawing/2014/main" id="{117A639B-BA83-411E-8A3B-6CDEC9B13648}"/>
                </a:ext>
              </a:extLst>
            </p:cNvPr>
            <p:cNvSpPr/>
            <p:nvPr/>
          </p:nvSpPr>
          <p:spPr>
            <a:xfrm rot="10800000">
              <a:off x="3007148" y="3501802"/>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2" name="Flecha: a la derecha 21">
              <a:extLst>
                <a:ext uri="{FF2B5EF4-FFF2-40B4-BE49-F238E27FC236}">
                  <a16:creationId xmlns:a16="http://schemas.microsoft.com/office/drawing/2014/main" id="{78C29E0C-E30B-466A-9716-9E8B3B5D1556}"/>
                </a:ext>
              </a:extLst>
            </p:cNvPr>
            <p:cNvSpPr/>
            <p:nvPr/>
          </p:nvSpPr>
          <p:spPr>
            <a:xfrm>
              <a:off x="1895996" y="2615273"/>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Flecha: a la derecha 22">
              <a:extLst>
                <a:ext uri="{FF2B5EF4-FFF2-40B4-BE49-F238E27FC236}">
                  <a16:creationId xmlns:a16="http://schemas.microsoft.com/office/drawing/2014/main" id="{DBA2E2DB-08BE-41FF-9F23-4C8E7AD4DC26}"/>
                </a:ext>
              </a:extLst>
            </p:cNvPr>
            <p:cNvSpPr/>
            <p:nvPr/>
          </p:nvSpPr>
          <p:spPr>
            <a:xfrm rot="10800000">
              <a:off x="1895996" y="3916996"/>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2BEEFFB3-5F94-4986-A61D-2C01351B3DBF}"/>
                </a:ext>
              </a:extLst>
            </p:cNvPr>
            <p:cNvSpPr/>
            <p:nvPr/>
          </p:nvSpPr>
          <p:spPr>
            <a:xfrm>
              <a:off x="2329909" y="2503494"/>
              <a:ext cx="550152" cy="369332"/>
            </a:xfrm>
            <a:prstGeom prst="rect">
              <a:avLst/>
            </a:prstGeom>
          </p:spPr>
          <p:txBody>
            <a:bodyPr wrap="none">
              <a:spAutoFit/>
            </a:bodyPr>
            <a:lstStyle/>
            <a:p>
              <a:pPr algn="ctr"/>
              <a:r>
                <a:rPr lang="es-CO"/>
                <a:t>A/D</a:t>
              </a:r>
            </a:p>
          </p:txBody>
        </p:sp>
        <p:sp>
          <p:nvSpPr>
            <p:cNvPr id="25" name="Rectángulo 24">
              <a:extLst>
                <a:ext uri="{FF2B5EF4-FFF2-40B4-BE49-F238E27FC236}">
                  <a16:creationId xmlns:a16="http://schemas.microsoft.com/office/drawing/2014/main" id="{42C7A94F-B85C-434D-8896-DBEB0B7D7C45}"/>
                </a:ext>
              </a:extLst>
            </p:cNvPr>
            <p:cNvSpPr/>
            <p:nvPr/>
          </p:nvSpPr>
          <p:spPr>
            <a:xfrm>
              <a:off x="1143082" y="3811166"/>
              <a:ext cx="691215" cy="369332"/>
            </a:xfrm>
            <a:prstGeom prst="rect">
              <a:avLst/>
            </a:prstGeom>
          </p:spPr>
          <p:txBody>
            <a:bodyPr wrap="none">
              <a:spAutoFit/>
            </a:bodyPr>
            <a:lstStyle/>
            <a:p>
              <a:pPr algn="ctr"/>
              <a:r>
                <a:rPr lang="es-CO"/>
                <a:t>Señal</a:t>
              </a:r>
            </a:p>
          </p:txBody>
        </p:sp>
        <p:sp>
          <p:nvSpPr>
            <p:cNvPr id="26" name="Rectángulo 25">
              <a:extLst>
                <a:ext uri="{FF2B5EF4-FFF2-40B4-BE49-F238E27FC236}">
                  <a16:creationId xmlns:a16="http://schemas.microsoft.com/office/drawing/2014/main" id="{BA04B7AC-84AF-46CA-81A9-0A5F8E084CC4}"/>
                </a:ext>
              </a:extLst>
            </p:cNvPr>
            <p:cNvSpPr/>
            <p:nvPr/>
          </p:nvSpPr>
          <p:spPr>
            <a:xfrm>
              <a:off x="2341596" y="3818199"/>
              <a:ext cx="542136" cy="369332"/>
            </a:xfrm>
            <a:prstGeom prst="rect">
              <a:avLst/>
            </a:prstGeom>
          </p:spPr>
          <p:txBody>
            <a:bodyPr wrap="none">
              <a:spAutoFit/>
            </a:bodyPr>
            <a:lstStyle/>
            <a:p>
              <a:pPr algn="ctr"/>
              <a:r>
                <a:rPr lang="es-CO"/>
                <a:t>D/A</a:t>
              </a:r>
            </a:p>
          </p:txBody>
        </p:sp>
        <p:sp>
          <p:nvSpPr>
            <p:cNvPr id="27" name="Elipse 26">
              <a:extLst>
                <a:ext uri="{FF2B5EF4-FFF2-40B4-BE49-F238E27FC236}">
                  <a16:creationId xmlns:a16="http://schemas.microsoft.com/office/drawing/2014/main" id="{0A8AB4AC-A157-4855-B0DE-8E1CFBC654CE}"/>
                </a:ext>
              </a:extLst>
            </p:cNvPr>
            <p:cNvSpPr/>
            <p:nvPr/>
          </p:nvSpPr>
          <p:spPr>
            <a:xfrm>
              <a:off x="2064985" y="2136914"/>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28" name="Conector: curvado 27">
            <a:extLst>
              <a:ext uri="{FF2B5EF4-FFF2-40B4-BE49-F238E27FC236}">
                <a16:creationId xmlns:a16="http://schemas.microsoft.com/office/drawing/2014/main" id="{C4774B0E-313B-40DB-A682-8934B278FD81}"/>
              </a:ext>
            </a:extLst>
          </p:cNvPr>
          <p:cNvCxnSpPr>
            <a:cxnSpLocks/>
            <a:stCxn id="27" idx="7"/>
            <a:endCxn id="29" idx="0"/>
          </p:cNvCxnSpPr>
          <p:nvPr/>
        </p:nvCxnSpPr>
        <p:spPr>
          <a:xfrm rot="16200000" flipH="1">
            <a:off x="3957172" y="1324726"/>
            <a:ext cx="365043" cy="2305742"/>
          </a:xfrm>
          <a:prstGeom prst="curvedConnector3">
            <a:avLst>
              <a:gd name="adj1" fmla="val -10595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upo 4">
            <a:extLst>
              <a:ext uri="{FF2B5EF4-FFF2-40B4-BE49-F238E27FC236}">
                <a16:creationId xmlns:a16="http://schemas.microsoft.com/office/drawing/2014/main" id="{90B4B8E4-4923-62DB-2E68-988C4BF72AD3}"/>
              </a:ext>
            </a:extLst>
          </p:cNvPr>
          <p:cNvGrpSpPr/>
          <p:nvPr/>
        </p:nvGrpSpPr>
        <p:grpSpPr>
          <a:xfrm>
            <a:off x="4383345" y="2660119"/>
            <a:ext cx="1818439" cy="1727467"/>
            <a:chOff x="4383345" y="2660119"/>
            <a:chExt cx="1818439" cy="1727467"/>
          </a:xfrm>
        </p:grpSpPr>
        <p:sp>
          <p:nvSpPr>
            <p:cNvPr id="29" name="Rectángulo 28">
              <a:extLst>
                <a:ext uri="{FF2B5EF4-FFF2-40B4-BE49-F238E27FC236}">
                  <a16:creationId xmlns:a16="http://schemas.microsoft.com/office/drawing/2014/main" id="{8A0101B3-4DE1-4D2F-9B6A-23C70712A19E}"/>
                </a:ext>
              </a:extLst>
            </p:cNvPr>
            <p:cNvSpPr/>
            <p:nvPr/>
          </p:nvSpPr>
          <p:spPr>
            <a:xfrm>
              <a:off x="4383345" y="2660119"/>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de flecha 29">
              <a:extLst>
                <a:ext uri="{FF2B5EF4-FFF2-40B4-BE49-F238E27FC236}">
                  <a16:creationId xmlns:a16="http://schemas.microsoft.com/office/drawing/2014/main" id="{773FFD54-DCF3-42DE-AF4A-818EB061886A}"/>
                </a:ext>
              </a:extLst>
            </p:cNvPr>
            <p:cNvCxnSpPr>
              <a:cxnSpLocks/>
            </p:cNvCxnSpPr>
            <p:nvPr/>
          </p:nvCxnSpPr>
          <p:spPr>
            <a:xfrm>
              <a:off x="4530074" y="2988011"/>
              <a:ext cx="404360" cy="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B5DF8A67-3F55-4637-B96C-7B46A42E32C9}"/>
                </a:ext>
              </a:extLst>
            </p:cNvPr>
            <p:cNvCxnSpPr>
              <a:cxnSpLocks/>
            </p:cNvCxnSpPr>
            <p:nvPr/>
          </p:nvCxnSpPr>
          <p:spPr>
            <a:xfrm>
              <a:off x="5038247" y="2766139"/>
              <a:ext cx="222406" cy="393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E8B49ACE-CF44-4C0B-B86E-AEE175AC4285}"/>
                </a:ext>
              </a:extLst>
            </p:cNvPr>
            <p:cNvCxnSpPr>
              <a:cxnSpLocks/>
            </p:cNvCxnSpPr>
            <p:nvPr/>
          </p:nvCxnSpPr>
          <p:spPr>
            <a:xfrm>
              <a:off x="5260653" y="3158187"/>
              <a:ext cx="4565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FF07EAC-D1D5-44C0-AC79-A2429EBD2600}"/>
                </a:ext>
              </a:extLst>
            </p:cNvPr>
            <p:cNvCxnSpPr>
              <a:cxnSpLocks/>
            </p:cNvCxnSpPr>
            <p:nvPr/>
          </p:nvCxnSpPr>
          <p:spPr>
            <a:xfrm flipV="1">
              <a:off x="5502039" y="3158187"/>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06A1FC33-3E0A-4629-945A-8875AB8F3B9C}"/>
                </a:ext>
              </a:extLst>
            </p:cNvPr>
            <p:cNvCxnSpPr>
              <a:cxnSpLocks/>
            </p:cNvCxnSpPr>
            <p:nvPr/>
          </p:nvCxnSpPr>
          <p:spPr>
            <a:xfrm>
              <a:off x="5427532" y="3257632"/>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F85C5BA8-EF24-42B5-89FD-7240DC625D49}"/>
                </a:ext>
              </a:extLst>
            </p:cNvPr>
            <p:cNvCxnSpPr>
              <a:cxnSpLocks/>
            </p:cNvCxnSpPr>
            <p:nvPr/>
          </p:nvCxnSpPr>
          <p:spPr>
            <a:xfrm>
              <a:off x="5313397" y="3428335"/>
              <a:ext cx="37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A8964B71-D413-435D-97FB-D756B306688F}"/>
                </a:ext>
              </a:extLst>
            </p:cNvPr>
            <p:cNvCxnSpPr>
              <a:cxnSpLocks/>
            </p:cNvCxnSpPr>
            <p:nvPr/>
          </p:nvCxnSpPr>
          <p:spPr>
            <a:xfrm>
              <a:off x="5432218" y="3325624"/>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358E488B-D930-46C4-B686-2D71E30AE14F}"/>
                </a:ext>
              </a:extLst>
            </p:cNvPr>
            <p:cNvCxnSpPr>
              <a:cxnSpLocks/>
            </p:cNvCxnSpPr>
            <p:nvPr/>
          </p:nvCxnSpPr>
          <p:spPr>
            <a:xfrm>
              <a:off x="5360287" y="3503361"/>
              <a:ext cx="28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25EAE047-F4E9-41E6-AE1C-D4BC5317B074}"/>
                </a:ext>
              </a:extLst>
            </p:cNvPr>
            <p:cNvCxnSpPr>
              <a:cxnSpLocks/>
            </p:cNvCxnSpPr>
            <p:nvPr/>
          </p:nvCxnSpPr>
          <p:spPr>
            <a:xfrm>
              <a:off x="5414211" y="3571353"/>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2FE5FD63-1492-46FB-B0E9-C9215F81CD3C}"/>
                </a:ext>
              </a:extLst>
            </p:cNvPr>
            <p:cNvCxnSpPr>
              <a:cxnSpLocks/>
            </p:cNvCxnSpPr>
            <p:nvPr/>
          </p:nvCxnSpPr>
          <p:spPr>
            <a:xfrm flipV="1">
              <a:off x="5502039" y="3324879"/>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57D26213-3649-4020-9BA4-D42EAA95EE57}"/>
                </a:ext>
              </a:extLst>
            </p:cNvPr>
            <p:cNvSpPr txBox="1"/>
            <p:nvPr/>
          </p:nvSpPr>
          <p:spPr>
            <a:xfrm>
              <a:off x="5034852" y="3987476"/>
              <a:ext cx="562975" cy="400110"/>
            </a:xfrm>
            <a:prstGeom prst="rect">
              <a:avLst/>
            </a:prstGeom>
            <a:noFill/>
          </p:spPr>
          <p:txBody>
            <a:bodyPr wrap="none" rtlCol="0">
              <a:spAutoFit/>
            </a:bodyPr>
            <a:lstStyle/>
            <a:p>
              <a:r>
                <a:rPr lang="es-CO" sz="2000"/>
                <a:t>S/H</a:t>
              </a:r>
            </a:p>
          </p:txBody>
        </p:sp>
      </p:grpSp>
      <p:grpSp>
        <p:nvGrpSpPr>
          <p:cNvPr id="7" name="Grupo 6">
            <a:extLst>
              <a:ext uri="{FF2B5EF4-FFF2-40B4-BE49-F238E27FC236}">
                <a16:creationId xmlns:a16="http://schemas.microsoft.com/office/drawing/2014/main" id="{45C796A9-E867-D22C-EDB0-E781E76F264E}"/>
              </a:ext>
            </a:extLst>
          </p:cNvPr>
          <p:cNvGrpSpPr/>
          <p:nvPr/>
        </p:nvGrpSpPr>
        <p:grpSpPr>
          <a:xfrm>
            <a:off x="6249106" y="2489140"/>
            <a:ext cx="5554896" cy="1834243"/>
            <a:chOff x="6249106" y="2489140"/>
            <a:chExt cx="5554896" cy="1834243"/>
          </a:xfrm>
        </p:grpSpPr>
        <p:sp>
          <p:nvSpPr>
            <p:cNvPr id="6" name="Triángulo isósceles 5">
              <a:extLst>
                <a:ext uri="{FF2B5EF4-FFF2-40B4-BE49-F238E27FC236}">
                  <a16:creationId xmlns:a16="http://schemas.microsoft.com/office/drawing/2014/main" id="{16792A20-548C-4518-8DBE-9E65A416D1A6}"/>
                </a:ext>
              </a:extLst>
            </p:cNvPr>
            <p:cNvSpPr/>
            <p:nvPr/>
          </p:nvSpPr>
          <p:spPr>
            <a:xfrm rot="5400000">
              <a:off x="7838496" y="2760403"/>
              <a:ext cx="675956" cy="674674"/>
            </a:xfrm>
            <a:prstGeom prs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Triángulo isósceles 40">
              <a:extLst>
                <a:ext uri="{FF2B5EF4-FFF2-40B4-BE49-F238E27FC236}">
                  <a16:creationId xmlns:a16="http://schemas.microsoft.com/office/drawing/2014/main" id="{C09AD82A-B21F-4196-A98D-16B8DFA1DE76}"/>
                </a:ext>
              </a:extLst>
            </p:cNvPr>
            <p:cNvSpPr/>
            <p:nvPr/>
          </p:nvSpPr>
          <p:spPr>
            <a:xfrm rot="5400000">
              <a:off x="10032451" y="2781072"/>
              <a:ext cx="675956" cy="674674"/>
            </a:xfrm>
            <a:prstGeom prs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de flecha 41">
              <a:extLst>
                <a:ext uri="{FF2B5EF4-FFF2-40B4-BE49-F238E27FC236}">
                  <a16:creationId xmlns:a16="http://schemas.microsoft.com/office/drawing/2014/main" id="{E95B80A1-98C5-40F4-BD56-12D631BC7F90}"/>
                </a:ext>
              </a:extLst>
            </p:cNvPr>
            <p:cNvCxnSpPr>
              <a:cxnSpLocks/>
            </p:cNvCxnSpPr>
            <p:nvPr/>
          </p:nvCxnSpPr>
          <p:spPr>
            <a:xfrm>
              <a:off x="8513811" y="3097928"/>
              <a:ext cx="404360" cy="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E20CE2B5-4717-427E-A1CF-3E88C0A2D61A}"/>
                </a:ext>
              </a:extLst>
            </p:cNvPr>
            <p:cNvCxnSpPr>
              <a:cxnSpLocks/>
            </p:cNvCxnSpPr>
            <p:nvPr/>
          </p:nvCxnSpPr>
          <p:spPr>
            <a:xfrm flipV="1">
              <a:off x="8918171" y="2911217"/>
              <a:ext cx="201642" cy="186218"/>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75A54DC2-E679-4F4D-BF3B-B74426BC8E43}"/>
                </a:ext>
              </a:extLst>
            </p:cNvPr>
            <p:cNvCxnSpPr>
              <a:cxnSpLocks/>
              <a:stCxn id="41" idx="3"/>
            </p:cNvCxnSpPr>
            <p:nvPr/>
          </p:nvCxnSpPr>
          <p:spPr>
            <a:xfrm flipH="1">
              <a:off x="9232108" y="3118409"/>
              <a:ext cx="800984" cy="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D763EF9F-BC63-404F-862B-A632D6562FA2}"/>
                </a:ext>
              </a:extLst>
            </p:cNvPr>
            <p:cNvCxnSpPr>
              <a:cxnSpLocks/>
            </p:cNvCxnSpPr>
            <p:nvPr/>
          </p:nvCxnSpPr>
          <p:spPr>
            <a:xfrm>
              <a:off x="9539297" y="3269070"/>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375211A6-42D6-47EF-B942-FAC18FEB76FC}"/>
                </a:ext>
              </a:extLst>
            </p:cNvPr>
            <p:cNvCxnSpPr>
              <a:cxnSpLocks/>
            </p:cNvCxnSpPr>
            <p:nvPr/>
          </p:nvCxnSpPr>
          <p:spPr>
            <a:xfrm>
              <a:off x="9425162" y="3439773"/>
              <a:ext cx="37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22D9F192-CAC5-4716-AA4F-92FDDF50EFD2}"/>
                </a:ext>
              </a:extLst>
            </p:cNvPr>
            <p:cNvCxnSpPr>
              <a:cxnSpLocks/>
            </p:cNvCxnSpPr>
            <p:nvPr/>
          </p:nvCxnSpPr>
          <p:spPr>
            <a:xfrm>
              <a:off x="9543983" y="3337062"/>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74C7C0D3-1A89-4B35-A794-ADD2FD837516}"/>
                </a:ext>
              </a:extLst>
            </p:cNvPr>
            <p:cNvCxnSpPr>
              <a:cxnSpLocks/>
            </p:cNvCxnSpPr>
            <p:nvPr/>
          </p:nvCxnSpPr>
          <p:spPr>
            <a:xfrm>
              <a:off x="9472052" y="3514799"/>
              <a:ext cx="28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E8F2BA0F-FA72-42BA-A3E4-D9514AA64C2B}"/>
                </a:ext>
              </a:extLst>
            </p:cNvPr>
            <p:cNvCxnSpPr>
              <a:cxnSpLocks/>
            </p:cNvCxnSpPr>
            <p:nvPr/>
          </p:nvCxnSpPr>
          <p:spPr>
            <a:xfrm>
              <a:off x="9525976" y="358279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85AEEE72-B36F-489C-8F52-8F81F8BE5AB1}"/>
                </a:ext>
              </a:extLst>
            </p:cNvPr>
            <p:cNvCxnSpPr>
              <a:cxnSpLocks/>
            </p:cNvCxnSpPr>
            <p:nvPr/>
          </p:nvCxnSpPr>
          <p:spPr>
            <a:xfrm flipV="1">
              <a:off x="9613804" y="3336317"/>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1E969FDD-CAD9-45FC-91C3-E7644E05FC8E}"/>
                </a:ext>
              </a:extLst>
            </p:cNvPr>
            <p:cNvCxnSpPr>
              <a:cxnSpLocks/>
            </p:cNvCxnSpPr>
            <p:nvPr/>
          </p:nvCxnSpPr>
          <p:spPr>
            <a:xfrm flipV="1">
              <a:off x="9618490" y="3129519"/>
              <a:ext cx="1864" cy="142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7BACE69F-A44D-45A7-8BEC-5C59369B24F0}"/>
                </a:ext>
              </a:extLst>
            </p:cNvPr>
            <p:cNvCxnSpPr>
              <a:stCxn id="41" idx="0"/>
            </p:cNvCxnSpPr>
            <p:nvPr/>
          </p:nvCxnSpPr>
          <p:spPr>
            <a:xfrm>
              <a:off x="10707766" y="3118409"/>
              <a:ext cx="36517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DFA12F7A-BBFA-4A35-A7D9-B36B82E7071A}"/>
                </a:ext>
              </a:extLst>
            </p:cNvPr>
            <p:cNvCxnSpPr/>
            <p:nvPr/>
          </p:nvCxnSpPr>
          <p:spPr>
            <a:xfrm>
              <a:off x="7473963" y="3097435"/>
              <a:ext cx="36517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ED3B4CCC-1C5F-41C5-BFC6-0BE3EB1545AA}"/>
                </a:ext>
              </a:extLst>
            </p:cNvPr>
            <p:cNvCxnSpPr>
              <a:cxnSpLocks/>
            </p:cNvCxnSpPr>
            <p:nvPr/>
          </p:nvCxnSpPr>
          <p:spPr>
            <a:xfrm>
              <a:off x="7473963" y="3954051"/>
              <a:ext cx="1612650" cy="20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2F80B4B5-3DCE-4541-A65A-70EA36255039}"/>
                </a:ext>
              </a:extLst>
            </p:cNvPr>
            <p:cNvCxnSpPr>
              <a:cxnSpLocks/>
            </p:cNvCxnSpPr>
            <p:nvPr/>
          </p:nvCxnSpPr>
          <p:spPr>
            <a:xfrm flipV="1">
              <a:off x="9086613" y="3097435"/>
              <a:ext cx="0" cy="8566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CuadroTexto 74">
              <a:extLst>
                <a:ext uri="{FF2B5EF4-FFF2-40B4-BE49-F238E27FC236}">
                  <a16:creationId xmlns:a16="http://schemas.microsoft.com/office/drawing/2014/main" id="{CC361A8C-534F-421D-8B28-3B43F86598FF}"/>
                </a:ext>
              </a:extLst>
            </p:cNvPr>
            <p:cNvSpPr txBox="1"/>
            <p:nvPr/>
          </p:nvSpPr>
          <p:spPr>
            <a:xfrm flipH="1">
              <a:off x="7157960" y="2888337"/>
              <a:ext cx="409373" cy="369332"/>
            </a:xfrm>
            <a:prstGeom prst="rect">
              <a:avLst/>
            </a:prstGeom>
            <a:noFill/>
          </p:spPr>
          <p:txBody>
            <a:bodyPr wrap="square" rtlCol="0">
              <a:spAutoFit/>
            </a:bodyPr>
            <a:lstStyle/>
            <a:p>
              <a:r>
                <a:rPr lang="es-CO"/>
                <a:t>AI</a:t>
              </a:r>
            </a:p>
          </p:txBody>
        </p:sp>
        <p:sp>
          <p:nvSpPr>
            <p:cNvPr id="76" name="CuadroTexto 75">
              <a:extLst>
                <a:ext uri="{FF2B5EF4-FFF2-40B4-BE49-F238E27FC236}">
                  <a16:creationId xmlns:a16="http://schemas.microsoft.com/office/drawing/2014/main" id="{5DA49AFE-E54F-4107-A959-9E106F877B54}"/>
                </a:ext>
              </a:extLst>
            </p:cNvPr>
            <p:cNvSpPr txBox="1"/>
            <p:nvPr/>
          </p:nvSpPr>
          <p:spPr>
            <a:xfrm flipH="1">
              <a:off x="7211842" y="3768779"/>
              <a:ext cx="264147" cy="369332"/>
            </a:xfrm>
            <a:prstGeom prst="rect">
              <a:avLst/>
            </a:prstGeom>
            <a:noFill/>
          </p:spPr>
          <p:txBody>
            <a:bodyPr wrap="square" rtlCol="0">
              <a:spAutoFit/>
            </a:bodyPr>
            <a:lstStyle/>
            <a:p>
              <a:r>
                <a:rPr lang="es-CO"/>
                <a:t>C</a:t>
              </a:r>
            </a:p>
          </p:txBody>
        </p:sp>
        <p:sp>
          <p:nvSpPr>
            <p:cNvPr id="77" name="CuadroTexto 76">
              <a:extLst>
                <a:ext uri="{FF2B5EF4-FFF2-40B4-BE49-F238E27FC236}">
                  <a16:creationId xmlns:a16="http://schemas.microsoft.com/office/drawing/2014/main" id="{AACEAEE9-898F-4A1B-9A45-02A17F501A07}"/>
                </a:ext>
              </a:extLst>
            </p:cNvPr>
            <p:cNvSpPr txBox="1"/>
            <p:nvPr/>
          </p:nvSpPr>
          <p:spPr>
            <a:xfrm flipH="1">
              <a:off x="11040590" y="2933743"/>
              <a:ext cx="468156" cy="369332"/>
            </a:xfrm>
            <a:prstGeom prst="rect">
              <a:avLst/>
            </a:prstGeom>
            <a:noFill/>
          </p:spPr>
          <p:txBody>
            <a:bodyPr wrap="square" rtlCol="0">
              <a:spAutoFit/>
            </a:bodyPr>
            <a:lstStyle/>
            <a:p>
              <a:r>
                <a:rPr lang="es-CO"/>
                <a:t>AO</a:t>
              </a:r>
            </a:p>
          </p:txBody>
        </p:sp>
        <p:sp>
          <p:nvSpPr>
            <p:cNvPr id="78" name="Rectángulo 77">
              <a:extLst>
                <a:ext uri="{FF2B5EF4-FFF2-40B4-BE49-F238E27FC236}">
                  <a16:creationId xmlns:a16="http://schemas.microsoft.com/office/drawing/2014/main" id="{DD0860C9-5F21-4023-8A9A-599A38486211}"/>
                </a:ext>
              </a:extLst>
            </p:cNvPr>
            <p:cNvSpPr/>
            <p:nvPr/>
          </p:nvSpPr>
          <p:spPr>
            <a:xfrm>
              <a:off x="6913477" y="3154088"/>
              <a:ext cx="1185671" cy="553998"/>
            </a:xfrm>
            <a:prstGeom prst="rect">
              <a:avLst/>
            </a:prstGeom>
          </p:spPr>
          <p:txBody>
            <a:bodyPr wrap="square">
              <a:spAutoFit/>
            </a:bodyPr>
            <a:lstStyle/>
            <a:p>
              <a:r>
                <a:rPr lang="es-CO" sz="1500"/>
                <a:t>Entrada analógica</a:t>
              </a:r>
            </a:p>
          </p:txBody>
        </p:sp>
        <p:sp>
          <p:nvSpPr>
            <p:cNvPr id="79" name="Rectángulo 78">
              <a:extLst>
                <a:ext uri="{FF2B5EF4-FFF2-40B4-BE49-F238E27FC236}">
                  <a16:creationId xmlns:a16="http://schemas.microsoft.com/office/drawing/2014/main" id="{CDA6BA6E-84CF-4B91-82C1-A45070529682}"/>
                </a:ext>
              </a:extLst>
            </p:cNvPr>
            <p:cNvSpPr/>
            <p:nvPr/>
          </p:nvSpPr>
          <p:spPr>
            <a:xfrm>
              <a:off x="6249106" y="4000218"/>
              <a:ext cx="1444563" cy="323165"/>
            </a:xfrm>
            <a:prstGeom prst="rect">
              <a:avLst/>
            </a:prstGeom>
          </p:spPr>
          <p:txBody>
            <a:bodyPr wrap="none">
              <a:spAutoFit/>
            </a:bodyPr>
            <a:lstStyle/>
            <a:p>
              <a:r>
                <a:rPr lang="es-CO" sz="1500"/>
                <a:t>Señal de control</a:t>
              </a:r>
            </a:p>
          </p:txBody>
        </p:sp>
        <p:sp>
          <p:nvSpPr>
            <p:cNvPr id="80" name="Rectángulo 79">
              <a:extLst>
                <a:ext uri="{FF2B5EF4-FFF2-40B4-BE49-F238E27FC236}">
                  <a16:creationId xmlns:a16="http://schemas.microsoft.com/office/drawing/2014/main" id="{17D040CD-4B1F-4DAD-8A8C-D267FBDEA127}"/>
                </a:ext>
              </a:extLst>
            </p:cNvPr>
            <p:cNvSpPr/>
            <p:nvPr/>
          </p:nvSpPr>
          <p:spPr>
            <a:xfrm>
              <a:off x="10627289" y="2489140"/>
              <a:ext cx="1176713" cy="553998"/>
            </a:xfrm>
            <a:prstGeom prst="rect">
              <a:avLst/>
            </a:prstGeom>
          </p:spPr>
          <p:txBody>
            <a:bodyPr wrap="square">
              <a:spAutoFit/>
            </a:bodyPr>
            <a:lstStyle/>
            <a:p>
              <a:r>
                <a:rPr lang="es-CO" sz="1500"/>
                <a:t>Salida analógica</a:t>
              </a:r>
            </a:p>
          </p:txBody>
        </p:sp>
      </p:grpSp>
      <p:sp>
        <p:nvSpPr>
          <p:cNvPr id="3" name="CuadroTexto 2">
            <a:extLst>
              <a:ext uri="{FF2B5EF4-FFF2-40B4-BE49-F238E27FC236}">
                <a16:creationId xmlns:a16="http://schemas.microsoft.com/office/drawing/2014/main" id="{A6CC6EEF-A7A4-93ED-EE04-582590505364}"/>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Tree>
    <p:extLst>
      <p:ext uri="{BB962C8B-B14F-4D97-AF65-F5344CB8AC3E}">
        <p14:creationId xmlns:p14="http://schemas.microsoft.com/office/powerpoint/2010/main" val="865950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7370316" y="4679899"/>
            <a:ext cx="3314391" cy="788213"/>
          </a:xfrm>
        </p:spPr>
        <p:txBody>
          <a:bodyPr>
            <a:noAutofit/>
          </a:bodyPr>
          <a:lstStyle/>
          <a:p>
            <a:pPr marL="0" indent="0" algn="ctr">
              <a:buNone/>
            </a:pPr>
            <a:r>
              <a:rPr lang="es-CO" sz="2200">
                <a:latin typeface="+mn-lt"/>
              </a:rPr>
              <a:t>Muestreo y Retención (S/H – </a:t>
            </a:r>
            <a:r>
              <a:rPr lang="es-CO" sz="2200" err="1">
                <a:latin typeface="+mn-lt"/>
              </a:rPr>
              <a:t>Sample</a:t>
            </a:r>
            <a:r>
              <a:rPr lang="es-CO" sz="2200">
                <a:latin typeface="+mn-lt"/>
              </a:rPr>
              <a:t> and </a:t>
            </a:r>
            <a:r>
              <a:rPr lang="es-CO" sz="2200" err="1">
                <a:latin typeface="+mn-lt"/>
              </a:rPr>
              <a:t>Hold</a:t>
            </a:r>
            <a:r>
              <a:rPr lang="es-CO" sz="2200">
                <a:latin typeface="+mn-lt"/>
              </a:rPr>
              <a:t>)</a:t>
            </a:r>
          </a:p>
        </p:txBody>
      </p:sp>
      <p:sp>
        <p:nvSpPr>
          <p:cNvPr id="14" name="Marcador de número de diapositiva 1">
            <a:extLst>
              <a:ext uri="{FF2B5EF4-FFF2-40B4-BE49-F238E27FC236}">
                <a16:creationId xmlns:a16="http://schemas.microsoft.com/office/drawing/2014/main" id="{5B31DCCB-90EB-4619-9796-10CC231DACC6}"/>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17</a:t>
            </a:fld>
            <a:endParaRPr lang="es-CO"/>
          </a:p>
        </p:txBody>
      </p:sp>
      <p:grpSp>
        <p:nvGrpSpPr>
          <p:cNvPr id="2" name="Grupo 1">
            <a:extLst>
              <a:ext uri="{FF2B5EF4-FFF2-40B4-BE49-F238E27FC236}">
                <a16:creationId xmlns:a16="http://schemas.microsoft.com/office/drawing/2014/main" id="{2B7BFBC2-142B-3836-B664-CE11D344EB71}"/>
              </a:ext>
            </a:extLst>
          </p:cNvPr>
          <p:cNvGrpSpPr/>
          <p:nvPr/>
        </p:nvGrpSpPr>
        <p:grpSpPr>
          <a:xfrm>
            <a:off x="1197452" y="2747519"/>
            <a:ext cx="2608816" cy="2110709"/>
            <a:chOff x="1197452" y="2747519"/>
            <a:chExt cx="2608816" cy="2110709"/>
          </a:xfrm>
        </p:grpSpPr>
        <p:sp>
          <p:nvSpPr>
            <p:cNvPr id="12" name="Rectángulo 11">
              <a:extLst>
                <a:ext uri="{FF2B5EF4-FFF2-40B4-BE49-F238E27FC236}">
                  <a16:creationId xmlns:a16="http://schemas.microsoft.com/office/drawing/2014/main" id="{4B4E8817-3FFA-49BC-BDFC-EE763BA11589}"/>
                </a:ext>
              </a:extLst>
            </p:cNvPr>
            <p:cNvSpPr/>
            <p:nvPr/>
          </p:nvSpPr>
          <p:spPr>
            <a:xfrm>
              <a:off x="1197452" y="3040348"/>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15" name="Rectángulo 14">
              <a:extLst>
                <a:ext uri="{FF2B5EF4-FFF2-40B4-BE49-F238E27FC236}">
                  <a16:creationId xmlns:a16="http://schemas.microsoft.com/office/drawing/2014/main" id="{124EFFE4-7B94-45ED-86C9-CED0C5D791D9}"/>
                </a:ext>
              </a:extLst>
            </p:cNvPr>
            <p:cNvSpPr/>
            <p:nvPr/>
          </p:nvSpPr>
          <p:spPr>
            <a:xfrm>
              <a:off x="2310634" y="3040348"/>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60965193-8246-49A0-9689-0B89F71DC96C}"/>
                </a:ext>
              </a:extLst>
            </p:cNvPr>
            <p:cNvSpPr/>
            <p:nvPr/>
          </p:nvSpPr>
          <p:spPr>
            <a:xfrm rot="5400000">
              <a:off x="3422170" y="3711562"/>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E30A4C5B-235A-44A8-9E93-9B5515A21B0F}"/>
                </a:ext>
              </a:extLst>
            </p:cNvPr>
            <p:cNvSpPr/>
            <p:nvPr/>
          </p:nvSpPr>
          <p:spPr>
            <a:xfrm>
              <a:off x="1197452" y="435464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1DD86C1C-6DEC-490F-9063-D4FA5290494D}"/>
                </a:ext>
              </a:extLst>
            </p:cNvPr>
            <p:cNvSpPr/>
            <p:nvPr/>
          </p:nvSpPr>
          <p:spPr>
            <a:xfrm>
              <a:off x="2310634" y="435464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Flecha: doblada 18">
              <a:extLst>
                <a:ext uri="{FF2B5EF4-FFF2-40B4-BE49-F238E27FC236}">
                  <a16:creationId xmlns:a16="http://schemas.microsoft.com/office/drawing/2014/main" id="{09281038-A988-4B1C-824D-0885D8ADE010}"/>
                </a:ext>
              </a:extLst>
            </p:cNvPr>
            <p:cNvSpPr/>
            <p:nvPr/>
          </p:nvSpPr>
          <p:spPr>
            <a:xfrm rot="5400000">
              <a:off x="3269388" y="3102009"/>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0" name="Flecha: doblada 19">
              <a:extLst>
                <a:ext uri="{FF2B5EF4-FFF2-40B4-BE49-F238E27FC236}">
                  <a16:creationId xmlns:a16="http://schemas.microsoft.com/office/drawing/2014/main" id="{0323F42B-7584-4B23-A7BC-FA1CA8A6BC5F}"/>
                </a:ext>
              </a:extLst>
            </p:cNvPr>
            <p:cNvSpPr/>
            <p:nvPr/>
          </p:nvSpPr>
          <p:spPr>
            <a:xfrm rot="10800000">
              <a:off x="3116986" y="4112407"/>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1" name="Flecha: a la derecha 20">
              <a:extLst>
                <a:ext uri="{FF2B5EF4-FFF2-40B4-BE49-F238E27FC236}">
                  <a16:creationId xmlns:a16="http://schemas.microsoft.com/office/drawing/2014/main" id="{3412CFAB-3F6D-4C89-BB0A-E6048F40A15C}"/>
                </a:ext>
              </a:extLst>
            </p:cNvPr>
            <p:cNvSpPr/>
            <p:nvPr/>
          </p:nvSpPr>
          <p:spPr>
            <a:xfrm>
              <a:off x="2005834" y="3225878"/>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lecha: a la derecha 21">
              <a:extLst>
                <a:ext uri="{FF2B5EF4-FFF2-40B4-BE49-F238E27FC236}">
                  <a16:creationId xmlns:a16="http://schemas.microsoft.com/office/drawing/2014/main" id="{0D838EF7-AC5D-485D-A94F-BB2FD9F75C22}"/>
                </a:ext>
              </a:extLst>
            </p:cNvPr>
            <p:cNvSpPr/>
            <p:nvPr/>
          </p:nvSpPr>
          <p:spPr>
            <a:xfrm rot="10800000">
              <a:off x="2005834" y="4527601"/>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a:extLst>
                <a:ext uri="{FF2B5EF4-FFF2-40B4-BE49-F238E27FC236}">
                  <a16:creationId xmlns:a16="http://schemas.microsoft.com/office/drawing/2014/main" id="{A8EB2962-DE48-4615-95B6-0617DDBC640C}"/>
                </a:ext>
              </a:extLst>
            </p:cNvPr>
            <p:cNvSpPr/>
            <p:nvPr/>
          </p:nvSpPr>
          <p:spPr>
            <a:xfrm>
              <a:off x="2439747" y="3114099"/>
              <a:ext cx="550152" cy="369332"/>
            </a:xfrm>
            <a:prstGeom prst="rect">
              <a:avLst/>
            </a:prstGeom>
          </p:spPr>
          <p:txBody>
            <a:bodyPr wrap="none">
              <a:spAutoFit/>
            </a:bodyPr>
            <a:lstStyle/>
            <a:p>
              <a:pPr algn="ctr"/>
              <a:r>
                <a:rPr lang="es-CO"/>
                <a:t>A/D</a:t>
              </a:r>
            </a:p>
          </p:txBody>
        </p:sp>
        <p:sp>
          <p:nvSpPr>
            <p:cNvPr id="24" name="Rectángulo 23">
              <a:extLst>
                <a:ext uri="{FF2B5EF4-FFF2-40B4-BE49-F238E27FC236}">
                  <a16:creationId xmlns:a16="http://schemas.microsoft.com/office/drawing/2014/main" id="{A008813C-C1CC-461C-ABC4-73DB6390CFF2}"/>
                </a:ext>
              </a:extLst>
            </p:cNvPr>
            <p:cNvSpPr/>
            <p:nvPr/>
          </p:nvSpPr>
          <p:spPr>
            <a:xfrm>
              <a:off x="1252920" y="4421771"/>
              <a:ext cx="691215" cy="369332"/>
            </a:xfrm>
            <a:prstGeom prst="rect">
              <a:avLst/>
            </a:prstGeom>
          </p:spPr>
          <p:txBody>
            <a:bodyPr wrap="none">
              <a:spAutoFit/>
            </a:bodyPr>
            <a:lstStyle/>
            <a:p>
              <a:pPr algn="ctr"/>
              <a:r>
                <a:rPr lang="es-CO"/>
                <a:t>Señal</a:t>
              </a:r>
            </a:p>
          </p:txBody>
        </p:sp>
        <p:sp>
          <p:nvSpPr>
            <p:cNvPr id="25" name="Rectángulo 24">
              <a:extLst>
                <a:ext uri="{FF2B5EF4-FFF2-40B4-BE49-F238E27FC236}">
                  <a16:creationId xmlns:a16="http://schemas.microsoft.com/office/drawing/2014/main" id="{A0EE3B3C-5C8C-4A20-99CF-E05A03A56E41}"/>
                </a:ext>
              </a:extLst>
            </p:cNvPr>
            <p:cNvSpPr/>
            <p:nvPr/>
          </p:nvSpPr>
          <p:spPr>
            <a:xfrm>
              <a:off x="2451434" y="4428804"/>
              <a:ext cx="542136" cy="369332"/>
            </a:xfrm>
            <a:prstGeom prst="rect">
              <a:avLst/>
            </a:prstGeom>
          </p:spPr>
          <p:txBody>
            <a:bodyPr wrap="none">
              <a:spAutoFit/>
            </a:bodyPr>
            <a:lstStyle/>
            <a:p>
              <a:pPr algn="ctr"/>
              <a:r>
                <a:rPr lang="es-CO"/>
                <a:t>D/A</a:t>
              </a:r>
            </a:p>
          </p:txBody>
        </p:sp>
        <p:sp>
          <p:nvSpPr>
            <p:cNvPr id="26" name="Elipse 25">
              <a:extLst>
                <a:ext uri="{FF2B5EF4-FFF2-40B4-BE49-F238E27FC236}">
                  <a16:creationId xmlns:a16="http://schemas.microsoft.com/office/drawing/2014/main" id="{363DB99F-2E18-4E7E-8984-5E836C660442}"/>
                </a:ext>
              </a:extLst>
            </p:cNvPr>
            <p:cNvSpPr/>
            <p:nvPr/>
          </p:nvSpPr>
          <p:spPr>
            <a:xfrm>
              <a:off x="2174823" y="2747519"/>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27" name="Conector: curvado 26">
            <a:extLst>
              <a:ext uri="{FF2B5EF4-FFF2-40B4-BE49-F238E27FC236}">
                <a16:creationId xmlns:a16="http://schemas.microsoft.com/office/drawing/2014/main" id="{0FE1DB99-2EA7-49BA-8DA7-300A4C5A8FBA}"/>
              </a:ext>
            </a:extLst>
          </p:cNvPr>
          <p:cNvCxnSpPr>
            <a:cxnSpLocks/>
            <a:stCxn id="26" idx="7"/>
            <a:endCxn id="28" idx="0"/>
          </p:cNvCxnSpPr>
          <p:nvPr/>
        </p:nvCxnSpPr>
        <p:spPr>
          <a:xfrm rot="16200000" flipH="1">
            <a:off x="4067010" y="1935331"/>
            <a:ext cx="365043" cy="2305742"/>
          </a:xfrm>
          <a:prstGeom prst="curvedConnector3">
            <a:avLst>
              <a:gd name="adj1" fmla="val -10595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AD2B9B91-B783-CB4E-1EBB-582E975985EA}"/>
              </a:ext>
            </a:extLst>
          </p:cNvPr>
          <p:cNvGrpSpPr/>
          <p:nvPr/>
        </p:nvGrpSpPr>
        <p:grpSpPr>
          <a:xfrm>
            <a:off x="4493183" y="3270724"/>
            <a:ext cx="1818439" cy="1727467"/>
            <a:chOff x="4493183" y="3270724"/>
            <a:chExt cx="1818439" cy="1727467"/>
          </a:xfrm>
        </p:grpSpPr>
        <p:sp>
          <p:nvSpPr>
            <p:cNvPr id="28" name="Rectángulo 27">
              <a:extLst>
                <a:ext uri="{FF2B5EF4-FFF2-40B4-BE49-F238E27FC236}">
                  <a16:creationId xmlns:a16="http://schemas.microsoft.com/office/drawing/2014/main" id="{D1C5329D-9842-4DE7-968C-C7EA12FF5907}"/>
                </a:ext>
              </a:extLst>
            </p:cNvPr>
            <p:cNvSpPr/>
            <p:nvPr/>
          </p:nvSpPr>
          <p:spPr>
            <a:xfrm>
              <a:off x="4493183" y="3270724"/>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9" name="Conector recto de flecha 28">
              <a:extLst>
                <a:ext uri="{FF2B5EF4-FFF2-40B4-BE49-F238E27FC236}">
                  <a16:creationId xmlns:a16="http://schemas.microsoft.com/office/drawing/2014/main" id="{7217EF97-9B8E-4A35-BA79-6A6BBBCEEDE9}"/>
                </a:ext>
              </a:extLst>
            </p:cNvPr>
            <p:cNvCxnSpPr>
              <a:cxnSpLocks/>
            </p:cNvCxnSpPr>
            <p:nvPr/>
          </p:nvCxnSpPr>
          <p:spPr>
            <a:xfrm>
              <a:off x="4639912" y="3598616"/>
              <a:ext cx="404360" cy="0"/>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E1A738A2-2025-4C8B-8B0F-B3900FD14863}"/>
                </a:ext>
              </a:extLst>
            </p:cNvPr>
            <p:cNvCxnSpPr>
              <a:cxnSpLocks/>
            </p:cNvCxnSpPr>
            <p:nvPr/>
          </p:nvCxnSpPr>
          <p:spPr>
            <a:xfrm>
              <a:off x="5148085" y="3376744"/>
              <a:ext cx="222406" cy="393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3E9939F8-47B2-4A40-8C19-EDB2FCACD174}"/>
                </a:ext>
              </a:extLst>
            </p:cNvPr>
            <p:cNvCxnSpPr>
              <a:cxnSpLocks/>
            </p:cNvCxnSpPr>
            <p:nvPr/>
          </p:nvCxnSpPr>
          <p:spPr>
            <a:xfrm>
              <a:off x="5370491" y="3768792"/>
              <a:ext cx="4565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CCA2A283-9F0D-4014-9F7F-FC28A152CDC8}"/>
                </a:ext>
              </a:extLst>
            </p:cNvPr>
            <p:cNvCxnSpPr>
              <a:cxnSpLocks/>
            </p:cNvCxnSpPr>
            <p:nvPr/>
          </p:nvCxnSpPr>
          <p:spPr>
            <a:xfrm flipV="1">
              <a:off x="5611877" y="3768792"/>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E9D15428-385B-4DB7-B726-634804FA18A3}"/>
                </a:ext>
              </a:extLst>
            </p:cNvPr>
            <p:cNvCxnSpPr>
              <a:cxnSpLocks/>
            </p:cNvCxnSpPr>
            <p:nvPr/>
          </p:nvCxnSpPr>
          <p:spPr>
            <a:xfrm>
              <a:off x="5537370" y="3868237"/>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B9AB2BEC-EF78-433F-8530-5C9F82F3896A}"/>
                </a:ext>
              </a:extLst>
            </p:cNvPr>
            <p:cNvCxnSpPr>
              <a:cxnSpLocks/>
            </p:cNvCxnSpPr>
            <p:nvPr/>
          </p:nvCxnSpPr>
          <p:spPr>
            <a:xfrm>
              <a:off x="5423235" y="4038940"/>
              <a:ext cx="37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B6CE5CB3-F0D8-4659-AA5D-C7F7702BACD4}"/>
                </a:ext>
              </a:extLst>
            </p:cNvPr>
            <p:cNvCxnSpPr>
              <a:cxnSpLocks/>
            </p:cNvCxnSpPr>
            <p:nvPr/>
          </p:nvCxnSpPr>
          <p:spPr>
            <a:xfrm>
              <a:off x="5542056" y="3936229"/>
              <a:ext cx="152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FA79F1CD-FF55-4AF4-AA5C-2642E762D399}"/>
                </a:ext>
              </a:extLst>
            </p:cNvPr>
            <p:cNvCxnSpPr>
              <a:cxnSpLocks/>
            </p:cNvCxnSpPr>
            <p:nvPr/>
          </p:nvCxnSpPr>
          <p:spPr>
            <a:xfrm>
              <a:off x="5470125" y="4113966"/>
              <a:ext cx="28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F28E451-C74E-4CC7-ABFF-76D0EE9DF4F9}"/>
                </a:ext>
              </a:extLst>
            </p:cNvPr>
            <p:cNvCxnSpPr>
              <a:cxnSpLocks/>
            </p:cNvCxnSpPr>
            <p:nvPr/>
          </p:nvCxnSpPr>
          <p:spPr>
            <a:xfrm>
              <a:off x="5524049" y="4181958"/>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F4D6FB4D-9CC2-4A44-9322-38D68C830073}"/>
                </a:ext>
              </a:extLst>
            </p:cNvPr>
            <p:cNvCxnSpPr>
              <a:cxnSpLocks/>
            </p:cNvCxnSpPr>
            <p:nvPr/>
          </p:nvCxnSpPr>
          <p:spPr>
            <a:xfrm flipV="1">
              <a:off x="5611877" y="3935484"/>
              <a:ext cx="0" cy="99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79A5FE2F-7A01-422D-A492-04900DFBE8DC}"/>
                </a:ext>
              </a:extLst>
            </p:cNvPr>
            <p:cNvSpPr txBox="1"/>
            <p:nvPr/>
          </p:nvSpPr>
          <p:spPr>
            <a:xfrm>
              <a:off x="5144690" y="4598081"/>
              <a:ext cx="562975" cy="400110"/>
            </a:xfrm>
            <a:prstGeom prst="rect">
              <a:avLst/>
            </a:prstGeom>
            <a:noFill/>
          </p:spPr>
          <p:txBody>
            <a:bodyPr wrap="none" rtlCol="0">
              <a:spAutoFit/>
            </a:bodyPr>
            <a:lstStyle/>
            <a:p>
              <a:r>
                <a:rPr lang="es-CO" sz="2000"/>
                <a:t>S/H</a:t>
              </a:r>
            </a:p>
          </p:txBody>
        </p:sp>
      </p:grpSp>
      <p:pic>
        <p:nvPicPr>
          <p:cNvPr id="9" name="Imagen 8">
            <a:extLst>
              <a:ext uri="{FF2B5EF4-FFF2-40B4-BE49-F238E27FC236}">
                <a16:creationId xmlns:a16="http://schemas.microsoft.com/office/drawing/2014/main" id="{AB5333FF-6FDA-FB28-6D89-D15F0B813759}"/>
              </a:ext>
            </a:extLst>
          </p:cNvPr>
          <p:cNvPicPr>
            <a:picLocks noChangeAspect="1"/>
          </p:cNvPicPr>
          <p:nvPr/>
        </p:nvPicPr>
        <p:blipFill>
          <a:blip r:embed="rId3"/>
          <a:stretch>
            <a:fillRect/>
          </a:stretch>
        </p:blipFill>
        <p:spPr>
          <a:xfrm>
            <a:off x="7091864" y="2480292"/>
            <a:ext cx="3871296" cy="2158171"/>
          </a:xfrm>
          <a:prstGeom prst="rect">
            <a:avLst/>
          </a:prstGeom>
        </p:spPr>
      </p:pic>
      <p:sp>
        <p:nvSpPr>
          <p:cNvPr id="10" name="CuadroTexto 9">
            <a:extLst>
              <a:ext uri="{FF2B5EF4-FFF2-40B4-BE49-F238E27FC236}">
                <a16:creationId xmlns:a16="http://schemas.microsoft.com/office/drawing/2014/main" id="{CFF3CE06-9784-0F08-C6D1-5D899B7F9D16}"/>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Tree>
    <p:extLst>
      <p:ext uri="{BB962C8B-B14F-4D97-AF65-F5344CB8AC3E}">
        <p14:creationId xmlns:p14="http://schemas.microsoft.com/office/powerpoint/2010/main" val="603609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7750518" y="4869908"/>
            <a:ext cx="2148857" cy="489548"/>
          </a:xfrm>
        </p:spPr>
        <p:txBody>
          <a:bodyPr>
            <a:noAutofit/>
          </a:bodyPr>
          <a:lstStyle/>
          <a:p>
            <a:pPr marL="0" indent="0" algn="just">
              <a:buNone/>
            </a:pPr>
            <a:r>
              <a:rPr lang="es-CO" sz="2200">
                <a:latin typeface="+mn-lt"/>
              </a:rPr>
              <a:t>Cuantización</a:t>
            </a:r>
          </a:p>
        </p:txBody>
      </p:sp>
      <p:sp>
        <p:nvSpPr>
          <p:cNvPr id="15" name="Marcador de número de diapositiva 1">
            <a:extLst>
              <a:ext uri="{FF2B5EF4-FFF2-40B4-BE49-F238E27FC236}">
                <a16:creationId xmlns:a16="http://schemas.microsoft.com/office/drawing/2014/main" id="{75C8C32F-E622-43DA-A871-6E8D55415CAA}"/>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18</a:t>
            </a:fld>
            <a:endParaRPr lang="es-CO"/>
          </a:p>
        </p:txBody>
      </p:sp>
      <p:grpSp>
        <p:nvGrpSpPr>
          <p:cNvPr id="5" name="Grupo 4">
            <a:extLst>
              <a:ext uri="{FF2B5EF4-FFF2-40B4-BE49-F238E27FC236}">
                <a16:creationId xmlns:a16="http://schemas.microsoft.com/office/drawing/2014/main" id="{CB871E44-5CA0-D09E-2446-F27159370B78}"/>
              </a:ext>
            </a:extLst>
          </p:cNvPr>
          <p:cNvGrpSpPr/>
          <p:nvPr/>
        </p:nvGrpSpPr>
        <p:grpSpPr>
          <a:xfrm>
            <a:off x="1024286" y="2448998"/>
            <a:ext cx="2608816" cy="2110709"/>
            <a:chOff x="1024286" y="2846563"/>
            <a:chExt cx="2608816" cy="2110709"/>
          </a:xfrm>
        </p:grpSpPr>
        <p:sp>
          <p:nvSpPr>
            <p:cNvPr id="16" name="Rectángulo 15">
              <a:extLst>
                <a:ext uri="{FF2B5EF4-FFF2-40B4-BE49-F238E27FC236}">
                  <a16:creationId xmlns:a16="http://schemas.microsoft.com/office/drawing/2014/main" id="{F11DFFC7-9E54-4EEC-8531-3F0E7E8924C1}"/>
                </a:ext>
              </a:extLst>
            </p:cNvPr>
            <p:cNvSpPr/>
            <p:nvPr/>
          </p:nvSpPr>
          <p:spPr>
            <a:xfrm>
              <a:off x="1024286" y="3139392"/>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17" name="Rectángulo 16">
              <a:extLst>
                <a:ext uri="{FF2B5EF4-FFF2-40B4-BE49-F238E27FC236}">
                  <a16:creationId xmlns:a16="http://schemas.microsoft.com/office/drawing/2014/main" id="{CE6E2196-38E9-4CBD-87AC-64FE013F6F30}"/>
                </a:ext>
              </a:extLst>
            </p:cNvPr>
            <p:cNvSpPr/>
            <p:nvPr/>
          </p:nvSpPr>
          <p:spPr>
            <a:xfrm>
              <a:off x="2137468" y="3139392"/>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B0B60CFC-3E24-44F3-83F5-7702BBC84AB9}"/>
                </a:ext>
              </a:extLst>
            </p:cNvPr>
            <p:cNvSpPr/>
            <p:nvPr/>
          </p:nvSpPr>
          <p:spPr>
            <a:xfrm rot="5400000">
              <a:off x="3249004" y="3810606"/>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19">
              <a:extLst>
                <a:ext uri="{FF2B5EF4-FFF2-40B4-BE49-F238E27FC236}">
                  <a16:creationId xmlns:a16="http://schemas.microsoft.com/office/drawing/2014/main" id="{BC16BC36-FCCC-4CAB-B89C-9F4DBB99BEFB}"/>
                </a:ext>
              </a:extLst>
            </p:cNvPr>
            <p:cNvSpPr/>
            <p:nvPr/>
          </p:nvSpPr>
          <p:spPr>
            <a:xfrm>
              <a:off x="1024286" y="4453690"/>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D2DEF68C-73B9-4085-A1D0-85C6D07E4524}"/>
                </a:ext>
              </a:extLst>
            </p:cNvPr>
            <p:cNvSpPr/>
            <p:nvPr/>
          </p:nvSpPr>
          <p:spPr>
            <a:xfrm>
              <a:off x="2137468" y="4453690"/>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lecha: doblada 21">
              <a:extLst>
                <a:ext uri="{FF2B5EF4-FFF2-40B4-BE49-F238E27FC236}">
                  <a16:creationId xmlns:a16="http://schemas.microsoft.com/office/drawing/2014/main" id="{5E5F2717-5903-4BB3-B9CC-4C81A89F8116}"/>
                </a:ext>
              </a:extLst>
            </p:cNvPr>
            <p:cNvSpPr/>
            <p:nvPr/>
          </p:nvSpPr>
          <p:spPr>
            <a:xfrm rot="5400000">
              <a:off x="3096222" y="3201053"/>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3" name="Flecha: doblada 22">
              <a:extLst>
                <a:ext uri="{FF2B5EF4-FFF2-40B4-BE49-F238E27FC236}">
                  <a16:creationId xmlns:a16="http://schemas.microsoft.com/office/drawing/2014/main" id="{ABB2D2E4-94A8-431E-8B64-C2D874E4BDB8}"/>
                </a:ext>
              </a:extLst>
            </p:cNvPr>
            <p:cNvSpPr/>
            <p:nvPr/>
          </p:nvSpPr>
          <p:spPr>
            <a:xfrm rot="10800000">
              <a:off x="2943820" y="4211451"/>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4" name="Flecha: a la derecha 23">
              <a:extLst>
                <a:ext uri="{FF2B5EF4-FFF2-40B4-BE49-F238E27FC236}">
                  <a16:creationId xmlns:a16="http://schemas.microsoft.com/office/drawing/2014/main" id="{9AB00706-4E94-4973-B8AE-D460D0F7C400}"/>
                </a:ext>
              </a:extLst>
            </p:cNvPr>
            <p:cNvSpPr/>
            <p:nvPr/>
          </p:nvSpPr>
          <p:spPr>
            <a:xfrm>
              <a:off x="1832668" y="3324922"/>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Flecha: a la derecha 24">
              <a:extLst>
                <a:ext uri="{FF2B5EF4-FFF2-40B4-BE49-F238E27FC236}">
                  <a16:creationId xmlns:a16="http://schemas.microsoft.com/office/drawing/2014/main" id="{3E810A0D-61B8-4F21-ADA4-8C185D0787DB}"/>
                </a:ext>
              </a:extLst>
            </p:cNvPr>
            <p:cNvSpPr/>
            <p:nvPr/>
          </p:nvSpPr>
          <p:spPr>
            <a:xfrm rot="10800000">
              <a:off x="1832668" y="4626645"/>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B6F0ACD5-471E-4B64-BD38-9C8D78E8F617}"/>
                </a:ext>
              </a:extLst>
            </p:cNvPr>
            <p:cNvSpPr/>
            <p:nvPr/>
          </p:nvSpPr>
          <p:spPr>
            <a:xfrm>
              <a:off x="2266581" y="3213143"/>
              <a:ext cx="550152" cy="369332"/>
            </a:xfrm>
            <a:prstGeom prst="rect">
              <a:avLst/>
            </a:prstGeom>
          </p:spPr>
          <p:txBody>
            <a:bodyPr wrap="none">
              <a:spAutoFit/>
            </a:bodyPr>
            <a:lstStyle/>
            <a:p>
              <a:pPr algn="ctr"/>
              <a:r>
                <a:rPr lang="es-CO"/>
                <a:t>A/D</a:t>
              </a:r>
            </a:p>
          </p:txBody>
        </p:sp>
        <p:sp>
          <p:nvSpPr>
            <p:cNvPr id="27" name="Rectángulo 26">
              <a:extLst>
                <a:ext uri="{FF2B5EF4-FFF2-40B4-BE49-F238E27FC236}">
                  <a16:creationId xmlns:a16="http://schemas.microsoft.com/office/drawing/2014/main" id="{190CA421-2FBC-44EA-BBD8-B2763D261CE0}"/>
                </a:ext>
              </a:extLst>
            </p:cNvPr>
            <p:cNvSpPr/>
            <p:nvPr/>
          </p:nvSpPr>
          <p:spPr>
            <a:xfrm>
              <a:off x="1079754" y="4520815"/>
              <a:ext cx="691215" cy="369332"/>
            </a:xfrm>
            <a:prstGeom prst="rect">
              <a:avLst/>
            </a:prstGeom>
          </p:spPr>
          <p:txBody>
            <a:bodyPr wrap="none">
              <a:spAutoFit/>
            </a:bodyPr>
            <a:lstStyle/>
            <a:p>
              <a:pPr algn="ctr"/>
              <a:r>
                <a:rPr lang="es-CO"/>
                <a:t>Señal</a:t>
              </a:r>
            </a:p>
          </p:txBody>
        </p:sp>
        <p:sp>
          <p:nvSpPr>
            <p:cNvPr id="28" name="Rectángulo 27">
              <a:extLst>
                <a:ext uri="{FF2B5EF4-FFF2-40B4-BE49-F238E27FC236}">
                  <a16:creationId xmlns:a16="http://schemas.microsoft.com/office/drawing/2014/main" id="{AE58653F-1AD0-4AD3-BD83-FCBB32F74994}"/>
                </a:ext>
              </a:extLst>
            </p:cNvPr>
            <p:cNvSpPr/>
            <p:nvPr/>
          </p:nvSpPr>
          <p:spPr>
            <a:xfrm>
              <a:off x="2278268" y="4527848"/>
              <a:ext cx="542136" cy="369332"/>
            </a:xfrm>
            <a:prstGeom prst="rect">
              <a:avLst/>
            </a:prstGeom>
          </p:spPr>
          <p:txBody>
            <a:bodyPr wrap="none">
              <a:spAutoFit/>
            </a:bodyPr>
            <a:lstStyle/>
            <a:p>
              <a:pPr algn="ctr"/>
              <a:r>
                <a:rPr lang="es-CO"/>
                <a:t>D/A</a:t>
              </a:r>
            </a:p>
          </p:txBody>
        </p:sp>
        <p:sp>
          <p:nvSpPr>
            <p:cNvPr id="29" name="Elipse 28">
              <a:extLst>
                <a:ext uri="{FF2B5EF4-FFF2-40B4-BE49-F238E27FC236}">
                  <a16:creationId xmlns:a16="http://schemas.microsoft.com/office/drawing/2014/main" id="{2D680C17-3687-42C0-B156-22F4C628BB7B}"/>
                </a:ext>
              </a:extLst>
            </p:cNvPr>
            <p:cNvSpPr/>
            <p:nvPr/>
          </p:nvSpPr>
          <p:spPr>
            <a:xfrm>
              <a:off x="2001657" y="2846563"/>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30" name="Conector: curvado 29">
            <a:extLst>
              <a:ext uri="{FF2B5EF4-FFF2-40B4-BE49-F238E27FC236}">
                <a16:creationId xmlns:a16="http://schemas.microsoft.com/office/drawing/2014/main" id="{18DBE56F-3C35-4D34-9016-80FE931A0807}"/>
              </a:ext>
            </a:extLst>
          </p:cNvPr>
          <p:cNvCxnSpPr>
            <a:cxnSpLocks/>
            <a:stCxn id="29" idx="7"/>
            <a:endCxn id="43" idx="0"/>
          </p:cNvCxnSpPr>
          <p:nvPr/>
        </p:nvCxnSpPr>
        <p:spPr>
          <a:xfrm rot="16200000" flipH="1">
            <a:off x="3767977" y="1762677"/>
            <a:ext cx="402007" cy="2090972"/>
          </a:xfrm>
          <a:prstGeom prst="curvedConnector3">
            <a:avLst>
              <a:gd name="adj1" fmla="val -9620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upo 5">
            <a:extLst>
              <a:ext uri="{FF2B5EF4-FFF2-40B4-BE49-F238E27FC236}">
                <a16:creationId xmlns:a16="http://schemas.microsoft.com/office/drawing/2014/main" id="{BE3BA19E-9276-1DF6-6993-83470472D9EC}"/>
              </a:ext>
            </a:extLst>
          </p:cNvPr>
          <p:cNvGrpSpPr/>
          <p:nvPr/>
        </p:nvGrpSpPr>
        <p:grpSpPr>
          <a:xfrm>
            <a:off x="4105247" y="3009167"/>
            <a:ext cx="1818439" cy="1690503"/>
            <a:chOff x="4105247" y="3406732"/>
            <a:chExt cx="1818439" cy="1690503"/>
          </a:xfrm>
        </p:grpSpPr>
        <p:sp>
          <p:nvSpPr>
            <p:cNvPr id="43" name="Rectángulo 42">
              <a:extLst>
                <a:ext uri="{FF2B5EF4-FFF2-40B4-BE49-F238E27FC236}">
                  <a16:creationId xmlns:a16="http://schemas.microsoft.com/office/drawing/2014/main" id="{FBCCD35D-DD88-4FAC-930C-AD7097C92237}"/>
                </a:ext>
              </a:extLst>
            </p:cNvPr>
            <p:cNvSpPr/>
            <p:nvPr/>
          </p:nvSpPr>
          <p:spPr>
            <a:xfrm>
              <a:off x="4105247" y="3406732"/>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Conector recto de flecha 43">
              <a:extLst>
                <a:ext uri="{FF2B5EF4-FFF2-40B4-BE49-F238E27FC236}">
                  <a16:creationId xmlns:a16="http://schemas.microsoft.com/office/drawing/2014/main" id="{63FAE834-7FFC-4B9C-9DFD-98C5A9321CA7}"/>
                </a:ext>
              </a:extLst>
            </p:cNvPr>
            <p:cNvCxnSpPr>
              <a:cxnSpLocks/>
            </p:cNvCxnSpPr>
            <p:nvPr/>
          </p:nvCxnSpPr>
          <p:spPr>
            <a:xfrm flipV="1">
              <a:off x="4269308" y="3426142"/>
              <a:ext cx="0" cy="105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24C5BC93-0E66-4468-B741-CB235A37FEBA}"/>
                </a:ext>
              </a:extLst>
            </p:cNvPr>
            <p:cNvCxnSpPr>
              <a:cxnSpLocks/>
            </p:cNvCxnSpPr>
            <p:nvPr/>
          </p:nvCxnSpPr>
          <p:spPr>
            <a:xfrm>
              <a:off x="4227901" y="4427748"/>
              <a:ext cx="16132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077D6677-BCEC-46F7-8C58-8CA937B98E16}"/>
                </a:ext>
              </a:extLst>
            </p:cNvPr>
            <p:cNvCxnSpPr>
              <a:cxnSpLocks/>
            </p:cNvCxnSpPr>
            <p:nvPr/>
          </p:nvCxnSpPr>
          <p:spPr>
            <a:xfrm>
              <a:off x="4196662" y="382490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CuadroTexto 46">
                  <a:extLst>
                    <a:ext uri="{FF2B5EF4-FFF2-40B4-BE49-F238E27FC236}">
                      <a16:creationId xmlns:a16="http://schemas.microsoft.com/office/drawing/2014/main" id="{55BBA893-EAE9-4C2C-8B99-44D6CFF17D71}"/>
                    </a:ext>
                  </a:extLst>
                </p:cNvPr>
                <p:cNvSpPr txBox="1"/>
                <p:nvPr/>
              </p:nvSpPr>
              <p:spPr>
                <a:xfrm>
                  <a:off x="4901840" y="3908093"/>
                  <a:ext cx="202655"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600" i="1" smtClean="0">
                            <a:latin typeface="Cambria Math" panose="02040503050406030204" pitchFamily="18" charset="0"/>
                            <a:ea typeface="Cambria Math" panose="02040503050406030204" pitchFamily="18" charset="0"/>
                          </a:rPr>
                          <m:t>⋮</m:t>
                        </m:r>
                      </m:oMath>
                    </m:oMathPara>
                  </a14:m>
                  <a:endParaRPr lang="es-CO" sz="600"/>
                </a:p>
              </p:txBody>
            </p:sp>
          </mc:Choice>
          <mc:Fallback>
            <p:sp>
              <p:nvSpPr>
                <p:cNvPr id="47" name="CuadroTexto 46">
                  <a:extLst>
                    <a:ext uri="{FF2B5EF4-FFF2-40B4-BE49-F238E27FC236}">
                      <a16:creationId xmlns:a16="http://schemas.microsoft.com/office/drawing/2014/main" id="{55BBA893-EAE9-4C2C-8B99-44D6CFF17D71}"/>
                    </a:ext>
                  </a:extLst>
                </p:cNvPr>
                <p:cNvSpPr txBox="1">
                  <a:spLocks noRot="1" noChangeAspect="1" noMove="1" noResize="1" noEditPoints="1" noAdjustHandles="1" noChangeArrowheads="1" noChangeShapeType="1" noTextEdit="1"/>
                </p:cNvSpPr>
                <p:nvPr/>
              </p:nvSpPr>
              <p:spPr>
                <a:xfrm>
                  <a:off x="4901840" y="3908093"/>
                  <a:ext cx="202655" cy="184666"/>
                </a:xfrm>
                <a:prstGeom prst="rect">
                  <a:avLst/>
                </a:prstGeom>
                <a:blipFill>
                  <a:blip r:embed="rId2"/>
                  <a:stretch>
                    <a:fillRect/>
                  </a:stretch>
                </a:blipFill>
              </p:spPr>
              <p:txBody>
                <a:bodyPr/>
                <a:lstStyle/>
                <a:p>
                  <a:r>
                    <a:rPr lang="en-US">
                      <a:noFill/>
                    </a:rPr>
                    <a:t> </a:t>
                  </a:r>
                </a:p>
              </p:txBody>
            </p:sp>
          </mc:Fallback>
        </mc:AlternateContent>
        <p:cxnSp>
          <p:nvCxnSpPr>
            <p:cNvPr id="48" name="Conector recto 47">
              <a:extLst>
                <a:ext uri="{FF2B5EF4-FFF2-40B4-BE49-F238E27FC236}">
                  <a16:creationId xmlns:a16="http://schemas.microsoft.com/office/drawing/2014/main" id="{BE56F5B1-8289-41FB-B1CA-E389340891CB}"/>
                </a:ext>
              </a:extLst>
            </p:cNvPr>
            <p:cNvCxnSpPr>
              <a:cxnSpLocks/>
            </p:cNvCxnSpPr>
            <p:nvPr/>
          </p:nvCxnSpPr>
          <p:spPr>
            <a:xfrm>
              <a:off x="4197451" y="375936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6B5E78A9-567E-4B8A-8D72-25586421AF91}"/>
                </a:ext>
              </a:extLst>
            </p:cNvPr>
            <p:cNvCxnSpPr>
              <a:cxnSpLocks/>
            </p:cNvCxnSpPr>
            <p:nvPr/>
          </p:nvCxnSpPr>
          <p:spPr>
            <a:xfrm>
              <a:off x="4193504" y="3693828"/>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FA6686EB-D1BB-4DA7-8FEE-27E1B396C8BA}"/>
                </a:ext>
              </a:extLst>
            </p:cNvPr>
            <p:cNvCxnSpPr>
              <a:cxnSpLocks/>
            </p:cNvCxnSpPr>
            <p:nvPr/>
          </p:nvCxnSpPr>
          <p:spPr>
            <a:xfrm>
              <a:off x="4198238" y="362276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7455D123-C555-4B45-89BA-ABA17E6D8A2B}"/>
                </a:ext>
              </a:extLst>
            </p:cNvPr>
            <p:cNvCxnSpPr>
              <a:cxnSpLocks/>
            </p:cNvCxnSpPr>
            <p:nvPr/>
          </p:nvCxnSpPr>
          <p:spPr>
            <a:xfrm>
              <a:off x="4202976" y="390229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849E5557-5D2B-4118-B8DF-183EAEDC5C9C}"/>
                </a:ext>
              </a:extLst>
            </p:cNvPr>
            <p:cNvCxnSpPr>
              <a:cxnSpLocks/>
            </p:cNvCxnSpPr>
            <p:nvPr/>
          </p:nvCxnSpPr>
          <p:spPr>
            <a:xfrm>
              <a:off x="4206926" y="429000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A4F8B0EC-5199-4C73-9F27-56660D7DCF1B}"/>
                </a:ext>
              </a:extLst>
            </p:cNvPr>
            <p:cNvCxnSpPr>
              <a:cxnSpLocks/>
            </p:cNvCxnSpPr>
            <p:nvPr/>
          </p:nvCxnSpPr>
          <p:spPr>
            <a:xfrm>
              <a:off x="4207715" y="422446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FA4A0E3E-08BA-4DFA-8CE2-296056EEBC80}"/>
                </a:ext>
              </a:extLst>
            </p:cNvPr>
            <p:cNvCxnSpPr>
              <a:cxnSpLocks/>
            </p:cNvCxnSpPr>
            <p:nvPr/>
          </p:nvCxnSpPr>
          <p:spPr>
            <a:xfrm>
              <a:off x="4203768" y="4158922"/>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87A8F8AE-89BF-473A-B57F-6BC7F5EF51E0}"/>
                </a:ext>
              </a:extLst>
            </p:cNvPr>
            <p:cNvCxnSpPr>
              <a:cxnSpLocks/>
            </p:cNvCxnSpPr>
            <p:nvPr/>
          </p:nvCxnSpPr>
          <p:spPr>
            <a:xfrm>
              <a:off x="4208502" y="408785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ACDB6363-4BA1-46AF-9A32-DDC1C6F7D371}"/>
                </a:ext>
              </a:extLst>
            </p:cNvPr>
            <p:cNvCxnSpPr>
              <a:cxnSpLocks/>
            </p:cNvCxnSpPr>
            <p:nvPr/>
          </p:nvCxnSpPr>
          <p:spPr>
            <a:xfrm>
              <a:off x="4213240" y="436738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CuadroTexto 56">
              <a:extLst>
                <a:ext uri="{FF2B5EF4-FFF2-40B4-BE49-F238E27FC236}">
                  <a16:creationId xmlns:a16="http://schemas.microsoft.com/office/drawing/2014/main" id="{B3236852-73D5-4837-824E-38318CC53340}"/>
                </a:ext>
              </a:extLst>
            </p:cNvPr>
            <p:cNvSpPr txBox="1"/>
            <p:nvPr/>
          </p:nvSpPr>
          <p:spPr>
            <a:xfrm>
              <a:off x="4706472" y="4697125"/>
              <a:ext cx="357790" cy="400110"/>
            </a:xfrm>
            <a:prstGeom prst="rect">
              <a:avLst/>
            </a:prstGeom>
            <a:noFill/>
          </p:spPr>
          <p:txBody>
            <a:bodyPr wrap="none" rtlCol="0">
              <a:spAutoFit/>
            </a:bodyPr>
            <a:lstStyle/>
            <a:p>
              <a:r>
                <a:rPr lang="es-CO" sz="2000"/>
                <a:t>Q</a:t>
              </a:r>
            </a:p>
          </p:txBody>
        </p:sp>
      </p:grpSp>
      <p:grpSp>
        <p:nvGrpSpPr>
          <p:cNvPr id="2" name="Grupo 1">
            <a:extLst>
              <a:ext uri="{FF2B5EF4-FFF2-40B4-BE49-F238E27FC236}">
                <a16:creationId xmlns:a16="http://schemas.microsoft.com/office/drawing/2014/main" id="{8DA1917E-7CBD-68CB-13F2-F8352796EEEB}"/>
              </a:ext>
            </a:extLst>
          </p:cNvPr>
          <p:cNvGrpSpPr/>
          <p:nvPr/>
        </p:nvGrpSpPr>
        <p:grpSpPr>
          <a:xfrm>
            <a:off x="6259805" y="2214541"/>
            <a:ext cx="5626695" cy="2776640"/>
            <a:chOff x="6192453" y="2615280"/>
            <a:chExt cx="5626695" cy="2776640"/>
          </a:xfrm>
        </p:grpSpPr>
        <p:cxnSp>
          <p:nvCxnSpPr>
            <p:cNvPr id="9" name="Conector recto 8">
              <a:extLst>
                <a:ext uri="{FF2B5EF4-FFF2-40B4-BE49-F238E27FC236}">
                  <a16:creationId xmlns:a16="http://schemas.microsoft.com/office/drawing/2014/main" id="{E9BB59E6-C37A-438E-98E1-FC92BE0984B4}"/>
                </a:ext>
              </a:extLst>
            </p:cNvPr>
            <p:cNvCxnSpPr/>
            <p:nvPr/>
          </p:nvCxnSpPr>
          <p:spPr>
            <a:xfrm>
              <a:off x="6578929" y="2780613"/>
              <a:ext cx="4235116" cy="0"/>
            </a:xfrm>
            <a:prstGeom prst="line">
              <a:avLst/>
            </a:prstGeom>
            <a:ln/>
          </p:spPr>
          <p:style>
            <a:lnRef idx="1">
              <a:schemeClr val="dk1"/>
            </a:lnRef>
            <a:fillRef idx="0">
              <a:schemeClr val="dk1"/>
            </a:fillRef>
            <a:effectRef idx="0">
              <a:schemeClr val="dk1"/>
            </a:effectRef>
            <a:fontRef idx="minor">
              <a:schemeClr val="tx1"/>
            </a:fontRef>
          </p:style>
        </p:cxnSp>
        <p:cxnSp>
          <p:nvCxnSpPr>
            <p:cNvPr id="58" name="Conector recto 57">
              <a:extLst>
                <a:ext uri="{FF2B5EF4-FFF2-40B4-BE49-F238E27FC236}">
                  <a16:creationId xmlns:a16="http://schemas.microsoft.com/office/drawing/2014/main" id="{7EA0D5EA-537A-4BB6-AFCF-23DC8A7721AB}"/>
                </a:ext>
              </a:extLst>
            </p:cNvPr>
            <p:cNvCxnSpPr/>
            <p:nvPr/>
          </p:nvCxnSpPr>
          <p:spPr>
            <a:xfrm>
              <a:off x="6594971" y="2973117"/>
              <a:ext cx="4235116"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2" name="Conector recto 61">
              <a:extLst>
                <a:ext uri="{FF2B5EF4-FFF2-40B4-BE49-F238E27FC236}">
                  <a16:creationId xmlns:a16="http://schemas.microsoft.com/office/drawing/2014/main" id="{3A42A925-29F7-4CE4-9C22-CC008EA46416}"/>
                </a:ext>
              </a:extLst>
            </p:cNvPr>
            <p:cNvCxnSpPr/>
            <p:nvPr/>
          </p:nvCxnSpPr>
          <p:spPr>
            <a:xfrm>
              <a:off x="6586951" y="3205727"/>
              <a:ext cx="4235116" cy="0"/>
            </a:xfrm>
            <a:prstGeom prst="line">
              <a:avLst/>
            </a:prstGeom>
            <a:ln/>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1D19DC21-7291-4E15-8A9E-4BE78B042096}"/>
                </a:ext>
              </a:extLst>
            </p:cNvPr>
            <p:cNvCxnSpPr/>
            <p:nvPr/>
          </p:nvCxnSpPr>
          <p:spPr>
            <a:xfrm>
              <a:off x="6602993" y="3398231"/>
              <a:ext cx="4235116"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F6891EA7-AB34-42B2-8365-3CACCD9A4DCB}"/>
                </a:ext>
              </a:extLst>
            </p:cNvPr>
            <p:cNvCxnSpPr/>
            <p:nvPr/>
          </p:nvCxnSpPr>
          <p:spPr>
            <a:xfrm>
              <a:off x="6570909" y="3622819"/>
              <a:ext cx="4235116" cy="0"/>
            </a:xfrm>
            <a:prstGeom prst="line">
              <a:avLst/>
            </a:prstGeom>
            <a:ln/>
          </p:spPr>
          <p:style>
            <a:lnRef idx="1">
              <a:schemeClr val="dk1"/>
            </a:lnRef>
            <a:fillRef idx="0">
              <a:schemeClr val="dk1"/>
            </a:fillRef>
            <a:effectRef idx="0">
              <a:schemeClr val="dk1"/>
            </a:effectRef>
            <a:fontRef idx="minor">
              <a:schemeClr val="tx1"/>
            </a:fontRef>
          </p:style>
        </p:cxnSp>
        <p:cxnSp>
          <p:nvCxnSpPr>
            <p:cNvPr id="65" name="Conector recto 64">
              <a:extLst>
                <a:ext uri="{FF2B5EF4-FFF2-40B4-BE49-F238E27FC236}">
                  <a16:creationId xmlns:a16="http://schemas.microsoft.com/office/drawing/2014/main" id="{E3BA6025-4BC5-4257-9A85-1FE9868D7715}"/>
                </a:ext>
              </a:extLst>
            </p:cNvPr>
            <p:cNvCxnSpPr/>
            <p:nvPr/>
          </p:nvCxnSpPr>
          <p:spPr>
            <a:xfrm>
              <a:off x="6586951" y="3815323"/>
              <a:ext cx="4235116"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6" name="Conector recto 65">
              <a:extLst>
                <a:ext uri="{FF2B5EF4-FFF2-40B4-BE49-F238E27FC236}">
                  <a16:creationId xmlns:a16="http://schemas.microsoft.com/office/drawing/2014/main" id="{9345D77D-769D-4560-9A7B-0F254AC3EB03}"/>
                </a:ext>
              </a:extLst>
            </p:cNvPr>
            <p:cNvCxnSpPr/>
            <p:nvPr/>
          </p:nvCxnSpPr>
          <p:spPr>
            <a:xfrm>
              <a:off x="6578931" y="4080017"/>
              <a:ext cx="4235116" cy="0"/>
            </a:xfrm>
            <a:prstGeom prst="line">
              <a:avLst/>
            </a:prstGeom>
            <a:ln/>
          </p:spPr>
          <p:style>
            <a:lnRef idx="1">
              <a:schemeClr val="dk1"/>
            </a:lnRef>
            <a:fillRef idx="0">
              <a:schemeClr val="dk1"/>
            </a:fillRef>
            <a:effectRef idx="0">
              <a:schemeClr val="dk1"/>
            </a:effectRef>
            <a:fontRef idx="minor">
              <a:schemeClr val="tx1"/>
            </a:fontRef>
          </p:style>
        </p:cxnSp>
        <p:cxnSp>
          <p:nvCxnSpPr>
            <p:cNvPr id="67" name="Conector recto 66">
              <a:extLst>
                <a:ext uri="{FF2B5EF4-FFF2-40B4-BE49-F238E27FC236}">
                  <a16:creationId xmlns:a16="http://schemas.microsoft.com/office/drawing/2014/main" id="{2405D3F9-20B2-42F0-9645-5DFDF94EAD1D}"/>
                </a:ext>
              </a:extLst>
            </p:cNvPr>
            <p:cNvCxnSpPr/>
            <p:nvPr/>
          </p:nvCxnSpPr>
          <p:spPr>
            <a:xfrm>
              <a:off x="6594973" y="4272521"/>
              <a:ext cx="4235116"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8" name="Conector recto 67">
              <a:extLst>
                <a:ext uri="{FF2B5EF4-FFF2-40B4-BE49-F238E27FC236}">
                  <a16:creationId xmlns:a16="http://schemas.microsoft.com/office/drawing/2014/main" id="{BE6AE591-BEDA-4F5C-A2A2-F160ED7A52D0}"/>
                </a:ext>
              </a:extLst>
            </p:cNvPr>
            <p:cNvCxnSpPr/>
            <p:nvPr/>
          </p:nvCxnSpPr>
          <p:spPr>
            <a:xfrm>
              <a:off x="6586951" y="4537218"/>
              <a:ext cx="4235116" cy="0"/>
            </a:xfrm>
            <a:prstGeom prst="line">
              <a:avLst/>
            </a:prstGeom>
            <a:ln/>
          </p:spPr>
          <p:style>
            <a:lnRef idx="1">
              <a:schemeClr val="dk1"/>
            </a:lnRef>
            <a:fillRef idx="0">
              <a:schemeClr val="dk1"/>
            </a:fillRef>
            <a:effectRef idx="0">
              <a:schemeClr val="dk1"/>
            </a:effectRef>
            <a:fontRef idx="minor">
              <a:schemeClr val="tx1"/>
            </a:fontRef>
          </p:style>
        </p:cxnSp>
        <p:cxnSp>
          <p:nvCxnSpPr>
            <p:cNvPr id="69" name="Conector recto 68">
              <a:extLst>
                <a:ext uri="{FF2B5EF4-FFF2-40B4-BE49-F238E27FC236}">
                  <a16:creationId xmlns:a16="http://schemas.microsoft.com/office/drawing/2014/main" id="{045AB951-4445-4D2E-87EA-DA14A2ABA856}"/>
                </a:ext>
              </a:extLst>
            </p:cNvPr>
            <p:cNvCxnSpPr/>
            <p:nvPr/>
          </p:nvCxnSpPr>
          <p:spPr>
            <a:xfrm>
              <a:off x="6602993" y="4729722"/>
              <a:ext cx="4235116" cy="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70" name="Conector recto 69">
              <a:extLst>
                <a:ext uri="{FF2B5EF4-FFF2-40B4-BE49-F238E27FC236}">
                  <a16:creationId xmlns:a16="http://schemas.microsoft.com/office/drawing/2014/main" id="{FD3DE757-94A7-4497-82A5-9E9F0A880540}"/>
                </a:ext>
              </a:extLst>
            </p:cNvPr>
            <p:cNvCxnSpPr/>
            <p:nvPr/>
          </p:nvCxnSpPr>
          <p:spPr>
            <a:xfrm>
              <a:off x="6594973" y="4994416"/>
              <a:ext cx="4235116" cy="0"/>
            </a:xfrm>
            <a:prstGeom prst="line">
              <a:avLst/>
            </a:prstGeom>
            <a:ln/>
          </p:spPr>
          <p:style>
            <a:lnRef idx="1">
              <a:schemeClr val="dk1"/>
            </a:lnRef>
            <a:fillRef idx="0">
              <a:schemeClr val="dk1"/>
            </a:fillRef>
            <a:effectRef idx="0">
              <a:schemeClr val="dk1"/>
            </a:effectRef>
            <a:fontRef idx="minor">
              <a:schemeClr val="tx1"/>
            </a:fontRef>
          </p:style>
        </p:cxnSp>
        <p:cxnSp>
          <p:nvCxnSpPr>
            <p:cNvPr id="71" name="Conector recto 70">
              <a:extLst>
                <a:ext uri="{FF2B5EF4-FFF2-40B4-BE49-F238E27FC236}">
                  <a16:creationId xmlns:a16="http://schemas.microsoft.com/office/drawing/2014/main" id="{FAB1B478-5C1F-41BA-8D38-17CBD220EB25}"/>
                </a:ext>
              </a:extLst>
            </p:cNvPr>
            <p:cNvCxnSpPr/>
            <p:nvPr/>
          </p:nvCxnSpPr>
          <p:spPr>
            <a:xfrm>
              <a:off x="6611015" y="5186920"/>
              <a:ext cx="4235116" cy="0"/>
            </a:xfrm>
            <a:prstGeom prst="line">
              <a:avLst/>
            </a:prstGeom>
            <a:ln>
              <a:prstDash val="dash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2" name="CuadroTexto 71">
                  <a:extLst>
                    <a:ext uri="{FF2B5EF4-FFF2-40B4-BE49-F238E27FC236}">
                      <a16:creationId xmlns:a16="http://schemas.microsoft.com/office/drawing/2014/main" id="{9257B3C6-A55E-4F7D-AE72-18404E71426B}"/>
                    </a:ext>
                  </a:extLst>
                </p:cNvPr>
                <p:cNvSpPr txBox="1"/>
                <p:nvPr/>
              </p:nvSpPr>
              <p:spPr>
                <a:xfrm>
                  <a:off x="6192453" y="2615280"/>
                  <a:ext cx="309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e>
                          <m:sub>
                            <m:r>
                              <a:rPr lang="es-CO" b="0" i="0" smtClean="0">
                                <a:latin typeface="Cambria Math" panose="02040503050406030204" pitchFamily="18" charset="0"/>
                              </a:rPr>
                              <m:t>6</m:t>
                            </m:r>
                          </m:sub>
                        </m:sSub>
                      </m:oMath>
                    </m:oMathPara>
                  </a14:m>
                  <a:endParaRPr lang="es-CO"/>
                </a:p>
              </p:txBody>
            </p:sp>
          </mc:Choice>
          <mc:Fallback>
            <p:sp>
              <p:nvSpPr>
                <p:cNvPr id="72" name="CuadroTexto 71">
                  <a:extLst>
                    <a:ext uri="{FF2B5EF4-FFF2-40B4-BE49-F238E27FC236}">
                      <a16:creationId xmlns:a16="http://schemas.microsoft.com/office/drawing/2014/main" id="{9257B3C6-A55E-4F7D-AE72-18404E71426B}"/>
                    </a:ext>
                  </a:extLst>
                </p:cNvPr>
                <p:cNvSpPr txBox="1">
                  <a:spLocks noRot="1" noChangeAspect="1" noMove="1" noResize="1" noEditPoints="1" noAdjustHandles="1" noChangeArrowheads="1" noChangeShapeType="1" noTextEdit="1"/>
                </p:cNvSpPr>
                <p:nvPr/>
              </p:nvSpPr>
              <p:spPr>
                <a:xfrm>
                  <a:off x="6192453" y="2615280"/>
                  <a:ext cx="309636" cy="276999"/>
                </a:xfrm>
                <a:prstGeom prst="rect">
                  <a:avLst/>
                </a:prstGeom>
                <a:blipFill>
                  <a:blip r:embed="rId3"/>
                  <a:stretch>
                    <a:fillRect l="-17647" r="-3922"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CuadroTexto 72">
                  <a:extLst>
                    <a:ext uri="{FF2B5EF4-FFF2-40B4-BE49-F238E27FC236}">
                      <a16:creationId xmlns:a16="http://schemas.microsoft.com/office/drawing/2014/main" id="{CA051476-8BD5-41EC-8C05-FA4DE2AD3258}"/>
                    </a:ext>
                  </a:extLst>
                </p:cNvPr>
                <p:cNvSpPr txBox="1"/>
                <p:nvPr/>
              </p:nvSpPr>
              <p:spPr>
                <a:xfrm>
                  <a:off x="6192453" y="3063705"/>
                  <a:ext cx="309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e>
                          <m:sub>
                            <m:r>
                              <a:rPr lang="es-CO" b="0" i="0" smtClean="0">
                                <a:latin typeface="Cambria Math" panose="02040503050406030204" pitchFamily="18" charset="0"/>
                              </a:rPr>
                              <m:t>5</m:t>
                            </m:r>
                          </m:sub>
                        </m:sSub>
                      </m:oMath>
                    </m:oMathPara>
                  </a14:m>
                  <a:endParaRPr lang="es-CO"/>
                </a:p>
              </p:txBody>
            </p:sp>
          </mc:Choice>
          <mc:Fallback>
            <p:sp>
              <p:nvSpPr>
                <p:cNvPr id="73" name="CuadroTexto 72">
                  <a:extLst>
                    <a:ext uri="{FF2B5EF4-FFF2-40B4-BE49-F238E27FC236}">
                      <a16:creationId xmlns:a16="http://schemas.microsoft.com/office/drawing/2014/main" id="{CA051476-8BD5-41EC-8C05-FA4DE2AD3258}"/>
                    </a:ext>
                  </a:extLst>
                </p:cNvPr>
                <p:cNvSpPr txBox="1">
                  <a:spLocks noRot="1" noChangeAspect="1" noMove="1" noResize="1" noEditPoints="1" noAdjustHandles="1" noChangeArrowheads="1" noChangeShapeType="1" noTextEdit="1"/>
                </p:cNvSpPr>
                <p:nvPr/>
              </p:nvSpPr>
              <p:spPr>
                <a:xfrm>
                  <a:off x="6192453" y="3063705"/>
                  <a:ext cx="309636" cy="276999"/>
                </a:xfrm>
                <a:prstGeom prst="rect">
                  <a:avLst/>
                </a:prstGeom>
                <a:blipFill>
                  <a:blip r:embed="rId4"/>
                  <a:stretch>
                    <a:fillRect l="-17647" r="-5882"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CuadroTexto 73">
                  <a:extLst>
                    <a:ext uri="{FF2B5EF4-FFF2-40B4-BE49-F238E27FC236}">
                      <a16:creationId xmlns:a16="http://schemas.microsoft.com/office/drawing/2014/main" id="{4E0EBF4D-8F2A-438A-96F5-8AFEB4B08995}"/>
                    </a:ext>
                  </a:extLst>
                </p:cNvPr>
                <p:cNvSpPr txBox="1"/>
                <p:nvPr/>
              </p:nvSpPr>
              <p:spPr>
                <a:xfrm>
                  <a:off x="6199071" y="3508945"/>
                  <a:ext cx="309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e>
                          <m:sub>
                            <m:r>
                              <a:rPr lang="es-CO" b="0" i="0" smtClean="0">
                                <a:latin typeface="Cambria Math" panose="02040503050406030204" pitchFamily="18" charset="0"/>
                              </a:rPr>
                              <m:t>4</m:t>
                            </m:r>
                          </m:sub>
                        </m:sSub>
                      </m:oMath>
                    </m:oMathPara>
                  </a14:m>
                  <a:endParaRPr lang="es-CO"/>
                </a:p>
              </p:txBody>
            </p:sp>
          </mc:Choice>
          <mc:Fallback>
            <p:sp>
              <p:nvSpPr>
                <p:cNvPr id="74" name="CuadroTexto 73">
                  <a:extLst>
                    <a:ext uri="{FF2B5EF4-FFF2-40B4-BE49-F238E27FC236}">
                      <a16:creationId xmlns:a16="http://schemas.microsoft.com/office/drawing/2014/main" id="{4E0EBF4D-8F2A-438A-96F5-8AFEB4B08995}"/>
                    </a:ext>
                  </a:extLst>
                </p:cNvPr>
                <p:cNvSpPr txBox="1">
                  <a:spLocks noRot="1" noChangeAspect="1" noMove="1" noResize="1" noEditPoints="1" noAdjustHandles="1" noChangeArrowheads="1" noChangeShapeType="1" noTextEdit="1"/>
                </p:cNvSpPr>
                <p:nvPr/>
              </p:nvSpPr>
              <p:spPr>
                <a:xfrm>
                  <a:off x="6199071" y="3508945"/>
                  <a:ext cx="309636" cy="276999"/>
                </a:xfrm>
                <a:prstGeom prst="rect">
                  <a:avLst/>
                </a:prstGeom>
                <a:blipFill>
                  <a:blip r:embed="rId5"/>
                  <a:stretch>
                    <a:fillRect l="-17647" r="-3922"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CuadroTexto 74">
                  <a:extLst>
                    <a:ext uri="{FF2B5EF4-FFF2-40B4-BE49-F238E27FC236}">
                      <a16:creationId xmlns:a16="http://schemas.microsoft.com/office/drawing/2014/main" id="{C10159D1-BB78-409E-AB37-302296540BB1}"/>
                    </a:ext>
                  </a:extLst>
                </p:cNvPr>
                <p:cNvSpPr txBox="1"/>
                <p:nvPr/>
              </p:nvSpPr>
              <p:spPr>
                <a:xfrm>
                  <a:off x="6199071" y="3957370"/>
                  <a:ext cx="309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e>
                          <m:sub>
                            <m:r>
                              <a:rPr lang="es-CO" b="0" i="0" smtClean="0">
                                <a:latin typeface="Cambria Math" panose="02040503050406030204" pitchFamily="18" charset="0"/>
                              </a:rPr>
                              <m:t>3</m:t>
                            </m:r>
                          </m:sub>
                        </m:sSub>
                      </m:oMath>
                    </m:oMathPara>
                  </a14:m>
                  <a:endParaRPr lang="es-CO"/>
                </a:p>
              </p:txBody>
            </p:sp>
          </mc:Choice>
          <mc:Fallback>
            <p:sp>
              <p:nvSpPr>
                <p:cNvPr id="75" name="CuadroTexto 74">
                  <a:extLst>
                    <a:ext uri="{FF2B5EF4-FFF2-40B4-BE49-F238E27FC236}">
                      <a16:creationId xmlns:a16="http://schemas.microsoft.com/office/drawing/2014/main" id="{C10159D1-BB78-409E-AB37-302296540BB1}"/>
                    </a:ext>
                  </a:extLst>
                </p:cNvPr>
                <p:cNvSpPr txBox="1">
                  <a:spLocks noRot="1" noChangeAspect="1" noMove="1" noResize="1" noEditPoints="1" noAdjustHandles="1" noChangeArrowheads="1" noChangeShapeType="1" noTextEdit="1"/>
                </p:cNvSpPr>
                <p:nvPr/>
              </p:nvSpPr>
              <p:spPr>
                <a:xfrm>
                  <a:off x="6199071" y="3957370"/>
                  <a:ext cx="309636" cy="276999"/>
                </a:xfrm>
                <a:prstGeom prst="rect">
                  <a:avLst/>
                </a:prstGeom>
                <a:blipFill>
                  <a:blip r:embed="rId6"/>
                  <a:stretch>
                    <a:fillRect l="-17647" r="-3922"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CuadroTexto 75">
                  <a:extLst>
                    <a:ext uri="{FF2B5EF4-FFF2-40B4-BE49-F238E27FC236}">
                      <a16:creationId xmlns:a16="http://schemas.microsoft.com/office/drawing/2014/main" id="{7BF0324D-70F0-4569-BB9B-FFE9A9568244}"/>
                    </a:ext>
                  </a:extLst>
                </p:cNvPr>
                <p:cNvSpPr txBox="1"/>
                <p:nvPr/>
              </p:nvSpPr>
              <p:spPr>
                <a:xfrm>
                  <a:off x="6200823" y="4389497"/>
                  <a:ext cx="309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e>
                          <m:sub>
                            <m:r>
                              <a:rPr lang="es-CO" b="0" i="0" smtClean="0">
                                <a:latin typeface="Cambria Math" panose="02040503050406030204" pitchFamily="18" charset="0"/>
                              </a:rPr>
                              <m:t>2</m:t>
                            </m:r>
                          </m:sub>
                        </m:sSub>
                      </m:oMath>
                    </m:oMathPara>
                  </a14:m>
                  <a:endParaRPr lang="es-CO"/>
                </a:p>
              </p:txBody>
            </p:sp>
          </mc:Choice>
          <mc:Fallback>
            <p:sp>
              <p:nvSpPr>
                <p:cNvPr id="76" name="CuadroTexto 75">
                  <a:extLst>
                    <a:ext uri="{FF2B5EF4-FFF2-40B4-BE49-F238E27FC236}">
                      <a16:creationId xmlns:a16="http://schemas.microsoft.com/office/drawing/2014/main" id="{7BF0324D-70F0-4569-BB9B-FFE9A9568244}"/>
                    </a:ext>
                  </a:extLst>
                </p:cNvPr>
                <p:cNvSpPr txBox="1">
                  <a:spLocks noRot="1" noChangeAspect="1" noMove="1" noResize="1" noEditPoints="1" noAdjustHandles="1" noChangeArrowheads="1" noChangeShapeType="1" noTextEdit="1"/>
                </p:cNvSpPr>
                <p:nvPr/>
              </p:nvSpPr>
              <p:spPr>
                <a:xfrm>
                  <a:off x="6200823" y="4389497"/>
                  <a:ext cx="309636" cy="276999"/>
                </a:xfrm>
                <a:prstGeom prst="rect">
                  <a:avLst/>
                </a:prstGeom>
                <a:blipFill>
                  <a:blip r:embed="rId7"/>
                  <a:stretch>
                    <a:fillRect l="-15686" r="-5882"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CuadroTexto 76">
                  <a:extLst>
                    <a:ext uri="{FF2B5EF4-FFF2-40B4-BE49-F238E27FC236}">
                      <a16:creationId xmlns:a16="http://schemas.microsoft.com/office/drawing/2014/main" id="{774A9E6F-C27F-42C2-A3CA-63E4721DB2FA}"/>
                    </a:ext>
                  </a:extLst>
                </p:cNvPr>
                <p:cNvSpPr txBox="1"/>
                <p:nvPr/>
              </p:nvSpPr>
              <p:spPr>
                <a:xfrm>
                  <a:off x="6200823" y="4837922"/>
                  <a:ext cx="3043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e>
                          <m:sub>
                            <m:r>
                              <a:rPr lang="es-CO" b="0" i="0" smtClean="0">
                                <a:latin typeface="Cambria Math" panose="02040503050406030204" pitchFamily="18" charset="0"/>
                              </a:rPr>
                              <m:t>1</m:t>
                            </m:r>
                          </m:sub>
                        </m:sSub>
                      </m:oMath>
                    </m:oMathPara>
                  </a14:m>
                  <a:endParaRPr lang="es-CO"/>
                </a:p>
              </p:txBody>
            </p:sp>
          </mc:Choice>
          <mc:Fallback>
            <p:sp>
              <p:nvSpPr>
                <p:cNvPr id="77" name="CuadroTexto 76">
                  <a:extLst>
                    <a:ext uri="{FF2B5EF4-FFF2-40B4-BE49-F238E27FC236}">
                      <a16:creationId xmlns:a16="http://schemas.microsoft.com/office/drawing/2014/main" id="{774A9E6F-C27F-42C2-A3CA-63E4721DB2FA}"/>
                    </a:ext>
                  </a:extLst>
                </p:cNvPr>
                <p:cNvSpPr txBox="1">
                  <a:spLocks noRot="1" noChangeAspect="1" noMove="1" noResize="1" noEditPoints="1" noAdjustHandles="1" noChangeArrowheads="1" noChangeShapeType="1" noTextEdit="1"/>
                </p:cNvSpPr>
                <p:nvPr/>
              </p:nvSpPr>
              <p:spPr>
                <a:xfrm>
                  <a:off x="6200823" y="4837922"/>
                  <a:ext cx="304314" cy="276999"/>
                </a:xfrm>
                <a:prstGeom prst="rect">
                  <a:avLst/>
                </a:prstGeom>
                <a:blipFill>
                  <a:blip r:embed="rId8"/>
                  <a:stretch>
                    <a:fillRect l="-16000" r="-6000"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CuadroTexto 77">
                  <a:extLst>
                    <a:ext uri="{FF2B5EF4-FFF2-40B4-BE49-F238E27FC236}">
                      <a16:creationId xmlns:a16="http://schemas.microsoft.com/office/drawing/2014/main" id="{70D4482B-6306-4CB0-96D0-BACB22745553}"/>
                    </a:ext>
                  </a:extLst>
                </p:cNvPr>
                <p:cNvSpPr txBox="1"/>
                <p:nvPr/>
              </p:nvSpPr>
              <p:spPr>
                <a:xfrm>
                  <a:off x="10922004" y="2892279"/>
                  <a:ext cx="362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r>
                              <a:rPr lang="es-CO" b="0" i="0" smtClean="0">
                                <a:latin typeface="Cambria Math" panose="02040503050406030204" pitchFamily="18" charset="0"/>
                              </a:rPr>
                              <m:t>′</m:t>
                            </m:r>
                          </m:e>
                          <m:sub>
                            <m:r>
                              <a:rPr lang="es-CO" b="0" i="0" smtClean="0">
                                <a:latin typeface="Cambria Math" panose="02040503050406030204" pitchFamily="18" charset="0"/>
                              </a:rPr>
                              <m:t>6</m:t>
                            </m:r>
                          </m:sub>
                        </m:sSub>
                      </m:oMath>
                    </m:oMathPara>
                  </a14:m>
                  <a:endParaRPr lang="es-CO"/>
                </a:p>
              </p:txBody>
            </p:sp>
          </mc:Choice>
          <mc:Fallback>
            <p:sp>
              <p:nvSpPr>
                <p:cNvPr id="78" name="CuadroTexto 77">
                  <a:extLst>
                    <a:ext uri="{FF2B5EF4-FFF2-40B4-BE49-F238E27FC236}">
                      <a16:creationId xmlns:a16="http://schemas.microsoft.com/office/drawing/2014/main" id="{70D4482B-6306-4CB0-96D0-BACB22745553}"/>
                    </a:ext>
                  </a:extLst>
                </p:cNvPr>
                <p:cNvSpPr txBox="1">
                  <a:spLocks noRot="1" noChangeAspect="1" noMove="1" noResize="1" noEditPoints="1" noAdjustHandles="1" noChangeArrowheads="1" noChangeShapeType="1" noTextEdit="1"/>
                </p:cNvSpPr>
                <p:nvPr/>
              </p:nvSpPr>
              <p:spPr>
                <a:xfrm>
                  <a:off x="10922004" y="2892279"/>
                  <a:ext cx="362214" cy="276999"/>
                </a:xfrm>
                <a:prstGeom prst="rect">
                  <a:avLst/>
                </a:prstGeom>
                <a:blipFill>
                  <a:blip r:embed="rId9"/>
                  <a:stretch>
                    <a:fillRect l="-16949" t="-2222" r="-5085"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CuadroTexto 78">
                  <a:extLst>
                    <a:ext uri="{FF2B5EF4-FFF2-40B4-BE49-F238E27FC236}">
                      <a16:creationId xmlns:a16="http://schemas.microsoft.com/office/drawing/2014/main" id="{2CB02EBB-5581-40FC-BEFD-181EDC4FF637}"/>
                    </a:ext>
                  </a:extLst>
                </p:cNvPr>
                <p:cNvSpPr txBox="1"/>
                <p:nvPr/>
              </p:nvSpPr>
              <p:spPr>
                <a:xfrm>
                  <a:off x="10922004" y="3340704"/>
                  <a:ext cx="362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r>
                              <a:rPr lang="es-CO" b="0" i="0" smtClean="0">
                                <a:latin typeface="Cambria Math" panose="02040503050406030204" pitchFamily="18" charset="0"/>
                              </a:rPr>
                              <m:t>′</m:t>
                            </m:r>
                          </m:e>
                          <m:sub>
                            <m:r>
                              <a:rPr lang="es-CO" b="0" i="0" smtClean="0">
                                <a:latin typeface="Cambria Math" panose="02040503050406030204" pitchFamily="18" charset="0"/>
                              </a:rPr>
                              <m:t>5</m:t>
                            </m:r>
                          </m:sub>
                        </m:sSub>
                      </m:oMath>
                    </m:oMathPara>
                  </a14:m>
                  <a:endParaRPr lang="es-CO"/>
                </a:p>
              </p:txBody>
            </p:sp>
          </mc:Choice>
          <mc:Fallback>
            <p:sp>
              <p:nvSpPr>
                <p:cNvPr id="79" name="CuadroTexto 78">
                  <a:extLst>
                    <a:ext uri="{FF2B5EF4-FFF2-40B4-BE49-F238E27FC236}">
                      <a16:creationId xmlns:a16="http://schemas.microsoft.com/office/drawing/2014/main" id="{2CB02EBB-5581-40FC-BEFD-181EDC4FF637}"/>
                    </a:ext>
                  </a:extLst>
                </p:cNvPr>
                <p:cNvSpPr txBox="1">
                  <a:spLocks noRot="1" noChangeAspect="1" noMove="1" noResize="1" noEditPoints="1" noAdjustHandles="1" noChangeArrowheads="1" noChangeShapeType="1" noTextEdit="1"/>
                </p:cNvSpPr>
                <p:nvPr/>
              </p:nvSpPr>
              <p:spPr>
                <a:xfrm>
                  <a:off x="10922004" y="3340704"/>
                  <a:ext cx="362214" cy="276999"/>
                </a:xfrm>
                <a:prstGeom prst="rect">
                  <a:avLst/>
                </a:prstGeom>
                <a:blipFill>
                  <a:blip r:embed="rId10"/>
                  <a:stretch>
                    <a:fillRect l="-16949" r="-6780"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CuadroTexto 79">
                  <a:extLst>
                    <a:ext uri="{FF2B5EF4-FFF2-40B4-BE49-F238E27FC236}">
                      <a16:creationId xmlns:a16="http://schemas.microsoft.com/office/drawing/2014/main" id="{E542DBEF-FFB4-4976-81AF-F26D3B72BF06}"/>
                    </a:ext>
                  </a:extLst>
                </p:cNvPr>
                <p:cNvSpPr txBox="1"/>
                <p:nvPr/>
              </p:nvSpPr>
              <p:spPr>
                <a:xfrm>
                  <a:off x="10928622" y="3785944"/>
                  <a:ext cx="362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r>
                              <a:rPr lang="es-CO" b="0" i="0" smtClean="0">
                                <a:latin typeface="Cambria Math" panose="02040503050406030204" pitchFamily="18" charset="0"/>
                              </a:rPr>
                              <m:t>′</m:t>
                            </m:r>
                          </m:e>
                          <m:sub>
                            <m:r>
                              <a:rPr lang="es-CO" b="0" i="0" smtClean="0">
                                <a:latin typeface="Cambria Math" panose="02040503050406030204" pitchFamily="18" charset="0"/>
                              </a:rPr>
                              <m:t>4</m:t>
                            </m:r>
                          </m:sub>
                        </m:sSub>
                      </m:oMath>
                    </m:oMathPara>
                  </a14:m>
                  <a:endParaRPr lang="es-CO"/>
                </a:p>
              </p:txBody>
            </p:sp>
          </mc:Choice>
          <mc:Fallback>
            <p:sp>
              <p:nvSpPr>
                <p:cNvPr id="80" name="CuadroTexto 79">
                  <a:extLst>
                    <a:ext uri="{FF2B5EF4-FFF2-40B4-BE49-F238E27FC236}">
                      <a16:creationId xmlns:a16="http://schemas.microsoft.com/office/drawing/2014/main" id="{E542DBEF-FFB4-4976-81AF-F26D3B72BF06}"/>
                    </a:ext>
                  </a:extLst>
                </p:cNvPr>
                <p:cNvSpPr txBox="1">
                  <a:spLocks noRot="1" noChangeAspect="1" noMove="1" noResize="1" noEditPoints="1" noAdjustHandles="1" noChangeArrowheads="1" noChangeShapeType="1" noTextEdit="1"/>
                </p:cNvSpPr>
                <p:nvPr/>
              </p:nvSpPr>
              <p:spPr>
                <a:xfrm>
                  <a:off x="10928622" y="3785944"/>
                  <a:ext cx="362214" cy="276999"/>
                </a:xfrm>
                <a:prstGeom prst="rect">
                  <a:avLst/>
                </a:prstGeom>
                <a:blipFill>
                  <a:blip r:embed="rId11"/>
                  <a:stretch>
                    <a:fillRect l="-16949" r="-5085"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CuadroTexto 80">
                  <a:extLst>
                    <a:ext uri="{FF2B5EF4-FFF2-40B4-BE49-F238E27FC236}">
                      <a16:creationId xmlns:a16="http://schemas.microsoft.com/office/drawing/2014/main" id="{777D6690-6E20-49C4-BED8-377EBA8D724B}"/>
                    </a:ext>
                  </a:extLst>
                </p:cNvPr>
                <p:cNvSpPr txBox="1"/>
                <p:nvPr/>
              </p:nvSpPr>
              <p:spPr>
                <a:xfrm>
                  <a:off x="10928622" y="4234369"/>
                  <a:ext cx="362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r>
                              <a:rPr lang="es-CO" b="0" i="0" smtClean="0">
                                <a:latin typeface="Cambria Math" panose="02040503050406030204" pitchFamily="18" charset="0"/>
                              </a:rPr>
                              <m:t>′</m:t>
                            </m:r>
                          </m:e>
                          <m:sub>
                            <m:r>
                              <a:rPr lang="es-CO" b="0" i="0" smtClean="0">
                                <a:latin typeface="Cambria Math" panose="02040503050406030204" pitchFamily="18" charset="0"/>
                              </a:rPr>
                              <m:t>3</m:t>
                            </m:r>
                          </m:sub>
                        </m:sSub>
                      </m:oMath>
                    </m:oMathPara>
                  </a14:m>
                  <a:endParaRPr lang="es-CO"/>
                </a:p>
              </p:txBody>
            </p:sp>
          </mc:Choice>
          <mc:Fallback>
            <p:sp>
              <p:nvSpPr>
                <p:cNvPr id="81" name="CuadroTexto 80">
                  <a:extLst>
                    <a:ext uri="{FF2B5EF4-FFF2-40B4-BE49-F238E27FC236}">
                      <a16:creationId xmlns:a16="http://schemas.microsoft.com/office/drawing/2014/main" id="{777D6690-6E20-49C4-BED8-377EBA8D724B}"/>
                    </a:ext>
                  </a:extLst>
                </p:cNvPr>
                <p:cNvSpPr txBox="1">
                  <a:spLocks noRot="1" noChangeAspect="1" noMove="1" noResize="1" noEditPoints="1" noAdjustHandles="1" noChangeArrowheads="1" noChangeShapeType="1" noTextEdit="1"/>
                </p:cNvSpPr>
                <p:nvPr/>
              </p:nvSpPr>
              <p:spPr>
                <a:xfrm>
                  <a:off x="10928622" y="4234369"/>
                  <a:ext cx="362214" cy="276999"/>
                </a:xfrm>
                <a:prstGeom prst="rect">
                  <a:avLst/>
                </a:prstGeom>
                <a:blipFill>
                  <a:blip r:embed="rId12"/>
                  <a:stretch>
                    <a:fillRect l="-16949" t="-2222" r="-5085"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CuadroTexto 81">
                  <a:extLst>
                    <a:ext uri="{FF2B5EF4-FFF2-40B4-BE49-F238E27FC236}">
                      <a16:creationId xmlns:a16="http://schemas.microsoft.com/office/drawing/2014/main" id="{E2D51343-1705-4D5B-967D-A0663D5A6AC5}"/>
                    </a:ext>
                  </a:extLst>
                </p:cNvPr>
                <p:cNvSpPr txBox="1"/>
                <p:nvPr/>
              </p:nvSpPr>
              <p:spPr>
                <a:xfrm>
                  <a:off x="10930374" y="4666496"/>
                  <a:ext cx="3622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r>
                              <a:rPr lang="es-CO" b="0" i="0" smtClean="0">
                                <a:latin typeface="Cambria Math" panose="02040503050406030204" pitchFamily="18" charset="0"/>
                              </a:rPr>
                              <m:t>′</m:t>
                            </m:r>
                          </m:e>
                          <m:sub>
                            <m:r>
                              <a:rPr lang="es-CO" b="0" i="0" smtClean="0">
                                <a:latin typeface="Cambria Math" panose="02040503050406030204" pitchFamily="18" charset="0"/>
                              </a:rPr>
                              <m:t>2</m:t>
                            </m:r>
                          </m:sub>
                        </m:sSub>
                      </m:oMath>
                    </m:oMathPara>
                  </a14:m>
                  <a:endParaRPr lang="es-CO"/>
                </a:p>
              </p:txBody>
            </p:sp>
          </mc:Choice>
          <mc:Fallback>
            <p:sp>
              <p:nvSpPr>
                <p:cNvPr id="82" name="CuadroTexto 81">
                  <a:extLst>
                    <a:ext uri="{FF2B5EF4-FFF2-40B4-BE49-F238E27FC236}">
                      <a16:creationId xmlns:a16="http://schemas.microsoft.com/office/drawing/2014/main" id="{E2D51343-1705-4D5B-967D-A0663D5A6AC5}"/>
                    </a:ext>
                  </a:extLst>
                </p:cNvPr>
                <p:cNvSpPr txBox="1">
                  <a:spLocks noRot="1" noChangeAspect="1" noMove="1" noResize="1" noEditPoints="1" noAdjustHandles="1" noChangeArrowheads="1" noChangeShapeType="1" noTextEdit="1"/>
                </p:cNvSpPr>
                <p:nvPr/>
              </p:nvSpPr>
              <p:spPr>
                <a:xfrm>
                  <a:off x="10930374" y="4666496"/>
                  <a:ext cx="362214" cy="276999"/>
                </a:xfrm>
                <a:prstGeom prst="rect">
                  <a:avLst/>
                </a:prstGeom>
                <a:blipFill>
                  <a:blip r:embed="rId13"/>
                  <a:stretch>
                    <a:fillRect l="-16667" t="-2222" r="-5000"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CuadroTexto 82">
                  <a:extLst>
                    <a:ext uri="{FF2B5EF4-FFF2-40B4-BE49-F238E27FC236}">
                      <a16:creationId xmlns:a16="http://schemas.microsoft.com/office/drawing/2014/main" id="{1B039621-F394-4455-8FC2-D2FA72E5D73C}"/>
                    </a:ext>
                  </a:extLst>
                </p:cNvPr>
                <p:cNvSpPr txBox="1"/>
                <p:nvPr/>
              </p:nvSpPr>
              <p:spPr>
                <a:xfrm>
                  <a:off x="10930374" y="5114921"/>
                  <a:ext cx="356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m:rPr>
                                <m:sty m:val="p"/>
                              </m:rPr>
                              <a:rPr lang="es-CO" b="0" i="0" smtClean="0">
                                <a:latin typeface="Cambria Math" panose="02040503050406030204" pitchFamily="18" charset="0"/>
                              </a:rPr>
                              <m:t>X</m:t>
                            </m:r>
                            <m:r>
                              <a:rPr lang="es-CO" b="0" i="0" smtClean="0">
                                <a:latin typeface="Cambria Math" panose="02040503050406030204" pitchFamily="18" charset="0"/>
                              </a:rPr>
                              <m:t>′</m:t>
                            </m:r>
                          </m:e>
                          <m:sub>
                            <m:r>
                              <a:rPr lang="es-CO" b="0" i="0" smtClean="0">
                                <a:latin typeface="Cambria Math" panose="02040503050406030204" pitchFamily="18" charset="0"/>
                              </a:rPr>
                              <m:t>1</m:t>
                            </m:r>
                          </m:sub>
                        </m:sSub>
                      </m:oMath>
                    </m:oMathPara>
                  </a14:m>
                  <a:endParaRPr lang="es-CO"/>
                </a:p>
              </p:txBody>
            </p:sp>
          </mc:Choice>
          <mc:Fallback>
            <p:sp>
              <p:nvSpPr>
                <p:cNvPr id="83" name="CuadroTexto 82">
                  <a:extLst>
                    <a:ext uri="{FF2B5EF4-FFF2-40B4-BE49-F238E27FC236}">
                      <a16:creationId xmlns:a16="http://schemas.microsoft.com/office/drawing/2014/main" id="{1B039621-F394-4455-8FC2-D2FA72E5D73C}"/>
                    </a:ext>
                  </a:extLst>
                </p:cNvPr>
                <p:cNvSpPr txBox="1">
                  <a:spLocks noRot="1" noChangeAspect="1" noMove="1" noResize="1" noEditPoints="1" noAdjustHandles="1" noChangeArrowheads="1" noChangeShapeType="1" noTextEdit="1"/>
                </p:cNvSpPr>
                <p:nvPr/>
              </p:nvSpPr>
              <p:spPr>
                <a:xfrm>
                  <a:off x="10930374" y="5114921"/>
                  <a:ext cx="356893" cy="276999"/>
                </a:xfrm>
                <a:prstGeom prst="rect">
                  <a:avLst/>
                </a:prstGeom>
                <a:blipFill>
                  <a:blip r:embed="rId14"/>
                  <a:stretch>
                    <a:fillRect l="-16949" r="-5085"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CuadroTexto 83">
                  <a:extLst>
                    <a:ext uri="{FF2B5EF4-FFF2-40B4-BE49-F238E27FC236}">
                      <a16:creationId xmlns:a16="http://schemas.microsoft.com/office/drawing/2014/main" id="{44A8A912-A1AD-4635-ACE3-D264FE29A972}"/>
                    </a:ext>
                  </a:extLst>
                </p:cNvPr>
                <p:cNvSpPr txBox="1"/>
                <p:nvPr/>
              </p:nvSpPr>
              <p:spPr>
                <a:xfrm>
                  <a:off x="11617170" y="2870699"/>
                  <a:ext cx="2019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ea typeface="Cambria Math" panose="02040503050406030204" pitchFamily="18" charset="0"/>
                          </a:rPr>
                          <m:t>∆</m:t>
                        </m:r>
                      </m:oMath>
                    </m:oMathPara>
                  </a14:m>
                  <a:endParaRPr lang="es-CO"/>
                </a:p>
              </p:txBody>
            </p:sp>
          </mc:Choice>
          <mc:Fallback>
            <p:sp>
              <p:nvSpPr>
                <p:cNvPr id="84" name="CuadroTexto 83">
                  <a:extLst>
                    <a:ext uri="{FF2B5EF4-FFF2-40B4-BE49-F238E27FC236}">
                      <a16:creationId xmlns:a16="http://schemas.microsoft.com/office/drawing/2014/main" id="{44A8A912-A1AD-4635-ACE3-D264FE29A972}"/>
                    </a:ext>
                  </a:extLst>
                </p:cNvPr>
                <p:cNvSpPr txBox="1">
                  <a:spLocks noRot="1" noChangeAspect="1" noMove="1" noResize="1" noEditPoints="1" noAdjustHandles="1" noChangeArrowheads="1" noChangeShapeType="1" noTextEdit="1"/>
                </p:cNvSpPr>
                <p:nvPr/>
              </p:nvSpPr>
              <p:spPr>
                <a:xfrm>
                  <a:off x="11617170" y="2870699"/>
                  <a:ext cx="201978" cy="276999"/>
                </a:xfrm>
                <a:prstGeom prst="rect">
                  <a:avLst/>
                </a:prstGeom>
                <a:blipFill>
                  <a:blip r:embed="rId15"/>
                  <a:stretch>
                    <a:fillRect l="-27273" r="-24242" b="-8696"/>
                  </a:stretch>
                </a:blipFill>
              </p:spPr>
              <p:txBody>
                <a:bodyPr/>
                <a:lstStyle/>
                <a:p>
                  <a:r>
                    <a:rPr lang="en-US">
                      <a:noFill/>
                    </a:rPr>
                    <a:t> </a:t>
                  </a:r>
                </a:p>
              </p:txBody>
            </p:sp>
          </mc:Fallback>
        </mc:AlternateContent>
        <p:sp>
          <p:nvSpPr>
            <p:cNvPr id="85" name="Cerrar llave 84">
              <a:extLst>
                <a:ext uri="{FF2B5EF4-FFF2-40B4-BE49-F238E27FC236}">
                  <a16:creationId xmlns:a16="http://schemas.microsoft.com/office/drawing/2014/main" id="{40855F4F-460B-4508-9683-C22A4FA5B19F}"/>
                </a:ext>
              </a:extLst>
            </p:cNvPr>
            <p:cNvSpPr/>
            <p:nvPr/>
          </p:nvSpPr>
          <p:spPr>
            <a:xfrm>
              <a:off x="11301102" y="2753779"/>
              <a:ext cx="299184" cy="4816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grpSp>
      <mc:AlternateContent xmlns:mc="http://schemas.openxmlformats.org/markup-compatibility/2006">
        <mc:Choice xmlns:a14="http://schemas.microsoft.com/office/drawing/2010/main" Requires="a14">
          <p:sp>
            <p:nvSpPr>
              <p:cNvPr id="86" name="CuadroTexto 85">
                <a:extLst>
                  <a:ext uri="{FF2B5EF4-FFF2-40B4-BE49-F238E27FC236}">
                    <a16:creationId xmlns:a16="http://schemas.microsoft.com/office/drawing/2014/main" id="{B1E51B58-34EA-4C4F-BF5C-A24178682E43}"/>
                  </a:ext>
                </a:extLst>
              </p:cNvPr>
              <p:cNvSpPr txBox="1"/>
              <p:nvPr/>
            </p:nvSpPr>
            <p:spPr>
              <a:xfrm>
                <a:off x="7238078" y="5359456"/>
                <a:ext cx="3092596" cy="689163"/>
              </a:xfrm>
              <a:prstGeom prst="rect">
                <a:avLst/>
              </a:prstGeom>
              <a:noFill/>
            </p:spPr>
            <p:txBody>
              <a:bodyPr wrap="square" rtlCol="0">
                <a:spAutoFit/>
              </a:bodyPr>
              <a:lstStyle/>
              <a:p>
                <a14:m>
                  <m:oMath xmlns:m="http://schemas.openxmlformats.org/officeDocument/2006/math">
                    <m:sSub>
                      <m:sSubPr>
                        <m:ctrlPr>
                          <a:rPr lang="es-CO" i="1" smtClean="0">
                            <a:latin typeface="Cambria Math" panose="02040503050406030204" pitchFamily="18" charset="0"/>
                          </a:rPr>
                        </m:ctrlPr>
                      </m:sSubPr>
                      <m:e>
                        <m:r>
                          <m:rPr>
                            <m:sty m:val="p"/>
                          </m:rPr>
                          <a:rPr lang="es-CO" i="0">
                            <a:latin typeface="Cambria Math" panose="02040503050406030204" pitchFamily="18" charset="0"/>
                          </a:rPr>
                          <m:t>X</m:t>
                        </m:r>
                      </m:e>
                      <m:sub>
                        <m:r>
                          <m:rPr>
                            <m:sty m:val="p"/>
                          </m:rPr>
                          <a:rPr lang="es-CO" b="0" i="0" smtClean="0">
                            <a:latin typeface="Cambria Math" panose="02040503050406030204" pitchFamily="18" charset="0"/>
                          </a:rPr>
                          <m:t>q</m:t>
                        </m:r>
                      </m:sub>
                    </m:sSub>
                    <m:r>
                      <a:rPr lang="es-CO" i="0">
                        <a:latin typeface="Cambria Math" panose="02040503050406030204" pitchFamily="18" charset="0"/>
                      </a:rPr>
                      <m:t> </m:t>
                    </m:r>
                  </m:oMath>
                </a14:m>
                <a:r>
                  <a:rPr lang="es-CO"/>
                  <a:t>: Niveles de cuantización.</a:t>
                </a:r>
              </a:p>
              <a:p>
                <a14:m>
                  <m:oMath xmlns:m="http://schemas.openxmlformats.org/officeDocument/2006/math">
                    <m:sSub>
                      <m:sSubPr>
                        <m:ctrlPr>
                          <a:rPr lang="es-CO" i="1">
                            <a:latin typeface="Cambria Math" panose="02040503050406030204" pitchFamily="18" charset="0"/>
                          </a:rPr>
                        </m:ctrlPr>
                      </m:sSubPr>
                      <m:e>
                        <m:r>
                          <m:rPr>
                            <m:sty m:val="p"/>
                          </m:rPr>
                          <a:rPr lang="es-CO" i="0">
                            <a:latin typeface="Cambria Math" panose="02040503050406030204" pitchFamily="18" charset="0"/>
                          </a:rPr>
                          <m:t>X</m:t>
                        </m:r>
                        <m:r>
                          <a:rPr lang="es-CO" i="0">
                            <a:latin typeface="Cambria Math" panose="02040503050406030204" pitchFamily="18" charset="0"/>
                          </a:rPr>
                          <m:t>′</m:t>
                        </m:r>
                      </m:e>
                      <m:sub>
                        <m:r>
                          <m:rPr>
                            <m:sty m:val="p"/>
                          </m:rPr>
                          <a:rPr lang="es-CO" b="0" i="0" smtClean="0">
                            <a:latin typeface="Cambria Math" panose="02040503050406030204" pitchFamily="18" charset="0"/>
                          </a:rPr>
                          <m:t>p</m:t>
                        </m:r>
                      </m:sub>
                    </m:sSub>
                    <m:r>
                      <a:rPr lang="es-CO" i="0">
                        <a:latin typeface="Cambria Math" panose="02040503050406030204" pitchFamily="18" charset="0"/>
                      </a:rPr>
                      <m:t> </m:t>
                    </m:r>
                  </m:oMath>
                </a14:m>
                <a:r>
                  <a:rPr lang="es-CO"/>
                  <a:t>: Niveles de decisión.</a:t>
                </a:r>
              </a:p>
            </p:txBody>
          </p:sp>
        </mc:Choice>
        <mc:Fallback>
          <p:sp>
            <p:nvSpPr>
              <p:cNvPr id="86" name="CuadroTexto 85">
                <a:extLst>
                  <a:ext uri="{FF2B5EF4-FFF2-40B4-BE49-F238E27FC236}">
                    <a16:creationId xmlns:a16="http://schemas.microsoft.com/office/drawing/2014/main" id="{B1E51B58-34EA-4C4F-BF5C-A24178682E43}"/>
                  </a:ext>
                </a:extLst>
              </p:cNvPr>
              <p:cNvSpPr txBox="1">
                <a:spLocks noRot="1" noChangeAspect="1" noMove="1" noResize="1" noEditPoints="1" noAdjustHandles="1" noChangeArrowheads="1" noChangeShapeType="1" noTextEdit="1"/>
              </p:cNvSpPr>
              <p:nvPr/>
            </p:nvSpPr>
            <p:spPr>
              <a:xfrm>
                <a:off x="7238078" y="5359456"/>
                <a:ext cx="3092596" cy="689163"/>
              </a:xfrm>
              <a:prstGeom prst="rect">
                <a:avLst/>
              </a:prstGeom>
              <a:blipFill>
                <a:blip r:embed="rId16"/>
                <a:stretch>
                  <a:fillRect t="-4425" r="-1575" b="-10619"/>
                </a:stretch>
              </a:blipFill>
            </p:spPr>
            <p:txBody>
              <a:bodyPr/>
              <a:lstStyle/>
              <a:p>
                <a:r>
                  <a:rPr lang="en-US">
                    <a:noFill/>
                  </a:rPr>
                  <a:t> </a:t>
                </a:r>
              </a:p>
            </p:txBody>
          </p:sp>
        </mc:Fallback>
      </mc:AlternateContent>
      <p:sp>
        <p:nvSpPr>
          <p:cNvPr id="3" name="CuadroTexto 2">
            <a:extLst>
              <a:ext uri="{FF2B5EF4-FFF2-40B4-BE49-F238E27FC236}">
                <a16:creationId xmlns:a16="http://schemas.microsoft.com/office/drawing/2014/main" id="{F0C33139-F442-EDFE-63F7-C153BDB3D7EA}"/>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Tree>
    <p:extLst>
      <p:ext uri="{BB962C8B-B14F-4D97-AF65-F5344CB8AC3E}">
        <p14:creationId xmlns:p14="http://schemas.microsoft.com/office/powerpoint/2010/main" val="34056977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barn(inVertical)">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2222282" y="6137688"/>
            <a:ext cx="1498380" cy="7203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5" name="Marcador de número de diapositiva 1">
            <a:extLst>
              <a:ext uri="{FF2B5EF4-FFF2-40B4-BE49-F238E27FC236}">
                <a16:creationId xmlns:a16="http://schemas.microsoft.com/office/drawing/2014/main" id="{A6E5C745-1992-41D0-AFAC-8C8CC51532F9}"/>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19</a:t>
            </a:fld>
            <a:endParaRPr lang="es-CO"/>
          </a:p>
        </p:txBody>
      </p:sp>
      <p:grpSp>
        <p:nvGrpSpPr>
          <p:cNvPr id="2" name="Grupo 1">
            <a:extLst>
              <a:ext uri="{FF2B5EF4-FFF2-40B4-BE49-F238E27FC236}">
                <a16:creationId xmlns:a16="http://schemas.microsoft.com/office/drawing/2014/main" id="{76276A5B-B1B3-40CD-5905-3EDEF182B0DF}"/>
              </a:ext>
            </a:extLst>
          </p:cNvPr>
          <p:cNvGrpSpPr/>
          <p:nvPr/>
        </p:nvGrpSpPr>
        <p:grpSpPr>
          <a:xfrm>
            <a:off x="6162443" y="2260280"/>
            <a:ext cx="5270094" cy="2364051"/>
            <a:chOff x="6162443" y="2260280"/>
            <a:chExt cx="5270094" cy="2364051"/>
          </a:xfrm>
        </p:grpSpPr>
        <p:pic>
          <p:nvPicPr>
            <p:cNvPr id="45" name="Imagen 44">
              <a:extLst>
                <a:ext uri="{FF2B5EF4-FFF2-40B4-BE49-F238E27FC236}">
                  <a16:creationId xmlns:a16="http://schemas.microsoft.com/office/drawing/2014/main" id="{404CB33B-9048-455B-810E-0AD4D2713947}"/>
                </a:ext>
              </a:extLst>
            </p:cNvPr>
            <p:cNvPicPr>
              <a:picLocks noChangeAspect="1"/>
            </p:cNvPicPr>
            <p:nvPr/>
          </p:nvPicPr>
          <p:blipFill rotWithShape="1">
            <a:blip r:embed="rId3">
              <a:extLst>
                <a:ext uri="{28A0092B-C50C-407E-A947-70E740481C1C}">
                  <a14:useLocalDpi xmlns:a14="http://schemas.microsoft.com/office/drawing/2010/main" val="0"/>
                </a:ext>
              </a:extLst>
            </a:blip>
            <a:srcRect t="-35" r="84204" b="79436"/>
            <a:stretch/>
          </p:blipFill>
          <p:spPr>
            <a:xfrm>
              <a:off x="8207462" y="2260280"/>
              <a:ext cx="3225075" cy="2364051"/>
            </a:xfrm>
            <a:prstGeom prst="rect">
              <a:avLst/>
            </a:prstGeom>
          </p:spPr>
        </p:pic>
        <p:sp>
          <p:nvSpPr>
            <p:cNvPr id="7" name="Elipse 6">
              <a:extLst>
                <a:ext uri="{FF2B5EF4-FFF2-40B4-BE49-F238E27FC236}">
                  <a16:creationId xmlns:a16="http://schemas.microsoft.com/office/drawing/2014/main" id="{3F383630-1BCD-42C1-A832-FCC68F7450C1}"/>
                </a:ext>
              </a:extLst>
            </p:cNvPr>
            <p:cNvSpPr/>
            <p:nvPr/>
          </p:nvSpPr>
          <p:spPr>
            <a:xfrm>
              <a:off x="8641759" y="2908086"/>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CuadroTexto 45">
              <a:extLst>
                <a:ext uri="{FF2B5EF4-FFF2-40B4-BE49-F238E27FC236}">
                  <a16:creationId xmlns:a16="http://schemas.microsoft.com/office/drawing/2014/main" id="{BED6E8DD-061E-4342-9BE1-D8A0EDBC0D43}"/>
                </a:ext>
              </a:extLst>
            </p:cNvPr>
            <p:cNvSpPr txBox="1"/>
            <p:nvPr/>
          </p:nvSpPr>
          <p:spPr>
            <a:xfrm>
              <a:off x="6162443" y="3759315"/>
              <a:ext cx="1837298" cy="323165"/>
            </a:xfrm>
            <a:prstGeom prst="rect">
              <a:avLst/>
            </a:prstGeom>
            <a:noFill/>
          </p:spPr>
          <p:txBody>
            <a:bodyPr wrap="none" rtlCol="0">
              <a:spAutoFit/>
            </a:bodyPr>
            <a:lstStyle/>
            <a:p>
              <a:r>
                <a:rPr lang="es-CO" sz="1500"/>
                <a:t>Error de cuantización</a:t>
              </a:r>
            </a:p>
          </p:txBody>
        </p:sp>
        <p:cxnSp>
          <p:nvCxnSpPr>
            <p:cNvPr id="48" name="Conector: curvado 47">
              <a:extLst>
                <a:ext uri="{FF2B5EF4-FFF2-40B4-BE49-F238E27FC236}">
                  <a16:creationId xmlns:a16="http://schemas.microsoft.com/office/drawing/2014/main" id="{7AFC9688-AEC8-4BAD-A0DD-2C0E5BFB40AB}"/>
                </a:ext>
              </a:extLst>
            </p:cNvPr>
            <p:cNvCxnSpPr>
              <a:stCxn id="46" idx="0"/>
              <a:endCxn id="7" idx="2"/>
            </p:cNvCxnSpPr>
            <p:nvPr/>
          </p:nvCxnSpPr>
          <p:spPr>
            <a:xfrm rot="5400000" flipH="1" flipV="1">
              <a:off x="7453811" y="2571368"/>
              <a:ext cx="815229" cy="15606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CuadroTexto 2">
            <a:extLst>
              <a:ext uri="{FF2B5EF4-FFF2-40B4-BE49-F238E27FC236}">
                <a16:creationId xmlns:a16="http://schemas.microsoft.com/office/drawing/2014/main" id="{2C10165A-31B7-2E8C-469F-D3486C7E0502}"/>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grpSp>
        <p:nvGrpSpPr>
          <p:cNvPr id="6" name="Grupo 5">
            <a:extLst>
              <a:ext uri="{FF2B5EF4-FFF2-40B4-BE49-F238E27FC236}">
                <a16:creationId xmlns:a16="http://schemas.microsoft.com/office/drawing/2014/main" id="{8BF28D92-B350-D265-AED2-56FDBAFD324A}"/>
              </a:ext>
            </a:extLst>
          </p:cNvPr>
          <p:cNvGrpSpPr/>
          <p:nvPr/>
        </p:nvGrpSpPr>
        <p:grpSpPr>
          <a:xfrm>
            <a:off x="1024286" y="2846563"/>
            <a:ext cx="2608816" cy="2110709"/>
            <a:chOff x="1024286" y="2846563"/>
            <a:chExt cx="2608816" cy="2110709"/>
          </a:xfrm>
        </p:grpSpPr>
        <p:sp>
          <p:nvSpPr>
            <p:cNvPr id="8" name="Rectángulo 7">
              <a:extLst>
                <a:ext uri="{FF2B5EF4-FFF2-40B4-BE49-F238E27FC236}">
                  <a16:creationId xmlns:a16="http://schemas.microsoft.com/office/drawing/2014/main" id="{E9B552B5-AE77-923D-F201-5E94904E89E3}"/>
                </a:ext>
              </a:extLst>
            </p:cNvPr>
            <p:cNvSpPr/>
            <p:nvPr/>
          </p:nvSpPr>
          <p:spPr>
            <a:xfrm>
              <a:off x="1024286" y="3139392"/>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9" name="Rectángulo 8">
              <a:extLst>
                <a:ext uri="{FF2B5EF4-FFF2-40B4-BE49-F238E27FC236}">
                  <a16:creationId xmlns:a16="http://schemas.microsoft.com/office/drawing/2014/main" id="{7F89648C-2B2D-3E67-338F-7D8897E525F9}"/>
                </a:ext>
              </a:extLst>
            </p:cNvPr>
            <p:cNvSpPr/>
            <p:nvPr/>
          </p:nvSpPr>
          <p:spPr>
            <a:xfrm>
              <a:off x="2137468" y="3139392"/>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469AE533-8A91-3400-D9AF-83173BCC3CFB}"/>
                </a:ext>
              </a:extLst>
            </p:cNvPr>
            <p:cNvSpPr/>
            <p:nvPr/>
          </p:nvSpPr>
          <p:spPr>
            <a:xfrm rot="5400000">
              <a:off x="3249004" y="3810606"/>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874D35F9-435E-B4CB-4D08-78B3469BE6F5}"/>
                </a:ext>
              </a:extLst>
            </p:cNvPr>
            <p:cNvSpPr/>
            <p:nvPr/>
          </p:nvSpPr>
          <p:spPr>
            <a:xfrm>
              <a:off x="1024286" y="4453690"/>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9DCA7DE4-9B38-96DF-9F4F-2687CE79756D}"/>
                </a:ext>
              </a:extLst>
            </p:cNvPr>
            <p:cNvSpPr/>
            <p:nvPr/>
          </p:nvSpPr>
          <p:spPr>
            <a:xfrm>
              <a:off x="2137468" y="4453690"/>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doblada 13">
              <a:extLst>
                <a:ext uri="{FF2B5EF4-FFF2-40B4-BE49-F238E27FC236}">
                  <a16:creationId xmlns:a16="http://schemas.microsoft.com/office/drawing/2014/main" id="{E2860BF3-D915-06B6-C8CC-4F4323075E01}"/>
                </a:ext>
              </a:extLst>
            </p:cNvPr>
            <p:cNvSpPr/>
            <p:nvPr/>
          </p:nvSpPr>
          <p:spPr>
            <a:xfrm rot="5400000">
              <a:off x="3096222" y="3201053"/>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6" name="Flecha: doblada 15">
              <a:extLst>
                <a:ext uri="{FF2B5EF4-FFF2-40B4-BE49-F238E27FC236}">
                  <a16:creationId xmlns:a16="http://schemas.microsoft.com/office/drawing/2014/main" id="{BB88840B-8922-BCAD-A436-170E7B3EC416}"/>
                </a:ext>
              </a:extLst>
            </p:cNvPr>
            <p:cNvSpPr/>
            <p:nvPr/>
          </p:nvSpPr>
          <p:spPr>
            <a:xfrm rot="10800000">
              <a:off x="2943820" y="4211451"/>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7" name="Flecha: a la derecha 16">
              <a:extLst>
                <a:ext uri="{FF2B5EF4-FFF2-40B4-BE49-F238E27FC236}">
                  <a16:creationId xmlns:a16="http://schemas.microsoft.com/office/drawing/2014/main" id="{B8A03FBA-6D09-5246-857A-52A3AE84A648}"/>
                </a:ext>
              </a:extLst>
            </p:cNvPr>
            <p:cNvSpPr/>
            <p:nvPr/>
          </p:nvSpPr>
          <p:spPr>
            <a:xfrm>
              <a:off x="1832668" y="3324922"/>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Flecha: a la derecha 17">
              <a:extLst>
                <a:ext uri="{FF2B5EF4-FFF2-40B4-BE49-F238E27FC236}">
                  <a16:creationId xmlns:a16="http://schemas.microsoft.com/office/drawing/2014/main" id="{F34E7764-498E-7DD4-CE5E-054BEFC0C53A}"/>
                </a:ext>
              </a:extLst>
            </p:cNvPr>
            <p:cNvSpPr/>
            <p:nvPr/>
          </p:nvSpPr>
          <p:spPr>
            <a:xfrm rot="10800000">
              <a:off x="1832668" y="4626645"/>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1CF9699B-3473-10A3-9539-5928398CFC60}"/>
                </a:ext>
              </a:extLst>
            </p:cNvPr>
            <p:cNvSpPr/>
            <p:nvPr/>
          </p:nvSpPr>
          <p:spPr>
            <a:xfrm>
              <a:off x="2266581" y="3213143"/>
              <a:ext cx="550152" cy="369332"/>
            </a:xfrm>
            <a:prstGeom prst="rect">
              <a:avLst/>
            </a:prstGeom>
          </p:spPr>
          <p:txBody>
            <a:bodyPr wrap="none">
              <a:spAutoFit/>
            </a:bodyPr>
            <a:lstStyle/>
            <a:p>
              <a:pPr algn="ctr"/>
              <a:r>
                <a:rPr lang="es-CO"/>
                <a:t>A/D</a:t>
              </a:r>
            </a:p>
          </p:txBody>
        </p:sp>
        <p:sp>
          <p:nvSpPr>
            <p:cNvPr id="20" name="Rectángulo 19">
              <a:extLst>
                <a:ext uri="{FF2B5EF4-FFF2-40B4-BE49-F238E27FC236}">
                  <a16:creationId xmlns:a16="http://schemas.microsoft.com/office/drawing/2014/main" id="{CFE31ACA-35F3-166B-E0EA-AB1CB91F04B7}"/>
                </a:ext>
              </a:extLst>
            </p:cNvPr>
            <p:cNvSpPr/>
            <p:nvPr/>
          </p:nvSpPr>
          <p:spPr>
            <a:xfrm>
              <a:off x="1079754" y="4520815"/>
              <a:ext cx="691215" cy="369332"/>
            </a:xfrm>
            <a:prstGeom prst="rect">
              <a:avLst/>
            </a:prstGeom>
          </p:spPr>
          <p:txBody>
            <a:bodyPr wrap="none">
              <a:spAutoFit/>
            </a:bodyPr>
            <a:lstStyle/>
            <a:p>
              <a:pPr algn="ctr"/>
              <a:r>
                <a:rPr lang="es-CO"/>
                <a:t>Señal</a:t>
              </a:r>
            </a:p>
          </p:txBody>
        </p:sp>
        <p:sp>
          <p:nvSpPr>
            <p:cNvPr id="21" name="Rectángulo 20">
              <a:extLst>
                <a:ext uri="{FF2B5EF4-FFF2-40B4-BE49-F238E27FC236}">
                  <a16:creationId xmlns:a16="http://schemas.microsoft.com/office/drawing/2014/main" id="{2751478B-C204-6ADE-A262-866327B009DF}"/>
                </a:ext>
              </a:extLst>
            </p:cNvPr>
            <p:cNvSpPr/>
            <p:nvPr/>
          </p:nvSpPr>
          <p:spPr>
            <a:xfrm>
              <a:off x="2278268" y="4527848"/>
              <a:ext cx="542136" cy="369332"/>
            </a:xfrm>
            <a:prstGeom prst="rect">
              <a:avLst/>
            </a:prstGeom>
          </p:spPr>
          <p:txBody>
            <a:bodyPr wrap="none">
              <a:spAutoFit/>
            </a:bodyPr>
            <a:lstStyle/>
            <a:p>
              <a:pPr algn="ctr"/>
              <a:r>
                <a:rPr lang="es-CO"/>
                <a:t>D/A</a:t>
              </a:r>
            </a:p>
          </p:txBody>
        </p:sp>
        <p:sp>
          <p:nvSpPr>
            <p:cNvPr id="22" name="Elipse 21">
              <a:extLst>
                <a:ext uri="{FF2B5EF4-FFF2-40B4-BE49-F238E27FC236}">
                  <a16:creationId xmlns:a16="http://schemas.microsoft.com/office/drawing/2014/main" id="{7924CEC7-4A65-4426-15F1-33363ECE20AA}"/>
                </a:ext>
              </a:extLst>
            </p:cNvPr>
            <p:cNvSpPr/>
            <p:nvPr/>
          </p:nvSpPr>
          <p:spPr>
            <a:xfrm>
              <a:off x="2001657" y="2846563"/>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23" name="Conector: curvado 22">
            <a:extLst>
              <a:ext uri="{FF2B5EF4-FFF2-40B4-BE49-F238E27FC236}">
                <a16:creationId xmlns:a16="http://schemas.microsoft.com/office/drawing/2014/main" id="{AE11CC53-D6A8-C2CE-6EB6-8E6CCD011BBC}"/>
              </a:ext>
            </a:extLst>
          </p:cNvPr>
          <p:cNvCxnSpPr>
            <a:cxnSpLocks/>
            <a:stCxn id="22" idx="7"/>
            <a:endCxn id="25" idx="0"/>
          </p:cNvCxnSpPr>
          <p:nvPr/>
        </p:nvCxnSpPr>
        <p:spPr>
          <a:xfrm rot="16200000" flipH="1">
            <a:off x="3767977" y="2160242"/>
            <a:ext cx="402007" cy="2090972"/>
          </a:xfrm>
          <a:prstGeom prst="curvedConnector3">
            <a:avLst>
              <a:gd name="adj1" fmla="val -9620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upo 23">
            <a:extLst>
              <a:ext uri="{FF2B5EF4-FFF2-40B4-BE49-F238E27FC236}">
                <a16:creationId xmlns:a16="http://schemas.microsoft.com/office/drawing/2014/main" id="{E18EAED6-3940-0B81-C8B9-738634D18D59}"/>
              </a:ext>
            </a:extLst>
          </p:cNvPr>
          <p:cNvGrpSpPr/>
          <p:nvPr/>
        </p:nvGrpSpPr>
        <p:grpSpPr>
          <a:xfrm>
            <a:off x="4105247" y="3406732"/>
            <a:ext cx="1818439" cy="1690503"/>
            <a:chOff x="4105247" y="3406732"/>
            <a:chExt cx="1818439" cy="1690503"/>
          </a:xfrm>
        </p:grpSpPr>
        <p:sp>
          <p:nvSpPr>
            <p:cNvPr id="25" name="Rectángulo 24">
              <a:extLst>
                <a:ext uri="{FF2B5EF4-FFF2-40B4-BE49-F238E27FC236}">
                  <a16:creationId xmlns:a16="http://schemas.microsoft.com/office/drawing/2014/main" id="{4D9AF2FF-0054-5C43-823D-ACA645BE25D6}"/>
                </a:ext>
              </a:extLst>
            </p:cNvPr>
            <p:cNvSpPr/>
            <p:nvPr/>
          </p:nvSpPr>
          <p:spPr>
            <a:xfrm>
              <a:off x="4105247" y="3406732"/>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6" name="Conector recto de flecha 25">
              <a:extLst>
                <a:ext uri="{FF2B5EF4-FFF2-40B4-BE49-F238E27FC236}">
                  <a16:creationId xmlns:a16="http://schemas.microsoft.com/office/drawing/2014/main" id="{5DF67CF5-7551-4628-1549-053C9B1577B3}"/>
                </a:ext>
              </a:extLst>
            </p:cNvPr>
            <p:cNvCxnSpPr>
              <a:cxnSpLocks/>
            </p:cNvCxnSpPr>
            <p:nvPr/>
          </p:nvCxnSpPr>
          <p:spPr>
            <a:xfrm flipV="1">
              <a:off x="4269308" y="3426142"/>
              <a:ext cx="0" cy="105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033BC57-5B5A-F105-9F86-C108C9DB1C11}"/>
                </a:ext>
              </a:extLst>
            </p:cNvPr>
            <p:cNvCxnSpPr>
              <a:cxnSpLocks/>
            </p:cNvCxnSpPr>
            <p:nvPr/>
          </p:nvCxnSpPr>
          <p:spPr>
            <a:xfrm>
              <a:off x="4227901" y="4427748"/>
              <a:ext cx="16132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600011A-FA9A-71DD-3BF7-0352AFF7D406}"/>
                </a:ext>
              </a:extLst>
            </p:cNvPr>
            <p:cNvCxnSpPr>
              <a:cxnSpLocks/>
            </p:cNvCxnSpPr>
            <p:nvPr/>
          </p:nvCxnSpPr>
          <p:spPr>
            <a:xfrm>
              <a:off x="4196662" y="382490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CuadroTexto 28">
                  <a:extLst>
                    <a:ext uri="{FF2B5EF4-FFF2-40B4-BE49-F238E27FC236}">
                      <a16:creationId xmlns:a16="http://schemas.microsoft.com/office/drawing/2014/main" id="{67454AAB-9363-8BFF-9F59-3258D2857C4E}"/>
                    </a:ext>
                  </a:extLst>
                </p:cNvPr>
                <p:cNvSpPr txBox="1"/>
                <p:nvPr/>
              </p:nvSpPr>
              <p:spPr>
                <a:xfrm>
                  <a:off x="4901840" y="3908093"/>
                  <a:ext cx="202655"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600" i="1" smtClean="0">
                            <a:latin typeface="Cambria Math" panose="02040503050406030204" pitchFamily="18" charset="0"/>
                            <a:ea typeface="Cambria Math" panose="02040503050406030204" pitchFamily="18" charset="0"/>
                          </a:rPr>
                          <m:t>⋮</m:t>
                        </m:r>
                      </m:oMath>
                    </m:oMathPara>
                  </a14:m>
                  <a:endParaRPr lang="es-CO" sz="600"/>
                </a:p>
              </p:txBody>
            </p:sp>
          </mc:Choice>
          <mc:Fallback>
            <p:sp>
              <p:nvSpPr>
                <p:cNvPr id="29" name="CuadroTexto 28">
                  <a:extLst>
                    <a:ext uri="{FF2B5EF4-FFF2-40B4-BE49-F238E27FC236}">
                      <a16:creationId xmlns:a16="http://schemas.microsoft.com/office/drawing/2014/main" id="{67454AAB-9363-8BFF-9F59-3258D2857C4E}"/>
                    </a:ext>
                  </a:extLst>
                </p:cNvPr>
                <p:cNvSpPr txBox="1">
                  <a:spLocks noRot="1" noChangeAspect="1" noMove="1" noResize="1" noEditPoints="1" noAdjustHandles="1" noChangeArrowheads="1" noChangeShapeType="1" noTextEdit="1"/>
                </p:cNvSpPr>
                <p:nvPr/>
              </p:nvSpPr>
              <p:spPr>
                <a:xfrm>
                  <a:off x="4901840" y="3908093"/>
                  <a:ext cx="202655" cy="184666"/>
                </a:xfrm>
                <a:prstGeom prst="rect">
                  <a:avLst/>
                </a:prstGeom>
                <a:blipFill>
                  <a:blip r:embed="rId4"/>
                  <a:stretch>
                    <a:fillRect/>
                  </a:stretch>
                </a:blipFill>
              </p:spPr>
              <p:txBody>
                <a:bodyPr/>
                <a:lstStyle/>
                <a:p>
                  <a:r>
                    <a:rPr lang="en-US">
                      <a:noFill/>
                    </a:rPr>
                    <a:t> </a:t>
                  </a:r>
                </a:p>
              </p:txBody>
            </p:sp>
          </mc:Fallback>
        </mc:AlternateContent>
        <p:cxnSp>
          <p:nvCxnSpPr>
            <p:cNvPr id="30" name="Conector recto 29">
              <a:extLst>
                <a:ext uri="{FF2B5EF4-FFF2-40B4-BE49-F238E27FC236}">
                  <a16:creationId xmlns:a16="http://schemas.microsoft.com/office/drawing/2014/main" id="{0EEC6B1F-04BD-E26C-E10D-FE77138BE563}"/>
                </a:ext>
              </a:extLst>
            </p:cNvPr>
            <p:cNvCxnSpPr>
              <a:cxnSpLocks/>
            </p:cNvCxnSpPr>
            <p:nvPr/>
          </p:nvCxnSpPr>
          <p:spPr>
            <a:xfrm>
              <a:off x="4197451" y="3759367"/>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820E61A4-9558-D490-FE88-7994BBD6A328}"/>
                </a:ext>
              </a:extLst>
            </p:cNvPr>
            <p:cNvCxnSpPr>
              <a:cxnSpLocks/>
            </p:cNvCxnSpPr>
            <p:nvPr/>
          </p:nvCxnSpPr>
          <p:spPr>
            <a:xfrm>
              <a:off x="4193504" y="3693828"/>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8AA1BF46-CE6C-42B2-CF88-C2B3BCC18BAE}"/>
                </a:ext>
              </a:extLst>
            </p:cNvPr>
            <p:cNvCxnSpPr>
              <a:cxnSpLocks/>
            </p:cNvCxnSpPr>
            <p:nvPr/>
          </p:nvCxnSpPr>
          <p:spPr>
            <a:xfrm>
              <a:off x="4198238" y="362276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4919AE4C-C0C8-0007-0BAD-8348E595727C}"/>
                </a:ext>
              </a:extLst>
            </p:cNvPr>
            <p:cNvCxnSpPr>
              <a:cxnSpLocks/>
            </p:cNvCxnSpPr>
            <p:nvPr/>
          </p:nvCxnSpPr>
          <p:spPr>
            <a:xfrm>
              <a:off x="4202976" y="390229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8F5227A-3EC6-66A8-B2A6-8DCBD618120A}"/>
                </a:ext>
              </a:extLst>
            </p:cNvPr>
            <p:cNvCxnSpPr>
              <a:cxnSpLocks/>
            </p:cNvCxnSpPr>
            <p:nvPr/>
          </p:nvCxnSpPr>
          <p:spPr>
            <a:xfrm>
              <a:off x="4206926" y="429000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ABDBD8CA-D1CA-60F0-AD2D-C1E7621D856B}"/>
                </a:ext>
              </a:extLst>
            </p:cNvPr>
            <p:cNvCxnSpPr>
              <a:cxnSpLocks/>
            </p:cNvCxnSpPr>
            <p:nvPr/>
          </p:nvCxnSpPr>
          <p:spPr>
            <a:xfrm>
              <a:off x="4207715" y="422446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9D650942-7496-D39A-62E6-5E89237AFDC6}"/>
                </a:ext>
              </a:extLst>
            </p:cNvPr>
            <p:cNvCxnSpPr>
              <a:cxnSpLocks/>
            </p:cNvCxnSpPr>
            <p:nvPr/>
          </p:nvCxnSpPr>
          <p:spPr>
            <a:xfrm>
              <a:off x="4203768" y="4158922"/>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B917F759-D78E-047C-F71D-2C4104AE045D}"/>
                </a:ext>
              </a:extLst>
            </p:cNvPr>
            <p:cNvCxnSpPr>
              <a:cxnSpLocks/>
            </p:cNvCxnSpPr>
            <p:nvPr/>
          </p:nvCxnSpPr>
          <p:spPr>
            <a:xfrm>
              <a:off x="4208502" y="408785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C0C32C77-288A-91BF-C526-3D4A77CCF43F}"/>
                </a:ext>
              </a:extLst>
            </p:cNvPr>
            <p:cNvCxnSpPr>
              <a:cxnSpLocks/>
            </p:cNvCxnSpPr>
            <p:nvPr/>
          </p:nvCxnSpPr>
          <p:spPr>
            <a:xfrm>
              <a:off x="4213240" y="436738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133D1216-A9A1-D70D-4D1C-8E441BF0B7F9}"/>
                </a:ext>
              </a:extLst>
            </p:cNvPr>
            <p:cNvSpPr txBox="1"/>
            <p:nvPr/>
          </p:nvSpPr>
          <p:spPr>
            <a:xfrm>
              <a:off x="4706472" y="4697125"/>
              <a:ext cx="357790" cy="400110"/>
            </a:xfrm>
            <a:prstGeom prst="rect">
              <a:avLst/>
            </a:prstGeom>
            <a:noFill/>
          </p:spPr>
          <p:txBody>
            <a:bodyPr wrap="none" rtlCol="0">
              <a:spAutoFit/>
            </a:bodyPr>
            <a:lstStyle/>
            <a:p>
              <a:r>
                <a:rPr lang="es-CO" sz="2000"/>
                <a:t>Q</a:t>
              </a:r>
            </a:p>
          </p:txBody>
        </p:sp>
      </p:grpSp>
    </p:spTree>
    <p:extLst>
      <p:ext uri="{BB962C8B-B14F-4D97-AF65-F5344CB8AC3E}">
        <p14:creationId xmlns:p14="http://schemas.microsoft.com/office/powerpoint/2010/main" val="19754978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A873A4A-7D11-4D37-AC98-3410B2DED692}"/>
              </a:ext>
            </a:extLst>
          </p:cNvPr>
          <p:cNvSpPr>
            <a:spLocks noGrp="1"/>
          </p:cNvSpPr>
          <p:nvPr>
            <p:ph type="title"/>
          </p:nvPr>
        </p:nvSpPr>
        <p:spPr>
          <a:xfrm>
            <a:off x="3497523" y="2856319"/>
            <a:ext cx="5196954" cy="1145361"/>
          </a:xfrm>
        </p:spPr>
        <p:txBody>
          <a:bodyPr>
            <a:normAutofit/>
          </a:bodyPr>
          <a:lstStyle/>
          <a:p>
            <a:pPr algn="ctr"/>
            <a:r>
              <a:rPr lang="es-CO"/>
              <a:t>Introducción</a:t>
            </a:r>
            <a:endParaRPr lang="es-ES"/>
          </a:p>
        </p:txBody>
      </p:sp>
      <p:sp>
        <p:nvSpPr>
          <p:cNvPr id="8" name="Marcador de número de diapositiva 1">
            <a:extLst>
              <a:ext uri="{FF2B5EF4-FFF2-40B4-BE49-F238E27FC236}">
                <a16:creationId xmlns:a16="http://schemas.microsoft.com/office/drawing/2014/main" id="{5EB89FE1-CA56-416B-A087-864809482A07}"/>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a:t>
            </a:fld>
            <a:endParaRPr lang="es-CO"/>
          </a:p>
        </p:txBody>
      </p:sp>
    </p:spTree>
    <p:extLst>
      <p:ext uri="{BB962C8B-B14F-4D97-AF65-F5344CB8AC3E}">
        <p14:creationId xmlns:p14="http://schemas.microsoft.com/office/powerpoint/2010/main" val="13479965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1294289" y="4636641"/>
            <a:ext cx="4406186" cy="402406"/>
          </a:xfrm>
        </p:spPr>
        <p:txBody>
          <a:bodyPr>
            <a:noAutofit/>
          </a:bodyPr>
          <a:lstStyle/>
          <a:p>
            <a:pPr marL="0" indent="0" algn="just">
              <a:buNone/>
            </a:pPr>
            <a:r>
              <a:rPr lang="es-CO" sz="2000" b="1">
                <a:latin typeface="+mn-lt"/>
              </a:rPr>
              <a:t>Circuito de decisión y codificación</a:t>
            </a:r>
          </a:p>
        </p:txBody>
      </p:sp>
      <p:sp>
        <p:nvSpPr>
          <p:cNvPr id="11" name="Rectángulo 10"/>
          <p:cNvSpPr/>
          <p:nvPr/>
        </p:nvSpPr>
        <p:spPr>
          <a:xfrm>
            <a:off x="2222282" y="6137688"/>
            <a:ext cx="1498380" cy="720312"/>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2" name="Rectángulo 11"/>
          <p:cNvSpPr/>
          <p:nvPr/>
        </p:nvSpPr>
        <p:spPr>
          <a:xfrm>
            <a:off x="1975946" y="5717628"/>
            <a:ext cx="1313793" cy="780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Marcador de contenido 1">
            <a:extLst>
              <a:ext uri="{FF2B5EF4-FFF2-40B4-BE49-F238E27FC236}">
                <a16:creationId xmlns:a16="http://schemas.microsoft.com/office/drawing/2014/main" id="{D283BC40-4B97-43BB-8732-24DC21C56BF6}"/>
              </a:ext>
            </a:extLst>
          </p:cNvPr>
          <p:cNvSpPr txBox="1">
            <a:spLocks/>
          </p:cNvSpPr>
          <p:nvPr/>
        </p:nvSpPr>
        <p:spPr>
          <a:xfrm>
            <a:off x="1294289" y="5151856"/>
            <a:ext cx="10306308" cy="1129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400"/>
              <a:t>Asigna valores discretos a los niveles de amplitud de la señal (pueden ser codificados según aplicación).</a:t>
            </a:r>
          </a:p>
          <a:p>
            <a:pPr algn="just"/>
            <a:r>
              <a:rPr lang="es-CO" sz="2400"/>
              <a:t>Código binario a los valores de amplitud (ej. PCM).</a:t>
            </a:r>
          </a:p>
        </p:txBody>
      </p:sp>
      <p:sp>
        <p:nvSpPr>
          <p:cNvPr id="16" name="Marcador de número de diapositiva 1">
            <a:extLst>
              <a:ext uri="{FF2B5EF4-FFF2-40B4-BE49-F238E27FC236}">
                <a16:creationId xmlns:a16="http://schemas.microsoft.com/office/drawing/2014/main" id="{662F6DA2-7E5D-4884-AD99-8DC7665FF2AD}"/>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20</a:t>
            </a:fld>
            <a:endParaRPr lang="es-CO"/>
          </a:p>
        </p:txBody>
      </p:sp>
      <p:sp>
        <p:nvSpPr>
          <p:cNvPr id="3" name="CuadroTexto 2">
            <a:extLst>
              <a:ext uri="{FF2B5EF4-FFF2-40B4-BE49-F238E27FC236}">
                <a16:creationId xmlns:a16="http://schemas.microsoft.com/office/drawing/2014/main" id="{A9353F3C-10E3-9355-F028-D7BF418F8654}"/>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
        <p:nvSpPr>
          <p:cNvPr id="6" name="AutoShape 3">
            <a:extLst>
              <a:ext uri="{FF2B5EF4-FFF2-40B4-BE49-F238E27FC236}">
                <a16:creationId xmlns:a16="http://schemas.microsoft.com/office/drawing/2014/main" id="{5D2C2536-8B1B-BF0C-5732-14BE25FF932C}"/>
              </a:ext>
            </a:extLst>
          </p:cNvPr>
          <p:cNvSpPr>
            <a:spLocks noChangeAspect="1" noChangeArrowheads="1" noTextEdit="1"/>
          </p:cNvSpPr>
          <p:nvPr/>
        </p:nvSpPr>
        <p:spPr bwMode="auto">
          <a:xfrm>
            <a:off x="1844675" y="2138363"/>
            <a:ext cx="3182938"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pic>
        <p:nvPicPr>
          <p:cNvPr id="2053" name="Picture 5">
            <a:extLst>
              <a:ext uri="{FF2B5EF4-FFF2-40B4-BE49-F238E27FC236}">
                <a16:creationId xmlns:a16="http://schemas.microsoft.com/office/drawing/2014/main" id="{053A7C2F-90A9-0B3B-59FD-0DAF033D6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675" y="2138363"/>
            <a:ext cx="3194051" cy="239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 name="Grupo 71">
            <a:extLst>
              <a:ext uri="{FF2B5EF4-FFF2-40B4-BE49-F238E27FC236}">
                <a16:creationId xmlns:a16="http://schemas.microsoft.com/office/drawing/2014/main" id="{75EA9EA0-39D9-E8AC-A64C-150A74F62E5D}"/>
              </a:ext>
            </a:extLst>
          </p:cNvPr>
          <p:cNvGrpSpPr/>
          <p:nvPr/>
        </p:nvGrpSpPr>
        <p:grpSpPr>
          <a:xfrm>
            <a:off x="5810185" y="2138363"/>
            <a:ext cx="4899400" cy="2250672"/>
            <a:chOff x="1655235" y="2402487"/>
            <a:chExt cx="4899400" cy="2250672"/>
          </a:xfrm>
        </p:grpSpPr>
        <p:sp>
          <p:nvSpPr>
            <p:cNvPr id="73" name="Rectángulo 72">
              <a:extLst>
                <a:ext uri="{FF2B5EF4-FFF2-40B4-BE49-F238E27FC236}">
                  <a16:creationId xmlns:a16="http://schemas.microsoft.com/office/drawing/2014/main" id="{A74B4CE1-BBCB-2791-67D2-3E617C497A88}"/>
                </a:ext>
              </a:extLst>
            </p:cNvPr>
            <p:cNvSpPr/>
            <p:nvPr/>
          </p:nvSpPr>
          <p:spPr>
            <a:xfrm>
              <a:off x="1655235" y="2695316"/>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74" name="Rectángulo 73">
              <a:extLst>
                <a:ext uri="{FF2B5EF4-FFF2-40B4-BE49-F238E27FC236}">
                  <a16:creationId xmlns:a16="http://schemas.microsoft.com/office/drawing/2014/main" id="{6665A507-D075-57EC-1836-E399C231CD52}"/>
                </a:ext>
              </a:extLst>
            </p:cNvPr>
            <p:cNvSpPr/>
            <p:nvPr/>
          </p:nvSpPr>
          <p:spPr>
            <a:xfrm>
              <a:off x="2768417" y="269531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74">
              <a:extLst>
                <a:ext uri="{FF2B5EF4-FFF2-40B4-BE49-F238E27FC236}">
                  <a16:creationId xmlns:a16="http://schemas.microsoft.com/office/drawing/2014/main" id="{1FDA4060-1CC2-4102-7415-46ADFB1A6D2C}"/>
                </a:ext>
              </a:extLst>
            </p:cNvPr>
            <p:cNvSpPr/>
            <p:nvPr/>
          </p:nvSpPr>
          <p:spPr>
            <a:xfrm rot="5400000">
              <a:off x="3879953" y="3366530"/>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6" name="Rectángulo 75">
              <a:extLst>
                <a:ext uri="{FF2B5EF4-FFF2-40B4-BE49-F238E27FC236}">
                  <a16:creationId xmlns:a16="http://schemas.microsoft.com/office/drawing/2014/main" id="{AC9552EE-0142-C6FF-BA1C-1BA6EFF6369A}"/>
                </a:ext>
              </a:extLst>
            </p:cNvPr>
            <p:cNvSpPr/>
            <p:nvPr/>
          </p:nvSpPr>
          <p:spPr>
            <a:xfrm>
              <a:off x="1655235" y="400961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7" name="Rectángulo 76">
              <a:extLst>
                <a:ext uri="{FF2B5EF4-FFF2-40B4-BE49-F238E27FC236}">
                  <a16:creationId xmlns:a16="http://schemas.microsoft.com/office/drawing/2014/main" id="{D110DC5B-67FC-151C-B3BB-2E8E51D2CCD4}"/>
                </a:ext>
              </a:extLst>
            </p:cNvPr>
            <p:cNvSpPr/>
            <p:nvPr/>
          </p:nvSpPr>
          <p:spPr>
            <a:xfrm>
              <a:off x="2768417" y="400961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8" name="Flecha: doblada 77">
              <a:extLst>
                <a:ext uri="{FF2B5EF4-FFF2-40B4-BE49-F238E27FC236}">
                  <a16:creationId xmlns:a16="http://schemas.microsoft.com/office/drawing/2014/main" id="{4F54364E-540E-997E-9CC2-C6446FC4D876}"/>
                </a:ext>
              </a:extLst>
            </p:cNvPr>
            <p:cNvSpPr/>
            <p:nvPr/>
          </p:nvSpPr>
          <p:spPr>
            <a:xfrm rot="5400000">
              <a:off x="3727171" y="2756977"/>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79" name="Flecha: doblada 78">
              <a:extLst>
                <a:ext uri="{FF2B5EF4-FFF2-40B4-BE49-F238E27FC236}">
                  <a16:creationId xmlns:a16="http://schemas.microsoft.com/office/drawing/2014/main" id="{6E667F0A-DC28-DB95-BC61-57D7A022720F}"/>
                </a:ext>
              </a:extLst>
            </p:cNvPr>
            <p:cNvSpPr/>
            <p:nvPr/>
          </p:nvSpPr>
          <p:spPr>
            <a:xfrm rot="10800000">
              <a:off x="3574769" y="3767375"/>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0" name="Flecha: a la derecha 79">
              <a:extLst>
                <a:ext uri="{FF2B5EF4-FFF2-40B4-BE49-F238E27FC236}">
                  <a16:creationId xmlns:a16="http://schemas.microsoft.com/office/drawing/2014/main" id="{ED9F915B-370D-F8EF-B529-20E998332AFF}"/>
                </a:ext>
              </a:extLst>
            </p:cNvPr>
            <p:cNvSpPr/>
            <p:nvPr/>
          </p:nvSpPr>
          <p:spPr>
            <a:xfrm>
              <a:off x="2463617" y="2880846"/>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1" name="Flecha: a la derecha 80">
              <a:extLst>
                <a:ext uri="{FF2B5EF4-FFF2-40B4-BE49-F238E27FC236}">
                  <a16:creationId xmlns:a16="http://schemas.microsoft.com/office/drawing/2014/main" id="{BE053987-948D-FD6A-F560-AE2FDAA83142}"/>
                </a:ext>
              </a:extLst>
            </p:cNvPr>
            <p:cNvSpPr/>
            <p:nvPr/>
          </p:nvSpPr>
          <p:spPr>
            <a:xfrm rot="10800000">
              <a:off x="2463617" y="4182569"/>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2" name="Rectángulo 81">
              <a:extLst>
                <a:ext uri="{FF2B5EF4-FFF2-40B4-BE49-F238E27FC236}">
                  <a16:creationId xmlns:a16="http://schemas.microsoft.com/office/drawing/2014/main" id="{1D4933F6-132D-A77C-30FB-2D24C8CCB095}"/>
                </a:ext>
              </a:extLst>
            </p:cNvPr>
            <p:cNvSpPr/>
            <p:nvPr/>
          </p:nvSpPr>
          <p:spPr>
            <a:xfrm>
              <a:off x="2897530" y="2769067"/>
              <a:ext cx="550152" cy="369332"/>
            </a:xfrm>
            <a:prstGeom prst="rect">
              <a:avLst/>
            </a:prstGeom>
          </p:spPr>
          <p:txBody>
            <a:bodyPr wrap="none">
              <a:spAutoFit/>
            </a:bodyPr>
            <a:lstStyle/>
            <a:p>
              <a:pPr algn="ctr"/>
              <a:r>
                <a:rPr lang="es-CO"/>
                <a:t>A/D</a:t>
              </a:r>
            </a:p>
          </p:txBody>
        </p:sp>
        <p:sp>
          <p:nvSpPr>
            <p:cNvPr id="83" name="Rectángulo 82">
              <a:extLst>
                <a:ext uri="{FF2B5EF4-FFF2-40B4-BE49-F238E27FC236}">
                  <a16:creationId xmlns:a16="http://schemas.microsoft.com/office/drawing/2014/main" id="{37D744FC-0EA2-FC80-8003-44DB0F662C72}"/>
                </a:ext>
              </a:extLst>
            </p:cNvPr>
            <p:cNvSpPr/>
            <p:nvPr/>
          </p:nvSpPr>
          <p:spPr>
            <a:xfrm>
              <a:off x="1710703" y="4076739"/>
              <a:ext cx="691215" cy="369332"/>
            </a:xfrm>
            <a:prstGeom prst="rect">
              <a:avLst/>
            </a:prstGeom>
          </p:spPr>
          <p:txBody>
            <a:bodyPr wrap="none">
              <a:spAutoFit/>
            </a:bodyPr>
            <a:lstStyle/>
            <a:p>
              <a:pPr algn="ctr"/>
              <a:r>
                <a:rPr lang="es-CO"/>
                <a:t>Señal</a:t>
              </a:r>
            </a:p>
          </p:txBody>
        </p:sp>
        <p:sp>
          <p:nvSpPr>
            <p:cNvPr id="84" name="Rectángulo 83">
              <a:extLst>
                <a:ext uri="{FF2B5EF4-FFF2-40B4-BE49-F238E27FC236}">
                  <a16:creationId xmlns:a16="http://schemas.microsoft.com/office/drawing/2014/main" id="{D3840321-202F-2A2B-32C2-0F0E949BDE3F}"/>
                </a:ext>
              </a:extLst>
            </p:cNvPr>
            <p:cNvSpPr/>
            <p:nvPr/>
          </p:nvSpPr>
          <p:spPr>
            <a:xfrm>
              <a:off x="2909217" y="4083772"/>
              <a:ext cx="542136" cy="369332"/>
            </a:xfrm>
            <a:prstGeom prst="rect">
              <a:avLst/>
            </a:prstGeom>
          </p:spPr>
          <p:txBody>
            <a:bodyPr wrap="none">
              <a:spAutoFit/>
            </a:bodyPr>
            <a:lstStyle/>
            <a:p>
              <a:pPr algn="ctr"/>
              <a:r>
                <a:rPr lang="es-CO"/>
                <a:t>D/A</a:t>
              </a:r>
            </a:p>
          </p:txBody>
        </p:sp>
        <p:sp>
          <p:nvSpPr>
            <p:cNvPr id="85" name="Elipse 84">
              <a:extLst>
                <a:ext uri="{FF2B5EF4-FFF2-40B4-BE49-F238E27FC236}">
                  <a16:creationId xmlns:a16="http://schemas.microsoft.com/office/drawing/2014/main" id="{E01076C4-6A06-5A18-A702-BC22C4E30C89}"/>
                </a:ext>
              </a:extLst>
            </p:cNvPr>
            <p:cNvSpPr/>
            <p:nvPr/>
          </p:nvSpPr>
          <p:spPr>
            <a:xfrm>
              <a:off x="2632606" y="2402487"/>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6" name="Conector: curvado 85">
              <a:extLst>
                <a:ext uri="{FF2B5EF4-FFF2-40B4-BE49-F238E27FC236}">
                  <a16:creationId xmlns:a16="http://schemas.microsoft.com/office/drawing/2014/main" id="{18F99F08-7ADA-DC61-5010-9B6D165167EB}"/>
                </a:ext>
              </a:extLst>
            </p:cNvPr>
            <p:cNvCxnSpPr>
              <a:cxnSpLocks/>
              <a:stCxn id="85" idx="7"/>
              <a:endCxn id="87" idx="0"/>
            </p:cNvCxnSpPr>
            <p:nvPr/>
          </p:nvCxnSpPr>
          <p:spPr>
            <a:xfrm rot="16200000" flipH="1">
              <a:off x="4398926" y="1716166"/>
              <a:ext cx="402007" cy="2090972"/>
            </a:xfrm>
            <a:prstGeom prst="curvedConnector3">
              <a:avLst>
                <a:gd name="adj1" fmla="val -96208"/>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ángulo 86">
              <a:extLst>
                <a:ext uri="{FF2B5EF4-FFF2-40B4-BE49-F238E27FC236}">
                  <a16:creationId xmlns:a16="http://schemas.microsoft.com/office/drawing/2014/main" id="{3DB57753-4ACD-4601-40A2-B93218FA1BE7}"/>
                </a:ext>
              </a:extLst>
            </p:cNvPr>
            <p:cNvSpPr/>
            <p:nvPr/>
          </p:nvSpPr>
          <p:spPr>
            <a:xfrm>
              <a:off x="4736196" y="2962656"/>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8" name="Conector recto de flecha 87">
              <a:extLst>
                <a:ext uri="{FF2B5EF4-FFF2-40B4-BE49-F238E27FC236}">
                  <a16:creationId xmlns:a16="http://schemas.microsoft.com/office/drawing/2014/main" id="{D93C6A3B-9C53-EC11-FA0D-DF427A298479}"/>
                </a:ext>
              </a:extLst>
            </p:cNvPr>
            <p:cNvCxnSpPr>
              <a:cxnSpLocks/>
            </p:cNvCxnSpPr>
            <p:nvPr/>
          </p:nvCxnSpPr>
          <p:spPr>
            <a:xfrm flipV="1">
              <a:off x="4900257" y="2982066"/>
              <a:ext cx="0" cy="105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8FFEB88A-BAC9-25CA-D2E7-FFA1691CA9ED}"/>
                </a:ext>
              </a:extLst>
            </p:cNvPr>
            <p:cNvCxnSpPr>
              <a:cxnSpLocks/>
            </p:cNvCxnSpPr>
            <p:nvPr/>
          </p:nvCxnSpPr>
          <p:spPr>
            <a:xfrm>
              <a:off x="4858850" y="3983672"/>
              <a:ext cx="16132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AA7FE248-563B-C63D-5EF5-45B7DB293381}"/>
                </a:ext>
              </a:extLst>
            </p:cNvPr>
            <p:cNvCxnSpPr>
              <a:cxnSpLocks/>
            </p:cNvCxnSpPr>
            <p:nvPr/>
          </p:nvCxnSpPr>
          <p:spPr>
            <a:xfrm>
              <a:off x="4827611" y="338083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CuadroTexto 90">
                  <a:extLst>
                    <a:ext uri="{FF2B5EF4-FFF2-40B4-BE49-F238E27FC236}">
                      <a16:creationId xmlns:a16="http://schemas.microsoft.com/office/drawing/2014/main" id="{7A5EA1FD-B7C2-F20B-382D-86F9DCC050A5}"/>
                    </a:ext>
                  </a:extLst>
                </p:cNvPr>
                <p:cNvSpPr txBox="1"/>
                <p:nvPr/>
              </p:nvSpPr>
              <p:spPr>
                <a:xfrm>
                  <a:off x="5532789" y="3464017"/>
                  <a:ext cx="202655"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600" i="1" smtClean="0">
                            <a:latin typeface="Cambria Math" panose="02040503050406030204" pitchFamily="18" charset="0"/>
                            <a:ea typeface="Cambria Math" panose="02040503050406030204" pitchFamily="18" charset="0"/>
                          </a:rPr>
                          <m:t>⋮</m:t>
                        </m:r>
                      </m:oMath>
                    </m:oMathPara>
                  </a14:m>
                  <a:endParaRPr lang="es-CO" sz="600"/>
                </a:p>
              </p:txBody>
            </p:sp>
          </mc:Choice>
          <mc:Fallback>
            <p:sp>
              <p:nvSpPr>
                <p:cNvPr id="91" name="CuadroTexto 90">
                  <a:extLst>
                    <a:ext uri="{FF2B5EF4-FFF2-40B4-BE49-F238E27FC236}">
                      <a16:creationId xmlns:a16="http://schemas.microsoft.com/office/drawing/2014/main" id="{7A5EA1FD-B7C2-F20B-382D-86F9DCC050A5}"/>
                    </a:ext>
                  </a:extLst>
                </p:cNvPr>
                <p:cNvSpPr txBox="1">
                  <a:spLocks noRot="1" noChangeAspect="1" noMove="1" noResize="1" noEditPoints="1" noAdjustHandles="1" noChangeArrowheads="1" noChangeShapeType="1" noTextEdit="1"/>
                </p:cNvSpPr>
                <p:nvPr/>
              </p:nvSpPr>
              <p:spPr>
                <a:xfrm>
                  <a:off x="5532789" y="3464017"/>
                  <a:ext cx="202655" cy="184666"/>
                </a:xfrm>
                <a:prstGeom prst="rect">
                  <a:avLst/>
                </a:prstGeom>
                <a:blipFill>
                  <a:blip r:embed="rId3"/>
                  <a:stretch>
                    <a:fillRect/>
                  </a:stretch>
                </a:blipFill>
              </p:spPr>
              <p:txBody>
                <a:bodyPr/>
                <a:lstStyle/>
                <a:p>
                  <a:r>
                    <a:rPr lang="en-US">
                      <a:noFill/>
                    </a:rPr>
                    <a:t> </a:t>
                  </a:r>
                </a:p>
              </p:txBody>
            </p:sp>
          </mc:Fallback>
        </mc:AlternateContent>
        <p:cxnSp>
          <p:nvCxnSpPr>
            <p:cNvPr id="92" name="Conector recto 91">
              <a:extLst>
                <a:ext uri="{FF2B5EF4-FFF2-40B4-BE49-F238E27FC236}">
                  <a16:creationId xmlns:a16="http://schemas.microsoft.com/office/drawing/2014/main" id="{A5E61BA4-1109-26AC-0FD4-9D50AEC5A83B}"/>
                </a:ext>
              </a:extLst>
            </p:cNvPr>
            <p:cNvCxnSpPr>
              <a:cxnSpLocks/>
            </p:cNvCxnSpPr>
            <p:nvPr/>
          </p:nvCxnSpPr>
          <p:spPr>
            <a:xfrm>
              <a:off x="4828400" y="331529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437F269B-98C4-4AEF-92E4-EF8036D32F56}"/>
                </a:ext>
              </a:extLst>
            </p:cNvPr>
            <p:cNvCxnSpPr>
              <a:cxnSpLocks/>
            </p:cNvCxnSpPr>
            <p:nvPr/>
          </p:nvCxnSpPr>
          <p:spPr>
            <a:xfrm>
              <a:off x="4824453" y="3249752"/>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B7B3FA1-988F-3086-17D2-4F9B377CAF75}"/>
                </a:ext>
              </a:extLst>
            </p:cNvPr>
            <p:cNvCxnSpPr>
              <a:cxnSpLocks/>
            </p:cNvCxnSpPr>
            <p:nvPr/>
          </p:nvCxnSpPr>
          <p:spPr>
            <a:xfrm>
              <a:off x="4829187" y="317868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BF8144B8-A993-076C-3876-1EFD51B38DBF}"/>
                </a:ext>
              </a:extLst>
            </p:cNvPr>
            <p:cNvCxnSpPr>
              <a:cxnSpLocks/>
            </p:cNvCxnSpPr>
            <p:nvPr/>
          </p:nvCxnSpPr>
          <p:spPr>
            <a:xfrm>
              <a:off x="4833925" y="345821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212A35EC-A10F-556E-2A83-DD8C8991CB93}"/>
                </a:ext>
              </a:extLst>
            </p:cNvPr>
            <p:cNvCxnSpPr>
              <a:cxnSpLocks/>
            </p:cNvCxnSpPr>
            <p:nvPr/>
          </p:nvCxnSpPr>
          <p:spPr>
            <a:xfrm>
              <a:off x="4837875" y="384592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02595A04-F06F-8AF2-936B-B766E62049DE}"/>
                </a:ext>
              </a:extLst>
            </p:cNvPr>
            <p:cNvCxnSpPr>
              <a:cxnSpLocks/>
            </p:cNvCxnSpPr>
            <p:nvPr/>
          </p:nvCxnSpPr>
          <p:spPr>
            <a:xfrm>
              <a:off x="4838664" y="378038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35D2782E-B45F-03BE-06FC-37D9BA48DC29}"/>
                </a:ext>
              </a:extLst>
            </p:cNvPr>
            <p:cNvCxnSpPr>
              <a:cxnSpLocks/>
            </p:cNvCxnSpPr>
            <p:nvPr/>
          </p:nvCxnSpPr>
          <p:spPr>
            <a:xfrm>
              <a:off x="4834717" y="3714846"/>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09300CFD-7BDC-3B46-A264-506CBDEE5194}"/>
                </a:ext>
              </a:extLst>
            </p:cNvPr>
            <p:cNvCxnSpPr>
              <a:cxnSpLocks/>
            </p:cNvCxnSpPr>
            <p:nvPr/>
          </p:nvCxnSpPr>
          <p:spPr>
            <a:xfrm>
              <a:off x="4839451" y="3643779"/>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E0DAABEA-9748-2EF4-876B-2056D8DF31BD}"/>
                </a:ext>
              </a:extLst>
            </p:cNvPr>
            <p:cNvCxnSpPr>
              <a:cxnSpLocks/>
            </p:cNvCxnSpPr>
            <p:nvPr/>
          </p:nvCxnSpPr>
          <p:spPr>
            <a:xfrm>
              <a:off x="4844189" y="3923309"/>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CuadroTexto 100">
              <a:extLst>
                <a:ext uri="{FF2B5EF4-FFF2-40B4-BE49-F238E27FC236}">
                  <a16:creationId xmlns:a16="http://schemas.microsoft.com/office/drawing/2014/main" id="{4A26686B-F6B4-3E23-D22D-0102143458E9}"/>
                </a:ext>
              </a:extLst>
            </p:cNvPr>
            <p:cNvSpPr txBox="1"/>
            <p:nvPr/>
          </p:nvSpPr>
          <p:spPr>
            <a:xfrm>
              <a:off x="5337421" y="4253049"/>
              <a:ext cx="357790" cy="400110"/>
            </a:xfrm>
            <a:prstGeom prst="rect">
              <a:avLst/>
            </a:prstGeom>
            <a:noFill/>
          </p:spPr>
          <p:txBody>
            <a:bodyPr wrap="none" rtlCol="0">
              <a:spAutoFit/>
            </a:bodyPr>
            <a:lstStyle/>
            <a:p>
              <a:r>
                <a:rPr lang="es-CO" sz="2000"/>
                <a:t>Q</a:t>
              </a:r>
            </a:p>
          </p:txBody>
        </p:sp>
      </p:grpSp>
    </p:spTree>
    <p:extLst>
      <p:ext uri="{BB962C8B-B14F-4D97-AF65-F5344CB8AC3E}">
        <p14:creationId xmlns:p14="http://schemas.microsoft.com/office/powerpoint/2010/main" val="24670278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500"/>
                                        <p:tgtEl>
                                          <p:spTgt spid="14">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1712931" y="4457091"/>
            <a:ext cx="4977304" cy="1835776"/>
          </a:xfrm>
        </p:spPr>
        <p:txBody>
          <a:bodyPr>
            <a:noAutofit/>
          </a:bodyPr>
          <a:lstStyle/>
          <a:p>
            <a:pPr marL="0" indent="0" algn="just">
              <a:buNone/>
            </a:pPr>
            <a:r>
              <a:rPr lang="es-CO" sz="2200" b="1">
                <a:latin typeface="+mn-lt"/>
              </a:rPr>
              <a:t>Circuito de decisión y codificación</a:t>
            </a:r>
          </a:p>
          <a:p>
            <a:pPr marL="0" indent="0" algn="just">
              <a:buNone/>
            </a:pPr>
            <a:endParaRPr lang="es-CO" sz="2200" b="1"/>
          </a:p>
          <a:p>
            <a:pPr algn="just"/>
            <a:r>
              <a:rPr lang="es-CO" sz="2200"/>
              <a:t>Codificar significa asignar códigos discretos a muestras cuantizadas. </a:t>
            </a:r>
          </a:p>
        </p:txBody>
      </p:sp>
      <p:sp>
        <p:nvSpPr>
          <p:cNvPr id="4" name="Rectángulo 3"/>
          <p:cNvSpPr/>
          <p:nvPr/>
        </p:nvSpPr>
        <p:spPr>
          <a:xfrm>
            <a:off x="7598980" y="2301440"/>
            <a:ext cx="1353865" cy="239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Marcador de número de diapositiva 1">
            <a:extLst>
              <a:ext uri="{FF2B5EF4-FFF2-40B4-BE49-F238E27FC236}">
                <a16:creationId xmlns:a16="http://schemas.microsoft.com/office/drawing/2014/main" id="{4A1C6100-9634-41EB-81C8-6E59C7628FCA}"/>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21</a:t>
            </a:fld>
            <a:endParaRPr lang="es-CO"/>
          </a:p>
        </p:txBody>
      </p:sp>
      <p:grpSp>
        <p:nvGrpSpPr>
          <p:cNvPr id="6" name="Grupo 5">
            <a:extLst>
              <a:ext uri="{FF2B5EF4-FFF2-40B4-BE49-F238E27FC236}">
                <a16:creationId xmlns:a16="http://schemas.microsoft.com/office/drawing/2014/main" id="{D6F28C68-6A50-5377-A5B3-BCDA2B57DC13}"/>
              </a:ext>
            </a:extLst>
          </p:cNvPr>
          <p:cNvGrpSpPr/>
          <p:nvPr/>
        </p:nvGrpSpPr>
        <p:grpSpPr>
          <a:xfrm>
            <a:off x="1662254" y="2141090"/>
            <a:ext cx="4899400" cy="2250672"/>
            <a:chOff x="1655235" y="2402487"/>
            <a:chExt cx="4899400" cy="2250672"/>
          </a:xfrm>
        </p:grpSpPr>
        <p:sp>
          <p:nvSpPr>
            <p:cNvPr id="11" name="Rectángulo 10">
              <a:extLst>
                <a:ext uri="{FF2B5EF4-FFF2-40B4-BE49-F238E27FC236}">
                  <a16:creationId xmlns:a16="http://schemas.microsoft.com/office/drawing/2014/main" id="{E92816EF-7015-4718-9D4D-AD08FD352283}"/>
                </a:ext>
              </a:extLst>
            </p:cNvPr>
            <p:cNvSpPr/>
            <p:nvPr/>
          </p:nvSpPr>
          <p:spPr>
            <a:xfrm>
              <a:off x="1655235" y="2695316"/>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12" name="Rectángulo 11">
              <a:extLst>
                <a:ext uri="{FF2B5EF4-FFF2-40B4-BE49-F238E27FC236}">
                  <a16:creationId xmlns:a16="http://schemas.microsoft.com/office/drawing/2014/main" id="{5D7B4674-F322-4643-AEE2-4521AA33B74B}"/>
                </a:ext>
              </a:extLst>
            </p:cNvPr>
            <p:cNvSpPr/>
            <p:nvPr/>
          </p:nvSpPr>
          <p:spPr>
            <a:xfrm>
              <a:off x="2768417" y="2695316"/>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AFA22CC2-F424-41C9-9133-555EE65612D6}"/>
                </a:ext>
              </a:extLst>
            </p:cNvPr>
            <p:cNvSpPr/>
            <p:nvPr/>
          </p:nvSpPr>
          <p:spPr>
            <a:xfrm rot="5400000">
              <a:off x="3879953" y="3366530"/>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79EB3A18-181F-448F-A510-B8368CD283D0}"/>
                </a:ext>
              </a:extLst>
            </p:cNvPr>
            <p:cNvSpPr/>
            <p:nvPr/>
          </p:nvSpPr>
          <p:spPr>
            <a:xfrm>
              <a:off x="1655235" y="400961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860E7A55-7891-4828-900E-55FBE1F3FBE6}"/>
                </a:ext>
              </a:extLst>
            </p:cNvPr>
            <p:cNvSpPr/>
            <p:nvPr/>
          </p:nvSpPr>
          <p:spPr>
            <a:xfrm>
              <a:off x="2768417" y="4009614"/>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lecha: doblada 19">
              <a:extLst>
                <a:ext uri="{FF2B5EF4-FFF2-40B4-BE49-F238E27FC236}">
                  <a16:creationId xmlns:a16="http://schemas.microsoft.com/office/drawing/2014/main" id="{EF62F332-4EA5-4F99-81C6-B6F75C24C8F8}"/>
                </a:ext>
              </a:extLst>
            </p:cNvPr>
            <p:cNvSpPr/>
            <p:nvPr/>
          </p:nvSpPr>
          <p:spPr>
            <a:xfrm rot="5400000">
              <a:off x="3727171" y="2756977"/>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1" name="Flecha: doblada 20">
              <a:extLst>
                <a:ext uri="{FF2B5EF4-FFF2-40B4-BE49-F238E27FC236}">
                  <a16:creationId xmlns:a16="http://schemas.microsoft.com/office/drawing/2014/main" id="{B01A84ED-9525-4592-871A-3E68FBC41748}"/>
                </a:ext>
              </a:extLst>
            </p:cNvPr>
            <p:cNvSpPr/>
            <p:nvPr/>
          </p:nvSpPr>
          <p:spPr>
            <a:xfrm rot="10800000">
              <a:off x="3574769" y="3767375"/>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2" name="Flecha: a la derecha 21">
              <a:extLst>
                <a:ext uri="{FF2B5EF4-FFF2-40B4-BE49-F238E27FC236}">
                  <a16:creationId xmlns:a16="http://schemas.microsoft.com/office/drawing/2014/main" id="{670C329F-9FCC-471A-AEB8-83537A223990}"/>
                </a:ext>
              </a:extLst>
            </p:cNvPr>
            <p:cNvSpPr/>
            <p:nvPr/>
          </p:nvSpPr>
          <p:spPr>
            <a:xfrm>
              <a:off x="2463617" y="2880846"/>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Flecha: a la derecha 22">
              <a:extLst>
                <a:ext uri="{FF2B5EF4-FFF2-40B4-BE49-F238E27FC236}">
                  <a16:creationId xmlns:a16="http://schemas.microsoft.com/office/drawing/2014/main" id="{D3FBD14C-FB2D-404B-8BC5-51580C674B91}"/>
                </a:ext>
              </a:extLst>
            </p:cNvPr>
            <p:cNvSpPr/>
            <p:nvPr/>
          </p:nvSpPr>
          <p:spPr>
            <a:xfrm rot="10800000">
              <a:off x="2463617" y="4182569"/>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FF3EFEB1-18A6-4A68-B30E-F9C070791544}"/>
                </a:ext>
              </a:extLst>
            </p:cNvPr>
            <p:cNvSpPr/>
            <p:nvPr/>
          </p:nvSpPr>
          <p:spPr>
            <a:xfrm>
              <a:off x="2897530" y="2769067"/>
              <a:ext cx="550152" cy="369332"/>
            </a:xfrm>
            <a:prstGeom prst="rect">
              <a:avLst/>
            </a:prstGeom>
          </p:spPr>
          <p:txBody>
            <a:bodyPr wrap="none">
              <a:spAutoFit/>
            </a:bodyPr>
            <a:lstStyle/>
            <a:p>
              <a:pPr algn="ctr"/>
              <a:r>
                <a:rPr lang="es-CO"/>
                <a:t>A/D</a:t>
              </a:r>
            </a:p>
          </p:txBody>
        </p:sp>
        <p:sp>
          <p:nvSpPr>
            <p:cNvPr id="25" name="Rectángulo 24">
              <a:extLst>
                <a:ext uri="{FF2B5EF4-FFF2-40B4-BE49-F238E27FC236}">
                  <a16:creationId xmlns:a16="http://schemas.microsoft.com/office/drawing/2014/main" id="{3028E7E2-5E6F-497D-81B0-3822679C066B}"/>
                </a:ext>
              </a:extLst>
            </p:cNvPr>
            <p:cNvSpPr/>
            <p:nvPr/>
          </p:nvSpPr>
          <p:spPr>
            <a:xfrm>
              <a:off x="1710703" y="4076739"/>
              <a:ext cx="691215" cy="369332"/>
            </a:xfrm>
            <a:prstGeom prst="rect">
              <a:avLst/>
            </a:prstGeom>
          </p:spPr>
          <p:txBody>
            <a:bodyPr wrap="none">
              <a:spAutoFit/>
            </a:bodyPr>
            <a:lstStyle/>
            <a:p>
              <a:pPr algn="ctr"/>
              <a:r>
                <a:rPr lang="es-CO"/>
                <a:t>Señal</a:t>
              </a:r>
            </a:p>
          </p:txBody>
        </p:sp>
        <p:sp>
          <p:nvSpPr>
            <p:cNvPr id="26" name="Rectángulo 25">
              <a:extLst>
                <a:ext uri="{FF2B5EF4-FFF2-40B4-BE49-F238E27FC236}">
                  <a16:creationId xmlns:a16="http://schemas.microsoft.com/office/drawing/2014/main" id="{5332D9B9-203D-4130-A4C3-F50B1C5D1722}"/>
                </a:ext>
              </a:extLst>
            </p:cNvPr>
            <p:cNvSpPr/>
            <p:nvPr/>
          </p:nvSpPr>
          <p:spPr>
            <a:xfrm>
              <a:off x="2909217" y="4083772"/>
              <a:ext cx="542136" cy="369332"/>
            </a:xfrm>
            <a:prstGeom prst="rect">
              <a:avLst/>
            </a:prstGeom>
          </p:spPr>
          <p:txBody>
            <a:bodyPr wrap="none">
              <a:spAutoFit/>
            </a:bodyPr>
            <a:lstStyle/>
            <a:p>
              <a:pPr algn="ctr"/>
              <a:r>
                <a:rPr lang="es-CO"/>
                <a:t>D/A</a:t>
              </a:r>
            </a:p>
          </p:txBody>
        </p:sp>
        <p:sp>
          <p:nvSpPr>
            <p:cNvPr id="27" name="Elipse 26">
              <a:extLst>
                <a:ext uri="{FF2B5EF4-FFF2-40B4-BE49-F238E27FC236}">
                  <a16:creationId xmlns:a16="http://schemas.microsoft.com/office/drawing/2014/main" id="{F86772D8-E761-43D6-AE24-8FF6C8D553C7}"/>
                </a:ext>
              </a:extLst>
            </p:cNvPr>
            <p:cNvSpPr/>
            <p:nvPr/>
          </p:nvSpPr>
          <p:spPr>
            <a:xfrm>
              <a:off x="2632606" y="2402487"/>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8" name="Conector: curvado 27">
              <a:extLst>
                <a:ext uri="{FF2B5EF4-FFF2-40B4-BE49-F238E27FC236}">
                  <a16:creationId xmlns:a16="http://schemas.microsoft.com/office/drawing/2014/main" id="{B383ED44-171B-4ED9-BF0B-0597D4D3804C}"/>
                </a:ext>
              </a:extLst>
            </p:cNvPr>
            <p:cNvCxnSpPr>
              <a:cxnSpLocks/>
              <a:stCxn id="27" idx="7"/>
              <a:endCxn id="29" idx="0"/>
            </p:cNvCxnSpPr>
            <p:nvPr/>
          </p:nvCxnSpPr>
          <p:spPr>
            <a:xfrm rot="16200000" flipH="1">
              <a:off x="4398926" y="1716166"/>
              <a:ext cx="402007" cy="2090972"/>
            </a:xfrm>
            <a:prstGeom prst="curvedConnector3">
              <a:avLst>
                <a:gd name="adj1" fmla="val -96208"/>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B9C2151F-9B75-412B-BC5C-9B4AD79A2F52}"/>
                </a:ext>
              </a:extLst>
            </p:cNvPr>
            <p:cNvSpPr/>
            <p:nvPr/>
          </p:nvSpPr>
          <p:spPr>
            <a:xfrm>
              <a:off x="4736196" y="2962656"/>
              <a:ext cx="1818439" cy="11599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de flecha 29">
              <a:extLst>
                <a:ext uri="{FF2B5EF4-FFF2-40B4-BE49-F238E27FC236}">
                  <a16:creationId xmlns:a16="http://schemas.microsoft.com/office/drawing/2014/main" id="{20EA0001-6E21-44AC-89CC-5214BAAFE75F}"/>
                </a:ext>
              </a:extLst>
            </p:cNvPr>
            <p:cNvCxnSpPr>
              <a:cxnSpLocks/>
            </p:cNvCxnSpPr>
            <p:nvPr/>
          </p:nvCxnSpPr>
          <p:spPr>
            <a:xfrm flipV="1">
              <a:off x="4900257" y="2982066"/>
              <a:ext cx="0" cy="105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7182D8F9-6BF8-4A17-BA2C-E82999FE17FB}"/>
                </a:ext>
              </a:extLst>
            </p:cNvPr>
            <p:cNvCxnSpPr>
              <a:cxnSpLocks/>
            </p:cNvCxnSpPr>
            <p:nvPr/>
          </p:nvCxnSpPr>
          <p:spPr>
            <a:xfrm>
              <a:off x="4858850" y="3983672"/>
              <a:ext cx="161321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8B527308-87B9-4072-A539-64F924BD9818}"/>
                </a:ext>
              </a:extLst>
            </p:cNvPr>
            <p:cNvCxnSpPr>
              <a:cxnSpLocks/>
            </p:cNvCxnSpPr>
            <p:nvPr/>
          </p:nvCxnSpPr>
          <p:spPr>
            <a:xfrm>
              <a:off x="4827611" y="338083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CuadroTexto 32">
                  <a:extLst>
                    <a:ext uri="{FF2B5EF4-FFF2-40B4-BE49-F238E27FC236}">
                      <a16:creationId xmlns:a16="http://schemas.microsoft.com/office/drawing/2014/main" id="{29CE71F8-15DC-47B3-A9D4-239F1E86CF0C}"/>
                    </a:ext>
                  </a:extLst>
                </p:cNvPr>
                <p:cNvSpPr txBox="1"/>
                <p:nvPr/>
              </p:nvSpPr>
              <p:spPr>
                <a:xfrm>
                  <a:off x="5532789" y="3464017"/>
                  <a:ext cx="202655"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600" i="1" smtClean="0">
                            <a:latin typeface="Cambria Math" panose="02040503050406030204" pitchFamily="18" charset="0"/>
                            <a:ea typeface="Cambria Math" panose="02040503050406030204" pitchFamily="18" charset="0"/>
                          </a:rPr>
                          <m:t>⋮</m:t>
                        </m:r>
                      </m:oMath>
                    </m:oMathPara>
                  </a14:m>
                  <a:endParaRPr lang="es-CO" sz="600"/>
                </a:p>
              </p:txBody>
            </p:sp>
          </mc:Choice>
          <mc:Fallback>
            <p:sp>
              <p:nvSpPr>
                <p:cNvPr id="33" name="CuadroTexto 32">
                  <a:extLst>
                    <a:ext uri="{FF2B5EF4-FFF2-40B4-BE49-F238E27FC236}">
                      <a16:creationId xmlns:a16="http://schemas.microsoft.com/office/drawing/2014/main" id="{29CE71F8-15DC-47B3-A9D4-239F1E86CF0C}"/>
                    </a:ext>
                  </a:extLst>
                </p:cNvPr>
                <p:cNvSpPr txBox="1">
                  <a:spLocks noRot="1" noChangeAspect="1" noMove="1" noResize="1" noEditPoints="1" noAdjustHandles="1" noChangeArrowheads="1" noChangeShapeType="1" noTextEdit="1"/>
                </p:cNvSpPr>
                <p:nvPr/>
              </p:nvSpPr>
              <p:spPr>
                <a:xfrm>
                  <a:off x="5532789" y="3464017"/>
                  <a:ext cx="202655" cy="184666"/>
                </a:xfrm>
                <a:prstGeom prst="rect">
                  <a:avLst/>
                </a:prstGeom>
                <a:blipFill>
                  <a:blip r:embed="rId3"/>
                  <a:stretch>
                    <a:fillRect/>
                  </a:stretch>
                </a:blipFill>
              </p:spPr>
              <p:txBody>
                <a:bodyPr/>
                <a:lstStyle/>
                <a:p>
                  <a:r>
                    <a:rPr lang="en-US">
                      <a:noFill/>
                    </a:rPr>
                    <a:t> </a:t>
                  </a:r>
                </a:p>
              </p:txBody>
            </p:sp>
          </mc:Fallback>
        </mc:AlternateContent>
        <p:cxnSp>
          <p:nvCxnSpPr>
            <p:cNvPr id="34" name="Conector recto 33">
              <a:extLst>
                <a:ext uri="{FF2B5EF4-FFF2-40B4-BE49-F238E27FC236}">
                  <a16:creationId xmlns:a16="http://schemas.microsoft.com/office/drawing/2014/main" id="{74A48C29-7FEA-4349-A27C-041C79C30650}"/>
                </a:ext>
              </a:extLst>
            </p:cNvPr>
            <p:cNvCxnSpPr>
              <a:cxnSpLocks/>
            </p:cNvCxnSpPr>
            <p:nvPr/>
          </p:nvCxnSpPr>
          <p:spPr>
            <a:xfrm>
              <a:off x="4828400" y="3315291"/>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A8EEA2C0-AABD-4F4F-907C-64867D246734}"/>
                </a:ext>
              </a:extLst>
            </p:cNvPr>
            <p:cNvCxnSpPr>
              <a:cxnSpLocks/>
            </p:cNvCxnSpPr>
            <p:nvPr/>
          </p:nvCxnSpPr>
          <p:spPr>
            <a:xfrm>
              <a:off x="4824453" y="3249752"/>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9E7C546A-00CD-49E3-8622-0D098445985A}"/>
                </a:ext>
              </a:extLst>
            </p:cNvPr>
            <p:cNvCxnSpPr>
              <a:cxnSpLocks/>
            </p:cNvCxnSpPr>
            <p:nvPr/>
          </p:nvCxnSpPr>
          <p:spPr>
            <a:xfrm>
              <a:off x="4829187" y="317868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D87BF560-8504-48CD-B893-0C9DD27DBAE3}"/>
                </a:ext>
              </a:extLst>
            </p:cNvPr>
            <p:cNvCxnSpPr>
              <a:cxnSpLocks/>
            </p:cNvCxnSpPr>
            <p:nvPr/>
          </p:nvCxnSpPr>
          <p:spPr>
            <a:xfrm>
              <a:off x="4833925" y="345821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A590CFA1-B3B8-425F-B72B-AEE72FEB625F}"/>
                </a:ext>
              </a:extLst>
            </p:cNvPr>
            <p:cNvCxnSpPr>
              <a:cxnSpLocks/>
            </p:cNvCxnSpPr>
            <p:nvPr/>
          </p:nvCxnSpPr>
          <p:spPr>
            <a:xfrm>
              <a:off x="4837875" y="384592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49B2E4A8-5B42-44F1-910A-1696392BEC0D}"/>
                </a:ext>
              </a:extLst>
            </p:cNvPr>
            <p:cNvCxnSpPr>
              <a:cxnSpLocks/>
            </p:cNvCxnSpPr>
            <p:nvPr/>
          </p:nvCxnSpPr>
          <p:spPr>
            <a:xfrm>
              <a:off x="4838664" y="3780385"/>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BC6DB89A-CF21-4A25-A071-9C4BBEEE606D}"/>
                </a:ext>
              </a:extLst>
            </p:cNvPr>
            <p:cNvCxnSpPr>
              <a:cxnSpLocks/>
            </p:cNvCxnSpPr>
            <p:nvPr/>
          </p:nvCxnSpPr>
          <p:spPr>
            <a:xfrm>
              <a:off x="4834717" y="3714846"/>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299243F-1AEE-4A03-8B25-7BC2A1A6BA12}"/>
                </a:ext>
              </a:extLst>
            </p:cNvPr>
            <p:cNvCxnSpPr>
              <a:cxnSpLocks/>
            </p:cNvCxnSpPr>
            <p:nvPr/>
          </p:nvCxnSpPr>
          <p:spPr>
            <a:xfrm>
              <a:off x="4839451" y="3643779"/>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4C77508F-F237-427C-967E-4B64322FCB49}"/>
                </a:ext>
              </a:extLst>
            </p:cNvPr>
            <p:cNvCxnSpPr>
              <a:cxnSpLocks/>
            </p:cNvCxnSpPr>
            <p:nvPr/>
          </p:nvCxnSpPr>
          <p:spPr>
            <a:xfrm>
              <a:off x="4844189" y="3923309"/>
              <a:ext cx="14337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6EF1C74F-8556-4422-BBE4-162DA1E8F820}"/>
                </a:ext>
              </a:extLst>
            </p:cNvPr>
            <p:cNvSpPr txBox="1"/>
            <p:nvPr/>
          </p:nvSpPr>
          <p:spPr>
            <a:xfrm>
              <a:off x="5337421" y="4253049"/>
              <a:ext cx="357790" cy="400110"/>
            </a:xfrm>
            <a:prstGeom prst="rect">
              <a:avLst/>
            </a:prstGeom>
            <a:noFill/>
          </p:spPr>
          <p:txBody>
            <a:bodyPr wrap="none" rtlCol="0">
              <a:spAutoFit/>
            </a:bodyPr>
            <a:lstStyle/>
            <a:p>
              <a:r>
                <a:rPr lang="es-CO" sz="2000"/>
                <a:t>Q</a:t>
              </a:r>
            </a:p>
          </p:txBody>
        </p:sp>
      </p:grpSp>
      <p:graphicFrame>
        <p:nvGraphicFramePr>
          <p:cNvPr id="5" name="Tabla 4">
            <a:extLst>
              <a:ext uri="{FF2B5EF4-FFF2-40B4-BE49-F238E27FC236}">
                <a16:creationId xmlns:a16="http://schemas.microsoft.com/office/drawing/2014/main" id="{CEF61872-6D1E-4E23-95D2-8C69ED023CC3}"/>
              </a:ext>
            </a:extLst>
          </p:cNvPr>
          <p:cNvGraphicFramePr>
            <a:graphicFrameLocks noGrp="1"/>
          </p:cNvGraphicFramePr>
          <p:nvPr>
            <p:extLst>
              <p:ext uri="{D42A27DB-BD31-4B8C-83A1-F6EECF244321}">
                <p14:modId xmlns:p14="http://schemas.microsoft.com/office/powerpoint/2010/main" val="755304492"/>
              </p:ext>
            </p:extLst>
          </p:nvPr>
        </p:nvGraphicFramePr>
        <p:xfrm>
          <a:off x="7184826" y="1980327"/>
          <a:ext cx="2966812" cy="4085592"/>
        </p:xfrm>
        <a:graphic>
          <a:graphicData uri="http://schemas.openxmlformats.org/drawingml/2006/table">
            <a:tbl>
              <a:tblPr>
                <a:tableStyleId>{5A111915-BE36-4E01-A7E5-04B1672EAD32}</a:tableStyleId>
              </a:tblPr>
              <a:tblGrid>
                <a:gridCol w="404321">
                  <a:extLst>
                    <a:ext uri="{9D8B030D-6E8A-4147-A177-3AD203B41FA5}">
                      <a16:colId xmlns:a16="http://schemas.microsoft.com/office/drawing/2014/main" val="1792532958"/>
                    </a:ext>
                  </a:extLst>
                </a:gridCol>
                <a:gridCol w="902807">
                  <a:extLst>
                    <a:ext uri="{9D8B030D-6E8A-4147-A177-3AD203B41FA5}">
                      <a16:colId xmlns:a16="http://schemas.microsoft.com/office/drawing/2014/main" val="2752485045"/>
                    </a:ext>
                  </a:extLst>
                </a:gridCol>
                <a:gridCol w="891565">
                  <a:extLst>
                    <a:ext uri="{9D8B030D-6E8A-4147-A177-3AD203B41FA5}">
                      <a16:colId xmlns:a16="http://schemas.microsoft.com/office/drawing/2014/main" val="2093256625"/>
                    </a:ext>
                  </a:extLst>
                </a:gridCol>
                <a:gridCol w="768119">
                  <a:extLst>
                    <a:ext uri="{9D8B030D-6E8A-4147-A177-3AD203B41FA5}">
                      <a16:colId xmlns:a16="http://schemas.microsoft.com/office/drawing/2014/main" val="2778225151"/>
                    </a:ext>
                  </a:extLst>
                </a:gridCol>
              </a:tblGrid>
              <a:tr h="392318">
                <a:tc>
                  <a:txBody>
                    <a:bodyPr/>
                    <a:lstStyle/>
                    <a:p>
                      <a:pPr algn="ctr" fontAlgn="b"/>
                      <a:r>
                        <a:rPr lang="es-CO" sz="1100" u="none" strike="noStrike">
                          <a:effectLst/>
                        </a:rPr>
                        <a:t>Valor</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Complemento A2</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Complemento A1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Signo-Magnitud</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689109"/>
                  </a:ext>
                </a:extLst>
              </a:tr>
              <a:tr h="231844">
                <a:tc>
                  <a:txBody>
                    <a:bodyPr/>
                    <a:lstStyle/>
                    <a:p>
                      <a:pPr algn="ctr" fontAlgn="b"/>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s-CO" sz="1100" u="none" strike="noStrike">
                          <a:effectLst/>
                        </a:rPr>
                        <a:t>0111 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s-CO" sz="1100" u="none" strike="noStrike">
                          <a:effectLst/>
                        </a:rPr>
                        <a:t>0111 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018649"/>
                  </a:ext>
                </a:extLst>
              </a:tr>
              <a:tr h="231844">
                <a:tc>
                  <a:txBody>
                    <a:bodyPr/>
                    <a:lstStyle/>
                    <a:p>
                      <a:pPr algn="ctr" fontAlgn="b"/>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0110 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5613104"/>
                  </a:ext>
                </a:extLst>
              </a:tr>
              <a:tr h="231844">
                <a:tc>
                  <a:txBody>
                    <a:bodyPr/>
                    <a:lstStyle/>
                    <a:p>
                      <a:pPr algn="ctr" fontAlgn="b"/>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487588"/>
                  </a:ext>
                </a:extLst>
              </a:tr>
              <a:tr h="231844">
                <a:tc>
                  <a:txBody>
                    <a:bodyPr/>
                    <a:lstStyle/>
                    <a:p>
                      <a:pPr algn="ctr" fontAlgn="b"/>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0100 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0100 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53766"/>
                  </a:ext>
                </a:extLst>
              </a:tr>
              <a:tr h="231844">
                <a:tc>
                  <a:txBody>
                    <a:bodyPr/>
                    <a:lstStyle/>
                    <a:p>
                      <a:pPr algn="ctr" fontAlgn="b"/>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0011 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0011 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017077"/>
                  </a:ext>
                </a:extLst>
              </a:tr>
              <a:tr h="231844">
                <a:tc>
                  <a:txBody>
                    <a:bodyPr/>
                    <a:lstStyle/>
                    <a:p>
                      <a:pPr algn="ctr" fontAlgn="b"/>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0010 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0010 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457965"/>
                  </a:ext>
                </a:extLst>
              </a:tr>
              <a:tr h="231844">
                <a:tc>
                  <a:txBody>
                    <a:bodyPr/>
                    <a:lstStyle/>
                    <a:p>
                      <a:pPr algn="ctr" fontAlgn="b"/>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9043463"/>
                  </a:ext>
                </a:extLst>
              </a:tr>
              <a:tr h="231844">
                <a:tc>
                  <a:txBody>
                    <a:bodyPr/>
                    <a:lstStyle/>
                    <a:p>
                      <a:pPr algn="ctr" fontAlgn="b"/>
                      <a:r>
                        <a:rPr lang="es-CO" sz="1100" u="none" strike="noStrike">
                          <a:effectLst/>
                        </a:rPr>
                        <a:t>+0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284467"/>
                  </a:ext>
                </a:extLst>
              </a:tr>
              <a:tr h="215614">
                <a:tc>
                  <a:txBody>
                    <a:bodyPr/>
                    <a:lstStyle/>
                    <a:p>
                      <a:pPr algn="ctr" fontAlgn="b"/>
                      <a:r>
                        <a:rPr lang="es-CO" sz="1100" u="none" strike="noStrike">
                          <a:effectLst/>
                        </a:rPr>
                        <a:t>-0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0000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1111 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1000 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637454"/>
                  </a:ext>
                </a:extLst>
              </a:tr>
              <a:tr h="231844">
                <a:tc>
                  <a:txBody>
                    <a:bodyPr/>
                    <a:lstStyle/>
                    <a:p>
                      <a:pPr algn="ctr" fontAlgn="b"/>
                      <a:r>
                        <a:rPr lang="es-CO" sz="1100" u="none" strike="noStrike">
                          <a:effectLst/>
                        </a:rPr>
                        <a:t>-1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1001 </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1564773"/>
                  </a:ext>
                </a:extLst>
              </a:tr>
              <a:tr h="231844">
                <a:tc>
                  <a:txBody>
                    <a:bodyPr/>
                    <a:lstStyle/>
                    <a:p>
                      <a:pPr algn="ctr" fontAlgn="b"/>
                      <a:r>
                        <a:rPr lang="es-CO" sz="1100" u="none" strike="noStrike">
                          <a:effectLst/>
                        </a:rPr>
                        <a:t>-2</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1101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40425"/>
                  </a:ext>
                </a:extLst>
              </a:tr>
              <a:tr h="231844">
                <a:tc>
                  <a:txBody>
                    <a:bodyPr/>
                    <a:lstStyle/>
                    <a:p>
                      <a:pPr algn="ctr" fontAlgn="b"/>
                      <a:r>
                        <a:rPr lang="es-CO" sz="1100" u="none" strike="noStrike">
                          <a:effectLst/>
                        </a:rPr>
                        <a:t>-3</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1100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044229"/>
                  </a:ext>
                </a:extLst>
              </a:tr>
              <a:tr h="231844">
                <a:tc>
                  <a:txBody>
                    <a:bodyPr/>
                    <a:lstStyle/>
                    <a:p>
                      <a:pPr algn="ctr" fontAlgn="b"/>
                      <a:r>
                        <a:rPr lang="es-CO" sz="1100" u="none" strike="noStrike">
                          <a:effectLst/>
                        </a:rPr>
                        <a:t>-4</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1011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259057"/>
                  </a:ext>
                </a:extLst>
              </a:tr>
              <a:tr h="231844">
                <a:tc>
                  <a:txBody>
                    <a:bodyPr/>
                    <a:lstStyle/>
                    <a:p>
                      <a:pPr algn="ctr" fontAlgn="b"/>
                      <a:r>
                        <a:rPr lang="es-CO" sz="1100" u="none" strike="noStrike">
                          <a:effectLst/>
                        </a:rPr>
                        <a:t>-5</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1010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1101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750359"/>
                  </a:ext>
                </a:extLst>
              </a:tr>
              <a:tr h="231844">
                <a:tc>
                  <a:txBody>
                    <a:bodyPr/>
                    <a:lstStyle/>
                    <a:p>
                      <a:pPr algn="ctr" fontAlgn="b"/>
                      <a:r>
                        <a:rPr lang="es-CO" sz="1100" u="none" strike="noStrike">
                          <a:effectLst/>
                        </a:rPr>
                        <a:t>-6</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1001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1110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451393"/>
                  </a:ext>
                </a:extLst>
              </a:tr>
              <a:tr h="231844">
                <a:tc>
                  <a:txBody>
                    <a:bodyPr/>
                    <a:lstStyle/>
                    <a:p>
                      <a:pPr algn="ctr" fontAlgn="b"/>
                      <a:r>
                        <a:rPr lang="es-CO" sz="1100" u="none" strike="noStrike">
                          <a:effectLst/>
                        </a:rPr>
                        <a:t>-7</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1001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1000</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CO" sz="1100" u="none" strike="noStrike">
                          <a:effectLst/>
                        </a:rPr>
                        <a:t> 1111</a:t>
                      </a:r>
                      <a:endParaRPr lang="es-CO"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188675"/>
                  </a:ext>
                </a:extLst>
              </a:tr>
            </a:tbl>
          </a:graphicData>
        </a:graphic>
      </p:graphicFrame>
      <p:sp>
        <p:nvSpPr>
          <p:cNvPr id="3" name="CuadroTexto 2">
            <a:extLst>
              <a:ext uri="{FF2B5EF4-FFF2-40B4-BE49-F238E27FC236}">
                <a16:creationId xmlns:a16="http://schemas.microsoft.com/office/drawing/2014/main" id="{971E7C5D-C280-120B-B1CB-B780BE0B207C}"/>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Analógico-Digital</a:t>
            </a:r>
          </a:p>
        </p:txBody>
      </p:sp>
    </p:spTree>
    <p:extLst>
      <p:ext uri="{BB962C8B-B14F-4D97-AF65-F5344CB8AC3E}">
        <p14:creationId xmlns:p14="http://schemas.microsoft.com/office/powerpoint/2010/main" val="4206635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E4ADA5-67C9-3199-0930-6FE2AFA38A49}"/>
              </a:ext>
            </a:extLst>
          </p:cNvPr>
          <p:cNvSpPr>
            <a:spLocks noGrp="1"/>
          </p:cNvSpPr>
          <p:nvPr>
            <p:ph idx="1"/>
          </p:nvPr>
        </p:nvSpPr>
        <p:spPr/>
        <p:txBody>
          <a:bodyPr/>
          <a:lstStyle/>
          <a:p>
            <a:pPr marL="228594" marR="0" lvl="0" indent="-228594" algn="just"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Primero la señal (de banda limitada) es </a:t>
            </a:r>
            <a:r>
              <a:rPr kumimoji="0" lang="es-CO" sz="2800" b="1" i="0" u="none" strike="noStrike" kern="1200" cap="none" spc="0" normalizeH="0" baseline="0" noProof="0">
                <a:ln>
                  <a:noFill/>
                </a:ln>
                <a:solidFill>
                  <a:srgbClr val="1F804D"/>
                </a:solidFill>
                <a:effectLst/>
                <a:uLnTx/>
                <a:uFillTx/>
                <a:latin typeface="Arial" panose="020B0604020202020204"/>
                <a:ea typeface="+mn-ea"/>
                <a:cs typeface="+mn-cs"/>
              </a:rPr>
              <a:t>muestreada</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 convirtiéndose en una </a:t>
            </a:r>
            <a:r>
              <a:rPr kumimoji="0" lang="es-CO" sz="2800" b="1" i="0" u="none" strike="noStrike" kern="1200" cap="none" spc="0" normalizeH="0" baseline="0" noProof="0">
                <a:ln>
                  <a:noFill/>
                </a:ln>
                <a:solidFill>
                  <a:srgbClr val="1F804D"/>
                </a:solidFill>
                <a:effectLst/>
                <a:uLnTx/>
                <a:uFillTx/>
                <a:latin typeface="Arial" panose="020B0604020202020204"/>
                <a:ea typeface="+mn-ea"/>
                <a:cs typeface="+mn-cs"/>
              </a:rPr>
              <a:t>señal de tiempo discreto y continua en amplitud</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a:t>
            </a:r>
            <a:endParaRPr kumimoji="0" lang="es-CO" sz="2800" b="1" i="0" u="none" strike="noStrike" kern="1200" cap="none" spc="0" normalizeH="0" baseline="0" noProof="0">
              <a:ln>
                <a:noFill/>
              </a:ln>
              <a:solidFill>
                <a:prstClr val="black"/>
              </a:solidFill>
              <a:effectLst/>
              <a:uLnTx/>
              <a:uFillTx/>
              <a:latin typeface="Arial" panose="020B0604020202020204"/>
              <a:ea typeface="+mn-ea"/>
              <a:cs typeface="+mn-cs"/>
            </a:endParaRPr>
          </a:p>
          <a:p>
            <a:pPr marL="228594" marR="0" lvl="0" indent="-228594" algn="just"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La amplitud de la señal es </a:t>
            </a:r>
            <a:r>
              <a:rPr kumimoji="0" lang="es-CO" sz="2800" b="1" i="0" u="none" strike="noStrike" kern="1200" cap="none" spc="0" normalizeH="0" baseline="0" noProof="0">
                <a:ln>
                  <a:noFill/>
                </a:ln>
                <a:solidFill>
                  <a:srgbClr val="1F804D"/>
                </a:solidFill>
                <a:effectLst/>
                <a:uLnTx/>
                <a:uFillTx/>
                <a:latin typeface="Arial" panose="020B0604020202020204"/>
                <a:ea typeface="+mn-ea"/>
                <a:cs typeface="+mn-cs"/>
              </a:rPr>
              <a:t>cuantizada</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 usando 2</a:t>
            </a:r>
            <a:r>
              <a:rPr kumimoji="0" lang="es-CO" sz="2800" b="0" i="0" u="none" strike="noStrike" kern="1200" cap="none" spc="0" normalizeH="0" baseline="30000" noProof="0">
                <a:ln>
                  <a:noFill/>
                </a:ln>
                <a:solidFill>
                  <a:prstClr val="black"/>
                </a:solidFill>
                <a:effectLst/>
                <a:uLnTx/>
                <a:uFillTx/>
                <a:latin typeface="Arial" panose="020B0604020202020204"/>
                <a:ea typeface="+mn-ea"/>
                <a:cs typeface="+mn-cs"/>
              </a:rPr>
              <a:t>B </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valores, donde </a:t>
            </a:r>
            <a:r>
              <a:rPr kumimoji="0" lang="es-CO" sz="2800" b="0" i="1" u="none" strike="noStrike" kern="1200" cap="none" spc="0" normalizeH="0" baseline="0" noProof="0">
                <a:ln>
                  <a:noFill/>
                </a:ln>
                <a:solidFill>
                  <a:prstClr val="black"/>
                </a:solidFill>
                <a:effectLst/>
                <a:uLnTx/>
                <a:uFillTx/>
                <a:latin typeface="Arial" panose="020B0604020202020204"/>
                <a:ea typeface="+mn-ea"/>
                <a:cs typeface="+mn-cs"/>
              </a:rPr>
              <a:t>B</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 es el número de bits usados para representar una muestra en el ADC.</a:t>
            </a:r>
          </a:p>
          <a:p>
            <a:pPr marL="228594" marR="0" lvl="0" indent="-228594" algn="just"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Los </a:t>
            </a:r>
            <a:r>
              <a:rPr kumimoji="0" lang="es-CO" sz="2800" b="1" i="0" u="none" strike="noStrike" kern="1200" cap="none" spc="0" normalizeH="0" baseline="0" noProof="0">
                <a:ln>
                  <a:noFill/>
                </a:ln>
                <a:solidFill>
                  <a:srgbClr val="1F804D"/>
                </a:solidFill>
                <a:effectLst/>
                <a:uLnTx/>
                <a:uFillTx/>
                <a:latin typeface="Arial" panose="020B0604020202020204"/>
                <a:ea typeface="+mn-ea"/>
                <a:cs typeface="+mn-cs"/>
              </a:rPr>
              <a:t>niveles discretos de amplitud</a:t>
            </a:r>
            <a:r>
              <a:rPr kumimoji="0" lang="es-CO" sz="2800" b="0" i="0" u="none" strike="noStrike" kern="1200" cap="none" spc="0" normalizeH="0" baseline="0" noProof="0">
                <a:ln>
                  <a:noFill/>
                </a:ln>
                <a:solidFill>
                  <a:srgbClr val="1F804D"/>
                </a:solidFill>
                <a:effectLst/>
                <a:uLnTx/>
                <a:uFillTx/>
                <a:latin typeface="Arial" panose="020B0604020202020204"/>
                <a:ea typeface="+mn-ea"/>
                <a:cs typeface="+mn-cs"/>
              </a:rPr>
              <a:t> </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son representados o </a:t>
            </a:r>
            <a:r>
              <a:rPr kumimoji="0" lang="es-CO" sz="2800" b="1" i="0" u="none" strike="noStrike" kern="1200" cap="none" spc="0" normalizeH="0" baseline="0" noProof="0">
                <a:ln>
                  <a:noFill/>
                </a:ln>
                <a:solidFill>
                  <a:srgbClr val="1F804D"/>
                </a:solidFill>
                <a:effectLst/>
                <a:uLnTx/>
                <a:uFillTx/>
                <a:latin typeface="Arial" panose="020B0604020202020204"/>
                <a:ea typeface="+mn-ea"/>
                <a:cs typeface="+mn-cs"/>
              </a:rPr>
              <a:t>codificados</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 en diferentes palabras binarias de longitud de </a:t>
            </a:r>
            <a:r>
              <a:rPr kumimoji="0" lang="es-CO" sz="2800" b="0" i="1" u="none" strike="noStrike" kern="1200" cap="none" spc="0" normalizeH="0" baseline="0" noProof="0">
                <a:ln>
                  <a:noFill/>
                </a:ln>
                <a:solidFill>
                  <a:prstClr val="black"/>
                </a:solidFill>
                <a:effectLst/>
                <a:uLnTx/>
                <a:uFillTx/>
                <a:latin typeface="Arial" panose="020B0604020202020204"/>
                <a:ea typeface="+mn-ea"/>
                <a:cs typeface="+mn-cs"/>
              </a:rPr>
              <a:t>B bits</a:t>
            </a:r>
            <a:r>
              <a:rPr kumimoji="0" lang="es-CO" sz="2800" b="0" i="0" u="none" strike="noStrike" kern="1200" cap="none" spc="0" normalizeH="0" baseline="0" noProof="0">
                <a:ln>
                  <a:noFill/>
                </a:ln>
                <a:solidFill>
                  <a:prstClr val="black"/>
                </a:solidFill>
                <a:effectLst/>
                <a:uLnTx/>
                <a:uFillTx/>
                <a:latin typeface="Arial" panose="020B0604020202020204"/>
                <a:ea typeface="+mn-ea"/>
                <a:cs typeface="+mn-cs"/>
              </a:rPr>
              <a:t>.</a:t>
            </a:r>
          </a:p>
        </p:txBody>
      </p:sp>
      <p:sp>
        <p:nvSpPr>
          <p:cNvPr id="6" name="CuadroTexto 5">
            <a:extLst>
              <a:ext uri="{FF2B5EF4-FFF2-40B4-BE49-F238E27FC236}">
                <a16:creationId xmlns:a16="http://schemas.microsoft.com/office/drawing/2014/main" id="{16B68312-1C6C-5A80-70BF-3C0BAB56C438}"/>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ADC</a:t>
            </a:r>
          </a:p>
        </p:txBody>
      </p:sp>
      <p:sp>
        <p:nvSpPr>
          <p:cNvPr id="7" name="Marcador de número de diapositiva 1">
            <a:extLst>
              <a:ext uri="{FF2B5EF4-FFF2-40B4-BE49-F238E27FC236}">
                <a16:creationId xmlns:a16="http://schemas.microsoft.com/office/drawing/2014/main" id="{E6430E48-2B8C-EE5B-87D8-6C245F444450}"/>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22</a:t>
            </a:fld>
            <a:endParaRPr lang="es-CO"/>
          </a:p>
        </p:txBody>
      </p:sp>
    </p:spTree>
    <p:extLst>
      <p:ext uri="{BB962C8B-B14F-4D97-AF65-F5344CB8AC3E}">
        <p14:creationId xmlns:p14="http://schemas.microsoft.com/office/powerpoint/2010/main" val="6879883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E4ADA5-67C9-3199-0930-6FE2AFA38A49}"/>
              </a:ext>
            </a:extLst>
          </p:cNvPr>
          <p:cNvSpPr>
            <a:spLocks noGrp="1"/>
          </p:cNvSpPr>
          <p:nvPr>
            <p:ph idx="1"/>
          </p:nvPr>
        </p:nvSpPr>
        <p:spPr/>
        <p:txBody>
          <a:bodyPr>
            <a:normAutofit/>
          </a:bodyPr>
          <a:lstStyle/>
          <a:p>
            <a:pPr marL="228594" marR="0" lvl="0" indent="-228594" algn="just"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b="1" u="none" strike="noStrike" kern="1200" cap="none" spc="0" normalizeH="0" baseline="0" noProof="0">
                <a:ln>
                  <a:noFill/>
                </a:ln>
                <a:solidFill>
                  <a:srgbClr val="1F804D"/>
                </a:solidFill>
                <a:effectLst/>
                <a:uLnTx/>
                <a:uFillTx/>
                <a:latin typeface="Arial" panose="020B0604020202020204"/>
                <a:ea typeface="+mn-ea"/>
                <a:cs typeface="+mn-cs"/>
              </a:rPr>
              <a:t>Señal analógica (entrada): </a:t>
            </a:r>
            <a:r>
              <a:rPr kumimoji="0" lang="es-CO" b="0" u="none" strike="noStrike" kern="1200" cap="none" spc="0" normalizeH="0" baseline="0" noProof="0">
                <a:ln>
                  <a:noFill/>
                </a:ln>
                <a:solidFill>
                  <a:prstClr val="black"/>
                </a:solidFill>
                <a:effectLst/>
                <a:uLnTx/>
                <a:uFillTx/>
                <a:latin typeface="Arial" panose="020B0604020202020204"/>
                <a:ea typeface="+mn-ea"/>
                <a:cs typeface="+mn-cs"/>
              </a:rPr>
              <a:t>continua en tiempo y en amplitud.</a:t>
            </a:r>
          </a:p>
          <a:p>
            <a:pPr marL="228594" marR="0" lvl="0" indent="-228594" algn="just"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b="1" u="none" strike="noStrike" kern="1200" cap="none" spc="0" normalizeH="0" baseline="0" noProof="0">
                <a:ln>
                  <a:noFill/>
                </a:ln>
                <a:solidFill>
                  <a:srgbClr val="1F804D"/>
                </a:solidFill>
                <a:effectLst/>
                <a:uLnTx/>
                <a:uFillTx/>
                <a:latin typeface="Arial" panose="020B0604020202020204"/>
                <a:ea typeface="+mn-ea"/>
                <a:cs typeface="+mn-cs"/>
              </a:rPr>
              <a:t>Señal muestreada: </a:t>
            </a:r>
            <a:r>
              <a:rPr kumimoji="0" lang="es-CO" b="0" u="none" strike="noStrike" kern="1200" cap="none" spc="0" normalizeH="0" baseline="0" noProof="0">
                <a:ln>
                  <a:noFill/>
                </a:ln>
                <a:solidFill>
                  <a:prstClr val="black"/>
                </a:solidFill>
                <a:effectLst/>
                <a:uLnTx/>
                <a:uFillTx/>
                <a:latin typeface="Arial" panose="020B0604020202020204"/>
                <a:ea typeface="+mn-ea"/>
                <a:cs typeface="+mn-cs"/>
              </a:rPr>
              <a:t>definida en valores discretos de tiempo. La señal es cero excepto en tiempo t=</a:t>
            </a:r>
            <a:r>
              <a:rPr kumimoji="0" lang="es-CO" b="0" u="none" strike="noStrike" kern="1200" cap="none" spc="0" normalizeH="0" baseline="0" noProof="0" err="1">
                <a:ln>
                  <a:noFill/>
                </a:ln>
                <a:solidFill>
                  <a:prstClr val="black"/>
                </a:solidFill>
                <a:effectLst/>
                <a:uLnTx/>
                <a:uFillTx/>
                <a:latin typeface="Arial" panose="020B0604020202020204"/>
                <a:ea typeface="+mn-ea"/>
                <a:cs typeface="+mn-cs"/>
              </a:rPr>
              <a:t>nT</a:t>
            </a:r>
            <a:r>
              <a:rPr kumimoji="0" lang="es-CO" b="0" u="none" strike="noStrike" kern="1200" cap="none" spc="0" normalizeH="0" baseline="0" noProof="0">
                <a:ln>
                  <a:noFill/>
                </a:ln>
                <a:solidFill>
                  <a:prstClr val="black"/>
                </a:solidFill>
                <a:effectLst/>
                <a:uLnTx/>
                <a:uFillTx/>
                <a:latin typeface="Arial" panose="020B0604020202020204"/>
                <a:ea typeface="+mn-ea"/>
                <a:cs typeface="+mn-cs"/>
              </a:rPr>
              <a:t> (instantes de muestreo).</a:t>
            </a:r>
          </a:p>
          <a:p>
            <a:pPr marL="228594" marR="0" lvl="0" indent="-228594" algn="just"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CO" b="1" u="none" strike="noStrike" kern="1200" cap="none" spc="0" normalizeH="0" baseline="0" noProof="0">
                <a:ln>
                  <a:noFill/>
                </a:ln>
                <a:solidFill>
                  <a:srgbClr val="1F804D"/>
                </a:solidFill>
                <a:effectLst/>
                <a:uLnTx/>
                <a:uFillTx/>
                <a:latin typeface="Arial" panose="020B0604020202020204"/>
                <a:ea typeface="+mn-ea"/>
                <a:cs typeface="+mn-cs"/>
              </a:rPr>
              <a:t>Señal digital: </a:t>
            </a:r>
            <a:r>
              <a:rPr kumimoji="0" lang="es-CO" b="0" u="none" strike="noStrike" kern="1200" cap="none" spc="0" normalizeH="0" baseline="0" noProof="0">
                <a:ln>
                  <a:noFill/>
                </a:ln>
                <a:solidFill>
                  <a:prstClr val="black"/>
                </a:solidFill>
                <a:effectLst/>
                <a:uLnTx/>
                <a:uFillTx/>
                <a:latin typeface="Arial" panose="020B0604020202020204"/>
                <a:ea typeface="+mn-ea"/>
                <a:cs typeface="+mn-cs"/>
              </a:rPr>
              <a:t>x[n] (n=0,1,…): existe sólo en valores discretos de tiempo relacionado a un sólo valor entre los 2</a:t>
            </a:r>
            <a:r>
              <a:rPr kumimoji="0" lang="es-CO" b="0" u="none" strike="noStrike" kern="1200" cap="none" spc="0" normalizeH="0" baseline="30000" noProof="0">
                <a:ln>
                  <a:noFill/>
                </a:ln>
                <a:solidFill>
                  <a:prstClr val="black"/>
                </a:solidFill>
                <a:effectLst/>
                <a:uLnTx/>
                <a:uFillTx/>
                <a:latin typeface="Arial" panose="020B0604020202020204"/>
                <a:ea typeface="+mn-ea"/>
                <a:cs typeface="+mn-cs"/>
              </a:rPr>
              <a:t>B </a:t>
            </a:r>
            <a:r>
              <a:rPr kumimoji="0" lang="es-CO" b="0" u="none" strike="noStrike" kern="1200" cap="none" spc="0" normalizeH="0" baseline="0" noProof="0">
                <a:ln>
                  <a:noFill/>
                </a:ln>
                <a:solidFill>
                  <a:prstClr val="black"/>
                </a:solidFill>
                <a:effectLst/>
                <a:uLnTx/>
                <a:uFillTx/>
                <a:latin typeface="Arial" panose="020B0604020202020204"/>
                <a:ea typeface="+mn-ea"/>
                <a:cs typeface="+mn-cs"/>
              </a:rPr>
              <a:t>posibles.</a:t>
            </a:r>
            <a:endParaRPr kumimoji="0" lang="es-ES" b="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 name="CuadroTexto 5">
            <a:extLst>
              <a:ext uri="{FF2B5EF4-FFF2-40B4-BE49-F238E27FC236}">
                <a16:creationId xmlns:a16="http://schemas.microsoft.com/office/drawing/2014/main" id="{16B68312-1C6C-5A80-70BF-3C0BAB56C438}"/>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ADC</a:t>
            </a:r>
          </a:p>
        </p:txBody>
      </p:sp>
      <p:sp>
        <p:nvSpPr>
          <p:cNvPr id="2" name="CuadroTexto 1">
            <a:extLst>
              <a:ext uri="{FF2B5EF4-FFF2-40B4-BE49-F238E27FC236}">
                <a16:creationId xmlns:a16="http://schemas.microsoft.com/office/drawing/2014/main" id="{3D14D789-A8B4-1932-AF0E-DAD02F90D81D}"/>
              </a:ext>
            </a:extLst>
          </p:cNvPr>
          <p:cNvSpPr txBox="1"/>
          <p:nvPr/>
        </p:nvSpPr>
        <p:spPr>
          <a:xfrm>
            <a:off x="2557950" y="5022801"/>
            <a:ext cx="6712659" cy="954107"/>
          </a:xfrm>
          <a:prstGeom prst="rect">
            <a:avLst/>
          </a:prstGeom>
          <a:solidFill>
            <a:schemeClr val="bg2">
              <a:lumMod val="90000"/>
            </a:schemeClr>
          </a:solidFill>
          <a:ln>
            <a:solidFill>
              <a:schemeClr val="tx1"/>
            </a:solidFill>
          </a:ln>
        </p:spPr>
        <p:txBody>
          <a:bodyPr wrap="square" rtlCol="0">
            <a:spAutoFit/>
          </a:bodyPr>
          <a:lstStyle/>
          <a:p>
            <a:pPr algn="ctr"/>
            <a:r>
              <a:rPr lang="es-CO" sz="2800"/>
              <a:t>Estas son las señales que nos conciernen en este curso</a:t>
            </a:r>
            <a:endParaRPr lang="es-ES" sz="2800"/>
          </a:p>
        </p:txBody>
      </p:sp>
      <p:cxnSp>
        <p:nvCxnSpPr>
          <p:cNvPr id="7" name="Conector: curvado 6">
            <a:extLst>
              <a:ext uri="{FF2B5EF4-FFF2-40B4-BE49-F238E27FC236}">
                <a16:creationId xmlns:a16="http://schemas.microsoft.com/office/drawing/2014/main" id="{6FB1267B-1CC9-EB7E-9A89-FDDF7AB5BFB5}"/>
              </a:ext>
            </a:extLst>
          </p:cNvPr>
          <p:cNvCxnSpPr>
            <a:cxnSpLocks/>
            <a:stCxn id="3" idx="1"/>
            <a:endCxn id="2" idx="1"/>
          </p:cNvCxnSpPr>
          <p:nvPr/>
        </p:nvCxnSpPr>
        <p:spPr>
          <a:xfrm rot="10800000" flipH="1" flipV="1">
            <a:off x="838200" y="4001293"/>
            <a:ext cx="1719750" cy="1498561"/>
          </a:xfrm>
          <a:prstGeom prst="curvedConnector3">
            <a:avLst>
              <a:gd name="adj1" fmla="val -347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Marcador de número de diapositiva 1">
            <a:extLst>
              <a:ext uri="{FF2B5EF4-FFF2-40B4-BE49-F238E27FC236}">
                <a16:creationId xmlns:a16="http://schemas.microsoft.com/office/drawing/2014/main" id="{B5B6211D-E6AB-BEEE-D986-B1ED2EF7C0FE}"/>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23</a:t>
            </a:fld>
            <a:endParaRPr lang="es-CO"/>
          </a:p>
        </p:txBody>
      </p:sp>
    </p:spTree>
    <p:extLst>
      <p:ext uri="{BB962C8B-B14F-4D97-AF65-F5344CB8AC3E}">
        <p14:creationId xmlns:p14="http://schemas.microsoft.com/office/powerpoint/2010/main" val="26764680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6" presetClass="entr" presetSubtype="2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6B68312-1C6C-5A80-70BF-3C0BAB56C438}"/>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ADC</a:t>
            </a:r>
          </a:p>
        </p:txBody>
      </p:sp>
      <p:grpSp>
        <p:nvGrpSpPr>
          <p:cNvPr id="26" name="Grupo 25">
            <a:extLst>
              <a:ext uri="{FF2B5EF4-FFF2-40B4-BE49-F238E27FC236}">
                <a16:creationId xmlns:a16="http://schemas.microsoft.com/office/drawing/2014/main" id="{0A1DF1AE-4E31-7B5B-11C6-6AAF2E94C404}"/>
              </a:ext>
            </a:extLst>
          </p:cNvPr>
          <p:cNvGrpSpPr/>
          <p:nvPr/>
        </p:nvGrpSpPr>
        <p:grpSpPr>
          <a:xfrm>
            <a:off x="2699390" y="1794069"/>
            <a:ext cx="6793220" cy="4686256"/>
            <a:chOff x="3350523" y="1794069"/>
            <a:chExt cx="6059288" cy="4686256"/>
          </a:xfrm>
        </p:grpSpPr>
        <p:sp>
          <p:nvSpPr>
            <p:cNvPr id="8" name="Rectángulo 7">
              <a:extLst>
                <a:ext uri="{FF2B5EF4-FFF2-40B4-BE49-F238E27FC236}">
                  <a16:creationId xmlns:a16="http://schemas.microsoft.com/office/drawing/2014/main" id="{8CCC0F67-3FF3-7993-B09C-005D81EACD56}"/>
                </a:ext>
              </a:extLst>
            </p:cNvPr>
            <p:cNvSpPr/>
            <p:nvPr/>
          </p:nvSpPr>
          <p:spPr>
            <a:xfrm>
              <a:off x="3439236" y="2715900"/>
              <a:ext cx="709683" cy="4810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3BC3558A-13B3-4FB7-C557-446C3FF26737}"/>
                </a:ext>
              </a:extLst>
            </p:cNvPr>
            <p:cNvSpPr/>
            <p:nvPr/>
          </p:nvSpPr>
          <p:spPr>
            <a:xfrm>
              <a:off x="3439236" y="4004645"/>
              <a:ext cx="709683" cy="4810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D83182A5-7633-4A3C-E44D-9F7EE1A63AE1}"/>
                </a:ext>
              </a:extLst>
            </p:cNvPr>
            <p:cNvSpPr/>
            <p:nvPr/>
          </p:nvSpPr>
          <p:spPr>
            <a:xfrm>
              <a:off x="3439235" y="5250533"/>
              <a:ext cx="709683" cy="48108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2322A7A0-C8EE-3F1A-388D-754A7C825EB6}"/>
                </a:ext>
              </a:extLst>
            </p:cNvPr>
            <p:cNvSpPr txBox="1"/>
            <p:nvPr/>
          </p:nvSpPr>
          <p:spPr>
            <a:xfrm>
              <a:off x="3350523" y="1935001"/>
              <a:ext cx="887105" cy="369332"/>
            </a:xfrm>
            <a:prstGeom prst="rect">
              <a:avLst/>
            </a:prstGeom>
            <a:noFill/>
          </p:spPr>
          <p:txBody>
            <a:bodyPr wrap="square" rtlCol="0">
              <a:spAutoFit/>
            </a:bodyPr>
            <a:lstStyle/>
            <a:p>
              <a:r>
                <a:rPr lang="es-CO" err="1"/>
                <a:t>Analog</a:t>
              </a:r>
              <a:endParaRPr lang="es-CO"/>
            </a:p>
          </p:txBody>
        </p:sp>
        <p:sp>
          <p:nvSpPr>
            <p:cNvPr id="12" name="CuadroTexto 11">
              <a:extLst>
                <a:ext uri="{FF2B5EF4-FFF2-40B4-BE49-F238E27FC236}">
                  <a16:creationId xmlns:a16="http://schemas.microsoft.com/office/drawing/2014/main" id="{31A7082A-D7D6-DA98-CCB4-D0B36498FB9A}"/>
                </a:ext>
              </a:extLst>
            </p:cNvPr>
            <p:cNvSpPr txBox="1"/>
            <p:nvPr/>
          </p:nvSpPr>
          <p:spPr>
            <a:xfrm>
              <a:off x="3350523" y="6110993"/>
              <a:ext cx="887105" cy="369332"/>
            </a:xfrm>
            <a:prstGeom prst="rect">
              <a:avLst/>
            </a:prstGeom>
            <a:noFill/>
          </p:spPr>
          <p:txBody>
            <a:bodyPr wrap="square" rtlCol="0">
              <a:spAutoFit/>
            </a:bodyPr>
            <a:lstStyle/>
            <a:p>
              <a:r>
                <a:rPr lang="es-CO" err="1"/>
                <a:t>Analog</a:t>
              </a:r>
              <a:endParaRPr lang="es-CO"/>
            </a:p>
          </p:txBody>
        </p:sp>
        <p:sp>
          <p:nvSpPr>
            <p:cNvPr id="13" name="CuadroTexto 12">
              <a:extLst>
                <a:ext uri="{FF2B5EF4-FFF2-40B4-BE49-F238E27FC236}">
                  <a16:creationId xmlns:a16="http://schemas.microsoft.com/office/drawing/2014/main" id="{6083C768-4D8D-6E7C-D5D5-7E7643A14002}"/>
                </a:ext>
              </a:extLst>
            </p:cNvPr>
            <p:cNvSpPr txBox="1"/>
            <p:nvPr/>
          </p:nvSpPr>
          <p:spPr>
            <a:xfrm>
              <a:off x="3446057" y="2785157"/>
              <a:ext cx="709683" cy="369332"/>
            </a:xfrm>
            <a:prstGeom prst="rect">
              <a:avLst/>
            </a:prstGeom>
            <a:noFill/>
          </p:spPr>
          <p:txBody>
            <a:bodyPr wrap="square" rtlCol="0">
              <a:spAutoFit/>
            </a:bodyPr>
            <a:lstStyle/>
            <a:p>
              <a:pPr algn="ctr"/>
              <a:r>
                <a:rPr lang="es-CO"/>
                <a:t>ADC</a:t>
              </a:r>
            </a:p>
          </p:txBody>
        </p:sp>
        <p:sp>
          <p:nvSpPr>
            <p:cNvPr id="14" name="CuadroTexto 13">
              <a:extLst>
                <a:ext uri="{FF2B5EF4-FFF2-40B4-BE49-F238E27FC236}">
                  <a16:creationId xmlns:a16="http://schemas.microsoft.com/office/drawing/2014/main" id="{FB72082B-AF1B-9BC6-B096-F0CE0DE5A5F6}"/>
                </a:ext>
              </a:extLst>
            </p:cNvPr>
            <p:cNvSpPr txBox="1"/>
            <p:nvPr/>
          </p:nvSpPr>
          <p:spPr>
            <a:xfrm>
              <a:off x="3439233" y="4039093"/>
              <a:ext cx="709683" cy="369332"/>
            </a:xfrm>
            <a:prstGeom prst="rect">
              <a:avLst/>
            </a:prstGeom>
            <a:noFill/>
          </p:spPr>
          <p:txBody>
            <a:bodyPr wrap="square" rtlCol="0">
              <a:spAutoFit/>
            </a:bodyPr>
            <a:lstStyle/>
            <a:p>
              <a:pPr algn="ctr"/>
              <a:r>
                <a:rPr lang="es-CO"/>
                <a:t>DAC</a:t>
              </a:r>
            </a:p>
          </p:txBody>
        </p:sp>
        <p:sp>
          <p:nvSpPr>
            <p:cNvPr id="15" name="CuadroTexto 14">
              <a:extLst>
                <a:ext uri="{FF2B5EF4-FFF2-40B4-BE49-F238E27FC236}">
                  <a16:creationId xmlns:a16="http://schemas.microsoft.com/office/drawing/2014/main" id="{176906C6-BC10-FFDF-1457-C6096621B8DD}"/>
                </a:ext>
              </a:extLst>
            </p:cNvPr>
            <p:cNvSpPr txBox="1"/>
            <p:nvPr/>
          </p:nvSpPr>
          <p:spPr>
            <a:xfrm>
              <a:off x="3446057" y="5314756"/>
              <a:ext cx="709683" cy="369332"/>
            </a:xfrm>
            <a:prstGeom prst="rect">
              <a:avLst/>
            </a:prstGeom>
            <a:noFill/>
          </p:spPr>
          <p:txBody>
            <a:bodyPr wrap="square" rtlCol="0">
              <a:spAutoFit/>
            </a:bodyPr>
            <a:lstStyle/>
            <a:p>
              <a:pPr algn="ctr"/>
              <a:r>
                <a:rPr lang="es-CO" err="1"/>
                <a:t>Filter</a:t>
              </a:r>
              <a:endParaRPr lang="es-CO"/>
            </a:p>
          </p:txBody>
        </p:sp>
        <p:cxnSp>
          <p:nvCxnSpPr>
            <p:cNvPr id="16" name="Conector recto de flecha 15">
              <a:extLst>
                <a:ext uri="{FF2B5EF4-FFF2-40B4-BE49-F238E27FC236}">
                  <a16:creationId xmlns:a16="http://schemas.microsoft.com/office/drawing/2014/main" id="{EAB661CB-4369-20FC-E000-2CD21D169169}"/>
                </a:ext>
              </a:extLst>
            </p:cNvPr>
            <p:cNvCxnSpPr>
              <a:cxnSpLocks/>
              <a:stCxn id="11" idx="2"/>
              <a:endCxn id="8" idx="0"/>
            </p:cNvCxnSpPr>
            <p:nvPr/>
          </p:nvCxnSpPr>
          <p:spPr>
            <a:xfrm>
              <a:off x="3794076" y="2304333"/>
              <a:ext cx="2" cy="4115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Conector recto de flecha 16">
              <a:extLst>
                <a:ext uri="{FF2B5EF4-FFF2-40B4-BE49-F238E27FC236}">
                  <a16:creationId xmlns:a16="http://schemas.microsoft.com/office/drawing/2014/main" id="{815B0473-1E5C-3DAA-BF6F-E4C97265458B}"/>
                </a:ext>
              </a:extLst>
            </p:cNvPr>
            <p:cNvCxnSpPr>
              <a:cxnSpLocks/>
              <a:stCxn id="8" idx="2"/>
              <a:endCxn id="14" idx="0"/>
            </p:cNvCxnSpPr>
            <p:nvPr/>
          </p:nvCxnSpPr>
          <p:spPr>
            <a:xfrm flipH="1">
              <a:off x="3794075" y="3196984"/>
              <a:ext cx="3" cy="84210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Conector recto de flecha 17">
              <a:extLst>
                <a:ext uri="{FF2B5EF4-FFF2-40B4-BE49-F238E27FC236}">
                  <a16:creationId xmlns:a16="http://schemas.microsoft.com/office/drawing/2014/main" id="{40152DFE-C245-6C32-3AC9-DC7D65DC657F}"/>
                </a:ext>
              </a:extLst>
            </p:cNvPr>
            <p:cNvCxnSpPr>
              <a:cxnSpLocks/>
              <a:stCxn id="9" idx="2"/>
              <a:endCxn id="10" idx="0"/>
            </p:cNvCxnSpPr>
            <p:nvPr/>
          </p:nvCxnSpPr>
          <p:spPr>
            <a:xfrm flipH="1">
              <a:off x="3794077" y="4485729"/>
              <a:ext cx="1" cy="76480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Conector recto de flecha 18">
              <a:extLst>
                <a:ext uri="{FF2B5EF4-FFF2-40B4-BE49-F238E27FC236}">
                  <a16:creationId xmlns:a16="http://schemas.microsoft.com/office/drawing/2014/main" id="{2710C217-3C20-0B78-84F7-702A15C6BE43}"/>
                </a:ext>
              </a:extLst>
            </p:cNvPr>
            <p:cNvCxnSpPr>
              <a:cxnSpLocks/>
              <a:stCxn id="10" idx="2"/>
              <a:endCxn id="12" idx="0"/>
            </p:cNvCxnSpPr>
            <p:nvPr/>
          </p:nvCxnSpPr>
          <p:spPr>
            <a:xfrm flipH="1">
              <a:off x="3794076" y="5731617"/>
              <a:ext cx="1" cy="37937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0" name="Flecha: a la derecha 19">
              <a:extLst>
                <a:ext uri="{FF2B5EF4-FFF2-40B4-BE49-F238E27FC236}">
                  <a16:creationId xmlns:a16="http://schemas.microsoft.com/office/drawing/2014/main" id="{AB953F72-B8B3-2ED9-898D-6F0DDD83CF68}"/>
                </a:ext>
              </a:extLst>
            </p:cNvPr>
            <p:cNvSpPr/>
            <p:nvPr/>
          </p:nvSpPr>
          <p:spPr>
            <a:xfrm>
              <a:off x="4503755" y="2399869"/>
              <a:ext cx="982643" cy="261446"/>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Flecha: a la derecha 20">
              <a:extLst>
                <a:ext uri="{FF2B5EF4-FFF2-40B4-BE49-F238E27FC236}">
                  <a16:creationId xmlns:a16="http://schemas.microsoft.com/office/drawing/2014/main" id="{C65ABF7A-D7FF-76E6-AB46-EA3DA785B26B}"/>
                </a:ext>
              </a:extLst>
            </p:cNvPr>
            <p:cNvSpPr/>
            <p:nvPr/>
          </p:nvSpPr>
          <p:spPr>
            <a:xfrm>
              <a:off x="4503755" y="3487315"/>
              <a:ext cx="982643" cy="261446"/>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Flecha: a la derecha 21">
              <a:extLst>
                <a:ext uri="{FF2B5EF4-FFF2-40B4-BE49-F238E27FC236}">
                  <a16:creationId xmlns:a16="http://schemas.microsoft.com/office/drawing/2014/main" id="{217FA366-8C84-381A-2633-2D815686D816}"/>
                </a:ext>
              </a:extLst>
            </p:cNvPr>
            <p:cNvSpPr/>
            <p:nvPr/>
          </p:nvSpPr>
          <p:spPr>
            <a:xfrm>
              <a:off x="4495743" y="4737408"/>
              <a:ext cx="982643" cy="261446"/>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Flecha: a la derecha 22">
              <a:extLst>
                <a:ext uri="{FF2B5EF4-FFF2-40B4-BE49-F238E27FC236}">
                  <a16:creationId xmlns:a16="http://schemas.microsoft.com/office/drawing/2014/main" id="{B7E919D6-E322-9FAF-3A6D-281F9CBC9AD7}"/>
                </a:ext>
              </a:extLst>
            </p:cNvPr>
            <p:cNvSpPr/>
            <p:nvPr/>
          </p:nvSpPr>
          <p:spPr>
            <a:xfrm>
              <a:off x="4495742" y="5790582"/>
              <a:ext cx="982643" cy="261446"/>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 descr="Resultado de imagen para analog-to-digital conversion process">
              <a:extLst>
                <a:ext uri="{FF2B5EF4-FFF2-40B4-BE49-F238E27FC236}">
                  <a16:creationId xmlns:a16="http://schemas.microsoft.com/office/drawing/2014/main" id="{2BBAC842-6ACC-5715-6B33-8531720F63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67" t="-1794"/>
            <a:stretch/>
          </p:blipFill>
          <p:spPr bwMode="auto">
            <a:xfrm>
              <a:off x="5964072" y="1935002"/>
              <a:ext cx="3445739" cy="43627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esultado de imagen para analog-to-digital conversion process">
              <a:extLst>
                <a:ext uri="{FF2B5EF4-FFF2-40B4-BE49-F238E27FC236}">
                  <a16:creationId xmlns:a16="http://schemas.microsoft.com/office/drawing/2014/main" id="{2888DAF4-6F32-74C9-BEB6-873645436D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67" t="-1794"/>
            <a:stretch/>
          </p:blipFill>
          <p:spPr bwMode="auto">
            <a:xfrm>
              <a:off x="5739099" y="1794069"/>
              <a:ext cx="3632150" cy="4598783"/>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Marcador de número de diapositiva 1">
            <a:extLst>
              <a:ext uri="{FF2B5EF4-FFF2-40B4-BE49-F238E27FC236}">
                <a16:creationId xmlns:a16="http://schemas.microsoft.com/office/drawing/2014/main" id="{599C9BBA-FFEA-2074-C778-3D38AB3B460D}"/>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24</a:t>
            </a:fld>
            <a:endParaRPr lang="es-CO"/>
          </a:p>
        </p:txBody>
      </p:sp>
    </p:spTree>
    <p:extLst>
      <p:ext uri="{BB962C8B-B14F-4D97-AF65-F5344CB8AC3E}">
        <p14:creationId xmlns:p14="http://schemas.microsoft.com/office/powerpoint/2010/main" val="3087052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contenido 1">
            <a:extLst>
              <a:ext uri="{FF2B5EF4-FFF2-40B4-BE49-F238E27FC236}">
                <a16:creationId xmlns:a16="http://schemas.microsoft.com/office/drawing/2014/main" id="{D283BC40-4B97-43BB-8732-24DC21C56BF6}"/>
              </a:ext>
            </a:extLst>
          </p:cNvPr>
          <p:cNvSpPr txBox="1">
            <a:spLocks/>
          </p:cNvSpPr>
          <p:nvPr/>
        </p:nvSpPr>
        <p:spPr>
          <a:xfrm>
            <a:off x="2094441" y="1814258"/>
            <a:ext cx="4478637" cy="1003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000"/>
              <a:t>Conecta mundo digital (abstracto) a mundo real</a:t>
            </a:r>
          </a:p>
        </p:txBody>
      </p:sp>
      <p:pic>
        <p:nvPicPr>
          <p:cNvPr id="5122" name="Picture 2" descr="Resultado de imagen para vo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384" y="3796799"/>
            <a:ext cx="1744829" cy="11799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telÃ©fo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592" y="3678219"/>
            <a:ext cx="1635077" cy="129400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sultado de imagen para oreja oyen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6072" y="3938777"/>
            <a:ext cx="1353865" cy="1224926"/>
          </a:xfrm>
          <a:prstGeom prst="rect">
            <a:avLst/>
          </a:prstGeom>
          <a:noFill/>
          <a:extLst>
            <a:ext uri="{909E8E84-426E-40DD-AFC4-6F175D3DCCD1}">
              <a14:hiddenFill xmlns:a14="http://schemas.microsoft.com/office/drawing/2010/main">
                <a:solidFill>
                  <a:srgbClr val="FFFFFF"/>
                </a:solidFill>
              </a14:hiddenFill>
            </a:ext>
          </a:extLst>
        </p:spPr>
      </p:pic>
      <p:sp>
        <p:nvSpPr>
          <p:cNvPr id="16" name="Flecha derecha 15"/>
          <p:cNvSpPr/>
          <p:nvPr/>
        </p:nvSpPr>
        <p:spPr>
          <a:xfrm>
            <a:off x="4042215" y="4386791"/>
            <a:ext cx="548912" cy="253506"/>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Marcador de contenido 1">
            <a:extLst>
              <a:ext uri="{FF2B5EF4-FFF2-40B4-BE49-F238E27FC236}">
                <a16:creationId xmlns:a16="http://schemas.microsoft.com/office/drawing/2014/main" id="{D283BC40-4B97-43BB-8732-24DC21C56BF6}"/>
              </a:ext>
            </a:extLst>
          </p:cNvPr>
          <p:cNvSpPr txBox="1">
            <a:spLocks/>
          </p:cNvSpPr>
          <p:nvPr/>
        </p:nvSpPr>
        <p:spPr>
          <a:xfrm>
            <a:off x="4876647" y="4887086"/>
            <a:ext cx="3395685" cy="1228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000" b="1"/>
              <a:t>PDS</a:t>
            </a:r>
          </a:p>
          <a:p>
            <a:pPr algn="just"/>
            <a:r>
              <a:rPr lang="es-CO" sz="2000"/>
              <a:t>Mejorar calidad de audio</a:t>
            </a:r>
          </a:p>
          <a:p>
            <a:pPr algn="just"/>
            <a:r>
              <a:rPr lang="es-CO" sz="2000"/>
              <a:t>Reconocimiento de voz</a:t>
            </a:r>
          </a:p>
          <a:p>
            <a:pPr algn="just"/>
            <a:endParaRPr lang="es-CO" sz="2000"/>
          </a:p>
        </p:txBody>
      </p:sp>
      <p:sp>
        <p:nvSpPr>
          <p:cNvPr id="22" name="Marcador de contenido 1">
            <a:extLst>
              <a:ext uri="{FF2B5EF4-FFF2-40B4-BE49-F238E27FC236}">
                <a16:creationId xmlns:a16="http://schemas.microsoft.com/office/drawing/2014/main" id="{D283BC40-4B97-43BB-8732-24DC21C56BF6}"/>
              </a:ext>
            </a:extLst>
          </p:cNvPr>
          <p:cNvSpPr txBox="1">
            <a:spLocks/>
          </p:cNvSpPr>
          <p:nvPr/>
        </p:nvSpPr>
        <p:spPr>
          <a:xfrm>
            <a:off x="2071734" y="5077986"/>
            <a:ext cx="1744829" cy="4430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000"/>
              <a:t>Señal analógica</a:t>
            </a:r>
          </a:p>
        </p:txBody>
      </p:sp>
      <p:sp>
        <p:nvSpPr>
          <p:cNvPr id="23" name="Marcador de contenido 1">
            <a:extLst>
              <a:ext uri="{FF2B5EF4-FFF2-40B4-BE49-F238E27FC236}">
                <a16:creationId xmlns:a16="http://schemas.microsoft.com/office/drawing/2014/main" id="{D283BC40-4B97-43BB-8732-24DC21C56BF6}"/>
              </a:ext>
            </a:extLst>
          </p:cNvPr>
          <p:cNvSpPr txBox="1">
            <a:spLocks/>
          </p:cNvSpPr>
          <p:nvPr/>
        </p:nvSpPr>
        <p:spPr>
          <a:xfrm>
            <a:off x="8482802" y="5209170"/>
            <a:ext cx="2422265" cy="3762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000"/>
              <a:t>Señal analógica</a:t>
            </a:r>
          </a:p>
          <a:p>
            <a:pPr algn="just"/>
            <a:endParaRPr lang="es-CO" sz="2000"/>
          </a:p>
        </p:txBody>
      </p:sp>
      <p:sp>
        <p:nvSpPr>
          <p:cNvPr id="19" name="Marcador de número de diapositiva 1">
            <a:extLst>
              <a:ext uri="{FF2B5EF4-FFF2-40B4-BE49-F238E27FC236}">
                <a16:creationId xmlns:a16="http://schemas.microsoft.com/office/drawing/2014/main" id="{ED68FCCD-D077-4C77-BEA5-021D1766E018}"/>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25</a:t>
            </a:fld>
            <a:endParaRPr lang="es-CO"/>
          </a:p>
        </p:txBody>
      </p:sp>
      <p:grpSp>
        <p:nvGrpSpPr>
          <p:cNvPr id="48" name="Grupo 47">
            <a:extLst>
              <a:ext uri="{FF2B5EF4-FFF2-40B4-BE49-F238E27FC236}">
                <a16:creationId xmlns:a16="http://schemas.microsoft.com/office/drawing/2014/main" id="{FBAEE116-100D-8B76-9718-19F32F88E4C3}"/>
              </a:ext>
            </a:extLst>
          </p:cNvPr>
          <p:cNvGrpSpPr/>
          <p:nvPr/>
        </p:nvGrpSpPr>
        <p:grpSpPr>
          <a:xfrm>
            <a:off x="7807667" y="1787727"/>
            <a:ext cx="2608816" cy="2083218"/>
            <a:chOff x="7807667" y="1787727"/>
            <a:chExt cx="2608816" cy="2083218"/>
          </a:xfrm>
        </p:grpSpPr>
        <p:sp>
          <p:nvSpPr>
            <p:cNvPr id="18" name="Rectángulo 17">
              <a:extLst>
                <a:ext uri="{FF2B5EF4-FFF2-40B4-BE49-F238E27FC236}">
                  <a16:creationId xmlns:a16="http://schemas.microsoft.com/office/drawing/2014/main" id="{682311AA-AB0F-4E8E-AFD1-1D73D0223F3A}"/>
                </a:ext>
              </a:extLst>
            </p:cNvPr>
            <p:cNvSpPr/>
            <p:nvPr/>
          </p:nvSpPr>
          <p:spPr>
            <a:xfrm>
              <a:off x="7807667" y="1787728"/>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24" name="Rectángulo 23">
              <a:extLst>
                <a:ext uri="{FF2B5EF4-FFF2-40B4-BE49-F238E27FC236}">
                  <a16:creationId xmlns:a16="http://schemas.microsoft.com/office/drawing/2014/main" id="{ABF79BDD-16D1-4704-A587-52102718D8A0}"/>
                </a:ext>
              </a:extLst>
            </p:cNvPr>
            <p:cNvSpPr/>
            <p:nvPr/>
          </p:nvSpPr>
          <p:spPr>
            <a:xfrm>
              <a:off x="8920849" y="1787727"/>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a:extLst>
                <a:ext uri="{FF2B5EF4-FFF2-40B4-BE49-F238E27FC236}">
                  <a16:creationId xmlns:a16="http://schemas.microsoft.com/office/drawing/2014/main" id="{F8D68885-96CB-4EE3-B062-373DB6122C28}"/>
                </a:ext>
              </a:extLst>
            </p:cNvPr>
            <p:cNvSpPr/>
            <p:nvPr/>
          </p:nvSpPr>
          <p:spPr>
            <a:xfrm rot="5400000">
              <a:off x="10032385" y="2458941"/>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7263D08B-7D3A-4D4B-A26A-CBD9ED408CB1}"/>
                </a:ext>
              </a:extLst>
            </p:cNvPr>
            <p:cNvSpPr/>
            <p:nvPr/>
          </p:nvSpPr>
          <p:spPr>
            <a:xfrm>
              <a:off x="7807667" y="3102025"/>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Rectángulo 27">
              <a:extLst>
                <a:ext uri="{FF2B5EF4-FFF2-40B4-BE49-F238E27FC236}">
                  <a16:creationId xmlns:a16="http://schemas.microsoft.com/office/drawing/2014/main" id="{DC297C3E-2A34-41DC-8942-C1656C74769F}"/>
                </a:ext>
              </a:extLst>
            </p:cNvPr>
            <p:cNvSpPr/>
            <p:nvPr/>
          </p:nvSpPr>
          <p:spPr>
            <a:xfrm>
              <a:off x="8920849" y="3102025"/>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Flecha: doblada 28">
              <a:extLst>
                <a:ext uri="{FF2B5EF4-FFF2-40B4-BE49-F238E27FC236}">
                  <a16:creationId xmlns:a16="http://schemas.microsoft.com/office/drawing/2014/main" id="{C5D57B8D-FD45-4D07-AF2A-96E219A0E7D8}"/>
                </a:ext>
              </a:extLst>
            </p:cNvPr>
            <p:cNvSpPr/>
            <p:nvPr/>
          </p:nvSpPr>
          <p:spPr>
            <a:xfrm rot="5400000">
              <a:off x="9879603" y="1849389"/>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0" name="Flecha: doblada 29">
              <a:extLst>
                <a:ext uri="{FF2B5EF4-FFF2-40B4-BE49-F238E27FC236}">
                  <a16:creationId xmlns:a16="http://schemas.microsoft.com/office/drawing/2014/main" id="{1C2E6506-C0E4-467C-9E55-AC4D5AB117AB}"/>
                </a:ext>
              </a:extLst>
            </p:cNvPr>
            <p:cNvSpPr/>
            <p:nvPr/>
          </p:nvSpPr>
          <p:spPr>
            <a:xfrm rot="10800000">
              <a:off x="9727201" y="2859786"/>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1" name="Flecha: a la derecha 30">
              <a:extLst>
                <a:ext uri="{FF2B5EF4-FFF2-40B4-BE49-F238E27FC236}">
                  <a16:creationId xmlns:a16="http://schemas.microsoft.com/office/drawing/2014/main" id="{28C8B51F-33F3-4B54-BC64-8E5567BC252B}"/>
                </a:ext>
              </a:extLst>
            </p:cNvPr>
            <p:cNvSpPr/>
            <p:nvPr/>
          </p:nvSpPr>
          <p:spPr>
            <a:xfrm>
              <a:off x="8616049" y="1973258"/>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lecha: a la derecha 31">
              <a:extLst>
                <a:ext uri="{FF2B5EF4-FFF2-40B4-BE49-F238E27FC236}">
                  <a16:creationId xmlns:a16="http://schemas.microsoft.com/office/drawing/2014/main" id="{A7A0DCA9-A66A-4382-8F73-AF658BEDD8A9}"/>
                </a:ext>
              </a:extLst>
            </p:cNvPr>
            <p:cNvSpPr/>
            <p:nvPr/>
          </p:nvSpPr>
          <p:spPr>
            <a:xfrm rot="10800000">
              <a:off x="8616049" y="3274980"/>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916BD007-03BD-440F-A72C-C72E583F9A7D}"/>
                </a:ext>
              </a:extLst>
            </p:cNvPr>
            <p:cNvSpPr/>
            <p:nvPr/>
          </p:nvSpPr>
          <p:spPr>
            <a:xfrm>
              <a:off x="9033131" y="1861479"/>
              <a:ext cx="583814" cy="369332"/>
            </a:xfrm>
            <a:prstGeom prst="rect">
              <a:avLst/>
            </a:prstGeom>
          </p:spPr>
          <p:txBody>
            <a:bodyPr wrap="none">
              <a:spAutoFit/>
            </a:bodyPr>
            <a:lstStyle/>
            <a:p>
              <a:pPr algn="ctr"/>
              <a:r>
                <a:rPr lang="es-CO"/>
                <a:t>ADC</a:t>
              </a:r>
            </a:p>
          </p:txBody>
        </p:sp>
        <p:sp>
          <p:nvSpPr>
            <p:cNvPr id="34" name="Rectángulo 33">
              <a:extLst>
                <a:ext uri="{FF2B5EF4-FFF2-40B4-BE49-F238E27FC236}">
                  <a16:creationId xmlns:a16="http://schemas.microsoft.com/office/drawing/2014/main" id="{6A2CB6FC-EA86-49C8-A862-605CAD7B25F9}"/>
                </a:ext>
              </a:extLst>
            </p:cNvPr>
            <p:cNvSpPr/>
            <p:nvPr/>
          </p:nvSpPr>
          <p:spPr>
            <a:xfrm>
              <a:off x="7863135" y="3169150"/>
              <a:ext cx="691215" cy="369332"/>
            </a:xfrm>
            <a:prstGeom prst="rect">
              <a:avLst/>
            </a:prstGeom>
          </p:spPr>
          <p:txBody>
            <a:bodyPr wrap="none">
              <a:spAutoFit/>
            </a:bodyPr>
            <a:lstStyle/>
            <a:p>
              <a:pPr algn="ctr"/>
              <a:r>
                <a:rPr lang="es-CO"/>
                <a:t>Señal</a:t>
              </a:r>
            </a:p>
          </p:txBody>
        </p:sp>
        <p:sp>
          <p:nvSpPr>
            <p:cNvPr id="35" name="Rectángulo 34">
              <a:extLst>
                <a:ext uri="{FF2B5EF4-FFF2-40B4-BE49-F238E27FC236}">
                  <a16:creationId xmlns:a16="http://schemas.microsoft.com/office/drawing/2014/main" id="{49B8D7ED-1516-4D6F-A69A-2451A44DF901}"/>
                </a:ext>
              </a:extLst>
            </p:cNvPr>
            <p:cNvSpPr/>
            <p:nvPr/>
          </p:nvSpPr>
          <p:spPr>
            <a:xfrm>
              <a:off x="9043343" y="3176183"/>
              <a:ext cx="578749" cy="369332"/>
            </a:xfrm>
            <a:prstGeom prst="rect">
              <a:avLst/>
            </a:prstGeom>
          </p:spPr>
          <p:txBody>
            <a:bodyPr wrap="none">
              <a:spAutoFit/>
            </a:bodyPr>
            <a:lstStyle/>
            <a:p>
              <a:pPr algn="ctr"/>
              <a:r>
                <a:rPr lang="es-CO"/>
                <a:t>DAC</a:t>
              </a:r>
            </a:p>
          </p:txBody>
        </p:sp>
        <p:sp>
          <p:nvSpPr>
            <p:cNvPr id="36" name="Elipse 35">
              <a:extLst>
                <a:ext uri="{FF2B5EF4-FFF2-40B4-BE49-F238E27FC236}">
                  <a16:creationId xmlns:a16="http://schemas.microsoft.com/office/drawing/2014/main" id="{C7AAF70F-840C-4676-87B7-8C69080A223E}"/>
                </a:ext>
              </a:extLst>
            </p:cNvPr>
            <p:cNvSpPr/>
            <p:nvPr/>
          </p:nvSpPr>
          <p:spPr>
            <a:xfrm>
              <a:off x="8804660" y="2790945"/>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7" name="Flecha derecha 15">
            <a:extLst>
              <a:ext uri="{FF2B5EF4-FFF2-40B4-BE49-F238E27FC236}">
                <a16:creationId xmlns:a16="http://schemas.microsoft.com/office/drawing/2014/main" id="{FEAD7AF8-3966-4CD5-95A5-A7AE000D0F5F}"/>
              </a:ext>
            </a:extLst>
          </p:cNvPr>
          <p:cNvSpPr/>
          <p:nvPr/>
        </p:nvSpPr>
        <p:spPr>
          <a:xfrm>
            <a:off x="7507309" y="4386791"/>
            <a:ext cx="548912" cy="253506"/>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CuadroTexto 1">
            <a:extLst>
              <a:ext uri="{FF2B5EF4-FFF2-40B4-BE49-F238E27FC236}">
                <a16:creationId xmlns:a16="http://schemas.microsoft.com/office/drawing/2014/main" id="{CD2EABCA-535E-723F-83CF-069F8451A2E0}"/>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Digital-Analógico</a:t>
            </a:r>
          </a:p>
        </p:txBody>
      </p:sp>
    </p:spTree>
    <p:extLst>
      <p:ext uri="{BB962C8B-B14F-4D97-AF65-F5344CB8AC3E}">
        <p14:creationId xmlns:p14="http://schemas.microsoft.com/office/powerpoint/2010/main" val="23352546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5124"/>
                                        </p:tgtEl>
                                        <p:attrNameLst>
                                          <p:attrName>style.visibility</p:attrName>
                                        </p:attrNameLst>
                                      </p:cBhvr>
                                      <p:to>
                                        <p:strVal val="visible"/>
                                      </p:to>
                                    </p:set>
                                    <p:animEffect transition="in" filter="fade">
                                      <p:cBhvr>
                                        <p:cTn id="29" dur="500"/>
                                        <p:tgtEl>
                                          <p:spTgt spid="51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2500"/>
                            </p:stCondLst>
                            <p:childTnLst>
                              <p:par>
                                <p:cTn id="34" presetID="16" presetClass="entr" presetSubtype="21"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par>
                                <p:cTn id="37" presetID="10" presetClass="entr" presetSubtype="0" fill="hold" nodeType="withEffect">
                                  <p:stCondLst>
                                    <p:cond delay="0"/>
                                  </p:stCondLst>
                                  <p:childTnLst>
                                    <p:set>
                                      <p:cBhvr>
                                        <p:cTn id="38" dur="1" fill="hold">
                                          <p:stCondLst>
                                            <p:cond delay="0"/>
                                          </p:stCondLst>
                                        </p:cTn>
                                        <p:tgtEl>
                                          <p:spTgt spid="5130"/>
                                        </p:tgtEl>
                                        <p:attrNameLst>
                                          <p:attrName>style.visibility</p:attrName>
                                        </p:attrNameLst>
                                      </p:cBhvr>
                                      <p:to>
                                        <p:strVal val="visible"/>
                                      </p:to>
                                    </p:set>
                                    <p:animEffect transition="in" filter="fade">
                                      <p:cBhvr>
                                        <p:cTn id="39" dur="500"/>
                                        <p:tgtEl>
                                          <p:spTgt spid="51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21" grpId="0"/>
      <p:bldP spid="22" grpId="0"/>
      <p:bldP spid="23" grpId="0"/>
      <p:bldP spid="37"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0" name="Picture 10" descr="Resultado de imagen para oreja oye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277" y="4105147"/>
            <a:ext cx="1734206" cy="1657686"/>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derecha 19"/>
          <p:cNvSpPr/>
          <p:nvPr/>
        </p:nvSpPr>
        <p:spPr>
          <a:xfrm>
            <a:off x="7322749" y="4562042"/>
            <a:ext cx="557046" cy="388644"/>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Marcador de contenido 1">
            <a:extLst>
              <a:ext uri="{FF2B5EF4-FFF2-40B4-BE49-F238E27FC236}">
                <a16:creationId xmlns:a16="http://schemas.microsoft.com/office/drawing/2014/main" id="{D283BC40-4B97-43BB-8732-24DC21C56BF6}"/>
              </a:ext>
            </a:extLst>
          </p:cNvPr>
          <p:cNvSpPr txBox="1">
            <a:spLocks/>
          </p:cNvSpPr>
          <p:nvPr/>
        </p:nvSpPr>
        <p:spPr>
          <a:xfrm>
            <a:off x="5556938" y="5836907"/>
            <a:ext cx="1078123" cy="4933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200" b="1"/>
              <a:t>PDS</a:t>
            </a:r>
          </a:p>
        </p:txBody>
      </p:sp>
      <p:sp>
        <p:nvSpPr>
          <p:cNvPr id="22" name="Marcador de contenido 1">
            <a:extLst>
              <a:ext uri="{FF2B5EF4-FFF2-40B4-BE49-F238E27FC236}">
                <a16:creationId xmlns:a16="http://schemas.microsoft.com/office/drawing/2014/main" id="{D283BC40-4B97-43BB-8732-24DC21C56BF6}"/>
              </a:ext>
            </a:extLst>
          </p:cNvPr>
          <p:cNvSpPr txBox="1">
            <a:spLocks/>
          </p:cNvSpPr>
          <p:nvPr/>
        </p:nvSpPr>
        <p:spPr>
          <a:xfrm>
            <a:off x="1597840" y="5528420"/>
            <a:ext cx="1906314" cy="616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200"/>
              <a:t>Señal Digital</a:t>
            </a:r>
          </a:p>
          <a:p>
            <a:pPr algn="just"/>
            <a:endParaRPr lang="es-CO" sz="1400"/>
          </a:p>
        </p:txBody>
      </p:sp>
      <p:sp>
        <p:nvSpPr>
          <p:cNvPr id="23" name="Marcador de contenido 1">
            <a:extLst>
              <a:ext uri="{FF2B5EF4-FFF2-40B4-BE49-F238E27FC236}">
                <a16:creationId xmlns:a16="http://schemas.microsoft.com/office/drawing/2014/main" id="{D283BC40-4B97-43BB-8732-24DC21C56BF6}"/>
              </a:ext>
            </a:extLst>
          </p:cNvPr>
          <p:cNvSpPr txBox="1">
            <a:spLocks/>
          </p:cNvSpPr>
          <p:nvPr/>
        </p:nvSpPr>
        <p:spPr>
          <a:xfrm>
            <a:off x="8682277" y="5808610"/>
            <a:ext cx="2382747" cy="466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200"/>
              <a:t>Señal análoga</a:t>
            </a:r>
          </a:p>
          <a:p>
            <a:pPr algn="just"/>
            <a:endParaRPr lang="es-CO" sz="1400"/>
          </a:p>
        </p:txBody>
      </p:sp>
      <p:pic>
        <p:nvPicPr>
          <p:cNvPr id="6146" name="Picture 2" descr="Resultado de imagen para 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1" y="4105147"/>
            <a:ext cx="1281652" cy="13540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equipo de sonido c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273" y="4194317"/>
            <a:ext cx="2136009" cy="1576205"/>
          </a:xfrm>
          <a:prstGeom prst="rect">
            <a:avLst/>
          </a:prstGeom>
          <a:noFill/>
          <a:extLst>
            <a:ext uri="{909E8E84-426E-40DD-AFC4-6F175D3DCCD1}">
              <a14:hiddenFill xmlns:a14="http://schemas.microsoft.com/office/drawing/2010/main">
                <a:solidFill>
                  <a:srgbClr val="FFFFFF"/>
                </a:solidFill>
              </a14:hiddenFill>
            </a:ext>
          </a:extLst>
        </p:spPr>
      </p:pic>
      <p:sp>
        <p:nvSpPr>
          <p:cNvPr id="16" name="Flecha derecha 15"/>
          <p:cNvSpPr/>
          <p:nvPr/>
        </p:nvSpPr>
        <p:spPr>
          <a:xfrm>
            <a:off x="3986303" y="4562042"/>
            <a:ext cx="557046" cy="388644"/>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Marcador de número de diapositiva 1">
            <a:extLst>
              <a:ext uri="{FF2B5EF4-FFF2-40B4-BE49-F238E27FC236}">
                <a16:creationId xmlns:a16="http://schemas.microsoft.com/office/drawing/2014/main" id="{EDDDCF90-C53D-4871-97BE-9E94F46DAD96}"/>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26</a:t>
            </a:fld>
            <a:endParaRPr lang="es-CO"/>
          </a:p>
        </p:txBody>
      </p:sp>
      <p:sp>
        <p:nvSpPr>
          <p:cNvPr id="2" name="CuadroTexto 1">
            <a:extLst>
              <a:ext uri="{FF2B5EF4-FFF2-40B4-BE49-F238E27FC236}">
                <a16:creationId xmlns:a16="http://schemas.microsoft.com/office/drawing/2014/main" id="{E3895373-E6E9-5FBB-1D44-91FC8D5AED63}"/>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Digital-Analógico</a:t>
            </a:r>
          </a:p>
        </p:txBody>
      </p:sp>
      <p:grpSp>
        <p:nvGrpSpPr>
          <p:cNvPr id="6" name="Grupo 5">
            <a:extLst>
              <a:ext uri="{FF2B5EF4-FFF2-40B4-BE49-F238E27FC236}">
                <a16:creationId xmlns:a16="http://schemas.microsoft.com/office/drawing/2014/main" id="{73FE011A-44E5-4C25-52C7-62BC3DE19E7E}"/>
              </a:ext>
            </a:extLst>
          </p:cNvPr>
          <p:cNvGrpSpPr/>
          <p:nvPr/>
        </p:nvGrpSpPr>
        <p:grpSpPr>
          <a:xfrm>
            <a:off x="7807667" y="1787727"/>
            <a:ext cx="2608816" cy="2083218"/>
            <a:chOff x="7807667" y="1787727"/>
            <a:chExt cx="2608816" cy="2083218"/>
          </a:xfrm>
        </p:grpSpPr>
        <p:sp>
          <p:nvSpPr>
            <p:cNvPr id="7" name="Rectángulo 6">
              <a:extLst>
                <a:ext uri="{FF2B5EF4-FFF2-40B4-BE49-F238E27FC236}">
                  <a16:creationId xmlns:a16="http://schemas.microsoft.com/office/drawing/2014/main" id="{BDF922A3-6551-7937-078D-307313B1AD7A}"/>
                </a:ext>
              </a:extLst>
            </p:cNvPr>
            <p:cNvSpPr/>
            <p:nvPr/>
          </p:nvSpPr>
          <p:spPr>
            <a:xfrm>
              <a:off x="7807667" y="1787728"/>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8" name="Rectángulo 7">
              <a:extLst>
                <a:ext uri="{FF2B5EF4-FFF2-40B4-BE49-F238E27FC236}">
                  <a16:creationId xmlns:a16="http://schemas.microsoft.com/office/drawing/2014/main" id="{AA00B0BA-B2FC-07A1-8C45-0E926FFA9D2D}"/>
                </a:ext>
              </a:extLst>
            </p:cNvPr>
            <p:cNvSpPr/>
            <p:nvPr/>
          </p:nvSpPr>
          <p:spPr>
            <a:xfrm>
              <a:off x="8920849" y="1787727"/>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6C581B4A-472B-4776-E272-8E2DE64AF361}"/>
                </a:ext>
              </a:extLst>
            </p:cNvPr>
            <p:cNvSpPr/>
            <p:nvPr/>
          </p:nvSpPr>
          <p:spPr>
            <a:xfrm rot="5400000">
              <a:off x="10032385" y="2458941"/>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27B38DB1-F21B-BE73-19C9-992641D8B889}"/>
                </a:ext>
              </a:extLst>
            </p:cNvPr>
            <p:cNvSpPr/>
            <p:nvPr/>
          </p:nvSpPr>
          <p:spPr>
            <a:xfrm>
              <a:off x="7807667" y="3102025"/>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8909EA7E-5837-89A7-324B-7AA98ABA8E4E}"/>
                </a:ext>
              </a:extLst>
            </p:cNvPr>
            <p:cNvSpPr/>
            <p:nvPr/>
          </p:nvSpPr>
          <p:spPr>
            <a:xfrm>
              <a:off x="8920849" y="3102025"/>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doblada 11">
              <a:extLst>
                <a:ext uri="{FF2B5EF4-FFF2-40B4-BE49-F238E27FC236}">
                  <a16:creationId xmlns:a16="http://schemas.microsoft.com/office/drawing/2014/main" id="{849D4339-51E9-DF4D-18C1-D3F813BEA7AF}"/>
                </a:ext>
              </a:extLst>
            </p:cNvPr>
            <p:cNvSpPr/>
            <p:nvPr/>
          </p:nvSpPr>
          <p:spPr>
            <a:xfrm rot="5400000">
              <a:off x="9879603" y="1849389"/>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 name="Flecha: doblada 12">
              <a:extLst>
                <a:ext uri="{FF2B5EF4-FFF2-40B4-BE49-F238E27FC236}">
                  <a16:creationId xmlns:a16="http://schemas.microsoft.com/office/drawing/2014/main" id="{9F2F11E7-1C9C-B541-D96D-EBB76AB99FDF}"/>
                </a:ext>
              </a:extLst>
            </p:cNvPr>
            <p:cNvSpPr/>
            <p:nvPr/>
          </p:nvSpPr>
          <p:spPr>
            <a:xfrm rot="10800000">
              <a:off x="9727201" y="2859786"/>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4" name="Flecha: a la derecha 13">
              <a:extLst>
                <a:ext uri="{FF2B5EF4-FFF2-40B4-BE49-F238E27FC236}">
                  <a16:creationId xmlns:a16="http://schemas.microsoft.com/office/drawing/2014/main" id="{90DE1B9E-0EBC-223E-1253-0FEDDE91F1F1}"/>
                </a:ext>
              </a:extLst>
            </p:cNvPr>
            <p:cNvSpPr/>
            <p:nvPr/>
          </p:nvSpPr>
          <p:spPr>
            <a:xfrm>
              <a:off x="8616049" y="1973258"/>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Flecha: a la derecha 14">
              <a:extLst>
                <a:ext uri="{FF2B5EF4-FFF2-40B4-BE49-F238E27FC236}">
                  <a16:creationId xmlns:a16="http://schemas.microsoft.com/office/drawing/2014/main" id="{A4E6309A-D110-05BA-35AA-579796384865}"/>
                </a:ext>
              </a:extLst>
            </p:cNvPr>
            <p:cNvSpPr/>
            <p:nvPr/>
          </p:nvSpPr>
          <p:spPr>
            <a:xfrm rot="10800000">
              <a:off x="8616049" y="3274980"/>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D92BF3F1-1EB6-B1BF-69C7-52BF0F14A243}"/>
                </a:ext>
              </a:extLst>
            </p:cNvPr>
            <p:cNvSpPr/>
            <p:nvPr/>
          </p:nvSpPr>
          <p:spPr>
            <a:xfrm>
              <a:off x="9033131" y="1861479"/>
              <a:ext cx="583814" cy="369332"/>
            </a:xfrm>
            <a:prstGeom prst="rect">
              <a:avLst/>
            </a:prstGeom>
          </p:spPr>
          <p:txBody>
            <a:bodyPr wrap="none">
              <a:spAutoFit/>
            </a:bodyPr>
            <a:lstStyle/>
            <a:p>
              <a:pPr algn="ctr"/>
              <a:r>
                <a:rPr lang="es-CO"/>
                <a:t>ADC</a:t>
              </a:r>
            </a:p>
          </p:txBody>
        </p:sp>
        <p:sp>
          <p:nvSpPr>
            <p:cNvPr id="25" name="Rectángulo 24">
              <a:extLst>
                <a:ext uri="{FF2B5EF4-FFF2-40B4-BE49-F238E27FC236}">
                  <a16:creationId xmlns:a16="http://schemas.microsoft.com/office/drawing/2014/main" id="{9C6CE779-D1FC-3159-7F68-1454E0A4F049}"/>
                </a:ext>
              </a:extLst>
            </p:cNvPr>
            <p:cNvSpPr/>
            <p:nvPr/>
          </p:nvSpPr>
          <p:spPr>
            <a:xfrm>
              <a:off x="7863135" y="3169150"/>
              <a:ext cx="691215" cy="369332"/>
            </a:xfrm>
            <a:prstGeom prst="rect">
              <a:avLst/>
            </a:prstGeom>
          </p:spPr>
          <p:txBody>
            <a:bodyPr wrap="none">
              <a:spAutoFit/>
            </a:bodyPr>
            <a:lstStyle/>
            <a:p>
              <a:pPr algn="ctr"/>
              <a:r>
                <a:rPr lang="es-CO"/>
                <a:t>Señal</a:t>
              </a:r>
            </a:p>
          </p:txBody>
        </p:sp>
        <p:sp>
          <p:nvSpPr>
            <p:cNvPr id="29" name="Rectángulo 28">
              <a:extLst>
                <a:ext uri="{FF2B5EF4-FFF2-40B4-BE49-F238E27FC236}">
                  <a16:creationId xmlns:a16="http://schemas.microsoft.com/office/drawing/2014/main" id="{B8227CD7-8A83-8AD0-0E0F-A6488B88819C}"/>
                </a:ext>
              </a:extLst>
            </p:cNvPr>
            <p:cNvSpPr/>
            <p:nvPr/>
          </p:nvSpPr>
          <p:spPr>
            <a:xfrm>
              <a:off x="9043343" y="3176183"/>
              <a:ext cx="578749" cy="369332"/>
            </a:xfrm>
            <a:prstGeom prst="rect">
              <a:avLst/>
            </a:prstGeom>
          </p:spPr>
          <p:txBody>
            <a:bodyPr wrap="none">
              <a:spAutoFit/>
            </a:bodyPr>
            <a:lstStyle/>
            <a:p>
              <a:pPr algn="ctr"/>
              <a:r>
                <a:rPr lang="es-CO"/>
                <a:t>DAC</a:t>
              </a:r>
            </a:p>
          </p:txBody>
        </p:sp>
        <p:sp>
          <p:nvSpPr>
            <p:cNvPr id="31" name="Elipse 30">
              <a:extLst>
                <a:ext uri="{FF2B5EF4-FFF2-40B4-BE49-F238E27FC236}">
                  <a16:creationId xmlns:a16="http://schemas.microsoft.com/office/drawing/2014/main" id="{5D80EC66-54E1-7407-930A-EC7A467BD23A}"/>
                </a:ext>
              </a:extLst>
            </p:cNvPr>
            <p:cNvSpPr/>
            <p:nvPr/>
          </p:nvSpPr>
          <p:spPr>
            <a:xfrm>
              <a:off x="8804660" y="2790945"/>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 name="Marcador de contenido 1">
            <a:extLst>
              <a:ext uri="{FF2B5EF4-FFF2-40B4-BE49-F238E27FC236}">
                <a16:creationId xmlns:a16="http://schemas.microsoft.com/office/drawing/2014/main" id="{6F8DEF2C-E142-4122-6BD6-0D1E88491569}"/>
              </a:ext>
            </a:extLst>
          </p:cNvPr>
          <p:cNvSpPr txBox="1">
            <a:spLocks/>
          </p:cNvSpPr>
          <p:nvPr/>
        </p:nvSpPr>
        <p:spPr>
          <a:xfrm>
            <a:off x="2094441" y="1814258"/>
            <a:ext cx="4478637" cy="1003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000"/>
              <a:t>Conecta mundo digital (abstracto) a mundo real</a:t>
            </a:r>
          </a:p>
        </p:txBody>
      </p:sp>
    </p:spTree>
    <p:extLst>
      <p:ext uri="{BB962C8B-B14F-4D97-AF65-F5344CB8AC3E}">
        <p14:creationId xmlns:p14="http://schemas.microsoft.com/office/powerpoint/2010/main" val="5493617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5130"/>
                                        </p:tgtEl>
                                        <p:attrNameLst>
                                          <p:attrName>style.visibility</p:attrName>
                                        </p:attrNameLst>
                                      </p:cBhvr>
                                      <p:to>
                                        <p:strVal val="visible"/>
                                      </p:to>
                                    </p:set>
                                    <p:animEffect transition="in" filter="fade">
                                      <p:cBhvr>
                                        <p:cTn id="27" dur="500"/>
                                        <p:tgtEl>
                                          <p:spTgt spid="51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3"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1">
            <a:extLst>
              <a:ext uri="{FF2B5EF4-FFF2-40B4-BE49-F238E27FC236}">
                <a16:creationId xmlns:a16="http://schemas.microsoft.com/office/drawing/2014/main" id="{86CF7C72-5B44-4612-AD73-18538E8DDB7C}"/>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27</a:t>
            </a:fld>
            <a:endParaRPr lang="es-CO"/>
          </a:p>
        </p:txBody>
      </p:sp>
      <p:sp>
        <p:nvSpPr>
          <p:cNvPr id="10" name="Marcador de contenido 1">
            <a:extLst>
              <a:ext uri="{FF2B5EF4-FFF2-40B4-BE49-F238E27FC236}">
                <a16:creationId xmlns:a16="http://schemas.microsoft.com/office/drawing/2014/main" id="{2E981527-2F40-4AF9-B77D-4D517FD4C976}"/>
              </a:ext>
            </a:extLst>
          </p:cNvPr>
          <p:cNvSpPr txBox="1">
            <a:spLocks/>
          </p:cNvSpPr>
          <p:nvPr/>
        </p:nvSpPr>
        <p:spPr>
          <a:xfrm>
            <a:off x="1602787" y="4199218"/>
            <a:ext cx="2662317" cy="10889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000"/>
              <a:t>Conecta mundo digital (abstracto) a mundo real</a:t>
            </a:r>
          </a:p>
          <a:p>
            <a:pPr algn="just"/>
            <a:endParaRPr lang="es-CO" sz="2000"/>
          </a:p>
        </p:txBody>
      </p:sp>
      <p:grpSp>
        <p:nvGrpSpPr>
          <p:cNvPr id="5" name="Grupo 4">
            <a:extLst>
              <a:ext uri="{FF2B5EF4-FFF2-40B4-BE49-F238E27FC236}">
                <a16:creationId xmlns:a16="http://schemas.microsoft.com/office/drawing/2014/main" id="{FB08438D-B265-4CB5-C803-471DBC902F6B}"/>
              </a:ext>
            </a:extLst>
          </p:cNvPr>
          <p:cNvGrpSpPr/>
          <p:nvPr/>
        </p:nvGrpSpPr>
        <p:grpSpPr>
          <a:xfrm>
            <a:off x="1775724" y="2002639"/>
            <a:ext cx="2608816" cy="2083218"/>
            <a:chOff x="1688173" y="2452969"/>
            <a:chExt cx="2608816" cy="2083218"/>
          </a:xfrm>
        </p:grpSpPr>
        <p:sp>
          <p:nvSpPr>
            <p:cNvPr id="4" name="Rectángulo 3"/>
            <p:cNvSpPr/>
            <p:nvPr/>
          </p:nvSpPr>
          <p:spPr>
            <a:xfrm>
              <a:off x="2676431" y="2902047"/>
              <a:ext cx="1353865" cy="239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B520C6E5-237E-4E25-8870-5971E21BD54A}"/>
                </a:ext>
              </a:extLst>
            </p:cNvPr>
            <p:cNvSpPr/>
            <p:nvPr/>
          </p:nvSpPr>
          <p:spPr>
            <a:xfrm>
              <a:off x="1688173" y="2452970"/>
              <a:ext cx="808381" cy="50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tx1"/>
                  </a:solidFill>
                </a:rPr>
                <a:t>Señal</a:t>
              </a:r>
            </a:p>
          </p:txBody>
        </p:sp>
        <p:sp>
          <p:nvSpPr>
            <p:cNvPr id="12" name="Rectángulo 11">
              <a:extLst>
                <a:ext uri="{FF2B5EF4-FFF2-40B4-BE49-F238E27FC236}">
                  <a16:creationId xmlns:a16="http://schemas.microsoft.com/office/drawing/2014/main" id="{EBEB3FAD-401E-4679-B44C-4E2519D71C11}"/>
                </a:ext>
              </a:extLst>
            </p:cNvPr>
            <p:cNvSpPr/>
            <p:nvPr/>
          </p:nvSpPr>
          <p:spPr>
            <a:xfrm>
              <a:off x="2801355" y="2452969"/>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FE4FECB0-591C-4296-9520-40C8A1316A41}"/>
                </a:ext>
              </a:extLst>
            </p:cNvPr>
            <p:cNvSpPr/>
            <p:nvPr/>
          </p:nvSpPr>
          <p:spPr>
            <a:xfrm rot="5400000">
              <a:off x="3912891" y="3124183"/>
              <a:ext cx="536281" cy="231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0A7022C8-3721-4681-8F23-D8F55BF0DB6B}"/>
                </a:ext>
              </a:extLst>
            </p:cNvPr>
            <p:cNvSpPr/>
            <p:nvPr/>
          </p:nvSpPr>
          <p:spPr>
            <a:xfrm>
              <a:off x="1688173" y="3767267"/>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Rectángulo 18">
              <a:extLst>
                <a:ext uri="{FF2B5EF4-FFF2-40B4-BE49-F238E27FC236}">
                  <a16:creationId xmlns:a16="http://schemas.microsoft.com/office/drawing/2014/main" id="{0697E94E-5521-457E-9BBA-B33FCEF40987}"/>
                </a:ext>
              </a:extLst>
            </p:cNvPr>
            <p:cNvSpPr/>
            <p:nvPr/>
          </p:nvSpPr>
          <p:spPr>
            <a:xfrm>
              <a:off x="2801355" y="3767267"/>
              <a:ext cx="808382" cy="5035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lecha: doblada 19">
              <a:extLst>
                <a:ext uri="{FF2B5EF4-FFF2-40B4-BE49-F238E27FC236}">
                  <a16:creationId xmlns:a16="http://schemas.microsoft.com/office/drawing/2014/main" id="{A8840B3C-CF4D-4E2C-914E-F0DA400C0FF9}"/>
                </a:ext>
              </a:extLst>
            </p:cNvPr>
            <p:cNvSpPr/>
            <p:nvPr/>
          </p:nvSpPr>
          <p:spPr>
            <a:xfrm rot="5400000">
              <a:off x="3760109" y="2514631"/>
              <a:ext cx="269101" cy="569846"/>
            </a:xfrm>
            <a:prstGeom prst="bentArrow">
              <a:avLst>
                <a:gd name="adj1" fmla="val 25000"/>
                <a:gd name="adj2" fmla="val 4623"/>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2" name="Flecha: doblada 21">
              <a:extLst>
                <a:ext uri="{FF2B5EF4-FFF2-40B4-BE49-F238E27FC236}">
                  <a16:creationId xmlns:a16="http://schemas.microsoft.com/office/drawing/2014/main" id="{5AD0F69C-A140-4396-B6E0-2738FC0780AF}"/>
                </a:ext>
              </a:extLst>
            </p:cNvPr>
            <p:cNvSpPr/>
            <p:nvPr/>
          </p:nvSpPr>
          <p:spPr>
            <a:xfrm rot="10800000">
              <a:off x="3607707" y="3525028"/>
              <a:ext cx="569846" cy="471583"/>
            </a:xfrm>
            <a:prstGeom prst="bentArrow">
              <a:avLst>
                <a:gd name="adj1" fmla="val 25000"/>
                <a:gd name="adj2" fmla="val 3460"/>
                <a:gd name="adj3" fmla="val 25000"/>
                <a:gd name="adj4" fmla="val 3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3" name="Flecha: a la derecha 22">
              <a:extLst>
                <a:ext uri="{FF2B5EF4-FFF2-40B4-BE49-F238E27FC236}">
                  <a16:creationId xmlns:a16="http://schemas.microsoft.com/office/drawing/2014/main" id="{2B346D56-76D7-4292-B8C1-528F1EE432AD}"/>
                </a:ext>
              </a:extLst>
            </p:cNvPr>
            <p:cNvSpPr/>
            <p:nvPr/>
          </p:nvSpPr>
          <p:spPr>
            <a:xfrm>
              <a:off x="2496555" y="2638500"/>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Flecha: a la derecha 24">
              <a:extLst>
                <a:ext uri="{FF2B5EF4-FFF2-40B4-BE49-F238E27FC236}">
                  <a16:creationId xmlns:a16="http://schemas.microsoft.com/office/drawing/2014/main" id="{52B43FDE-BF52-4CDD-9517-0F7F5D9169C0}"/>
                </a:ext>
              </a:extLst>
            </p:cNvPr>
            <p:cNvSpPr/>
            <p:nvPr/>
          </p:nvSpPr>
          <p:spPr>
            <a:xfrm rot="10800000">
              <a:off x="2496555" y="3940222"/>
              <a:ext cx="304800" cy="65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9F319E40-6BE1-46E3-8176-96D87DF62A48}"/>
                </a:ext>
              </a:extLst>
            </p:cNvPr>
            <p:cNvSpPr/>
            <p:nvPr/>
          </p:nvSpPr>
          <p:spPr>
            <a:xfrm>
              <a:off x="2913637" y="2526721"/>
              <a:ext cx="583814" cy="369332"/>
            </a:xfrm>
            <a:prstGeom prst="rect">
              <a:avLst/>
            </a:prstGeom>
          </p:spPr>
          <p:txBody>
            <a:bodyPr wrap="none">
              <a:spAutoFit/>
            </a:bodyPr>
            <a:lstStyle/>
            <a:p>
              <a:pPr algn="ctr"/>
              <a:r>
                <a:rPr lang="es-CO"/>
                <a:t>ADC</a:t>
              </a:r>
            </a:p>
          </p:txBody>
        </p:sp>
        <p:sp>
          <p:nvSpPr>
            <p:cNvPr id="27" name="Rectángulo 26">
              <a:extLst>
                <a:ext uri="{FF2B5EF4-FFF2-40B4-BE49-F238E27FC236}">
                  <a16:creationId xmlns:a16="http://schemas.microsoft.com/office/drawing/2014/main" id="{10E52B18-1A3F-453F-A031-96C53698134B}"/>
                </a:ext>
              </a:extLst>
            </p:cNvPr>
            <p:cNvSpPr/>
            <p:nvPr/>
          </p:nvSpPr>
          <p:spPr>
            <a:xfrm>
              <a:off x="1743641" y="3834392"/>
              <a:ext cx="691215" cy="369332"/>
            </a:xfrm>
            <a:prstGeom prst="rect">
              <a:avLst/>
            </a:prstGeom>
          </p:spPr>
          <p:txBody>
            <a:bodyPr wrap="none">
              <a:spAutoFit/>
            </a:bodyPr>
            <a:lstStyle/>
            <a:p>
              <a:pPr algn="ctr"/>
              <a:r>
                <a:rPr lang="es-CO"/>
                <a:t>Señal</a:t>
              </a:r>
            </a:p>
          </p:txBody>
        </p:sp>
        <p:sp>
          <p:nvSpPr>
            <p:cNvPr id="28" name="Rectángulo 27">
              <a:extLst>
                <a:ext uri="{FF2B5EF4-FFF2-40B4-BE49-F238E27FC236}">
                  <a16:creationId xmlns:a16="http://schemas.microsoft.com/office/drawing/2014/main" id="{21DEF0F3-152A-4E70-A5A8-AA93F8B1172B}"/>
                </a:ext>
              </a:extLst>
            </p:cNvPr>
            <p:cNvSpPr/>
            <p:nvPr/>
          </p:nvSpPr>
          <p:spPr>
            <a:xfrm>
              <a:off x="2923849" y="3841425"/>
              <a:ext cx="578749" cy="369332"/>
            </a:xfrm>
            <a:prstGeom prst="rect">
              <a:avLst/>
            </a:prstGeom>
          </p:spPr>
          <p:txBody>
            <a:bodyPr wrap="none">
              <a:spAutoFit/>
            </a:bodyPr>
            <a:lstStyle/>
            <a:p>
              <a:pPr algn="ctr"/>
              <a:r>
                <a:rPr lang="es-CO"/>
                <a:t>DAC</a:t>
              </a:r>
            </a:p>
          </p:txBody>
        </p:sp>
        <p:sp>
          <p:nvSpPr>
            <p:cNvPr id="29" name="Elipse 28">
              <a:extLst>
                <a:ext uri="{FF2B5EF4-FFF2-40B4-BE49-F238E27FC236}">
                  <a16:creationId xmlns:a16="http://schemas.microsoft.com/office/drawing/2014/main" id="{B7B32709-6276-460A-971F-43D18EB1790B}"/>
                </a:ext>
              </a:extLst>
            </p:cNvPr>
            <p:cNvSpPr/>
            <p:nvPr/>
          </p:nvSpPr>
          <p:spPr>
            <a:xfrm>
              <a:off x="2685166" y="3456187"/>
              <a:ext cx="1080000" cy="108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7" name="Grupo 6">
            <a:extLst>
              <a:ext uri="{FF2B5EF4-FFF2-40B4-BE49-F238E27FC236}">
                <a16:creationId xmlns:a16="http://schemas.microsoft.com/office/drawing/2014/main" id="{C260B7DB-F1D2-EC5D-3478-AC8DA4A9E455}"/>
              </a:ext>
            </a:extLst>
          </p:cNvPr>
          <p:cNvGrpSpPr/>
          <p:nvPr/>
        </p:nvGrpSpPr>
        <p:grpSpPr>
          <a:xfrm>
            <a:off x="6535272" y="1778417"/>
            <a:ext cx="4119724" cy="2307440"/>
            <a:chOff x="6535272" y="1778417"/>
            <a:chExt cx="4119724" cy="2307440"/>
          </a:xfrm>
        </p:grpSpPr>
        <p:pic>
          <p:nvPicPr>
            <p:cNvPr id="16" name="Imagen 15" descr="Imagen que contiene texto, mapa&#10;&#10;Descripción generada automáticamente">
              <a:extLst>
                <a:ext uri="{FF2B5EF4-FFF2-40B4-BE49-F238E27FC236}">
                  <a16:creationId xmlns:a16="http://schemas.microsoft.com/office/drawing/2014/main" id="{A9329767-C1E2-4ADA-A86E-32499EC66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8700" y="1778417"/>
              <a:ext cx="3252868" cy="2144566"/>
            </a:xfrm>
            <a:prstGeom prst="rect">
              <a:avLst/>
            </a:prstGeom>
          </p:spPr>
        </p:pic>
        <p:sp>
          <p:nvSpPr>
            <p:cNvPr id="9" name="Rectángulo 8">
              <a:extLst>
                <a:ext uri="{FF2B5EF4-FFF2-40B4-BE49-F238E27FC236}">
                  <a16:creationId xmlns:a16="http://schemas.microsoft.com/office/drawing/2014/main" id="{A558B4E0-C859-412D-8DB7-6E217044B7A7}"/>
                </a:ext>
              </a:extLst>
            </p:cNvPr>
            <p:cNvSpPr/>
            <p:nvPr/>
          </p:nvSpPr>
          <p:spPr>
            <a:xfrm>
              <a:off x="6535272" y="3847533"/>
              <a:ext cx="4119724" cy="238324"/>
            </a:xfrm>
            <a:prstGeom prst="rect">
              <a:avLst/>
            </a:prstGeom>
          </p:spPr>
          <p:txBody>
            <a:bodyPr wrap="square">
              <a:spAutoFit/>
            </a:bodyPr>
            <a:lstStyle/>
            <a:p>
              <a:r>
                <a:rPr lang="es-CO" sz="900">
                  <a:solidFill>
                    <a:srgbClr val="1F804D"/>
                  </a:solidFill>
                  <a:hlinkClick r:id="rId3">
                    <a:extLst>
                      <a:ext uri="{A12FA001-AC4F-418D-AE19-62706E023703}">
                        <ahyp:hlinkClr xmlns:ahyp="http://schemas.microsoft.com/office/drawing/2018/hyperlinkcolor" val="tx"/>
                      </a:ext>
                    </a:extLst>
                  </a:hlinkClick>
                </a:rPr>
                <a:t>https://forums.parallax.com/discussion/82065/i-am-a-bit-confused-on-this-dac-chip</a:t>
              </a:r>
              <a:endParaRPr lang="es-CO" sz="900">
                <a:solidFill>
                  <a:srgbClr val="1F804D"/>
                </a:solidFill>
              </a:endParaRPr>
            </a:p>
          </p:txBody>
        </p:sp>
      </p:grpSp>
      <p:sp>
        <p:nvSpPr>
          <p:cNvPr id="3" name="CuadroTexto 2">
            <a:extLst>
              <a:ext uri="{FF2B5EF4-FFF2-40B4-BE49-F238E27FC236}">
                <a16:creationId xmlns:a16="http://schemas.microsoft.com/office/drawing/2014/main" id="{3FEFA07E-67D4-F155-5363-6221A02D5117}"/>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Proceso de Conversión Digital-Analógico</a:t>
            </a:r>
          </a:p>
        </p:txBody>
      </p:sp>
    </p:spTree>
    <p:extLst>
      <p:ext uri="{BB962C8B-B14F-4D97-AF65-F5344CB8AC3E}">
        <p14:creationId xmlns:p14="http://schemas.microsoft.com/office/powerpoint/2010/main" val="10856338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707D7A8D-4C8D-4446-B5BC-70BDA16F91C2}"/>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28</a:t>
            </a:fld>
            <a:endParaRPr lang="es-CO"/>
          </a:p>
        </p:txBody>
      </p:sp>
      <p:grpSp>
        <p:nvGrpSpPr>
          <p:cNvPr id="6" name="Grupo 5">
            <a:extLst>
              <a:ext uri="{FF2B5EF4-FFF2-40B4-BE49-F238E27FC236}">
                <a16:creationId xmlns:a16="http://schemas.microsoft.com/office/drawing/2014/main" id="{B73B6A0A-7B7A-54D6-447A-7AAB1E744D9C}"/>
              </a:ext>
            </a:extLst>
          </p:cNvPr>
          <p:cNvGrpSpPr/>
          <p:nvPr/>
        </p:nvGrpSpPr>
        <p:grpSpPr>
          <a:xfrm>
            <a:off x="3103462" y="3935517"/>
            <a:ext cx="1229884" cy="1421245"/>
            <a:chOff x="3103462" y="3935517"/>
            <a:chExt cx="1229884" cy="1421245"/>
          </a:xfrm>
        </p:grpSpPr>
        <p:sp>
          <p:nvSpPr>
            <p:cNvPr id="29" name="CuadroTexto 28">
              <a:extLst>
                <a:ext uri="{FF2B5EF4-FFF2-40B4-BE49-F238E27FC236}">
                  <a16:creationId xmlns:a16="http://schemas.microsoft.com/office/drawing/2014/main" id="{2002F457-5801-4772-A3EF-0F6085A818FF}"/>
                </a:ext>
              </a:extLst>
            </p:cNvPr>
            <p:cNvSpPr txBox="1"/>
            <p:nvPr/>
          </p:nvSpPr>
          <p:spPr>
            <a:xfrm>
              <a:off x="3103462" y="4571932"/>
              <a:ext cx="1229884" cy="784830"/>
            </a:xfrm>
            <a:prstGeom prst="rect">
              <a:avLst/>
            </a:prstGeom>
            <a:noFill/>
          </p:spPr>
          <p:txBody>
            <a:bodyPr wrap="square" rtlCol="0">
              <a:spAutoFit/>
            </a:bodyPr>
            <a:lstStyle/>
            <a:p>
              <a:pPr algn="ctr"/>
              <a:r>
                <a:rPr lang="es-CO" sz="1500"/>
                <a:t>Entrada Analógica filtrada</a:t>
              </a:r>
            </a:p>
          </p:txBody>
        </p:sp>
        <p:sp>
          <p:nvSpPr>
            <p:cNvPr id="74" name="Abrir llave 73">
              <a:extLst>
                <a:ext uri="{FF2B5EF4-FFF2-40B4-BE49-F238E27FC236}">
                  <a16:creationId xmlns:a16="http://schemas.microsoft.com/office/drawing/2014/main" id="{42C7E09B-E5DF-4A12-9834-0E7AF7A44E29}"/>
                </a:ext>
              </a:extLst>
            </p:cNvPr>
            <p:cNvSpPr/>
            <p:nvPr/>
          </p:nvSpPr>
          <p:spPr>
            <a:xfrm rot="16200000">
              <a:off x="3413479" y="3909138"/>
              <a:ext cx="609850" cy="662608"/>
            </a:xfrm>
            <a:prstGeom prst="leftBrace">
              <a:avLst>
                <a:gd name="adj1" fmla="val 1521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grpSp>
      <p:grpSp>
        <p:nvGrpSpPr>
          <p:cNvPr id="9" name="Grupo 8">
            <a:extLst>
              <a:ext uri="{FF2B5EF4-FFF2-40B4-BE49-F238E27FC236}">
                <a16:creationId xmlns:a16="http://schemas.microsoft.com/office/drawing/2014/main" id="{6FA6CE44-9C85-CE9F-5B86-8007EA75FF8C}"/>
              </a:ext>
            </a:extLst>
          </p:cNvPr>
          <p:cNvGrpSpPr/>
          <p:nvPr/>
        </p:nvGrpSpPr>
        <p:grpSpPr>
          <a:xfrm>
            <a:off x="4959326" y="3935517"/>
            <a:ext cx="1213256" cy="1184204"/>
            <a:chOff x="4959326" y="3935517"/>
            <a:chExt cx="1213256" cy="1184204"/>
          </a:xfrm>
        </p:grpSpPr>
        <p:sp>
          <p:nvSpPr>
            <p:cNvPr id="30" name="CuadroTexto 29">
              <a:extLst>
                <a:ext uri="{FF2B5EF4-FFF2-40B4-BE49-F238E27FC236}">
                  <a16:creationId xmlns:a16="http://schemas.microsoft.com/office/drawing/2014/main" id="{C1FAC94D-B513-4DF5-933E-7EC7CFFE04CD}"/>
                </a:ext>
              </a:extLst>
            </p:cNvPr>
            <p:cNvSpPr txBox="1"/>
            <p:nvPr/>
          </p:nvSpPr>
          <p:spPr>
            <a:xfrm>
              <a:off x="4959326" y="4565723"/>
              <a:ext cx="1213256" cy="553998"/>
            </a:xfrm>
            <a:prstGeom prst="rect">
              <a:avLst/>
            </a:prstGeom>
            <a:noFill/>
          </p:spPr>
          <p:txBody>
            <a:bodyPr wrap="square" rtlCol="0">
              <a:spAutoFit/>
            </a:bodyPr>
            <a:lstStyle/>
            <a:p>
              <a:pPr algn="ctr"/>
              <a:r>
                <a:rPr lang="es-CO" sz="1500"/>
                <a:t>Entrada Digitalizada</a:t>
              </a:r>
            </a:p>
          </p:txBody>
        </p:sp>
        <p:sp>
          <p:nvSpPr>
            <p:cNvPr id="75" name="Abrir llave 74">
              <a:extLst>
                <a:ext uri="{FF2B5EF4-FFF2-40B4-BE49-F238E27FC236}">
                  <a16:creationId xmlns:a16="http://schemas.microsoft.com/office/drawing/2014/main" id="{0A742003-C2C1-476D-92F3-D3A21D46BB10}"/>
                </a:ext>
              </a:extLst>
            </p:cNvPr>
            <p:cNvSpPr/>
            <p:nvPr/>
          </p:nvSpPr>
          <p:spPr>
            <a:xfrm rot="16200000">
              <a:off x="5291202" y="3909138"/>
              <a:ext cx="609850" cy="662608"/>
            </a:xfrm>
            <a:prstGeom prst="leftBrace">
              <a:avLst>
                <a:gd name="adj1" fmla="val 1521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grpSp>
      <p:grpSp>
        <p:nvGrpSpPr>
          <p:cNvPr id="10" name="Grupo 9">
            <a:extLst>
              <a:ext uri="{FF2B5EF4-FFF2-40B4-BE49-F238E27FC236}">
                <a16:creationId xmlns:a16="http://schemas.microsoft.com/office/drawing/2014/main" id="{76B407A2-B1D6-5C91-E1CB-CAF756298906}"/>
              </a:ext>
            </a:extLst>
          </p:cNvPr>
          <p:cNvGrpSpPr/>
          <p:nvPr/>
        </p:nvGrpSpPr>
        <p:grpSpPr>
          <a:xfrm>
            <a:off x="6679823" y="3942145"/>
            <a:ext cx="1366846" cy="1196494"/>
            <a:chOff x="6679823" y="3942145"/>
            <a:chExt cx="1366846" cy="1196494"/>
          </a:xfrm>
        </p:grpSpPr>
        <p:sp>
          <p:nvSpPr>
            <p:cNvPr id="31" name="CuadroTexto 30">
              <a:extLst>
                <a:ext uri="{FF2B5EF4-FFF2-40B4-BE49-F238E27FC236}">
                  <a16:creationId xmlns:a16="http://schemas.microsoft.com/office/drawing/2014/main" id="{70A8B748-269C-42BA-BAC8-FF33324CB264}"/>
                </a:ext>
              </a:extLst>
            </p:cNvPr>
            <p:cNvSpPr txBox="1"/>
            <p:nvPr/>
          </p:nvSpPr>
          <p:spPr>
            <a:xfrm>
              <a:off x="6679823" y="4584641"/>
              <a:ext cx="1366846" cy="553998"/>
            </a:xfrm>
            <a:prstGeom prst="rect">
              <a:avLst/>
            </a:prstGeom>
            <a:noFill/>
          </p:spPr>
          <p:txBody>
            <a:bodyPr wrap="square" rtlCol="0">
              <a:spAutoFit/>
            </a:bodyPr>
            <a:lstStyle/>
            <a:p>
              <a:pPr algn="ctr"/>
              <a:r>
                <a:rPr lang="es-CO" sz="1500"/>
                <a:t>Salida Digitalizada</a:t>
              </a:r>
            </a:p>
          </p:txBody>
        </p:sp>
        <p:sp>
          <p:nvSpPr>
            <p:cNvPr id="76" name="Abrir llave 75">
              <a:extLst>
                <a:ext uri="{FF2B5EF4-FFF2-40B4-BE49-F238E27FC236}">
                  <a16:creationId xmlns:a16="http://schemas.microsoft.com/office/drawing/2014/main" id="{4E50C56E-BAD6-4B64-AF55-7C7ACAC4E027}"/>
                </a:ext>
              </a:extLst>
            </p:cNvPr>
            <p:cNvSpPr/>
            <p:nvPr/>
          </p:nvSpPr>
          <p:spPr>
            <a:xfrm rot="16200000">
              <a:off x="7060369" y="3915766"/>
              <a:ext cx="609850" cy="662608"/>
            </a:xfrm>
            <a:prstGeom prst="leftBrace">
              <a:avLst>
                <a:gd name="adj1" fmla="val 1521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grpSp>
      <p:grpSp>
        <p:nvGrpSpPr>
          <p:cNvPr id="11" name="Grupo 10">
            <a:extLst>
              <a:ext uri="{FF2B5EF4-FFF2-40B4-BE49-F238E27FC236}">
                <a16:creationId xmlns:a16="http://schemas.microsoft.com/office/drawing/2014/main" id="{BF5A304F-FCD8-6B9F-D74E-73D0ECE22A21}"/>
              </a:ext>
            </a:extLst>
          </p:cNvPr>
          <p:cNvGrpSpPr/>
          <p:nvPr/>
        </p:nvGrpSpPr>
        <p:grpSpPr>
          <a:xfrm>
            <a:off x="8325309" y="3935521"/>
            <a:ext cx="1700896" cy="995516"/>
            <a:chOff x="8325309" y="3935521"/>
            <a:chExt cx="1700896" cy="995516"/>
          </a:xfrm>
        </p:grpSpPr>
        <p:sp>
          <p:nvSpPr>
            <p:cNvPr id="32" name="CuadroTexto 31">
              <a:extLst>
                <a:ext uri="{FF2B5EF4-FFF2-40B4-BE49-F238E27FC236}">
                  <a16:creationId xmlns:a16="http://schemas.microsoft.com/office/drawing/2014/main" id="{69D805C0-0D27-4ABF-8BC6-AAB05E43F9E5}"/>
                </a:ext>
              </a:extLst>
            </p:cNvPr>
            <p:cNvSpPr txBox="1"/>
            <p:nvPr/>
          </p:nvSpPr>
          <p:spPr>
            <a:xfrm>
              <a:off x="8325309" y="4607872"/>
              <a:ext cx="1700896" cy="323165"/>
            </a:xfrm>
            <a:prstGeom prst="rect">
              <a:avLst/>
            </a:prstGeom>
            <a:noFill/>
          </p:spPr>
          <p:txBody>
            <a:bodyPr wrap="square" rtlCol="0">
              <a:spAutoFit/>
            </a:bodyPr>
            <a:lstStyle/>
            <a:p>
              <a:pPr algn="ctr"/>
              <a:r>
                <a:rPr lang="es-CO" sz="1500"/>
                <a:t>Salida Analógica</a:t>
              </a:r>
            </a:p>
          </p:txBody>
        </p:sp>
        <p:sp>
          <p:nvSpPr>
            <p:cNvPr id="77" name="Abrir llave 76">
              <a:extLst>
                <a:ext uri="{FF2B5EF4-FFF2-40B4-BE49-F238E27FC236}">
                  <a16:creationId xmlns:a16="http://schemas.microsoft.com/office/drawing/2014/main" id="{7AA8CD22-807F-44AC-BD1F-23FC77AF9373}"/>
                </a:ext>
              </a:extLst>
            </p:cNvPr>
            <p:cNvSpPr/>
            <p:nvPr/>
          </p:nvSpPr>
          <p:spPr>
            <a:xfrm rot="16200000">
              <a:off x="8870832" y="3909143"/>
              <a:ext cx="609850" cy="662606"/>
            </a:xfrm>
            <a:prstGeom prst="leftBrace">
              <a:avLst>
                <a:gd name="adj1" fmla="val 1521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grpSp>
      <p:grpSp>
        <p:nvGrpSpPr>
          <p:cNvPr id="4" name="Grupo 3">
            <a:extLst>
              <a:ext uri="{FF2B5EF4-FFF2-40B4-BE49-F238E27FC236}">
                <a16:creationId xmlns:a16="http://schemas.microsoft.com/office/drawing/2014/main" id="{6D4AAE2F-AF89-674D-07B4-43680245E758}"/>
              </a:ext>
            </a:extLst>
          </p:cNvPr>
          <p:cNvGrpSpPr/>
          <p:nvPr/>
        </p:nvGrpSpPr>
        <p:grpSpPr>
          <a:xfrm>
            <a:off x="912741" y="2546869"/>
            <a:ext cx="11164324" cy="1763866"/>
            <a:chOff x="912741" y="2546869"/>
            <a:chExt cx="11164324" cy="1763866"/>
          </a:xfrm>
        </p:grpSpPr>
        <p:sp>
          <p:nvSpPr>
            <p:cNvPr id="7" name="Flecha: a la derecha 6">
              <a:extLst>
                <a:ext uri="{FF2B5EF4-FFF2-40B4-BE49-F238E27FC236}">
                  <a16:creationId xmlns:a16="http://schemas.microsoft.com/office/drawing/2014/main" id="{2257642F-377D-46D1-9F45-5A77D52A089A}"/>
                </a:ext>
              </a:extLst>
            </p:cNvPr>
            <p:cNvSpPr/>
            <p:nvPr/>
          </p:nvSpPr>
          <p:spPr>
            <a:xfrm>
              <a:off x="5212796" y="3532779"/>
              <a:ext cx="779763" cy="190312"/>
            </a:xfrm>
            <a:prstGeom prst="right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a la derecha 13">
              <a:extLst>
                <a:ext uri="{FF2B5EF4-FFF2-40B4-BE49-F238E27FC236}">
                  <a16:creationId xmlns:a16="http://schemas.microsoft.com/office/drawing/2014/main" id="{538B0CB2-99BA-451B-BFC1-DF34242B470D}"/>
                </a:ext>
              </a:extLst>
            </p:cNvPr>
            <p:cNvSpPr/>
            <p:nvPr/>
          </p:nvSpPr>
          <p:spPr>
            <a:xfrm>
              <a:off x="6973365" y="3532779"/>
              <a:ext cx="779763" cy="190312"/>
            </a:xfrm>
            <a:prstGeom prst="right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uadroTexto 20">
              <a:extLst>
                <a:ext uri="{FF2B5EF4-FFF2-40B4-BE49-F238E27FC236}">
                  <a16:creationId xmlns:a16="http://schemas.microsoft.com/office/drawing/2014/main" id="{9C2F9C4A-200E-48E1-AB11-FA36FE555B99}"/>
                </a:ext>
              </a:extLst>
            </p:cNvPr>
            <p:cNvSpPr txBox="1"/>
            <p:nvPr/>
          </p:nvSpPr>
          <p:spPr>
            <a:xfrm>
              <a:off x="1764904" y="2692479"/>
              <a:ext cx="1927977" cy="323165"/>
            </a:xfrm>
            <a:prstGeom prst="rect">
              <a:avLst/>
            </a:prstGeom>
            <a:noFill/>
          </p:spPr>
          <p:txBody>
            <a:bodyPr wrap="square" rtlCol="0">
              <a:spAutoFit/>
            </a:bodyPr>
            <a:lstStyle/>
            <a:p>
              <a:pPr algn="ctr"/>
              <a:r>
                <a:rPr lang="es-CO" sz="1500"/>
                <a:t>Filtro </a:t>
              </a:r>
              <a:r>
                <a:rPr lang="es-CO" sz="1500" err="1"/>
                <a:t>anti-aliasing</a:t>
              </a:r>
              <a:endParaRPr lang="es-CO" sz="1500"/>
            </a:p>
          </p:txBody>
        </p:sp>
        <p:sp>
          <p:nvSpPr>
            <p:cNvPr id="27" name="CuadroTexto 26">
              <a:extLst>
                <a:ext uri="{FF2B5EF4-FFF2-40B4-BE49-F238E27FC236}">
                  <a16:creationId xmlns:a16="http://schemas.microsoft.com/office/drawing/2014/main" id="{37261282-E5E5-4403-963E-14A7E56DC2A7}"/>
                </a:ext>
              </a:extLst>
            </p:cNvPr>
            <p:cNvSpPr txBox="1"/>
            <p:nvPr/>
          </p:nvSpPr>
          <p:spPr>
            <a:xfrm>
              <a:off x="9283897" y="2546869"/>
              <a:ext cx="1700705" cy="553998"/>
            </a:xfrm>
            <a:prstGeom prst="rect">
              <a:avLst/>
            </a:prstGeom>
            <a:noFill/>
          </p:spPr>
          <p:txBody>
            <a:bodyPr wrap="square" rtlCol="0">
              <a:spAutoFit/>
            </a:bodyPr>
            <a:lstStyle/>
            <a:p>
              <a:pPr algn="ctr"/>
              <a:r>
                <a:rPr lang="es-CO" sz="1500"/>
                <a:t>Filtro de Reconstrucción</a:t>
              </a:r>
            </a:p>
          </p:txBody>
        </p:sp>
        <p:sp>
          <p:nvSpPr>
            <p:cNvPr id="28" name="CuadroTexto 27">
              <a:extLst>
                <a:ext uri="{FF2B5EF4-FFF2-40B4-BE49-F238E27FC236}">
                  <a16:creationId xmlns:a16="http://schemas.microsoft.com/office/drawing/2014/main" id="{7AD67F54-9823-4DFC-BC51-7B49961DCA62}"/>
                </a:ext>
              </a:extLst>
            </p:cNvPr>
            <p:cNvSpPr txBox="1"/>
            <p:nvPr/>
          </p:nvSpPr>
          <p:spPr>
            <a:xfrm>
              <a:off x="912741" y="3353090"/>
              <a:ext cx="914333" cy="553998"/>
            </a:xfrm>
            <a:prstGeom prst="rect">
              <a:avLst/>
            </a:prstGeom>
            <a:noFill/>
            <a:ln>
              <a:solidFill>
                <a:schemeClr val="bg1">
                  <a:lumMod val="50000"/>
                </a:schemeClr>
              </a:solidFill>
            </a:ln>
          </p:spPr>
          <p:txBody>
            <a:bodyPr wrap="square" rtlCol="0">
              <a:spAutoFit/>
            </a:bodyPr>
            <a:lstStyle/>
            <a:p>
              <a:r>
                <a:rPr lang="es-CO" sz="1500"/>
                <a:t>Entrada Análoga </a:t>
              </a:r>
            </a:p>
          </p:txBody>
        </p:sp>
        <p:sp>
          <p:nvSpPr>
            <p:cNvPr id="33" name="CuadroTexto 32">
              <a:extLst>
                <a:ext uri="{FF2B5EF4-FFF2-40B4-BE49-F238E27FC236}">
                  <a16:creationId xmlns:a16="http://schemas.microsoft.com/office/drawing/2014/main" id="{698A6D34-878F-4B28-8250-D5C1662DE768}"/>
                </a:ext>
              </a:extLst>
            </p:cNvPr>
            <p:cNvSpPr txBox="1"/>
            <p:nvPr/>
          </p:nvSpPr>
          <p:spPr>
            <a:xfrm>
              <a:off x="10980878" y="3328471"/>
              <a:ext cx="1096187" cy="553998"/>
            </a:xfrm>
            <a:prstGeom prst="rect">
              <a:avLst/>
            </a:prstGeom>
            <a:noFill/>
            <a:ln>
              <a:solidFill>
                <a:schemeClr val="bg1">
                  <a:lumMod val="50000"/>
                </a:schemeClr>
              </a:solidFill>
            </a:ln>
          </p:spPr>
          <p:txBody>
            <a:bodyPr wrap="square" rtlCol="0">
              <a:spAutoFit/>
            </a:bodyPr>
            <a:lstStyle/>
            <a:p>
              <a:pPr algn="ctr"/>
              <a:r>
                <a:rPr lang="es-CO" sz="1500"/>
                <a:t>Salida Analógica</a:t>
              </a:r>
            </a:p>
          </p:txBody>
        </p:sp>
        <p:sp>
          <p:nvSpPr>
            <p:cNvPr id="40" name="Trapecio 39">
              <a:extLst>
                <a:ext uri="{FF2B5EF4-FFF2-40B4-BE49-F238E27FC236}">
                  <a16:creationId xmlns:a16="http://schemas.microsoft.com/office/drawing/2014/main" id="{F0BEC908-9EE9-4DD2-AB05-B4DE2C8C1CCF}"/>
                </a:ext>
              </a:extLst>
            </p:cNvPr>
            <p:cNvSpPr/>
            <p:nvPr/>
          </p:nvSpPr>
          <p:spPr>
            <a:xfrm rot="5400000">
              <a:off x="2247371" y="3111051"/>
              <a:ext cx="1046375" cy="972403"/>
            </a:xfrm>
            <a:prstGeom prst="trapezoid">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Trapecio 40">
              <a:extLst>
                <a:ext uri="{FF2B5EF4-FFF2-40B4-BE49-F238E27FC236}">
                  <a16:creationId xmlns:a16="http://schemas.microsoft.com/office/drawing/2014/main" id="{6CE36BFA-7B3B-4C2C-ADFB-56E7C9F88D5A}"/>
                </a:ext>
              </a:extLst>
            </p:cNvPr>
            <p:cNvSpPr/>
            <p:nvPr/>
          </p:nvSpPr>
          <p:spPr>
            <a:xfrm rot="5400000">
              <a:off x="9673296" y="3117112"/>
              <a:ext cx="1046375" cy="972403"/>
            </a:xfrm>
            <a:prstGeom prst="trapezoid">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Rectángulo 41">
              <a:extLst>
                <a:ext uri="{FF2B5EF4-FFF2-40B4-BE49-F238E27FC236}">
                  <a16:creationId xmlns:a16="http://schemas.microsoft.com/office/drawing/2014/main" id="{176EF071-4282-4DDB-A45B-05582BD23C79}"/>
                </a:ext>
              </a:extLst>
            </p:cNvPr>
            <p:cNvSpPr/>
            <p:nvPr/>
          </p:nvSpPr>
          <p:spPr>
            <a:xfrm>
              <a:off x="4240392" y="3124777"/>
              <a:ext cx="972404" cy="923393"/>
            </a:xfrm>
            <a:prstGeom prst="rect">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ectángulo 42">
              <a:extLst>
                <a:ext uri="{FF2B5EF4-FFF2-40B4-BE49-F238E27FC236}">
                  <a16:creationId xmlns:a16="http://schemas.microsoft.com/office/drawing/2014/main" id="{CED4F047-1D88-447E-9ED3-D085B34E572D}"/>
                </a:ext>
              </a:extLst>
            </p:cNvPr>
            <p:cNvSpPr/>
            <p:nvPr/>
          </p:nvSpPr>
          <p:spPr>
            <a:xfrm>
              <a:off x="7744727" y="3092436"/>
              <a:ext cx="972404" cy="923393"/>
            </a:xfrm>
            <a:prstGeom prst="rect">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Rectángulo 43">
              <a:extLst>
                <a:ext uri="{FF2B5EF4-FFF2-40B4-BE49-F238E27FC236}">
                  <a16:creationId xmlns:a16="http://schemas.microsoft.com/office/drawing/2014/main" id="{EC2442C0-746D-43E7-A2CF-6C9CA5CA742D}"/>
                </a:ext>
              </a:extLst>
            </p:cNvPr>
            <p:cNvSpPr/>
            <p:nvPr/>
          </p:nvSpPr>
          <p:spPr>
            <a:xfrm>
              <a:off x="6002187" y="2870735"/>
              <a:ext cx="972404" cy="1440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a:extLst>
                <a:ext uri="{FF2B5EF4-FFF2-40B4-BE49-F238E27FC236}">
                  <a16:creationId xmlns:a16="http://schemas.microsoft.com/office/drawing/2014/main" id="{1EB42C06-7EAD-4F33-97F3-016A69672217}"/>
                </a:ext>
              </a:extLst>
            </p:cNvPr>
            <p:cNvSpPr txBox="1"/>
            <p:nvPr/>
          </p:nvSpPr>
          <p:spPr>
            <a:xfrm>
              <a:off x="2245516" y="3289185"/>
              <a:ext cx="1127491" cy="584775"/>
            </a:xfrm>
            <a:prstGeom prst="rect">
              <a:avLst/>
            </a:prstGeom>
            <a:noFill/>
          </p:spPr>
          <p:txBody>
            <a:bodyPr wrap="square" rtlCol="0">
              <a:spAutoFit/>
            </a:bodyPr>
            <a:lstStyle/>
            <a:p>
              <a:r>
                <a:rPr lang="es-CO" sz="1600"/>
                <a:t>Filtro Analógico</a:t>
              </a:r>
            </a:p>
          </p:txBody>
        </p:sp>
        <p:sp>
          <p:nvSpPr>
            <p:cNvPr id="22" name="CuadroTexto 21">
              <a:extLst>
                <a:ext uri="{FF2B5EF4-FFF2-40B4-BE49-F238E27FC236}">
                  <a16:creationId xmlns:a16="http://schemas.microsoft.com/office/drawing/2014/main" id="{3261C3E5-7B89-4D6B-902A-BA3C9BC049C9}"/>
                </a:ext>
              </a:extLst>
            </p:cNvPr>
            <p:cNvSpPr txBox="1"/>
            <p:nvPr/>
          </p:nvSpPr>
          <p:spPr>
            <a:xfrm>
              <a:off x="4435705" y="3376493"/>
              <a:ext cx="615874" cy="338554"/>
            </a:xfrm>
            <a:prstGeom prst="rect">
              <a:avLst/>
            </a:prstGeom>
            <a:noFill/>
          </p:spPr>
          <p:txBody>
            <a:bodyPr wrap="none" rtlCol="0">
              <a:spAutoFit/>
            </a:bodyPr>
            <a:lstStyle/>
            <a:p>
              <a:r>
                <a:rPr lang="es-CO" sz="1600"/>
                <a:t>ADC</a:t>
              </a:r>
            </a:p>
          </p:txBody>
        </p:sp>
        <p:sp>
          <p:nvSpPr>
            <p:cNvPr id="24" name="CuadroTexto 23">
              <a:extLst>
                <a:ext uri="{FF2B5EF4-FFF2-40B4-BE49-F238E27FC236}">
                  <a16:creationId xmlns:a16="http://schemas.microsoft.com/office/drawing/2014/main" id="{46DF7511-2750-4642-80FF-A08B04AF056F}"/>
                </a:ext>
              </a:extLst>
            </p:cNvPr>
            <p:cNvSpPr txBox="1"/>
            <p:nvPr/>
          </p:nvSpPr>
          <p:spPr>
            <a:xfrm>
              <a:off x="7945755" y="3366342"/>
              <a:ext cx="615874" cy="338554"/>
            </a:xfrm>
            <a:prstGeom prst="rect">
              <a:avLst/>
            </a:prstGeom>
            <a:noFill/>
          </p:spPr>
          <p:txBody>
            <a:bodyPr wrap="none" rtlCol="0">
              <a:spAutoFit/>
            </a:bodyPr>
            <a:lstStyle/>
            <a:p>
              <a:r>
                <a:rPr lang="es-CO" sz="1600"/>
                <a:t>DAC</a:t>
              </a:r>
            </a:p>
          </p:txBody>
        </p:sp>
        <p:sp>
          <p:nvSpPr>
            <p:cNvPr id="23" name="CuadroTexto 22">
              <a:extLst>
                <a:ext uri="{FF2B5EF4-FFF2-40B4-BE49-F238E27FC236}">
                  <a16:creationId xmlns:a16="http://schemas.microsoft.com/office/drawing/2014/main" id="{9BFFB6B2-9D1A-48AF-B9F8-8194157E8C3E}"/>
                </a:ext>
              </a:extLst>
            </p:cNvPr>
            <p:cNvSpPr txBox="1"/>
            <p:nvPr/>
          </p:nvSpPr>
          <p:spPr>
            <a:xfrm>
              <a:off x="5968418" y="3284160"/>
              <a:ext cx="1073864" cy="400110"/>
            </a:xfrm>
            <a:prstGeom prst="rect">
              <a:avLst/>
            </a:prstGeom>
            <a:noFill/>
          </p:spPr>
          <p:txBody>
            <a:bodyPr wrap="square" rtlCol="0">
              <a:spAutoFit/>
            </a:bodyPr>
            <a:lstStyle/>
            <a:p>
              <a:pPr algn="ctr"/>
              <a:r>
                <a:rPr lang="es-CO" sz="1000"/>
                <a:t>Procesamiento digital</a:t>
              </a:r>
            </a:p>
          </p:txBody>
        </p:sp>
        <p:sp>
          <p:nvSpPr>
            <p:cNvPr id="57" name="Flecha: a la derecha 56">
              <a:extLst>
                <a:ext uri="{FF2B5EF4-FFF2-40B4-BE49-F238E27FC236}">
                  <a16:creationId xmlns:a16="http://schemas.microsoft.com/office/drawing/2014/main" id="{1FCB648B-718A-41CD-9F39-8F66606394F6}"/>
                </a:ext>
              </a:extLst>
            </p:cNvPr>
            <p:cNvSpPr/>
            <p:nvPr/>
          </p:nvSpPr>
          <p:spPr>
            <a:xfrm>
              <a:off x="8711994" y="3526477"/>
              <a:ext cx="964800" cy="190800"/>
            </a:xfrm>
            <a:prstGeom prst="right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Flecha: a la derecha 57">
              <a:extLst>
                <a:ext uri="{FF2B5EF4-FFF2-40B4-BE49-F238E27FC236}">
                  <a16:creationId xmlns:a16="http://schemas.microsoft.com/office/drawing/2014/main" id="{AC1CC98E-E084-468E-9424-1B787420CC3B}"/>
                </a:ext>
              </a:extLst>
            </p:cNvPr>
            <p:cNvSpPr/>
            <p:nvPr/>
          </p:nvSpPr>
          <p:spPr>
            <a:xfrm>
              <a:off x="3257870" y="3539406"/>
              <a:ext cx="965530" cy="190800"/>
            </a:xfrm>
            <a:prstGeom prst="rightArrow">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0" name="Conector recto de flecha 59">
              <a:extLst>
                <a:ext uri="{FF2B5EF4-FFF2-40B4-BE49-F238E27FC236}">
                  <a16:creationId xmlns:a16="http://schemas.microsoft.com/office/drawing/2014/main" id="{595703A1-FAC4-4972-9F3E-25BD4F1A89D8}"/>
                </a:ext>
              </a:extLst>
            </p:cNvPr>
            <p:cNvCxnSpPr>
              <a:cxnSpLocks/>
            </p:cNvCxnSpPr>
            <p:nvPr/>
          </p:nvCxnSpPr>
          <p:spPr>
            <a:xfrm>
              <a:off x="1827074" y="3630089"/>
              <a:ext cx="4572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1" name="Conector recto de flecha 60">
              <a:extLst>
                <a:ext uri="{FF2B5EF4-FFF2-40B4-BE49-F238E27FC236}">
                  <a16:creationId xmlns:a16="http://schemas.microsoft.com/office/drawing/2014/main" id="{7F738AAB-697D-4419-B084-338ADB0484B9}"/>
                </a:ext>
              </a:extLst>
            </p:cNvPr>
            <p:cNvCxnSpPr>
              <a:cxnSpLocks/>
              <a:stCxn id="41" idx="0"/>
              <a:endCxn id="33" idx="1"/>
            </p:cNvCxnSpPr>
            <p:nvPr/>
          </p:nvCxnSpPr>
          <p:spPr>
            <a:xfrm>
              <a:off x="10682685" y="3603314"/>
              <a:ext cx="298193" cy="215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CuadroTexto 1">
              <a:extLst>
                <a:ext uri="{FF2B5EF4-FFF2-40B4-BE49-F238E27FC236}">
                  <a16:creationId xmlns:a16="http://schemas.microsoft.com/office/drawing/2014/main" id="{E7923D65-B74E-CD38-692F-30D3C7ADC39E}"/>
                </a:ext>
              </a:extLst>
            </p:cNvPr>
            <p:cNvSpPr txBox="1"/>
            <p:nvPr/>
          </p:nvSpPr>
          <p:spPr>
            <a:xfrm>
              <a:off x="9639491" y="3288695"/>
              <a:ext cx="1127491" cy="584775"/>
            </a:xfrm>
            <a:prstGeom prst="rect">
              <a:avLst/>
            </a:prstGeom>
            <a:noFill/>
          </p:spPr>
          <p:txBody>
            <a:bodyPr wrap="square" rtlCol="0">
              <a:spAutoFit/>
            </a:bodyPr>
            <a:lstStyle/>
            <a:p>
              <a:r>
                <a:rPr lang="es-CO" sz="1600"/>
                <a:t>Filtro Analógico</a:t>
              </a:r>
            </a:p>
          </p:txBody>
        </p:sp>
      </p:grpSp>
      <p:sp>
        <p:nvSpPr>
          <p:cNvPr id="3" name="CuadroTexto 2">
            <a:extLst>
              <a:ext uri="{FF2B5EF4-FFF2-40B4-BE49-F238E27FC236}">
                <a16:creationId xmlns:a16="http://schemas.microsoft.com/office/drawing/2014/main" id="{06F4F14D-C788-CC82-CD8E-6E29DEFD9F11}"/>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ADC - DAC</a:t>
            </a:r>
          </a:p>
        </p:txBody>
      </p:sp>
    </p:spTree>
    <p:extLst>
      <p:ext uri="{BB962C8B-B14F-4D97-AF65-F5344CB8AC3E}">
        <p14:creationId xmlns:p14="http://schemas.microsoft.com/office/powerpoint/2010/main" val="36404891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A873A4A-7D11-4D37-AC98-3410B2DED692}"/>
              </a:ext>
            </a:extLst>
          </p:cNvPr>
          <p:cNvSpPr>
            <a:spLocks noGrp="1"/>
          </p:cNvSpPr>
          <p:nvPr>
            <p:ph type="title"/>
          </p:nvPr>
        </p:nvSpPr>
        <p:spPr>
          <a:xfrm>
            <a:off x="2408908" y="2283411"/>
            <a:ext cx="7374183" cy="2291177"/>
          </a:xfrm>
        </p:spPr>
        <p:txBody>
          <a:bodyPr>
            <a:normAutofit/>
          </a:bodyPr>
          <a:lstStyle/>
          <a:p>
            <a:pPr algn="ctr"/>
            <a:r>
              <a:rPr lang="es-CO" b="1"/>
              <a:t>Señales y Sistemas de Tiempo Discreto</a:t>
            </a:r>
            <a:endParaRPr lang="es-ES">
              <a:latin typeface="+mn-lt"/>
            </a:endParaRPr>
          </a:p>
        </p:txBody>
      </p:sp>
      <p:sp>
        <p:nvSpPr>
          <p:cNvPr id="11" name="Marcador de número de diapositiva 1">
            <a:extLst>
              <a:ext uri="{FF2B5EF4-FFF2-40B4-BE49-F238E27FC236}">
                <a16:creationId xmlns:a16="http://schemas.microsoft.com/office/drawing/2014/main" id="{C9B47C5B-0F0E-4A05-8A3E-0EEBE375D378}"/>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29</a:t>
            </a:fld>
            <a:endParaRPr lang="es-CO"/>
          </a:p>
        </p:txBody>
      </p:sp>
    </p:spTree>
    <p:extLst>
      <p:ext uri="{BB962C8B-B14F-4D97-AF65-F5344CB8AC3E}">
        <p14:creationId xmlns:p14="http://schemas.microsoft.com/office/powerpoint/2010/main" val="36130762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35A3AB-C044-4160-89F9-7273796BCD13}"/>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¿Qué le Pasa a las Señales Analógicas?</a:t>
            </a:r>
            <a:endParaRPr lang="es-ES" sz="3200" b="1">
              <a:solidFill>
                <a:srgbClr val="1F804D"/>
              </a:solidFill>
              <a:latin typeface="+mj-lt"/>
            </a:endParaRPr>
          </a:p>
        </p:txBody>
      </p:sp>
      <p:sp>
        <p:nvSpPr>
          <p:cNvPr id="12" name="Marcador de número de diapositiva 1">
            <a:extLst>
              <a:ext uri="{FF2B5EF4-FFF2-40B4-BE49-F238E27FC236}">
                <a16:creationId xmlns:a16="http://schemas.microsoft.com/office/drawing/2014/main" id="{B9AB849C-BFB3-471A-BCDC-2D2298244547}"/>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a:t>
            </a:fld>
            <a:endParaRPr lang="es-CO"/>
          </a:p>
        </p:txBody>
      </p:sp>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539F7BB4-0EB5-4F2D-A4B4-0F4FA1938035}"/>
                  </a:ext>
                </a:extLst>
              </p:cNvPr>
              <p:cNvSpPr txBox="1"/>
              <p:nvPr/>
            </p:nvSpPr>
            <p:spPr>
              <a:xfrm>
                <a:off x="5583025" y="5236736"/>
                <a:ext cx="2369669" cy="504882"/>
              </a:xfrm>
              <a:prstGeom prst="rect">
                <a:avLst/>
              </a:prstGeom>
              <a:noFill/>
            </p:spPr>
            <p:txBody>
              <a:bodyPr wrap="square" lIns="0" tIns="0" rIns="0" bIns="0" rtlCol="0">
                <a:spAutoFit/>
              </a:bodyPr>
              <a:lstStyle/>
              <a:p>
                <a14:m>
                  <m:oMath xmlns:m="http://schemas.openxmlformats.org/officeDocument/2006/math">
                    <m:acc>
                      <m:accPr>
                        <m:chr m:val="̂"/>
                        <m:ctrlPr>
                          <a:rPr lang="es-CO" sz="2200" b="0" i="1" smtClean="0">
                            <a:latin typeface="Cambria Math" panose="02040503050406030204" pitchFamily="18" charset="0"/>
                          </a:rPr>
                        </m:ctrlPr>
                      </m:accPr>
                      <m:e>
                        <m:r>
                          <m:rPr>
                            <m:sty m:val="p"/>
                          </m:rPr>
                          <a:rPr lang="es-CO" sz="2200" b="0" i="0" smtClean="0">
                            <a:latin typeface="Cambria Math" panose="02040503050406030204" pitchFamily="18" charset="0"/>
                          </a:rPr>
                          <m:t>x</m:t>
                        </m:r>
                      </m:e>
                    </m:acc>
                    <m:d>
                      <m:dPr>
                        <m:ctrlPr>
                          <a:rPr lang="es-CO" sz="2200" b="0" i="1" smtClean="0">
                            <a:latin typeface="Cambria Math" panose="02040503050406030204" pitchFamily="18" charset="0"/>
                          </a:rPr>
                        </m:ctrlPr>
                      </m:dPr>
                      <m:e>
                        <m:r>
                          <m:rPr>
                            <m:sty m:val="p"/>
                          </m:rPr>
                          <a:rPr lang="es-CO" sz="2200" b="0" i="0" smtClean="0">
                            <a:latin typeface="Cambria Math" panose="02040503050406030204" pitchFamily="18" charset="0"/>
                          </a:rPr>
                          <m:t>t</m:t>
                        </m:r>
                      </m:e>
                    </m:d>
                    <m:r>
                      <a:rPr lang="es-CO" sz="2200" b="0" i="0" smtClean="0">
                        <a:latin typeface="Cambria Math" panose="02040503050406030204" pitchFamily="18" charset="0"/>
                      </a:rPr>
                      <m:t>=</m:t>
                    </m:r>
                    <m:f>
                      <m:fPr>
                        <m:ctrlPr>
                          <a:rPr lang="es-CO" sz="2200" b="0" i="1" smtClean="0">
                            <a:latin typeface="Cambria Math" panose="02040503050406030204" pitchFamily="18" charset="0"/>
                          </a:rPr>
                        </m:ctrlPr>
                      </m:fPr>
                      <m:num>
                        <m:r>
                          <m:rPr>
                            <m:sty m:val="p"/>
                          </m:rPr>
                          <a:rPr lang="es-CO" sz="2200" b="0" i="0" smtClean="0">
                            <a:latin typeface="Cambria Math" panose="02040503050406030204" pitchFamily="18" charset="0"/>
                          </a:rPr>
                          <m:t>x</m:t>
                        </m:r>
                        <m:d>
                          <m:dPr>
                            <m:ctrlPr>
                              <a:rPr lang="es-CO" sz="2200" b="0" i="1" smtClean="0">
                                <a:latin typeface="Cambria Math" panose="02040503050406030204" pitchFamily="18" charset="0"/>
                              </a:rPr>
                            </m:ctrlPr>
                          </m:dPr>
                          <m:e>
                            <m:r>
                              <m:rPr>
                                <m:sty m:val="p"/>
                              </m:rPr>
                              <a:rPr lang="es-CO" sz="2200" b="0" i="0" smtClean="0">
                                <a:latin typeface="Cambria Math" panose="02040503050406030204" pitchFamily="18" charset="0"/>
                              </a:rPr>
                              <m:t>t</m:t>
                            </m:r>
                          </m:e>
                        </m:d>
                      </m:num>
                      <m:den>
                        <m:r>
                          <m:rPr>
                            <m:sty m:val="p"/>
                          </m:rPr>
                          <a:rPr lang="es-CO" sz="2200" b="0" i="0" smtClean="0">
                            <a:latin typeface="Cambria Math" panose="02040503050406030204" pitchFamily="18" charset="0"/>
                          </a:rPr>
                          <m:t>G</m:t>
                        </m:r>
                      </m:den>
                    </m:f>
                    <m:r>
                      <a:rPr lang="es-CO" sz="2200" b="0" i="0" smtClean="0">
                        <a:latin typeface="Cambria Math" panose="02040503050406030204" pitchFamily="18" charset="0"/>
                      </a:rPr>
                      <m:t>+</m:t>
                    </m:r>
                    <m:r>
                      <m:rPr>
                        <m:sty m:val="p"/>
                      </m:rPr>
                      <a:rPr lang="es-CO" sz="2200" b="0" i="0" smtClean="0">
                        <a:latin typeface="Cambria Math" panose="02040503050406030204" pitchFamily="18" charset="0"/>
                        <a:ea typeface="Cambria Math" panose="02040503050406030204" pitchFamily="18" charset="0"/>
                      </a:rPr>
                      <m:t>σ</m:t>
                    </m:r>
                  </m:oMath>
                </a14:m>
                <a:r>
                  <a:rPr lang="es-CO" sz="2200"/>
                  <a:t>(t)</a:t>
                </a:r>
              </a:p>
            </p:txBody>
          </p:sp>
        </mc:Choice>
        <mc:Fallback>
          <p:sp>
            <p:nvSpPr>
              <p:cNvPr id="22" name="CuadroTexto 21">
                <a:extLst>
                  <a:ext uri="{FF2B5EF4-FFF2-40B4-BE49-F238E27FC236}">
                    <a16:creationId xmlns:a16="http://schemas.microsoft.com/office/drawing/2014/main" id="{539F7BB4-0EB5-4F2D-A4B4-0F4FA1938035}"/>
                  </a:ext>
                </a:extLst>
              </p:cNvPr>
              <p:cNvSpPr txBox="1">
                <a:spLocks noRot="1" noChangeAspect="1" noMove="1" noResize="1" noEditPoints="1" noAdjustHandles="1" noChangeArrowheads="1" noChangeShapeType="1" noTextEdit="1"/>
              </p:cNvSpPr>
              <p:nvPr/>
            </p:nvSpPr>
            <p:spPr>
              <a:xfrm>
                <a:off x="5583025" y="5236736"/>
                <a:ext cx="2369669" cy="504882"/>
              </a:xfrm>
              <a:prstGeom prst="rect">
                <a:avLst/>
              </a:prstGeom>
              <a:blipFill>
                <a:blip r:embed="rId2"/>
                <a:stretch>
                  <a:fillRect b="-18072"/>
                </a:stretch>
              </a:blipFill>
            </p:spPr>
            <p:txBody>
              <a:bodyPr/>
              <a:lstStyle/>
              <a:p>
                <a:r>
                  <a:rPr lang="en-US">
                    <a:noFill/>
                  </a:rPr>
                  <a:t> </a:t>
                </a:r>
              </a:p>
            </p:txBody>
          </p:sp>
        </mc:Fallback>
      </mc:AlternateContent>
      <p:grpSp>
        <p:nvGrpSpPr>
          <p:cNvPr id="2" name="Grupo 1">
            <a:extLst>
              <a:ext uri="{FF2B5EF4-FFF2-40B4-BE49-F238E27FC236}">
                <a16:creationId xmlns:a16="http://schemas.microsoft.com/office/drawing/2014/main" id="{E0370B27-BCF4-440F-F2BB-374C453429C9}"/>
              </a:ext>
            </a:extLst>
          </p:cNvPr>
          <p:cNvGrpSpPr/>
          <p:nvPr/>
        </p:nvGrpSpPr>
        <p:grpSpPr>
          <a:xfrm>
            <a:off x="2815422" y="2787133"/>
            <a:ext cx="6346618" cy="1788701"/>
            <a:chOff x="2815422" y="2787133"/>
            <a:chExt cx="6346618" cy="1788701"/>
          </a:xfrm>
        </p:grpSpPr>
        <p:cxnSp>
          <p:nvCxnSpPr>
            <p:cNvPr id="5" name="Conector recto de flecha 4">
              <a:extLst>
                <a:ext uri="{FF2B5EF4-FFF2-40B4-BE49-F238E27FC236}">
                  <a16:creationId xmlns:a16="http://schemas.microsoft.com/office/drawing/2014/main" id="{40A9D3D2-CE26-4EC0-89D2-1492C8B5D452}"/>
                </a:ext>
              </a:extLst>
            </p:cNvPr>
            <p:cNvCxnSpPr>
              <a:cxnSpLocks/>
              <a:endCxn id="13" idx="2"/>
            </p:cNvCxnSpPr>
            <p:nvPr/>
          </p:nvCxnSpPr>
          <p:spPr>
            <a:xfrm>
              <a:off x="3365373" y="3103888"/>
              <a:ext cx="3127512" cy="99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479C5F97-2188-4C8D-B70F-EF3EEEDA9789}"/>
                </a:ext>
              </a:extLst>
            </p:cNvPr>
            <p:cNvCxnSpPr>
              <a:cxnSpLocks/>
              <a:stCxn id="13" idx="6"/>
            </p:cNvCxnSpPr>
            <p:nvPr/>
          </p:nvCxnSpPr>
          <p:spPr>
            <a:xfrm flipV="1">
              <a:off x="7042836" y="3103889"/>
              <a:ext cx="1437876" cy="9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AC190373-C21E-4C5B-8D18-D0EA64623A99}"/>
                </a:ext>
              </a:extLst>
            </p:cNvPr>
            <p:cNvCxnSpPr>
              <a:cxnSpLocks/>
              <a:endCxn id="13" idx="4"/>
            </p:cNvCxnSpPr>
            <p:nvPr/>
          </p:nvCxnSpPr>
          <p:spPr>
            <a:xfrm flipH="1" flipV="1">
              <a:off x="6767861" y="3385492"/>
              <a:ext cx="3324" cy="8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Diagrama de flujo: conector 12">
              <a:extLst>
                <a:ext uri="{FF2B5EF4-FFF2-40B4-BE49-F238E27FC236}">
                  <a16:creationId xmlns:a16="http://schemas.microsoft.com/office/drawing/2014/main" id="{DA3C1351-1D91-4D98-9DD7-E004AE6FA3C0}"/>
                </a:ext>
              </a:extLst>
            </p:cNvPr>
            <p:cNvSpPr/>
            <p:nvPr/>
          </p:nvSpPr>
          <p:spPr>
            <a:xfrm>
              <a:off x="6492885" y="2842157"/>
              <a:ext cx="549951" cy="543335"/>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5A5DA532-38FC-4373-882F-7EB1356F1B3E}"/>
                    </a:ext>
                  </a:extLst>
                </p:cNvPr>
                <p:cNvSpPr txBox="1"/>
                <p:nvPr/>
              </p:nvSpPr>
              <p:spPr>
                <a:xfrm>
                  <a:off x="4703650" y="2787133"/>
                  <a:ext cx="4509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1/</m:t>
                        </m:r>
                        <m:r>
                          <m:rPr>
                            <m:sty m:val="p"/>
                          </m:rPr>
                          <a:rPr lang="es-CO" b="0" i="0" smtClean="0">
                            <a:latin typeface="Cambria Math" panose="02040503050406030204" pitchFamily="18" charset="0"/>
                          </a:rPr>
                          <m:t>G</m:t>
                        </m:r>
                      </m:oMath>
                    </m:oMathPara>
                  </a14:m>
                  <a:endParaRPr lang="es-CO"/>
                </a:p>
              </p:txBody>
            </p:sp>
          </mc:Choice>
          <mc:Fallback>
            <p:sp>
              <p:nvSpPr>
                <p:cNvPr id="17" name="CuadroTexto 16">
                  <a:extLst>
                    <a:ext uri="{FF2B5EF4-FFF2-40B4-BE49-F238E27FC236}">
                      <a16:creationId xmlns:a16="http://schemas.microsoft.com/office/drawing/2014/main" id="{5A5DA532-38FC-4373-882F-7EB1356F1B3E}"/>
                    </a:ext>
                  </a:extLst>
                </p:cNvPr>
                <p:cNvSpPr txBox="1">
                  <a:spLocks noRot="1" noChangeAspect="1" noMove="1" noResize="1" noEditPoints="1" noAdjustHandles="1" noChangeArrowheads="1" noChangeShapeType="1" noTextEdit="1"/>
                </p:cNvSpPr>
                <p:nvPr/>
              </p:nvSpPr>
              <p:spPr>
                <a:xfrm>
                  <a:off x="4703650" y="2787133"/>
                  <a:ext cx="450957" cy="276999"/>
                </a:xfrm>
                <a:prstGeom prst="rect">
                  <a:avLst/>
                </a:prstGeom>
                <a:blipFill>
                  <a:blip r:embed="rId3"/>
                  <a:stretch>
                    <a:fillRect l="-10811" r="-10811"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B4CDD8E9-F7E8-4A46-B3D3-BB5BC5F92F16}"/>
                    </a:ext>
                  </a:extLst>
                </p:cNvPr>
                <p:cNvSpPr txBox="1"/>
                <p:nvPr/>
              </p:nvSpPr>
              <p:spPr>
                <a:xfrm>
                  <a:off x="2815422" y="2941178"/>
                  <a:ext cx="4472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rPr>
                          <m:t>x</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8" name="CuadroTexto 17">
                  <a:extLst>
                    <a:ext uri="{FF2B5EF4-FFF2-40B4-BE49-F238E27FC236}">
                      <a16:creationId xmlns:a16="http://schemas.microsoft.com/office/drawing/2014/main" id="{B4CDD8E9-F7E8-4A46-B3D3-BB5BC5F92F16}"/>
                    </a:ext>
                  </a:extLst>
                </p:cNvPr>
                <p:cNvSpPr txBox="1">
                  <a:spLocks noRot="1" noChangeAspect="1" noMove="1" noResize="1" noEditPoints="1" noAdjustHandles="1" noChangeArrowheads="1" noChangeShapeType="1" noTextEdit="1"/>
                </p:cNvSpPr>
                <p:nvPr/>
              </p:nvSpPr>
              <p:spPr>
                <a:xfrm>
                  <a:off x="2815422" y="2941178"/>
                  <a:ext cx="447237" cy="276999"/>
                </a:xfrm>
                <a:prstGeom prst="rect">
                  <a:avLst/>
                </a:prstGeom>
                <a:blipFill>
                  <a:blip r:embed="rId4"/>
                  <a:stretch>
                    <a:fillRect l="-6849" r="-19178"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E4A31ECE-3D54-4872-9451-63E69A9C9193}"/>
                    </a:ext>
                  </a:extLst>
                </p:cNvPr>
                <p:cNvSpPr txBox="1"/>
                <p:nvPr/>
              </p:nvSpPr>
              <p:spPr>
                <a:xfrm>
                  <a:off x="8714803" y="2965388"/>
                  <a:ext cx="4472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b="0" i="1" smtClean="0">
                                <a:latin typeface="Cambria Math" panose="02040503050406030204" pitchFamily="18" charset="0"/>
                              </a:rPr>
                            </m:ctrlPr>
                          </m:accPr>
                          <m:e>
                            <m:r>
                              <m:rPr>
                                <m:sty m:val="p"/>
                              </m:rPr>
                              <a:rPr lang="es-CO" b="0" i="0" smtClean="0">
                                <a:latin typeface="Cambria Math" panose="02040503050406030204" pitchFamily="18" charset="0"/>
                              </a:rPr>
                              <m:t>x</m:t>
                            </m:r>
                          </m:e>
                        </m:acc>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20" name="CuadroTexto 19">
                  <a:extLst>
                    <a:ext uri="{FF2B5EF4-FFF2-40B4-BE49-F238E27FC236}">
                      <a16:creationId xmlns:a16="http://schemas.microsoft.com/office/drawing/2014/main" id="{E4A31ECE-3D54-4872-9451-63E69A9C9193}"/>
                    </a:ext>
                  </a:extLst>
                </p:cNvPr>
                <p:cNvSpPr txBox="1">
                  <a:spLocks noRot="1" noChangeAspect="1" noMove="1" noResize="1" noEditPoints="1" noAdjustHandles="1" noChangeArrowheads="1" noChangeShapeType="1" noTextEdit="1"/>
                </p:cNvSpPr>
                <p:nvPr/>
              </p:nvSpPr>
              <p:spPr>
                <a:xfrm>
                  <a:off x="8714803" y="2965388"/>
                  <a:ext cx="447237" cy="276999"/>
                </a:xfrm>
                <a:prstGeom prst="rect">
                  <a:avLst/>
                </a:prstGeom>
                <a:blipFill>
                  <a:blip r:embed="rId5"/>
                  <a:stretch>
                    <a:fillRect l="-10959" t="-21739" r="-19178"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F16F18C0-CA70-4288-BD25-FF220836DCA5}"/>
                    </a:ext>
                  </a:extLst>
                </p:cNvPr>
                <p:cNvSpPr txBox="1"/>
                <p:nvPr/>
              </p:nvSpPr>
              <p:spPr>
                <a:xfrm>
                  <a:off x="6482954" y="4298835"/>
                  <a:ext cx="4825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ea typeface="Cambria Math" panose="02040503050406030204" pitchFamily="18" charset="0"/>
                          </a:rPr>
                          <m:t>σ</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21" name="CuadroTexto 20">
                  <a:extLst>
                    <a:ext uri="{FF2B5EF4-FFF2-40B4-BE49-F238E27FC236}">
                      <a16:creationId xmlns:a16="http://schemas.microsoft.com/office/drawing/2014/main" id="{F16F18C0-CA70-4288-BD25-FF220836DCA5}"/>
                    </a:ext>
                  </a:extLst>
                </p:cNvPr>
                <p:cNvSpPr txBox="1">
                  <a:spLocks noRot="1" noChangeAspect="1" noMove="1" noResize="1" noEditPoints="1" noAdjustHandles="1" noChangeArrowheads="1" noChangeShapeType="1" noTextEdit="1"/>
                </p:cNvSpPr>
                <p:nvPr/>
              </p:nvSpPr>
              <p:spPr>
                <a:xfrm>
                  <a:off x="6482954" y="4298835"/>
                  <a:ext cx="482568" cy="276999"/>
                </a:xfrm>
                <a:prstGeom prst="rect">
                  <a:avLst/>
                </a:prstGeom>
                <a:blipFill>
                  <a:blip r:embed="rId6"/>
                  <a:stretch>
                    <a:fillRect l="-3750" r="-13750"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1C272216-38A0-46A4-A846-E68A23BBB35E}"/>
                    </a:ext>
                  </a:extLst>
                </p:cNvPr>
                <p:cNvSpPr txBox="1"/>
                <p:nvPr/>
              </p:nvSpPr>
              <p:spPr>
                <a:xfrm>
                  <a:off x="6654847" y="2957715"/>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a:p>
              </p:txBody>
            </p:sp>
          </mc:Choice>
          <mc:Fallback>
            <p:sp>
              <p:nvSpPr>
                <p:cNvPr id="23" name="CuadroTexto 22">
                  <a:extLst>
                    <a:ext uri="{FF2B5EF4-FFF2-40B4-BE49-F238E27FC236}">
                      <a16:creationId xmlns:a16="http://schemas.microsoft.com/office/drawing/2014/main" id="{1C272216-38A0-46A4-A846-E68A23BBB35E}"/>
                    </a:ext>
                  </a:extLst>
                </p:cNvPr>
                <p:cNvSpPr txBox="1">
                  <a:spLocks noRot="1" noChangeAspect="1" noMove="1" noResize="1" noEditPoints="1" noAdjustHandles="1" noChangeArrowheads="1" noChangeShapeType="1" noTextEdit="1"/>
                </p:cNvSpPr>
                <p:nvPr/>
              </p:nvSpPr>
              <p:spPr>
                <a:xfrm>
                  <a:off x="6654847" y="2957715"/>
                  <a:ext cx="226023" cy="276999"/>
                </a:xfrm>
                <a:prstGeom prst="rect">
                  <a:avLst/>
                </a:prstGeom>
                <a:blipFill>
                  <a:blip r:embed="rId7"/>
                  <a:stretch>
                    <a:fillRect l="-24324" r="-18919" b="-8696"/>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9336047E-ABB5-4A56-886E-DCE31F3C0429}"/>
                  </a:ext>
                </a:extLst>
              </p:cNvPr>
              <p:cNvSpPr txBox="1"/>
              <p:nvPr/>
            </p:nvSpPr>
            <p:spPr>
              <a:xfrm>
                <a:off x="8938421" y="5236736"/>
                <a:ext cx="1390124" cy="646331"/>
              </a:xfrm>
              <a:prstGeom prst="rect">
                <a:avLst/>
              </a:prstGeom>
              <a:noFill/>
            </p:spPr>
            <p:txBody>
              <a:bodyPr wrap="none" rtlCol="0">
                <a:spAutoFit/>
              </a:bodyPr>
              <a:lstStyle/>
              <a:p>
                <a14:m>
                  <m:oMath xmlns:m="http://schemas.openxmlformats.org/officeDocument/2006/math">
                    <m:r>
                      <m:rPr>
                        <m:sty m:val="p"/>
                      </m:rPr>
                      <a:rPr lang="es-CO">
                        <a:latin typeface="Cambria Math" panose="02040503050406030204" pitchFamily="18" charset="0"/>
                      </a:rPr>
                      <m:t>G</m:t>
                    </m:r>
                  </m:oMath>
                </a14:m>
                <a:r>
                  <a:rPr lang="es-CO"/>
                  <a:t>: ganancia</a:t>
                </a:r>
              </a:p>
              <a:p>
                <a14:m>
                  <m:oMath xmlns:m="http://schemas.openxmlformats.org/officeDocument/2006/math">
                    <m:r>
                      <m:rPr>
                        <m:sty m:val="p"/>
                      </m:rPr>
                      <a:rPr lang="es-CO">
                        <a:latin typeface="Cambria Math" panose="02040503050406030204" pitchFamily="18" charset="0"/>
                        <a:ea typeface="Cambria Math" panose="02040503050406030204" pitchFamily="18" charset="0"/>
                      </a:rPr>
                      <m:t>σ</m:t>
                    </m:r>
                  </m:oMath>
                </a14:m>
                <a:r>
                  <a:rPr lang="es-CO"/>
                  <a:t>(t): ruido</a:t>
                </a:r>
              </a:p>
            </p:txBody>
          </p:sp>
        </mc:Choice>
        <mc:Fallback>
          <p:sp>
            <p:nvSpPr>
              <p:cNvPr id="6" name="CuadroTexto 5">
                <a:extLst>
                  <a:ext uri="{FF2B5EF4-FFF2-40B4-BE49-F238E27FC236}">
                    <a16:creationId xmlns:a16="http://schemas.microsoft.com/office/drawing/2014/main" id="{9336047E-ABB5-4A56-886E-DCE31F3C0429}"/>
                  </a:ext>
                </a:extLst>
              </p:cNvPr>
              <p:cNvSpPr txBox="1">
                <a:spLocks noRot="1" noChangeAspect="1" noMove="1" noResize="1" noEditPoints="1" noAdjustHandles="1" noChangeArrowheads="1" noChangeShapeType="1" noTextEdit="1"/>
              </p:cNvSpPr>
              <p:nvPr/>
            </p:nvSpPr>
            <p:spPr>
              <a:xfrm>
                <a:off x="8938421" y="5236736"/>
                <a:ext cx="1390124" cy="646331"/>
              </a:xfrm>
              <a:prstGeom prst="rect">
                <a:avLst/>
              </a:prstGeom>
              <a:blipFill>
                <a:blip r:embed="rId8"/>
                <a:stretch>
                  <a:fillRect t="-4717" r="-3947" b="-14151"/>
                </a:stretch>
              </a:blipFill>
            </p:spPr>
            <p:txBody>
              <a:bodyPr/>
              <a:lstStyle/>
              <a:p>
                <a:r>
                  <a:rPr lang="en-US">
                    <a:noFill/>
                  </a:rPr>
                  <a:t> </a:t>
                </a:r>
              </a:p>
            </p:txBody>
          </p:sp>
        </mc:Fallback>
      </mc:AlternateContent>
    </p:spTree>
    <p:extLst>
      <p:ext uri="{BB962C8B-B14F-4D97-AF65-F5344CB8AC3E}">
        <p14:creationId xmlns:p14="http://schemas.microsoft.com/office/powerpoint/2010/main" val="30367040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777954" y="2067950"/>
                <a:ext cx="10437693" cy="4229811"/>
              </a:xfrm>
            </p:spPr>
            <p:txBody>
              <a:bodyPr>
                <a:normAutofit/>
              </a:bodyPr>
              <a:lstStyle/>
              <a:p>
                <a:pPr algn="just"/>
                <a:r>
                  <a:rPr lang="es-CO"/>
                  <a:t>Definida en intervalos de tiempo discreto equiespaciados.</a:t>
                </a:r>
              </a:p>
              <a:p>
                <a:pPr algn="just"/>
                <a:endParaRPr lang="es-CO">
                  <a:solidFill>
                    <a:schemeClr val="tx1"/>
                  </a:solidFill>
                </a:endParaRPr>
              </a:p>
              <a:p>
                <a:pPr algn="just"/>
                <a:r>
                  <a:rPr lang="es-CO">
                    <a:solidFill>
                      <a:schemeClr val="tx1"/>
                    </a:solidFill>
                  </a:rPr>
                  <a:t>Se representa como una secuencia de números.</a:t>
                </a:r>
              </a:p>
              <a:p>
                <a:pPr algn="just"/>
                <a:endParaRPr lang="es-CO">
                  <a:solidFill>
                    <a:schemeClr val="tx1"/>
                  </a:solidFill>
                </a:endParaRPr>
              </a:p>
              <a:p>
                <a:pPr algn="just"/>
                <a:r>
                  <a:rPr lang="es-CO"/>
                  <a:t>La secuencia se denota como</a:t>
                </a:r>
                <a:r>
                  <a:rPr lang="es-CO">
                    <a:solidFill>
                      <a:schemeClr val="tx1"/>
                    </a:solidFill>
                  </a:rPr>
                  <a:t> </a:t>
                </a:r>
                <a14:m>
                  <m:oMath xmlns:m="http://schemas.openxmlformats.org/officeDocument/2006/math">
                    <m:r>
                      <m:rPr>
                        <m:sty m:val="p"/>
                      </m:rPr>
                      <a:rPr lang="es-CO" i="0" dirty="0" smtClean="0">
                        <a:solidFill>
                          <a:schemeClr val="tx1"/>
                        </a:solidFill>
                        <a:latin typeface="Cambria Math" panose="02040503050406030204" pitchFamily="18" charset="0"/>
                      </a:rPr>
                      <m:t>x</m:t>
                    </m:r>
                    <m:r>
                      <a:rPr lang="es-CO" i="0" dirty="0" smtClean="0">
                        <a:solidFill>
                          <a:schemeClr val="tx1"/>
                        </a:solidFill>
                        <a:latin typeface="Cambria Math" panose="02040503050406030204" pitchFamily="18" charset="0"/>
                      </a:rPr>
                      <m:t>[</m:t>
                    </m:r>
                    <m:r>
                      <m:rPr>
                        <m:sty m:val="p"/>
                      </m:rPr>
                      <a:rPr lang="es-CO" i="0" dirty="0" smtClean="0">
                        <a:solidFill>
                          <a:schemeClr val="tx1"/>
                        </a:solidFill>
                        <a:latin typeface="Cambria Math" panose="02040503050406030204" pitchFamily="18" charset="0"/>
                      </a:rPr>
                      <m:t>n</m:t>
                    </m:r>
                    <m:r>
                      <a:rPr lang="es-CO" i="0" dirty="0" smtClean="0">
                        <a:solidFill>
                          <a:schemeClr val="tx1"/>
                        </a:solidFill>
                        <a:latin typeface="Cambria Math" panose="02040503050406030204" pitchFamily="18" charset="0"/>
                      </a:rPr>
                      <m:t>] </m:t>
                    </m:r>
                  </m:oMath>
                </a14:m>
                <a:endParaRPr lang="es-CO">
                  <a:solidFill>
                    <a:schemeClr val="tx1"/>
                  </a:solidFill>
                </a:endParaRPr>
              </a:p>
              <a:p>
                <a:pPr lvl="1" algn="just">
                  <a:buFont typeface="Courier New" panose="02070309020205020404" pitchFamily="49" charset="0"/>
                  <a:buChar char="o"/>
                </a:pPr>
                <a:r>
                  <a:rPr lang="es-CO" sz="2800"/>
                  <a:t>Donde</a:t>
                </a:r>
                <a:r>
                  <a:rPr lang="es-CO" sz="2800">
                    <a:solidFill>
                      <a:schemeClr val="tx1"/>
                    </a:solidFill>
                  </a:rPr>
                  <a:t> n es un número entero en el rango </a:t>
                </a:r>
                <a14:m>
                  <m:oMath xmlns:m="http://schemas.openxmlformats.org/officeDocument/2006/math">
                    <m:r>
                      <a:rPr lang="es-CO" sz="2800" b="0" i="0" smtClean="0">
                        <a:solidFill>
                          <a:schemeClr val="tx1"/>
                        </a:solidFill>
                        <a:latin typeface="Cambria Math" panose="02040503050406030204" pitchFamily="18" charset="0"/>
                      </a:rPr>
                      <m:t>(</m:t>
                    </m:r>
                    <m:r>
                      <a:rPr lang="es-CO" sz="2800" i="0">
                        <a:solidFill>
                          <a:schemeClr val="tx1"/>
                        </a:solidFill>
                        <a:latin typeface="Cambria Math" panose="02040503050406030204" pitchFamily="18" charset="0"/>
                      </a:rPr>
                      <m:t>−</m:t>
                    </m:r>
                    <m:r>
                      <a:rPr lang="es-CO" sz="2800" i="0">
                        <a:solidFill>
                          <a:schemeClr val="tx1"/>
                        </a:solidFill>
                        <a:latin typeface="Cambria Math" panose="02040503050406030204" pitchFamily="18" charset="0"/>
                        <a:ea typeface="Cambria Math" panose="02040503050406030204" pitchFamily="18" charset="0"/>
                      </a:rPr>
                      <m:t>∞ </m:t>
                    </m:r>
                    <m:r>
                      <a:rPr lang="es-CO" sz="2800" b="0" i="0" smtClean="0">
                        <a:solidFill>
                          <a:schemeClr val="tx1"/>
                        </a:solidFill>
                        <a:latin typeface="Cambria Math" panose="02040503050406030204" pitchFamily="18" charset="0"/>
                        <a:ea typeface="Cambria Math" panose="02040503050406030204" pitchFamily="18" charset="0"/>
                      </a:rPr>
                      <m:t>,</m:t>
                    </m:r>
                    <m:r>
                      <a:rPr lang="es-CO" sz="2800" i="0">
                        <a:solidFill>
                          <a:schemeClr val="tx1"/>
                        </a:solidFill>
                        <a:latin typeface="Cambria Math" panose="02040503050406030204" pitchFamily="18" charset="0"/>
                        <a:ea typeface="Cambria Math" panose="02040503050406030204" pitchFamily="18" charset="0"/>
                      </a:rPr>
                      <m:t> ∞</m:t>
                    </m:r>
                    <m:r>
                      <a:rPr lang="es-CO" sz="2800" b="0" i="0" smtClean="0">
                        <a:solidFill>
                          <a:schemeClr val="tx1"/>
                        </a:solidFill>
                        <a:latin typeface="Cambria Math" panose="02040503050406030204" pitchFamily="18" charset="0"/>
                        <a:ea typeface="Cambria Math" panose="02040503050406030204" pitchFamily="18" charset="0"/>
                      </a:rPr>
                      <m:t>)</m:t>
                    </m:r>
                  </m:oMath>
                </a14:m>
                <a:endParaRPr lang="es-CO" sz="2800">
                  <a:solidFill>
                    <a:schemeClr val="tx1"/>
                  </a:solidFill>
                </a:endParaRPr>
              </a:p>
              <a:p>
                <a:pPr marL="0" indent="0">
                  <a:buNone/>
                </a:pPr>
                <a:endParaRPr lang="es-CO" sz="3200"/>
              </a:p>
            </p:txBody>
          </p:sp>
        </mc:Choice>
        <mc:Fallback>
          <p:sp>
            <p:nvSpPr>
              <p:cNvPr id="2" name="Marcador de contenido 1">
                <a:extLst>
                  <a:ext uri="{FF2B5EF4-FFF2-40B4-BE49-F238E27FC236}">
                    <a16:creationId xmlns:a16="http://schemas.microsoft.com/office/drawing/2014/main" id="{D283BC40-4B97-43BB-8732-24DC21C56BF6}"/>
                  </a:ext>
                </a:extLst>
              </p:cNvPr>
              <p:cNvSpPr>
                <a:spLocks noGrp="1" noRot="1" noChangeAspect="1" noMove="1" noResize="1" noEditPoints="1" noAdjustHandles="1" noChangeArrowheads="1" noChangeShapeType="1" noTextEdit="1"/>
              </p:cNvSpPr>
              <p:nvPr>
                <p:ph idx="1"/>
              </p:nvPr>
            </p:nvSpPr>
            <p:spPr>
              <a:xfrm>
                <a:off x="777954" y="2067950"/>
                <a:ext cx="10437693" cy="4229811"/>
              </a:xfrm>
              <a:blipFill>
                <a:blip r:embed="rId2"/>
                <a:stretch>
                  <a:fillRect l="-1051" t="-2450"/>
                </a:stretch>
              </a:blipFill>
            </p:spPr>
            <p:txBody>
              <a:bodyPr/>
              <a:lstStyle/>
              <a:p>
                <a:r>
                  <a:rPr lang="en-US">
                    <a:noFill/>
                  </a:rPr>
                  <a:t> </a:t>
                </a:r>
              </a:p>
            </p:txBody>
          </p:sp>
        </mc:Fallback>
      </mc:AlternateContent>
      <p:sp>
        <p:nvSpPr>
          <p:cNvPr id="8" name="Marcador de número de diapositiva 1">
            <a:extLst>
              <a:ext uri="{FF2B5EF4-FFF2-40B4-BE49-F238E27FC236}">
                <a16:creationId xmlns:a16="http://schemas.microsoft.com/office/drawing/2014/main" id="{34271904-B13C-4006-8D7A-14B2C2717C08}"/>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30</a:t>
            </a:fld>
            <a:endParaRPr lang="es-CO"/>
          </a:p>
        </p:txBody>
      </p:sp>
      <p:sp>
        <p:nvSpPr>
          <p:cNvPr id="3" name="CuadroTexto 2">
            <a:extLst>
              <a:ext uri="{FF2B5EF4-FFF2-40B4-BE49-F238E27FC236}">
                <a16:creationId xmlns:a16="http://schemas.microsoft.com/office/drawing/2014/main" id="{ADA78DA0-E44F-5043-5B50-F696F039F8F0}"/>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Señales de Tiempo Discreto</a:t>
            </a:r>
          </a:p>
        </p:txBody>
      </p:sp>
    </p:spTree>
    <p:extLst>
      <p:ext uri="{BB962C8B-B14F-4D97-AF65-F5344CB8AC3E}">
        <p14:creationId xmlns:p14="http://schemas.microsoft.com/office/powerpoint/2010/main" val="3892256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D283BC40-4B97-43BB-8732-24DC21C56BF6}"/>
                  </a:ext>
                </a:extLst>
              </p:cNvPr>
              <p:cNvSpPr>
                <a:spLocks noGrp="1"/>
              </p:cNvSpPr>
              <p:nvPr>
                <p:ph idx="1"/>
              </p:nvPr>
            </p:nvSpPr>
            <p:spPr>
              <a:xfrm>
                <a:off x="777954" y="2067950"/>
                <a:ext cx="10437693" cy="4229811"/>
              </a:xfrm>
            </p:spPr>
            <p:txBody>
              <a:bodyPr>
                <a:normAutofit/>
              </a:bodyPr>
              <a:lstStyle/>
              <a:p>
                <a:r>
                  <a:rPr lang="es-CO">
                    <a:solidFill>
                      <a:schemeClr val="tx1"/>
                    </a:solidFill>
                  </a:rPr>
                  <a:t>Una señal discreta se obtiene al muestrear periódicamente una señal continua en intervalos uniformes de tiempo.</a:t>
                </a:r>
              </a:p>
              <a:p>
                <a:pPr marL="0" indent="0">
                  <a:buNone/>
                </a:pPr>
                <a:endParaRPr lang="es-CO">
                  <a:solidFill>
                    <a:schemeClr val="tx1"/>
                  </a:solidFill>
                </a:endParaRPr>
              </a:p>
              <a:p>
                <a:r>
                  <a:rPr lang="es-CO">
                    <a:solidFill>
                      <a:schemeClr val="tx1"/>
                    </a:solidFill>
                  </a:rPr>
                  <a:t>El periodo de muestreo es denotado como </a:t>
                </a:r>
                <a14:m>
                  <m:oMath xmlns:m="http://schemas.openxmlformats.org/officeDocument/2006/math">
                    <m:r>
                      <m:rPr>
                        <m:sty m:val="p"/>
                      </m:rPr>
                      <a:rPr lang="es-CO" i="0" dirty="0" smtClean="0">
                        <a:solidFill>
                          <a:schemeClr val="tx1"/>
                        </a:solidFill>
                        <a:latin typeface="Cambria Math" panose="02040503050406030204" pitchFamily="18" charset="0"/>
                      </a:rPr>
                      <m:t>T</m:t>
                    </m:r>
                    <m:r>
                      <m:rPr>
                        <m:sty m:val="p"/>
                      </m:rPr>
                      <a:rPr lang="es-CO" i="0" baseline="-25000" dirty="0" smtClean="0">
                        <a:solidFill>
                          <a:schemeClr val="tx1"/>
                        </a:solidFill>
                        <a:latin typeface="Cambria Math" panose="02040503050406030204" pitchFamily="18" charset="0"/>
                      </a:rPr>
                      <m:t>s</m:t>
                    </m:r>
                  </m:oMath>
                </a14:m>
                <a:endParaRPr lang="es-CO">
                  <a:solidFill>
                    <a:schemeClr val="tx1"/>
                  </a:solidFill>
                </a:endParaRPr>
              </a:p>
              <a:p>
                <a:pPr marL="0" indent="0">
                  <a:buNone/>
                </a:pPr>
                <a:endParaRPr lang="es-CO">
                  <a:solidFill>
                    <a:schemeClr val="tx1"/>
                  </a:solidFill>
                </a:endParaRPr>
              </a:p>
              <a:p>
                <a:r>
                  <a:rPr lang="es-CO">
                    <a:solidFill>
                      <a:schemeClr val="tx1"/>
                    </a:solidFill>
                  </a:rPr>
                  <a:t> La frecuencia de muestreo es entonces: </a:t>
                </a:r>
                <a14:m>
                  <m:oMath xmlns:m="http://schemas.openxmlformats.org/officeDocument/2006/math">
                    <m:r>
                      <m:rPr>
                        <m:sty m:val="p"/>
                      </m:rPr>
                      <a:rPr lang="es-CO" i="0" dirty="0" smtClean="0">
                        <a:solidFill>
                          <a:schemeClr val="tx1"/>
                        </a:solidFill>
                        <a:latin typeface="Cambria Math" panose="02040503050406030204" pitchFamily="18" charset="0"/>
                      </a:rPr>
                      <m:t>F</m:t>
                    </m:r>
                    <m:r>
                      <m:rPr>
                        <m:sty m:val="p"/>
                      </m:rPr>
                      <a:rPr lang="es-CO" i="0" baseline="-25000" dirty="0" smtClean="0">
                        <a:solidFill>
                          <a:schemeClr val="tx1"/>
                        </a:solidFill>
                        <a:latin typeface="Cambria Math" panose="02040503050406030204" pitchFamily="18" charset="0"/>
                      </a:rPr>
                      <m:t>s</m:t>
                    </m:r>
                    <m:r>
                      <a:rPr lang="es-CO" i="0" dirty="0" smtClean="0">
                        <a:solidFill>
                          <a:schemeClr val="tx1"/>
                        </a:solidFill>
                        <a:latin typeface="Cambria Math" panose="02040503050406030204" pitchFamily="18" charset="0"/>
                      </a:rPr>
                      <m:t>=1/</m:t>
                    </m:r>
                    <m:r>
                      <m:rPr>
                        <m:sty m:val="p"/>
                      </m:rPr>
                      <a:rPr lang="es-CO" dirty="0">
                        <a:latin typeface="Cambria Math" panose="02040503050406030204" pitchFamily="18" charset="0"/>
                      </a:rPr>
                      <m:t>T</m:t>
                    </m:r>
                    <m:r>
                      <m:rPr>
                        <m:sty m:val="p"/>
                      </m:rPr>
                      <a:rPr lang="es-CO" baseline="-25000" dirty="0">
                        <a:latin typeface="Cambria Math" panose="02040503050406030204" pitchFamily="18" charset="0"/>
                      </a:rPr>
                      <m:t>s</m:t>
                    </m:r>
                  </m:oMath>
                </a14:m>
                <a:endParaRPr lang="es-CO" baseline="-25000">
                  <a:solidFill>
                    <a:schemeClr val="tx1"/>
                  </a:solidFill>
                </a:endParaRPr>
              </a:p>
            </p:txBody>
          </p:sp>
        </mc:Choice>
        <mc:Fallback>
          <p:sp>
            <p:nvSpPr>
              <p:cNvPr id="2" name="Marcador de contenido 1">
                <a:extLst>
                  <a:ext uri="{FF2B5EF4-FFF2-40B4-BE49-F238E27FC236}">
                    <a16:creationId xmlns:a16="http://schemas.microsoft.com/office/drawing/2014/main" id="{D283BC40-4B97-43BB-8732-24DC21C56BF6}"/>
                  </a:ext>
                </a:extLst>
              </p:cNvPr>
              <p:cNvSpPr>
                <a:spLocks noGrp="1" noRot="1" noChangeAspect="1" noMove="1" noResize="1" noEditPoints="1" noAdjustHandles="1" noChangeArrowheads="1" noChangeShapeType="1" noTextEdit="1"/>
              </p:cNvSpPr>
              <p:nvPr>
                <p:ph idx="1"/>
              </p:nvPr>
            </p:nvSpPr>
            <p:spPr>
              <a:xfrm>
                <a:off x="777954" y="2067950"/>
                <a:ext cx="10437693" cy="4229811"/>
              </a:xfrm>
              <a:blipFill>
                <a:blip r:embed="rId2"/>
                <a:stretch>
                  <a:fillRect l="-1051" t="-2450" r="-1928"/>
                </a:stretch>
              </a:blipFill>
            </p:spPr>
            <p:txBody>
              <a:bodyPr/>
              <a:lstStyle/>
              <a:p>
                <a:r>
                  <a:rPr lang="en-US">
                    <a:noFill/>
                  </a:rPr>
                  <a:t> </a:t>
                </a:r>
              </a:p>
            </p:txBody>
          </p:sp>
        </mc:Fallback>
      </mc:AlternateContent>
      <p:sp>
        <p:nvSpPr>
          <p:cNvPr id="8" name="Marcador de número de diapositiva 1">
            <a:extLst>
              <a:ext uri="{FF2B5EF4-FFF2-40B4-BE49-F238E27FC236}">
                <a16:creationId xmlns:a16="http://schemas.microsoft.com/office/drawing/2014/main" id="{34271904-B13C-4006-8D7A-14B2C2717C08}"/>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31</a:t>
            </a:fld>
            <a:endParaRPr lang="es-CO"/>
          </a:p>
        </p:txBody>
      </p:sp>
      <p:sp>
        <p:nvSpPr>
          <p:cNvPr id="3" name="CuadroTexto 2">
            <a:extLst>
              <a:ext uri="{FF2B5EF4-FFF2-40B4-BE49-F238E27FC236}">
                <a16:creationId xmlns:a16="http://schemas.microsoft.com/office/drawing/2014/main" id="{ADA78DA0-E44F-5043-5B50-F696F039F8F0}"/>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Señales de Tiempo Discreto</a:t>
            </a:r>
          </a:p>
        </p:txBody>
      </p:sp>
    </p:spTree>
    <p:extLst>
      <p:ext uri="{BB962C8B-B14F-4D97-AF65-F5344CB8AC3E}">
        <p14:creationId xmlns:p14="http://schemas.microsoft.com/office/powerpoint/2010/main" val="222226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34271904-B13C-4006-8D7A-14B2C2717C08}"/>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32</a:t>
            </a:fld>
            <a:endParaRPr lang="es-CO"/>
          </a:p>
        </p:txBody>
      </p:sp>
      <p:sp>
        <p:nvSpPr>
          <p:cNvPr id="3" name="CuadroTexto 2">
            <a:extLst>
              <a:ext uri="{FF2B5EF4-FFF2-40B4-BE49-F238E27FC236}">
                <a16:creationId xmlns:a16="http://schemas.microsoft.com/office/drawing/2014/main" id="{ADA78DA0-E44F-5043-5B50-F696F039F8F0}"/>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Señales de Tiempo Discreto</a:t>
            </a:r>
          </a:p>
        </p:txBody>
      </p:sp>
      <p:grpSp>
        <p:nvGrpSpPr>
          <p:cNvPr id="2" name="Grupo 1">
            <a:extLst>
              <a:ext uri="{FF2B5EF4-FFF2-40B4-BE49-F238E27FC236}">
                <a16:creationId xmlns:a16="http://schemas.microsoft.com/office/drawing/2014/main" id="{4020119C-D7A1-55DD-DD3D-C6953489BAF0}"/>
              </a:ext>
            </a:extLst>
          </p:cNvPr>
          <p:cNvGrpSpPr/>
          <p:nvPr/>
        </p:nvGrpSpPr>
        <p:grpSpPr>
          <a:xfrm>
            <a:off x="4043940" y="3239678"/>
            <a:ext cx="4708297" cy="1591358"/>
            <a:chOff x="4101874" y="3603382"/>
            <a:chExt cx="4708297" cy="1591358"/>
          </a:xfrm>
        </p:grpSpPr>
        <p:pic>
          <p:nvPicPr>
            <p:cNvPr id="6" name="Imagen 5">
              <a:extLst>
                <a:ext uri="{FF2B5EF4-FFF2-40B4-BE49-F238E27FC236}">
                  <a16:creationId xmlns:a16="http://schemas.microsoft.com/office/drawing/2014/main" id="{E2F170D8-56E1-4A1F-A825-74463BA9A0FB}"/>
                </a:ext>
              </a:extLst>
            </p:cNvPr>
            <p:cNvPicPr>
              <a:picLocks noChangeAspect="1"/>
            </p:cNvPicPr>
            <p:nvPr/>
          </p:nvPicPr>
          <p:blipFill>
            <a:blip r:embed="rId2"/>
            <a:stretch>
              <a:fillRect/>
            </a:stretch>
          </p:blipFill>
          <p:spPr>
            <a:xfrm>
              <a:off x="5773714" y="3603382"/>
              <a:ext cx="1155700" cy="536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AF77942E-69C7-1238-FAD6-5E171FF14F81}"/>
                    </a:ext>
                  </a:extLst>
                </p:cNvPr>
                <p:cNvSpPr txBox="1"/>
                <p:nvPr/>
              </p:nvSpPr>
              <p:spPr>
                <a:xfrm>
                  <a:off x="4101874" y="3656224"/>
                  <a:ext cx="66206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CO" sz="2200" i="0" dirty="0" smtClean="0">
                            <a:latin typeface="Cambria Math" panose="02040503050406030204" pitchFamily="18" charset="0"/>
                          </a:rPr>
                          <m:t>x</m:t>
                        </m:r>
                        <m:r>
                          <m:rPr>
                            <m:sty m:val="p"/>
                          </m:rPr>
                          <a:rPr lang="es-CO" sz="2200" i="0" baseline="-25000" dirty="0" err="1">
                            <a:latin typeface="Cambria Math" panose="02040503050406030204" pitchFamily="18" charset="0"/>
                          </a:rPr>
                          <m:t>a</m:t>
                        </m:r>
                        <m:r>
                          <a:rPr lang="es-CO" sz="2200" b="0" i="0" dirty="0" smtClean="0">
                            <a:latin typeface="Cambria Math" panose="02040503050406030204" pitchFamily="18" charset="0"/>
                          </a:rPr>
                          <m:t>(</m:t>
                        </m:r>
                        <m:r>
                          <m:rPr>
                            <m:sty m:val="p"/>
                          </m:rPr>
                          <a:rPr lang="es-CO" sz="2200" b="0" i="0" dirty="0" smtClean="0">
                            <a:latin typeface="Cambria Math" panose="02040503050406030204" pitchFamily="18" charset="0"/>
                          </a:rPr>
                          <m:t>t</m:t>
                        </m:r>
                        <m:r>
                          <a:rPr lang="es-CO" sz="2200" b="0" i="0" dirty="0" smtClean="0">
                            <a:latin typeface="Cambria Math" panose="02040503050406030204" pitchFamily="18" charset="0"/>
                          </a:rPr>
                          <m:t>) </m:t>
                        </m:r>
                      </m:oMath>
                    </m:oMathPara>
                  </a14:m>
                  <a:endParaRPr lang="en-US" sz="2200"/>
                </a:p>
              </p:txBody>
            </p:sp>
          </mc:Choice>
          <mc:Fallback>
            <p:sp>
              <p:nvSpPr>
                <p:cNvPr id="9" name="CuadroTexto 8">
                  <a:extLst>
                    <a:ext uri="{FF2B5EF4-FFF2-40B4-BE49-F238E27FC236}">
                      <a16:creationId xmlns:a16="http://schemas.microsoft.com/office/drawing/2014/main" id="{AF77942E-69C7-1238-FAD6-5E171FF14F81}"/>
                    </a:ext>
                  </a:extLst>
                </p:cNvPr>
                <p:cNvSpPr txBox="1">
                  <a:spLocks noRot="1" noChangeAspect="1" noMove="1" noResize="1" noEditPoints="1" noAdjustHandles="1" noChangeArrowheads="1" noChangeShapeType="1" noTextEdit="1"/>
                </p:cNvSpPr>
                <p:nvPr/>
              </p:nvSpPr>
              <p:spPr>
                <a:xfrm>
                  <a:off x="4101874" y="3656224"/>
                  <a:ext cx="662060" cy="430887"/>
                </a:xfrm>
                <a:prstGeom prst="rect">
                  <a:avLst/>
                </a:prstGeom>
                <a:blipFill>
                  <a:blip r:embed="rId3"/>
                  <a:stretch>
                    <a:fillRect r="-17431" b="-183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FD783110-21C9-DA86-5A1C-A5B9ACC52E43}"/>
                    </a:ext>
                  </a:extLst>
                </p:cNvPr>
                <p:cNvSpPr txBox="1"/>
                <p:nvPr/>
              </p:nvSpPr>
              <p:spPr>
                <a:xfrm>
                  <a:off x="7774896" y="3656223"/>
                  <a:ext cx="1035275" cy="430887"/>
                </a:xfrm>
                <a:prstGeom prst="rect">
                  <a:avLst/>
                </a:prstGeom>
                <a:noFill/>
              </p:spPr>
              <p:txBody>
                <a:bodyPr wrap="square" rtlCol="0">
                  <a:spAutoFit/>
                </a:bodyPr>
                <a:lstStyle/>
                <a:p>
                  <a:r>
                    <a:rPr lang="es-CO" sz="2200"/>
                    <a:t> </a:t>
                  </a:r>
                  <a14:m>
                    <m:oMath xmlns:m="http://schemas.openxmlformats.org/officeDocument/2006/math">
                      <m:r>
                        <m:rPr>
                          <m:sty m:val="p"/>
                        </m:rPr>
                        <a:rPr lang="es-CO" sz="2200" i="0" dirty="0">
                          <a:latin typeface="Cambria Math" panose="02040503050406030204" pitchFamily="18" charset="0"/>
                        </a:rPr>
                        <m:t>x</m:t>
                      </m:r>
                      <m:r>
                        <m:rPr>
                          <m:sty m:val="p"/>
                        </m:rPr>
                        <a:rPr lang="es-CO" sz="2200" i="0" baseline="-25000" dirty="0" err="1">
                          <a:latin typeface="Cambria Math" panose="02040503050406030204" pitchFamily="18" charset="0"/>
                        </a:rPr>
                        <m:t>a</m:t>
                      </m:r>
                      <m:r>
                        <a:rPr lang="es-CO" sz="2200" i="0" dirty="0">
                          <a:latin typeface="Cambria Math" panose="02040503050406030204" pitchFamily="18" charset="0"/>
                        </a:rPr>
                        <m:t>[</m:t>
                      </m:r>
                      <m:r>
                        <m:rPr>
                          <m:sty m:val="p"/>
                        </m:rPr>
                        <a:rPr lang="es-CO" sz="2200" i="0" dirty="0" err="1">
                          <a:latin typeface="Cambria Math" panose="02040503050406030204" pitchFamily="18" charset="0"/>
                        </a:rPr>
                        <m:t>nT</m:t>
                      </m:r>
                      <m:r>
                        <a:rPr lang="es-CO" sz="2200" i="0" dirty="0">
                          <a:latin typeface="Cambria Math" panose="02040503050406030204" pitchFamily="18" charset="0"/>
                        </a:rPr>
                        <m:t>]</m:t>
                      </m:r>
                    </m:oMath>
                  </a14:m>
                  <a:endParaRPr lang="en-US" sz="2200"/>
                </a:p>
              </p:txBody>
            </p:sp>
          </mc:Choice>
          <mc:Fallback>
            <p:sp>
              <p:nvSpPr>
                <p:cNvPr id="10" name="CuadroTexto 9">
                  <a:extLst>
                    <a:ext uri="{FF2B5EF4-FFF2-40B4-BE49-F238E27FC236}">
                      <a16:creationId xmlns:a16="http://schemas.microsoft.com/office/drawing/2014/main" id="{FD783110-21C9-DA86-5A1C-A5B9ACC52E43}"/>
                    </a:ext>
                  </a:extLst>
                </p:cNvPr>
                <p:cNvSpPr txBox="1">
                  <a:spLocks noRot="1" noChangeAspect="1" noMove="1" noResize="1" noEditPoints="1" noAdjustHandles="1" noChangeArrowheads="1" noChangeShapeType="1" noTextEdit="1"/>
                </p:cNvSpPr>
                <p:nvPr/>
              </p:nvSpPr>
              <p:spPr>
                <a:xfrm>
                  <a:off x="7774896" y="3656223"/>
                  <a:ext cx="1035275" cy="430887"/>
                </a:xfrm>
                <a:prstGeom prst="rect">
                  <a:avLst/>
                </a:prstGeom>
                <a:blipFill>
                  <a:blip r:embed="rId4"/>
                  <a:stretch>
                    <a:fillRect r="-1176" b="-19718"/>
                  </a:stretch>
                </a:blipFill>
              </p:spPr>
              <p:txBody>
                <a:bodyPr/>
                <a:lstStyle/>
                <a:p>
                  <a:r>
                    <a:rPr lang="en-US">
                      <a:noFill/>
                    </a:rPr>
                    <a:t> </a:t>
                  </a:r>
                </a:p>
              </p:txBody>
            </p:sp>
          </mc:Fallback>
        </mc:AlternateContent>
        <p:cxnSp>
          <p:nvCxnSpPr>
            <p:cNvPr id="11" name="Conector recto de flecha 10">
              <a:extLst>
                <a:ext uri="{FF2B5EF4-FFF2-40B4-BE49-F238E27FC236}">
                  <a16:creationId xmlns:a16="http://schemas.microsoft.com/office/drawing/2014/main" id="{D0BBD251-136A-B115-7220-21CE94D1F48C}"/>
                </a:ext>
              </a:extLst>
            </p:cNvPr>
            <p:cNvCxnSpPr>
              <a:cxnSpLocks/>
              <a:stCxn id="9" idx="3"/>
              <a:endCxn id="6" idx="1"/>
            </p:cNvCxnSpPr>
            <p:nvPr/>
          </p:nvCxnSpPr>
          <p:spPr>
            <a:xfrm>
              <a:off x="4763934" y="3871668"/>
              <a:ext cx="1009780"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ector recto de flecha 11">
              <a:extLst>
                <a:ext uri="{FF2B5EF4-FFF2-40B4-BE49-F238E27FC236}">
                  <a16:creationId xmlns:a16="http://schemas.microsoft.com/office/drawing/2014/main" id="{AC4C1BEB-60B4-2560-2322-CFD4E743B933}"/>
                </a:ext>
              </a:extLst>
            </p:cNvPr>
            <p:cNvCxnSpPr>
              <a:cxnSpLocks/>
              <a:stCxn id="6" idx="3"/>
              <a:endCxn id="10" idx="1"/>
            </p:cNvCxnSpPr>
            <p:nvPr/>
          </p:nvCxnSpPr>
          <p:spPr>
            <a:xfrm flipV="1">
              <a:off x="6929414" y="3871667"/>
              <a:ext cx="845482"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F3A6CD78-FBD0-B40A-8ABC-AE84E0652A6C}"/>
                    </a:ext>
                  </a:extLst>
                </p:cNvPr>
                <p:cNvSpPr txBox="1"/>
                <p:nvPr/>
              </p:nvSpPr>
              <p:spPr>
                <a:xfrm>
                  <a:off x="5504458" y="4671520"/>
                  <a:ext cx="169421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CO" sz="2800" i="0" dirty="0">
                            <a:latin typeface="Cambria Math" panose="02040503050406030204" pitchFamily="18" charset="0"/>
                          </a:rPr>
                          <m:t>t</m:t>
                        </m:r>
                        <m:r>
                          <a:rPr lang="es-CO" sz="2800" i="0" dirty="0">
                            <a:latin typeface="Cambria Math" panose="02040503050406030204" pitchFamily="18" charset="0"/>
                          </a:rPr>
                          <m:t>= </m:t>
                        </m:r>
                        <m:r>
                          <m:rPr>
                            <m:sty m:val="p"/>
                          </m:rPr>
                          <a:rPr lang="es-CO" sz="2800" i="0" dirty="0" err="1">
                            <a:latin typeface="Cambria Math" panose="02040503050406030204" pitchFamily="18" charset="0"/>
                          </a:rPr>
                          <m:t>nT</m:t>
                        </m:r>
                        <m:r>
                          <a:rPr lang="es-CO" sz="2800" i="0" dirty="0">
                            <a:latin typeface="Cambria Math" panose="02040503050406030204" pitchFamily="18" charset="0"/>
                          </a:rPr>
                          <m:t> </m:t>
                        </m:r>
                      </m:oMath>
                    </m:oMathPara>
                  </a14:m>
                  <a:endParaRPr lang="en-US" sz="2800"/>
                </a:p>
              </p:txBody>
            </p:sp>
          </mc:Choice>
          <mc:Fallback>
            <p:sp>
              <p:nvSpPr>
                <p:cNvPr id="13" name="CuadroTexto 12">
                  <a:extLst>
                    <a:ext uri="{FF2B5EF4-FFF2-40B4-BE49-F238E27FC236}">
                      <a16:creationId xmlns:a16="http://schemas.microsoft.com/office/drawing/2014/main" id="{F3A6CD78-FBD0-B40A-8ABC-AE84E0652A6C}"/>
                    </a:ext>
                  </a:extLst>
                </p:cNvPr>
                <p:cNvSpPr txBox="1">
                  <a:spLocks noRot="1" noChangeAspect="1" noMove="1" noResize="1" noEditPoints="1" noAdjustHandles="1" noChangeArrowheads="1" noChangeShapeType="1" noTextEdit="1"/>
                </p:cNvSpPr>
                <p:nvPr/>
              </p:nvSpPr>
              <p:spPr>
                <a:xfrm>
                  <a:off x="5504458" y="4671520"/>
                  <a:ext cx="1694211" cy="523220"/>
                </a:xfrm>
                <a:prstGeom prst="rect">
                  <a:avLst/>
                </a:prstGeom>
                <a:blipFill>
                  <a:blip r:embed="rId5"/>
                  <a:stretch>
                    <a:fillRect/>
                  </a:stretch>
                </a:blipFill>
              </p:spPr>
              <p:txBody>
                <a:bodyPr/>
                <a:lstStyle/>
                <a:p>
                  <a:r>
                    <a:rPr lang="en-US">
                      <a:noFill/>
                    </a:rPr>
                    <a:t> </a:t>
                  </a:r>
                </a:p>
              </p:txBody>
            </p:sp>
          </mc:Fallback>
        </mc:AlternateContent>
      </p:grpSp>
      <p:pic>
        <p:nvPicPr>
          <p:cNvPr id="21" name="Imagen 20">
            <a:extLst>
              <a:ext uri="{FF2B5EF4-FFF2-40B4-BE49-F238E27FC236}">
                <a16:creationId xmlns:a16="http://schemas.microsoft.com/office/drawing/2014/main" id="{44194231-7E55-584A-8C33-1299EEB7D894}"/>
              </a:ext>
            </a:extLst>
          </p:cNvPr>
          <p:cNvPicPr>
            <a:picLocks noChangeAspect="1"/>
          </p:cNvPicPr>
          <p:nvPr/>
        </p:nvPicPr>
        <p:blipFill>
          <a:blip r:embed="rId6"/>
          <a:stretch>
            <a:fillRect/>
          </a:stretch>
        </p:blipFill>
        <p:spPr>
          <a:xfrm>
            <a:off x="843917" y="2590525"/>
            <a:ext cx="3205938" cy="2244652"/>
          </a:xfrm>
          <a:prstGeom prst="rect">
            <a:avLst/>
          </a:prstGeom>
        </p:spPr>
      </p:pic>
      <p:pic>
        <p:nvPicPr>
          <p:cNvPr id="23" name="Imagen 22">
            <a:extLst>
              <a:ext uri="{FF2B5EF4-FFF2-40B4-BE49-F238E27FC236}">
                <a16:creationId xmlns:a16="http://schemas.microsoft.com/office/drawing/2014/main" id="{1A5DCF13-D6AB-0070-F1B3-4AB43C88C819}"/>
              </a:ext>
            </a:extLst>
          </p:cNvPr>
          <p:cNvPicPr>
            <a:picLocks noChangeAspect="1"/>
          </p:cNvPicPr>
          <p:nvPr/>
        </p:nvPicPr>
        <p:blipFill>
          <a:blip r:embed="rId7"/>
          <a:stretch>
            <a:fillRect/>
          </a:stretch>
        </p:blipFill>
        <p:spPr>
          <a:xfrm>
            <a:off x="8752237" y="2590525"/>
            <a:ext cx="3200023" cy="2240511"/>
          </a:xfrm>
          <a:prstGeom prst="rect">
            <a:avLst/>
          </a:prstGeom>
        </p:spPr>
      </p:pic>
    </p:spTree>
    <p:extLst>
      <p:ext uri="{BB962C8B-B14F-4D97-AF65-F5344CB8AC3E}">
        <p14:creationId xmlns:p14="http://schemas.microsoft.com/office/powerpoint/2010/main" val="4164399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1E93298-1129-441A-AB4A-E4FF483DB537}"/>
              </a:ext>
            </a:extLst>
          </p:cNvPr>
          <p:cNvSpPr txBox="1"/>
          <p:nvPr/>
        </p:nvSpPr>
        <p:spPr>
          <a:xfrm>
            <a:off x="1122018" y="2357699"/>
            <a:ext cx="4465982" cy="523220"/>
          </a:xfrm>
          <a:prstGeom prst="rect">
            <a:avLst/>
          </a:prstGeom>
          <a:noFill/>
        </p:spPr>
        <p:txBody>
          <a:bodyPr wrap="square" rtlCol="0">
            <a:spAutoFit/>
          </a:bodyPr>
          <a:lstStyle/>
          <a:p>
            <a:pPr marL="342900" indent="-342900">
              <a:buFont typeface="Arial" panose="020B0604020202020204" pitchFamily="34" charset="0"/>
              <a:buChar char="•"/>
            </a:pPr>
            <a:r>
              <a:rPr lang="es-CO" sz="2800" b="1">
                <a:solidFill>
                  <a:srgbClr val="1F804D"/>
                </a:solidFill>
              </a:rPr>
              <a:t>Teorema de muestreo</a:t>
            </a: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51B1EA6C-06C7-45A6-B34C-720F5F86427D}"/>
                  </a:ext>
                </a:extLst>
              </p:cNvPr>
              <p:cNvSpPr txBox="1"/>
              <p:nvPr/>
            </p:nvSpPr>
            <p:spPr>
              <a:xfrm>
                <a:off x="1439448" y="2915685"/>
                <a:ext cx="9776199" cy="1631216"/>
              </a:xfrm>
              <a:prstGeom prst="rect">
                <a:avLst/>
              </a:prstGeom>
              <a:noFill/>
            </p:spPr>
            <p:txBody>
              <a:bodyPr wrap="square" rtlCol="0">
                <a:spAutoFit/>
              </a:bodyPr>
              <a:lstStyle/>
              <a:p>
                <a:pPr algn="just"/>
                <a:r>
                  <a:rPr lang="es-CO" sz="2500"/>
                  <a:t>Si la componente de frecuencia más alta de una señal es </a:t>
                </a:r>
                <a14:m>
                  <m:oMath xmlns:m="http://schemas.openxmlformats.org/officeDocument/2006/math">
                    <m:sSub>
                      <m:sSubPr>
                        <m:ctrlPr>
                          <a:rPr lang="es-ES" sz="2500" b="0" i="1" smtClean="0">
                            <a:latin typeface="Cambria Math" panose="02040503050406030204" pitchFamily="18" charset="0"/>
                          </a:rPr>
                        </m:ctrlPr>
                      </m:sSubPr>
                      <m:e>
                        <m:r>
                          <m:rPr>
                            <m:sty m:val="p"/>
                          </m:rPr>
                          <a:rPr lang="es-ES" sz="2500" b="0" i="0" smtClean="0">
                            <a:latin typeface="Cambria Math" panose="02040503050406030204" pitchFamily="18" charset="0"/>
                          </a:rPr>
                          <m:t>f</m:t>
                        </m:r>
                      </m:e>
                      <m:sub>
                        <m:r>
                          <m:rPr>
                            <m:sty m:val="p"/>
                          </m:rPr>
                          <a:rPr lang="es-ES" sz="2500" b="0" i="0" smtClean="0">
                            <a:latin typeface="Cambria Math" panose="02040503050406030204" pitchFamily="18" charset="0"/>
                          </a:rPr>
                          <m:t>max</m:t>
                        </m:r>
                      </m:sub>
                    </m:sSub>
                  </m:oMath>
                </a14:m>
                <a:r>
                  <a:rPr lang="es-CO" sz="2500"/>
                  <a:t>, la señal deberá ser muestreada a una frecuencia de al menos </a:t>
                </a:r>
                <a14:m>
                  <m:oMath xmlns:m="http://schemas.openxmlformats.org/officeDocument/2006/math">
                    <m:r>
                      <a:rPr lang="es-ES" sz="2500" b="0" i="0" smtClean="0">
                        <a:latin typeface="Cambria Math" panose="02040503050406030204" pitchFamily="18" charset="0"/>
                      </a:rPr>
                      <m:t>2</m:t>
                    </m:r>
                    <m:sSub>
                      <m:sSubPr>
                        <m:ctrlPr>
                          <a:rPr lang="es-ES" sz="2500" b="0" i="1" smtClean="0">
                            <a:latin typeface="Cambria Math" panose="02040503050406030204" pitchFamily="18" charset="0"/>
                          </a:rPr>
                        </m:ctrlPr>
                      </m:sSubPr>
                      <m:e>
                        <m:r>
                          <m:rPr>
                            <m:sty m:val="p"/>
                          </m:rPr>
                          <a:rPr lang="es-ES" sz="2500" b="0" i="0" smtClean="0">
                            <a:latin typeface="Cambria Math" panose="02040503050406030204" pitchFamily="18" charset="0"/>
                          </a:rPr>
                          <m:t>f</m:t>
                        </m:r>
                      </m:e>
                      <m:sub>
                        <m:r>
                          <m:rPr>
                            <m:sty m:val="p"/>
                          </m:rPr>
                          <a:rPr lang="es-ES" sz="2500" b="0" i="0" smtClean="0">
                            <a:latin typeface="Cambria Math" panose="02040503050406030204" pitchFamily="18" charset="0"/>
                          </a:rPr>
                          <m:t>max</m:t>
                        </m:r>
                      </m:sub>
                    </m:sSub>
                  </m:oMath>
                </a14:m>
                <a:r>
                  <a:rPr lang="es-CO" sz="2500"/>
                  <a:t> para que la señal pueda ser descrita completamente por las muestras:</a:t>
                </a:r>
              </a:p>
            </p:txBody>
          </p:sp>
        </mc:Choice>
        <mc:Fallback>
          <p:sp>
            <p:nvSpPr>
              <p:cNvPr id="8" name="CuadroTexto 7">
                <a:extLst>
                  <a:ext uri="{FF2B5EF4-FFF2-40B4-BE49-F238E27FC236}">
                    <a16:creationId xmlns:a16="http://schemas.microsoft.com/office/drawing/2014/main" id="{51B1EA6C-06C7-45A6-B34C-720F5F86427D}"/>
                  </a:ext>
                </a:extLst>
              </p:cNvPr>
              <p:cNvSpPr txBox="1">
                <a:spLocks noRot="1" noChangeAspect="1" noMove="1" noResize="1" noEditPoints="1" noAdjustHandles="1" noChangeArrowheads="1" noChangeShapeType="1" noTextEdit="1"/>
              </p:cNvSpPr>
              <p:nvPr/>
            </p:nvSpPr>
            <p:spPr>
              <a:xfrm>
                <a:off x="1439448" y="2915685"/>
                <a:ext cx="9776199" cy="1631216"/>
              </a:xfrm>
              <a:prstGeom prst="rect">
                <a:avLst/>
              </a:prstGeom>
              <a:blipFill>
                <a:blip r:embed="rId2"/>
                <a:stretch>
                  <a:fillRect l="-998" t="-2612" r="-1060" b="-7836"/>
                </a:stretch>
              </a:blipFill>
            </p:spPr>
            <p:txBody>
              <a:bodyPr/>
              <a:lstStyle/>
              <a:p>
                <a:r>
                  <a:rPr lang="en-US">
                    <a:noFill/>
                  </a:rPr>
                  <a:t> </a:t>
                </a:r>
              </a:p>
            </p:txBody>
          </p:sp>
        </mc:Fallback>
      </mc:AlternateContent>
      <p:sp>
        <p:nvSpPr>
          <p:cNvPr id="12" name="Marcador de número de diapositiva 1">
            <a:extLst>
              <a:ext uri="{FF2B5EF4-FFF2-40B4-BE49-F238E27FC236}">
                <a16:creationId xmlns:a16="http://schemas.microsoft.com/office/drawing/2014/main" id="{13CB3CA3-8670-4155-9A48-B28B5B214263}"/>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33</a:t>
            </a:fld>
            <a:endParaRPr lang="es-CO"/>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58691F21-9C75-AB25-2E6B-6A955E7D988B}"/>
                  </a:ext>
                </a:extLst>
              </p:cNvPr>
              <p:cNvSpPr txBox="1"/>
              <p:nvPr/>
            </p:nvSpPr>
            <p:spPr>
              <a:xfrm>
                <a:off x="5155847" y="4830745"/>
                <a:ext cx="188030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800" b="0" i="1" smtClean="0">
                              <a:latin typeface="Cambria Math" panose="02040503050406030204" pitchFamily="18" charset="0"/>
                            </a:rPr>
                          </m:ctrlPr>
                        </m:sSubPr>
                        <m:e>
                          <m:r>
                            <m:rPr>
                              <m:sty m:val="p"/>
                            </m:rPr>
                            <a:rPr lang="es-ES" sz="2800" b="0" i="0" smtClean="0">
                              <a:latin typeface="Cambria Math" panose="02040503050406030204" pitchFamily="18" charset="0"/>
                            </a:rPr>
                            <m:t>F</m:t>
                          </m:r>
                        </m:e>
                        <m:sub>
                          <m:r>
                            <m:rPr>
                              <m:sty m:val="p"/>
                            </m:rPr>
                            <a:rPr lang="es-ES" sz="2800" b="0" i="0" smtClean="0">
                              <a:latin typeface="Cambria Math" panose="02040503050406030204" pitchFamily="18" charset="0"/>
                            </a:rPr>
                            <m:t>s</m:t>
                          </m:r>
                        </m:sub>
                      </m:sSub>
                      <m:r>
                        <a:rPr lang="es-ES" sz="2800" b="0" i="0" smtClean="0">
                          <a:latin typeface="Cambria Math" panose="02040503050406030204" pitchFamily="18" charset="0"/>
                        </a:rPr>
                        <m:t>≥2</m:t>
                      </m:r>
                      <m:sSub>
                        <m:sSubPr>
                          <m:ctrlPr>
                            <a:rPr lang="es-ES" sz="2800" b="0" i="1" smtClean="0">
                              <a:latin typeface="Cambria Math" panose="02040503050406030204" pitchFamily="18" charset="0"/>
                            </a:rPr>
                          </m:ctrlPr>
                        </m:sSubPr>
                        <m:e>
                          <m:r>
                            <m:rPr>
                              <m:sty m:val="p"/>
                            </m:rPr>
                            <a:rPr lang="es-ES" sz="2800" b="0" i="0" smtClean="0">
                              <a:latin typeface="Cambria Math" panose="02040503050406030204" pitchFamily="18" charset="0"/>
                            </a:rPr>
                            <m:t>f</m:t>
                          </m:r>
                        </m:e>
                        <m:sub>
                          <m:r>
                            <m:rPr>
                              <m:sty m:val="p"/>
                            </m:rPr>
                            <a:rPr lang="es-ES" sz="2800" b="0" i="0" smtClean="0">
                              <a:latin typeface="Cambria Math" panose="02040503050406030204" pitchFamily="18" charset="0"/>
                            </a:rPr>
                            <m:t>max</m:t>
                          </m:r>
                        </m:sub>
                      </m:sSub>
                    </m:oMath>
                  </m:oMathPara>
                </a14:m>
                <a:endParaRPr lang="es-CO" sz="2800"/>
              </a:p>
            </p:txBody>
          </p:sp>
        </mc:Choice>
        <mc:Fallback>
          <p:sp>
            <p:nvSpPr>
              <p:cNvPr id="7" name="CuadroTexto 6">
                <a:extLst>
                  <a:ext uri="{FF2B5EF4-FFF2-40B4-BE49-F238E27FC236}">
                    <a16:creationId xmlns:a16="http://schemas.microsoft.com/office/drawing/2014/main" id="{58691F21-9C75-AB25-2E6B-6A955E7D988B}"/>
                  </a:ext>
                </a:extLst>
              </p:cNvPr>
              <p:cNvSpPr txBox="1">
                <a:spLocks noRot="1" noChangeAspect="1" noMove="1" noResize="1" noEditPoints="1" noAdjustHandles="1" noChangeArrowheads="1" noChangeShapeType="1" noTextEdit="1"/>
              </p:cNvSpPr>
              <p:nvPr/>
            </p:nvSpPr>
            <p:spPr>
              <a:xfrm>
                <a:off x="5155847" y="4830745"/>
                <a:ext cx="1880305" cy="430887"/>
              </a:xfrm>
              <a:prstGeom prst="rect">
                <a:avLst/>
              </a:prstGeom>
              <a:blipFill>
                <a:blip r:embed="rId3"/>
                <a:stretch>
                  <a:fillRect/>
                </a:stretch>
              </a:blipFill>
            </p:spPr>
            <p:txBody>
              <a:bodyPr/>
              <a:lstStyle/>
              <a:p>
                <a:r>
                  <a:rPr lang="en-US">
                    <a:noFill/>
                  </a:rPr>
                  <a:t> </a:t>
                </a:r>
              </a:p>
            </p:txBody>
          </p:sp>
        </mc:Fallback>
      </mc:AlternateContent>
      <p:sp>
        <p:nvSpPr>
          <p:cNvPr id="2" name="CuadroTexto 1">
            <a:extLst>
              <a:ext uri="{FF2B5EF4-FFF2-40B4-BE49-F238E27FC236}">
                <a16:creationId xmlns:a16="http://schemas.microsoft.com/office/drawing/2014/main" id="{8351B914-840F-F41B-2AC5-D0E1C9DB07DB}"/>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Señales de Tiempo Discreto</a:t>
            </a:r>
          </a:p>
        </p:txBody>
      </p:sp>
    </p:spTree>
    <p:extLst>
      <p:ext uri="{BB962C8B-B14F-4D97-AF65-F5344CB8AC3E}">
        <p14:creationId xmlns:p14="http://schemas.microsoft.com/office/powerpoint/2010/main" val="17308582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1E93298-1129-441A-AB4A-E4FF483DB537}"/>
              </a:ext>
            </a:extLst>
          </p:cNvPr>
          <p:cNvSpPr txBox="1"/>
          <p:nvPr/>
        </p:nvSpPr>
        <p:spPr>
          <a:xfrm>
            <a:off x="1155235" y="1704478"/>
            <a:ext cx="1696298" cy="523220"/>
          </a:xfrm>
          <a:prstGeom prst="rect">
            <a:avLst/>
          </a:prstGeom>
          <a:noFill/>
        </p:spPr>
        <p:txBody>
          <a:bodyPr wrap="none" rtlCol="0">
            <a:spAutoFit/>
          </a:bodyPr>
          <a:lstStyle/>
          <a:p>
            <a:pPr marL="342900" indent="-342900">
              <a:buFont typeface="Arial" panose="020B0604020202020204" pitchFamily="34" charset="0"/>
              <a:buChar char="•"/>
            </a:pPr>
            <a:r>
              <a:rPr lang="es-CO" sz="2800" b="1" err="1">
                <a:solidFill>
                  <a:srgbClr val="1F804D"/>
                </a:solidFill>
              </a:rPr>
              <a:t>Aliasing</a:t>
            </a:r>
            <a:endParaRPr lang="es-CO" sz="2800" b="1">
              <a:solidFill>
                <a:srgbClr val="1F804D"/>
              </a:solidFill>
            </a:endParaRPr>
          </a:p>
        </p:txBody>
      </p:sp>
      <p:sp>
        <p:nvSpPr>
          <p:cNvPr id="11" name="Marcador de número de diapositiva 1">
            <a:extLst>
              <a:ext uri="{FF2B5EF4-FFF2-40B4-BE49-F238E27FC236}">
                <a16:creationId xmlns:a16="http://schemas.microsoft.com/office/drawing/2014/main" id="{B44717AB-6315-4CAC-92FA-29238618DA5B}"/>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34</a:t>
            </a:fld>
            <a:endParaRPr lang="es-CO"/>
          </a:p>
        </p:txBody>
      </p:sp>
      <p:pic>
        <p:nvPicPr>
          <p:cNvPr id="16" name="Imagen 15">
            <a:extLst>
              <a:ext uri="{FF2B5EF4-FFF2-40B4-BE49-F238E27FC236}">
                <a16:creationId xmlns:a16="http://schemas.microsoft.com/office/drawing/2014/main" id="{28B8E615-7C27-EF44-58F4-39FCC26AC7DB}"/>
              </a:ext>
            </a:extLst>
          </p:cNvPr>
          <p:cNvPicPr>
            <a:picLocks noChangeAspect="1"/>
          </p:cNvPicPr>
          <p:nvPr/>
        </p:nvPicPr>
        <p:blipFill>
          <a:blip r:embed="rId2"/>
          <a:stretch>
            <a:fillRect/>
          </a:stretch>
        </p:blipFill>
        <p:spPr>
          <a:xfrm>
            <a:off x="1530700" y="2536325"/>
            <a:ext cx="9336081" cy="1721220"/>
          </a:xfrm>
          <a:prstGeom prst="rect">
            <a:avLst/>
          </a:prstGeom>
        </p:spPr>
      </p:pic>
      <p:grpSp>
        <p:nvGrpSpPr>
          <p:cNvPr id="26" name="Grupo 25">
            <a:extLst>
              <a:ext uri="{FF2B5EF4-FFF2-40B4-BE49-F238E27FC236}">
                <a16:creationId xmlns:a16="http://schemas.microsoft.com/office/drawing/2014/main" id="{35A95A03-3503-536A-0EE0-9E03E1CDB824}"/>
              </a:ext>
            </a:extLst>
          </p:cNvPr>
          <p:cNvGrpSpPr/>
          <p:nvPr/>
        </p:nvGrpSpPr>
        <p:grpSpPr>
          <a:xfrm>
            <a:off x="1530699" y="4594884"/>
            <a:ext cx="9336081" cy="1721220"/>
            <a:chOff x="1530699" y="4594884"/>
            <a:chExt cx="9336081" cy="1721220"/>
          </a:xfrm>
        </p:grpSpPr>
        <p:pic>
          <p:nvPicPr>
            <p:cNvPr id="18" name="Imagen 17">
              <a:extLst>
                <a:ext uri="{FF2B5EF4-FFF2-40B4-BE49-F238E27FC236}">
                  <a16:creationId xmlns:a16="http://schemas.microsoft.com/office/drawing/2014/main" id="{F661A41A-9701-1AF1-5CDF-47A4B14D37DB}"/>
                </a:ext>
              </a:extLst>
            </p:cNvPr>
            <p:cNvPicPr>
              <a:picLocks noChangeAspect="1"/>
            </p:cNvPicPr>
            <p:nvPr/>
          </p:nvPicPr>
          <p:blipFill>
            <a:blip r:embed="rId3"/>
            <a:stretch>
              <a:fillRect/>
            </a:stretch>
          </p:blipFill>
          <p:spPr>
            <a:xfrm>
              <a:off x="1530699" y="4594884"/>
              <a:ext cx="9336081" cy="1721220"/>
            </a:xfrm>
            <a:prstGeom prst="rect">
              <a:avLst/>
            </a:prstGeom>
          </p:spPr>
        </p:pic>
        <p:sp>
          <p:nvSpPr>
            <p:cNvPr id="19" name="Elipse 18">
              <a:extLst>
                <a:ext uri="{FF2B5EF4-FFF2-40B4-BE49-F238E27FC236}">
                  <a16:creationId xmlns:a16="http://schemas.microsoft.com/office/drawing/2014/main" id="{7C7D2C2F-53C3-FE72-D1ED-C7C1C6F5DC24}"/>
                </a:ext>
              </a:extLst>
            </p:cNvPr>
            <p:cNvSpPr/>
            <p:nvPr/>
          </p:nvSpPr>
          <p:spPr>
            <a:xfrm>
              <a:off x="2672862" y="4693494"/>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A32F10FE-DA89-A265-9F27-5CDBBD157C20}"/>
                </a:ext>
              </a:extLst>
            </p:cNvPr>
            <p:cNvSpPr/>
            <p:nvPr/>
          </p:nvSpPr>
          <p:spPr>
            <a:xfrm>
              <a:off x="4024213" y="5306291"/>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D54DB98E-7F73-9D67-9FE7-E05F0C8DF173}"/>
                </a:ext>
              </a:extLst>
            </p:cNvPr>
            <p:cNvSpPr/>
            <p:nvPr/>
          </p:nvSpPr>
          <p:spPr>
            <a:xfrm>
              <a:off x="5381958" y="5960424"/>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C64525FF-0DBA-651E-58B9-FD06AEC44B68}"/>
                </a:ext>
              </a:extLst>
            </p:cNvPr>
            <p:cNvSpPr/>
            <p:nvPr/>
          </p:nvSpPr>
          <p:spPr>
            <a:xfrm>
              <a:off x="7166441" y="4668863"/>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241D5C83-34D1-7879-B300-483B2A8EE266}"/>
                </a:ext>
              </a:extLst>
            </p:cNvPr>
            <p:cNvSpPr/>
            <p:nvPr/>
          </p:nvSpPr>
          <p:spPr>
            <a:xfrm>
              <a:off x="8508200" y="5311724"/>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C1A7248C-0FB5-7EF0-9561-8AB8266E29D6}"/>
                </a:ext>
              </a:extLst>
            </p:cNvPr>
            <p:cNvSpPr/>
            <p:nvPr/>
          </p:nvSpPr>
          <p:spPr>
            <a:xfrm>
              <a:off x="10439215" y="5604801"/>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7" name="CuadroTexto 26">
            <a:extLst>
              <a:ext uri="{FF2B5EF4-FFF2-40B4-BE49-F238E27FC236}">
                <a16:creationId xmlns:a16="http://schemas.microsoft.com/office/drawing/2014/main" id="{997526BF-CB99-2317-EADD-82BD83044347}"/>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Señales de Tiempo Discreto</a:t>
            </a:r>
          </a:p>
        </p:txBody>
      </p:sp>
      <p:sp>
        <p:nvSpPr>
          <p:cNvPr id="8" name="CuadroTexto 7">
            <a:extLst>
              <a:ext uri="{FF2B5EF4-FFF2-40B4-BE49-F238E27FC236}">
                <a16:creationId xmlns:a16="http://schemas.microsoft.com/office/drawing/2014/main" id="{F9FFF5B1-D9BD-47FC-822E-B6EC9933CFF7}"/>
              </a:ext>
            </a:extLst>
          </p:cNvPr>
          <p:cNvSpPr txBox="1"/>
          <p:nvPr/>
        </p:nvSpPr>
        <p:spPr>
          <a:xfrm>
            <a:off x="4831188" y="2254330"/>
            <a:ext cx="2735101" cy="338554"/>
          </a:xfrm>
          <a:prstGeom prst="rect">
            <a:avLst/>
          </a:prstGeom>
          <a:noFill/>
        </p:spPr>
        <p:txBody>
          <a:bodyPr wrap="square" rtlCol="0">
            <a:spAutoFit/>
          </a:bodyPr>
          <a:lstStyle/>
          <a:p>
            <a:pPr algn="ctr"/>
            <a:r>
              <a:rPr lang="es-CO" sz="1600"/>
              <a:t>Señal bien muestreada</a:t>
            </a:r>
          </a:p>
        </p:txBody>
      </p:sp>
      <p:sp>
        <p:nvSpPr>
          <p:cNvPr id="2" name="CuadroTexto 1">
            <a:extLst>
              <a:ext uri="{FF2B5EF4-FFF2-40B4-BE49-F238E27FC236}">
                <a16:creationId xmlns:a16="http://schemas.microsoft.com/office/drawing/2014/main" id="{243B721B-F7D7-EDC2-91BD-8E04CD6AC65C}"/>
              </a:ext>
            </a:extLst>
          </p:cNvPr>
          <p:cNvSpPr txBox="1"/>
          <p:nvPr/>
        </p:nvSpPr>
        <p:spPr>
          <a:xfrm>
            <a:off x="3722572" y="4327972"/>
            <a:ext cx="4746855" cy="338554"/>
          </a:xfrm>
          <a:prstGeom prst="rect">
            <a:avLst/>
          </a:prstGeom>
          <a:noFill/>
        </p:spPr>
        <p:txBody>
          <a:bodyPr wrap="square" rtlCol="0">
            <a:spAutoFit/>
          </a:bodyPr>
          <a:lstStyle/>
          <a:p>
            <a:pPr algn="ctr"/>
            <a:r>
              <a:rPr lang="es-CO" sz="1600" err="1"/>
              <a:t>Aliasing</a:t>
            </a:r>
            <a:r>
              <a:rPr lang="es-CO" sz="1600"/>
              <a:t> debido al submuestreo</a:t>
            </a:r>
          </a:p>
        </p:txBody>
      </p:sp>
    </p:spTree>
    <p:extLst>
      <p:ext uri="{BB962C8B-B14F-4D97-AF65-F5344CB8AC3E}">
        <p14:creationId xmlns:p14="http://schemas.microsoft.com/office/powerpoint/2010/main" val="3413095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675" name="TextBox 6">
                <a:extLst>
                  <a:ext uri="{FF2B5EF4-FFF2-40B4-BE49-F238E27FC236}">
                    <a16:creationId xmlns:a16="http://schemas.microsoft.com/office/drawing/2014/main" id="{67B837DC-1792-4454-876A-1F2C90724B3D}"/>
                  </a:ext>
                </a:extLst>
              </p:cNvPr>
              <p:cNvSpPr txBox="1">
                <a:spLocks noChangeArrowheads="1"/>
              </p:cNvSpPr>
              <p:nvPr/>
            </p:nvSpPr>
            <p:spPr bwMode="auto">
              <a:xfrm>
                <a:off x="4361199" y="2098359"/>
                <a:ext cx="4471865" cy="9221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m:rPr>
                          <m:sty m:val="p"/>
                        </m:rPr>
                        <a:rPr lang="en-US" altLang="es-ES" i="0" dirty="0" smtClean="0">
                          <a:latin typeface="Cambria Math" panose="02040503050406030204" pitchFamily="18" charset="0"/>
                        </a:rPr>
                        <m:t>T</m:t>
                      </m:r>
                      <m:r>
                        <a:rPr lang="en-US" altLang="es-ES" i="0" dirty="0" smtClean="0">
                          <a:latin typeface="Cambria Math" panose="02040503050406030204" pitchFamily="18" charset="0"/>
                        </a:rPr>
                        <m:t> = 10 </m:t>
                      </m:r>
                      <m:r>
                        <m:rPr>
                          <m:sty m:val="p"/>
                        </m:rPr>
                        <a:rPr lang="en-US" altLang="es-ES" i="0" dirty="0" err="1">
                          <a:latin typeface="Cambria Math" panose="02040503050406030204" pitchFamily="18" charset="0"/>
                        </a:rPr>
                        <m:t>ms</m:t>
                      </m:r>
                      <m:r>
                        <a:rPr lang="en-US" altLang="es-ES" i="0" dirty="0">
                          <a:latin typeface="Cambria Math" panose="02040503050406030204" pitchFamily="18" charset="0"/>
                        </a:rPr>
                        <m:t> </m:t>
                      </m:r>
                      <m:d>
                        <m:dPr>
                          <m:ctrlPr>
                            <a:rPr lang="en-US" altLang="es-ES" i="1" dirty="0">
                              <a:latin typeface="Cambria Math" panose="02040503050406030204" pitchFamily="18" charset="0"/>
                            </a:rPr>
                          </m:ctrlPr>
                        </m:dPr>
                        <m:e>
                          <m:r>
                            <m:rPr>
                              <m:sty m:val="p"/>
                            </m:rPr>
                            <a:rPr lang="en-US" altLang="es-ES" i="0" dirty="0">
                              <a:latin typeface="Cambria Math" panose="02040503050406030204" pitchFamily="18" charset="0"/>
                            </a:rPr>
                            <m:t>f</m:t>
                          </m:r>
                          <m:r>
                            <a:rPr lang="en-US" altLang="es-ES" i="0" dirty="0">
                              <a:latin typeface="Cambria Math" panose="02040503050406030204" pitchFamily="18" charset="0"/>
                            </a:rPr>
                            <m:t> =</m:t>
                          </m:r>
                          <m:f>
                            <m:fPr>
                              <m:ctrlPr>
                                <a:rPr lang="en-US" altLang="es-ES" i="1" dirty="0">
                                  <a:latin typeface="Cambria Math" panose="02040503050406030204" pitchFamily="18" charset="0"/>
                                </a:rPr>
                              </m:ctrlPr>
                            </m:fPr>
                            <m:num>
                              <m:r>
                                <a:rPr lang="en-US" altLang="es-ES" i="0" dirty="0">
                                  <a:latin typeface="Cambria Math" panose="02040503050406030204" pitchFamily="18" charset="0"/>
                                </a:rPr>
                                <m:t>1</m:t>
                              </m:r>
                            </m:num>
                            <m:den>
                              <m:r>
                                <m:rPr>
                                  <m:sty m:val="p"/>
                                </m:rPr>
                                <a:rPr lang="en-US" altLang="es-ES" i="0" dirty="0">
                                  <a:latin typeface="Cambria Math" panose="02040503050406030204" pitchFamily="18" charset="0"/>
                                </a:rPr>
                                <m:t>T</m:t>
                              </m:r>
                            </m:den>
                          </m:f>
                          <m:r>
                            <a:rPr lang="en-US" altLang="es-ES" i="0" dirty="0">
                              <a:latin typeface="Cambria Math" panose="02040503050406030204" pitchFamily="18" charset="0"/>
                            </a:rPr>
                            <m:t>=100 </m:t>
                          </m:r>
                          <m:r>
                            <m:rPr>
                              <m:sty m:val="p"/>
                            </m:rPr>
                            <a:rPr lang="en-US" altLang="es-ES" i="0" dirty="0">
                              <a:latin typeface="Cambria Math" panose="02040503050406030204" pitchFamily="18" charset="0"/>
                            </a:rPr>
                            <m:t>Hz</m:t>
                          </m:r>
                        </m:e>
                      </m:d>
                    </m:oMath>
                  </m:oMathPara>
                </a14:m>
                <a:endParaRPr lang="en-US" altLang="es-ES">
                  <a:latin typeface="+mn-lt"/>
                </a:endParaRPr>
              </a:p>
            </p:txBody>
          </p:sp>
        </mc:Choice>
        <mc:Fallback>
          <p:sp>
            <p:nvSpPr>
              <p:cNvPr id="28675" name="TextBox 6">
                <a:extLst>
                  <a:ext uri="{FF2B5EF4-FFF2-40B4-BE49-F238E27FC236}">
                    <a16:creationId xmlns:a16="http://schemas.microsoft.com/office/drawing/2014/main" id="{67B837DC-1792-4454-876A-1F2C90724B3D}"/>
                  </a:ext>
                </a:extLst>
              </p:cNvPr>
              <p:cNvSpPr txBox="1">
                <a:spLocks noRot="1" noChangeAspect="1" noMove="1" noResize="1" noEditPoints="1" noAdjustHandles="1" noChangeArrowheads="1" noChangeShapeType="1" noTextEdit="1"/>
              </p:cNvSpPr>
              <p:nvPr/>
            </p:nvSpPr>
            <p:spPr bwMode="auto">
              <a:xfrm>
                <a:off x="4361199" y="2098359"/>
                <a:ext cx="4471865" cy="922176"/>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28682" name="Straight Arrow Connector 8">
            <a:extLst>
              <a:ext uri="{FF2B5EF4-FFF2-40B4-BE49-F238E27FC236}">
                <a16:creationId xmlns:a16="http://schemas.microsoft.com/office/drawing/2014/main" id="{8A077133-20A1-4368-B65D-1B849A014D90}"/>
              </a:ext>
            </a:extLst>
          </p:cNvPr>
          <p:cNvCxnSpPr>
            <a:cxnSpLocks noChangeShapeType="1"/>
          </p:cNvCxnSpPr>
          <p:nvPr/>
        </p:nvCxnSpPr>
        <p:spPr bwMode="auto">
          <a:xfrm>
            <a:off x="4752258" y="4847160"/>
            <a:ext cx="1151914" cy="0"/>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28683" name="TextBox 9">
                <a:extLst>
                  <a:ext uri="{FF2B5EF4-FFF2-40B4-BE49-F238E27FC236}">
                    <a16:creationId xmlns:a16="http://schemas.microsoft.com/office/drawing/2014/main" id="{DD2A08CE-562E-4DA0-86A2-B3F2C6A51E4E}"/>
                  </a:ext>
                </a:extLst>
              </p:cNvPr>
              <p:cNvSpPr txBox="1">
                <a:spLocks noChangeArrowheads="1"/>
              </p:cNvSpPr>
              <p:nvPr/>
            </p:nvSpPr>
            <p:spPr bwMode="auto">
              <a:xfrm>
                <a:off x="2757268" y="4999634"/>
                <a:ext cx="5472332" cy="4618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14:m>
                  <m:oMathPara xmlns:m="http://schemas.openxmlformats.org/officeDocument/2006/math">
                    <m:oMathParaPr>
                      <m:jc m:val="centerGroup"/>
                    </m:oMathParaPr>
                    <m:oMath xmlns:m="http://schemas.openxmlformats.org/officeDocument/2006/math">
                      <m:r>
                        <m:rPr>
                          <m:sty m:val="p"/>
                        </m:rPr>
                        <a:rPr lang="en-US" altLang="es-ES" i="0" dirty="0" smtClean="0">
                          <a:latin typeface="Cambria Math" panose="02040503050406030204" pitchFamily="18" charset="0"/>
                        </a:rPr>
                        <m:t>t</m:t>
                      </m:r>
                      <m:r>
                        <m:rPr>
                          <m:sty m:val="p"/>
                        </m:rPr>
                        <a:rPr lang="en-US" altLang="es-ES" i="0" baseline="-25000" dirty="0" err="1">
                          <a:latin typeface="Cambria Math" panose="02040503050406030204" pitchFamily="18" charset="0"/>
                        </a:rPr>
                        <m:t>s</m:t>
                      </m:r>
                      <m:r>
                        <a:rPr lang="en-US" altLang="es-ES" i="0" dirty="0">
                          <a:latin typeface="Cambria Math" panose="02040503050406030204" pitchFamily="18" charset="0"/>
                        </a:rPr>
                        <m:t> = 7.5 </m:t>
                      </m:r>
                      <m:r>
                        <m:rPr>
                          <m:sty m:val="p"/>
                        </m:rPr>
                        <a:rPr lang="en-US" altLang="es-ES" i="0" dirty="0" err="1">
                          <a:latin typeface="Cambria Math" panose="02040503050406030204" pitchFamily="18" charset="0"/>
                        </a:rPr>
                        <m:t>ms</m:t>
                      </m:r>
                      <m:r>
                        <a:rPr lang="en-US" altLang="es-ES" i="0" dirty="0">
                          <a:latin typeface="Cambria Math" panose="02040503050406030204" pitchFamily="18" charset="0"/>
                        </a:rPr>
                        <m:t> </m:t>
                      </m:r>
                      <m:d>
                        <m:dPr>
                          <m:ctrlPr>
                            <a:rPr lang="en-US" altLang="es-ES" i="1" dirty="0">
                              <a:latin typeface="Cambria Math" panose="02040503050406030204" pitchFamily="18" charset="0"/>
                            </a:rPr>
                          </m:ctrlPr>
                        </m:dPr>
                        <m:e>
                          <m:r>
                            <m:rPr>
                              <m:sty m:val="p"/>
                            </m:rPr>
                            <a:rPr lang="en-US" altLang="es-ES" i="0" dirty="0">
                              <a:latin typeface="Cambria Math" panose="02040503050406030204" pitchFamily="18" charset="0"/>
                            </a:rPr>
                            <m:t>f</m:t>
                          </m:r>
                          <m:r>
                            <m:rPr>
                              <m:sty m:val="p"/>
                            </m:rPr>
                            <a:rPr lang="en-US" altLang="es-ES" i="0" baseline="-25000" dirty="0">
                              <a:latin typeface="Cambria Math" panose="02040503050406030204" pitchFamily="18" charset="0"/>
                            </a:rPr>
                            <m:t>s</m:t>
                          </m:r>
                          <m:r>
                            <a:rPr lang="en-US" altLang="es-ES" i="0" dirty="0">
                              <a:latin typeface="Cambria Math" panose="02040503050406030204" pitchFamily="18" charset="0"/>
                            </a:rPr>
                            <m:t>=133 </m:t>
                          </m:r>
                          <m:r>
                            <m:rPr>
                              <m:sty m:val="p"/>
                            </m:rPr>
                            <a:rPr lang="en-US" altLang="es-ES" i="0" dirty="0">
                              <a:latin typeface="Cambria Math" panose="02040503050406030204" pitchFamily="18" charset="0"/>
                            </a:rPr>
                            <m:t>Hz</m:t>
                          </m:r>
                          <m:r>
                            <a:rPr lang="en-US" altLang="es-ES" i="0" dirty="0">
                              <a:latin typeface="Cambria Math" panose="02040503050406030204" pitchFamily="18" charset="0"/>
                            </a:rPr>
                            <m:t> &lt; 2</m:t>
                          </m:r>
                          <m:r>
                            <m:rPr>
                              <m:sty m:val="p"/>
                            </m:rPr>
                            <a:rPr lang="en-US" altLang="es-ES" i="0" dirty="0">
                              <a:latin typeface="Cambria Math" panose="02040503050406030204" pitchFamily="18" charset="0"/>
                            </a:rPr>
                            <m:t>f</m:t>
                          </m:r>
                          <m:r>
                            <a:rPr lang="en-US" altLang="es-ES" i="0" dirty="0">
                              <a:latin typeface="Cambria Math" panose="02040503050406030204" pitchFamily="18" charset="0"/>
                            </a:rPr>
                            <m:t> </m:t>
                          </m:r>
                        </m:e>
                      </m:d>
                    </m:oMath>
                  </m:oMathPara>
                </a14:m>
                <a:endParaRPr lang="en-US" altLang="es-ES">
                  <a:latin typeface="+mn-lt"/>
                </a:endParaRPr>
              </a:p>
            </p:txBody>
          </p:sp>
        </mc:Choice>
        <mc:Fallback>
          <p:sp>
            <p:nvSpPr>
              <p:cNvPr id="28683" name="TextBox 9">
                <a:extLst>
                  <a:ext uri="{FF2B5EF4-FFF2-40B4-BE49-F238E27FC236}">
                    <a16:creationId xmlns:a16="http://schemas.microsoft.com/office/drawing/2014/main" id="{DD2A08CE-562E-4DA0-86A2-B3F2C6A51E4E}"/>
                  </a:ext>
                </a:extLst>
              </p:cNvPr>
              <p:cNvSpPr txBox="1">
                <a:spLocks noRot="1" noChangeAspect="1" noMove="1" noResize="1" noEditPoints="1" noAdjustHandles="1" noChangeArrowheads="1" noChangeShapeType="1" noTextEdit="1"/>
              </p:cNvSpPr>
              <p:nvPr/>
            </p:nvSpPr>
            <p:spPr bwMode="auto">
              <a:xfrm>
                <a:off x="2757268" y="4999634"/>
                <a:ext cx="5472332" cy="461888"/>
              </a:xfrm>
              <a:prstGeom prst="rect">
                <a:avLst/>
              </a:prstGeom>
              <a:blipFill>
                <a:blip r:embed="rId4"/>
                <a:stretch>
                  <a:fillRect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6" name="Marcador de número de diapositiva 1">
            <a:extLst>
              <a:ext uri="{FF2B5EF4-FFF2-40B4-BE49-F238E27FC236}">
                <a16:creationId xmlns:a16="http://schemas.microsoft.com/office/drawing/2014/main" id="{1384BE42-30FC-449A-8246-CB7A3086249D}"/>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35</a:t>
            </a:fld>
            <a:endParaRPr lang="es-CO"/>
          </a:p>
        </p:txBody>
      </p:sp>
      <p:cxnSp>
        <p:nvCxnSpPr>
          <p:cNvPr id="12" name="Conector recto de flecha 11">
            <a:extLst>
              <a:ext uri="{FF2B5EF4-FFF2-40B4-BE49-F238E27FC236}">
                <a16:creationId xmlns:a16="http://schemas.microsoft.com/office/drawing/2014/main" id="{9E2FB522-EB6D-432F-840D-7BF91E06017E}"/>
              </a:ext>
            </a:extLst>
          </p:cNvPr>
          <p:cNvCxnSpPr/>
          <p:nvPr/>
        </p:nvCxnSpPr>
        <p:spPr>
          <a:xfrm>
            <a:off x="3070746" y="3088470"/>
            <a:ext cx="64520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32" name="Grupo 31">
            <a:extLst>
              <a:ext uri="{FF2B5EF4-FFF2-40B4-BE49-F238E27FC236}">
                <a16:creationId xmlns:a16="http://schemas.microsoft.com/office/drawing/2014/main" id="{93B748A8-B111-AF69-379C-D0F2637A6B15}"/>
              </a:ext>
            </a:extLst>
          </p:cNvPr>
          <p:cNvGrpSpPr/>
          <p:nvPr/>
        </p:nvGrpSpPr>
        <p:grpSpPr>
          <a:xfrm>
            <a:off x="2636754" y="3175678"/>
            <a:ext cx="7920757" cy="1431801"/>
            <a:chOff x="1427959" y="3145054"/>
            <a:chExt cx="9336081" cy="1721220"/>
          </a:xfrm>
        </p:grpSpPr>
        <p:pic>
          <p:nvPicPr>
            <p:cNvPr id="13" name="Imagen 12">
              <a:extLst>
                <a:ext uri="{FF2B5EF4-FFF2-40B4-BE49-F238E27FC236}">
                  <a16:creationId xmlns:a16="http://schemas.microsoft.com/office/drawing/2014/main" id="{A4DBF4BB-1D9A-1A9B-0EC6-F890CA4C5B0B}"/>
                </a:ext>
              </a:extLst>
            </p:cNvPr>
            <p:cNvPicPr>
              <a:picLocks noChangeAspect="1"/>
            </p:cNvPicPr>
            <p:nvPr/>
          </p:nvPicPr>
          <p:blipFill>
            <a:blip r:embed="rId5"/>
            <a:stretch>
              <a:fillRect/>
            </a:stretch>
          </p:blipFill>
          <p:spPr>
            <a:xfrm>
              <a:off x="1427959" y="3145054"/>
              <a:ext cx="9336081" cy="1721220"/>
            </a:xfrm>
            <a:prstGeom prst="rect">
              <a:avLst/>
            </a:prstGeom>
          </p:spPr>
        </p:pic>
        <p:sp>
          <p:nvSpPr>
            <p:cNvPr id="14" name="Elipse 13">
              <a:extLst>
                <a:ext uri="{FF2B5EF4-FFF2-40B4-BE49-F238E27FC236}">
                  <a16:creationId xmlns:a16="http://schemas.microsoft.com/office/drawing/2014/main" id="{580CB9C7-1D5D-7BAF-1956-872A1032183B}"/>
                </a:ext>
              </a:extLst>
            </p:cNvPr>
            <p:cNvSpPr/>
            <p:nvPr/>
          </p:nvSpPr>
          <p:spPr>
            <a:xfrm>
              <a:off x="2570122" y="3243664"/>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61DDA911-B393-FB8E-7988-60530232639C}"/>
                </a:ext>
              </a:extLst>
            </p:cNvPr>
            <p:cNvSpPr/>
            <p:nvPr/>
          </p:nvSpPr>
          <p:spPr>
            <a:xfrm>
              <a:off x="3921473" y="3856461"/>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52D2A924-8A82-4D68-9645-2AEAED7CF065}"/>
                </a:ext>
              </a:extLst>
            </p:cNvPr>
            <p:cNvSpPr/>
            <p:nvPr/>
          </p:nvSpPr>
          <p:spPr>
            <a:xfrm>
              <a:off x="5279218" y="4510594"/>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Elipse 27">
              <a:extLst>
                <a:ext uri="{FF2B5EF4-FFF2-40B4-BE49-F238E27FC236}">
                  <a16:creationId xmlns:a16="http://schemas.microsoft.com/office/drawing/2014/main" id="{CF0CA602-5C31-285F-7367-762281B16BA5}"/>
                </a:ext>
              </a:extLst>
            </p:cNvPr>
            <p:cNvSpPr/>
            <p:nvPr/>
          </p:nvSpPr>
          <p:spPr>
            <a:xfrm>
              <a:off x="7063701" y="3219033"/>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B1989DA0-1CD2-BE2F-C71A-D46390D9ABCE}"/>
                </a:ext>
              </a:extLst>
            </p:cNvPr>
            <p:cNvSpPr/>
            <p:nvPr/>
          </p:nvSpPr>
          <p:spPr>
            <a:xfrm>
              <a:off x="8405460" y="3861894"/>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79410BB6-07F7-7B29-7476-A0588FFEE722}"/>
                </a:ext>
              </a:extLst>
            </p:cNvPr>
            <p:cNvSpPr/>
            <p:nvPr/>
          </p:nvSpPr>
          <p:spPr>
            <a:xfrm>
              <a:off x="10336475" y="4154971"/>
              <a:ext cx="118296" cy="11190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38" name="CuadroTexto 37">
            <a:extLst>
              <a:ext uri="{FF2B5EF4-FFF2-40B4-BE49-F238E27FC236}">
                <a16:creationId xmlns:a16="http://schemas.microsoft.com/office/drawing/2014/main" id="{1B5C87CB-4C7C-9BE0-D86B-7BFB58EF082C}"/>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Submuestreo</a:t>
            </a:r>
          </a:p>
        </p:txBody>
      </p:sp>
    </p:spTree>
    <p:extLst>
      <p:ext uri="{BB962C8B-B14F-4D97-AF65-F5344CB8AC3E}">
        <p14:creationId xmlns:p14="http://schemas.microsoft.com/office/powerpoint/2010/main" val="7904686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28675"/>
                                        </p:tgtEl>
                                        <p:attrNameLst>
                                          <p:attrName>style.visibility</p:attrName>
                                        </p:attrNameLst>
                                      </p:cBhvr>
                                      <p:to>
                                        <p:strVal val="visible"/>
                                      </p:to>
                                    </p:set>
                                    <p:animEffect transition="in" filter="fade">
                                      <p:cBhvr>
                                        <p:cTn id="19" dur="500"/>
                                        <p:tgtEl>
                                          <p:spTgt spid="2867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682"/>
                                        </p:tgtEl>
                                        <p:attrNameLst>
                                          <p:attrName>style.visibility</p:attrName>
                                        </p:attrNameLst>
                                      </p:cBhvr>
                                      <p:to>
                                        <p:strVal val="visible"/>
                                      </p:to>
                                    </p:set>
                                    <p:animEffect transition="in" filter="fade">
                                      <p:cBhvr>
                                        <p:cTn id="24" dur="500"/>
                                        <p:tgtEl>
                                          <p:spTgt spid="2868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683"/>
                                        </p:tgtEl>
                                        <p:attrNameLst>
                                          <p:attrName>style.visibility</p:attrName>
                                        </p:attrNameLst>
                                      </p:cBhvr>
                                      <p:to>
                                        <p:strVal val="visible"/>
                                      </p:to>
                                    </p:set>
                                    <p:animEffect transition="in" filter="fade">
                                      <p:cBhvr>
                                        <p:cTn id="29" dur="500"/>
                                        <p:tgtEl>
                                          <p:spTgt spid="28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83" grpId="0"/>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F646E454-79C8-125B-4E74-D0F22B9514A1}"/>
              </a:ext>
            </a:extLst>
          </p:cNvPr>
          <p:cNvGrpSpPr/>
          <p:nvPr/>
        </p:nvGrpSpPr>
        <p:grpSpPr>
          <a:xfrm>
            <a:off x="2743200" y="2438400"/>
            <a:ext cx="2209800" cy="2028998"/>
            <a:chOff x="2743200" y="2438400"/>
            <a:chExt cx="2209800" cy="2028998"/>
          </a:xfrm>
        </p:grpSpPr>
        <p:pic>
          <p:nvPicPr>
            <p:cNvPr id="30723" name="Picture 6" descr="figure1">
              <a:extLst>
                <a:ext uri="{FF2B5EF4-FFF2-40B4-BE49-F238E27FC236}">
                  <a16:creationId xmlns:a16="http://schemas.microsoft.com/office/drawing/2014/main" id="{3A58A0B7-64E2-47D7-93B8-19D89A56B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0417" t="43427" r="24911" b="46202"/>
            <a:stretch>
              <a:fillRect/>
            </a:stretch>
          </p:blipFill>
          <p:spPr bwMode="auto">
            <a:xfrm>
              <a:off x="2743200" y="2438400"/>
              <a:ext cx="22098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8">
              <a:extLst>
                <a:ext uri="{FF2B5EF4-FFF2-40B4-BE49-F238E27FC236}">
                  <a16:creationId xmlns:a16="http://schemas.microsoft.com/office/drawing/2014/main" id="{44AC2606-0A4D-4962-9496-78820B6CFE0B}"/>
                </a:ext>
              </a:extLst>
            </p:cNvPr>
            <p:cNvGrpSpPr>
              <a:grpSpLocks/>
            </p:cNvGrpSpPr>
            <p:nvPr/>
          </p:nvGrpSpPr>
          <p:grpSpPr bwMode="auto">
            <a:xfrm>
              <a:off x="2902226" y="3886198"/>
              <a:ext cx="1822174" cy="581200"/>
              <a:chOff x="1524000" y="3886200"/>
              <a:chExt cx="1676400" cy="457200"/>
            </a:xfrm>
          </p:grpSpPr>
          <p:sp>
            <p:nvSpPr>
              <p:cNvPr id="30744" name="Line 7">
                <a:extLst>
                  <a:ext uri="{FF2B5EF4-FFF2-40B4-BE49-F238E27FC236}">
                    <a16:creationId xmlns:a16="http://schemas.microsoft.com/office/drawing/2014/main" id="{ACABD0D1-AE4B-43EE-8342-AEAEA3834648}"/>
                  </a:ext>
                </a:extLst>
              </p:cNvPr>
              <p:cNvSpPr>
                <a:spLocks noChangeShapeType="1"/>
              </p:cNvSpPr>
              <p:nvPr/>
            </p:nvSpPr>
            <p:spPr bwMode="auto">
              <a:xfrm>
                <a:off x="1524000" y="4343400"/>
                <a:ext cx="1676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0745" name="Text Box 8">
                <a:extLst>
                  <a:ext uri="{FF2B5EF4-FFF2-40B4-BE49-F238E27FC236}">
                    <a16:creationId xmlns:a16="http://schemas.microsoft.com/office/drawing/2014/main" id="{6623F079-5FB7-4E34-B595-A22010FDF790}"/>
                  </a:ext>
                </a:extLst>
              </p:cNvPr>
              <p:cNvSpPr txBox="1">
                <a:spLocks noChangeArrowheads="1"/>
              </p:cNvSpPr>
              <p:nvPr/>
            </p:nvSpPr>
            <p:spPr bwMode="auto">
              <a:xfrm>
                <a:off x="1784467" y="3886200"/>
                <a:ext cx="1107843" cy="37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s-ES" sz="2500" err="1">
                    <a:latin typeface="Calibri" panose="020F0502020204030204" pitchFamily="34" charset="0"/>
                  </a:rPr>
                  <a:t>periodo</a:t>
                </a:r>
                <a:endParaRPr lang="en-US" altLang="es-ES" sz="2500">
                  <a:latin typeface="Calibri" panose="020F0502020204030204" pitchFamily="34" charset="0"/>
                </a:endParaRPr>
              </a:p>
            </p:txBody>
          </p:sp>
        </p:grpSp>
      </p:grpSp>
      <p:sp>
        <p:nvSpPr>
          <p:cNvPr id="30743" name="Text Box 20">
            <a:extLst>
              <a:ext uri="{FF2B5EF4-FFF2-40B4-BE49-F238E27FC236}">
                <a16:creationId xmlns:a16="http://schemas.microsoft.com/office/drawing/2014/main" id="{B68154D3-66A5-48FB-970D-9493F025FBEF}"/>
              </a:ext>
            </a:extLst>
          </p:cNvPr>
          <p:cNvSpPr txBox="1">
            <a:spLocks noChangeArrowheads="1"/>
          </p:cNvSpPr>
          <p:nvPr/>
        </p:nvSpPr>
        <p:spPr bwMode="auto">
          <a:xfrm>
            <a:off x="8189370" y="3963464"/>
            <a:ext cx="120417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s-ES" sz="2500" err="1">
                <a:latin typeface="Calibri" panose="020F0502020204030204" pitchFamily="34" charset="0"/>
              </a:rPr>
              <a:t>periodo</a:t>
            </a:r>
            <a:endParaRPr lang="en-US" altLang="es-ES" sz="2500">
              <a:latin typeface="Calibri" panose="020F0502020204030204" pitchFamily="34" charset="0"/>
            </a:endParaRPr>
          </a:p>
        </p:txBody>
      </p:sp>
      <p:pic>
        <p:nvPicPr>
          <p:cNvPr id="30735" name="Picture 11" descr="figure1">
            <a:extLst>
              <a:ext uri="{FF2B5EF4-FFF2-40B4-BE49-F238E27FC236}">
                <a16:creationId xmlns:a16="http://schemas.microsoft.com/office/drawing/2014/main" id="{1C5A6B03-7CDD-4574-B4D1-680D1FAEB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3750" t="43980" r="40625" b="48241"/>
          <a:stretch>
            <a:fillRect/>
          </a:stretch>
        </p:blipFill>
        <p:spPr bwMode="auto">
          <a:xfrm>
            <a:off x="7389243" y="2514601"/>
            <a:ext cx="2616147" cy="142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2" name="Line 19">
            <a:extLst>
              <a:ext uri="{FF2B5EF4-FFF2-40B4-BE49-F238E27FC236}">
                <a16:creationId xmlns:a16="http://schemas.microsoft.com/office/drawing/2014/main" id="{D24DD222-5B92-4AEB-B5CE-D0942AABA9AA}"/>
              </a:ext>
            </a:extLst>
          </p:cNvPr>
          <p:cNvSpPr>
            <a:spLocks noChangeShapeType="1"/>
          </p:cNvSpPr>
          <p:nvPr/>
        </p:nvSpPr>
        <p:spPr bwMode="auto">
          <a:xfrm>
            <a:off x="7944184" y="4446418"/>
            <a:ext cx="174409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ES"/>
          </a:p>
        </p:txBody>
      </p:sp>
      <p:grpSp>
        <p:nvGrpSpPr>
          <p:cNvPr id="4" name="Group 27">
            <a:extLst>
              <a:ext uri="{FF2B5EF4-FFF2-40B4-BE49-F238E27FC236}">
                <a16:creationId xmlns:a16="http://schemas.microsoft.com/office/drawing/2014/main" id="{50FFE603-DBDB-40D7-A41F-8CA474F3A2C2}"/>
              </a:ext>
            </a:extLst>
          </p:cNvPr>
          <p:cNvGrpSpPr>
            <a:grpSpLocks/>
          </p:cNvGrpSpPr>
          <p:nvPr/>
        </p:nvGrpSpPr>
        <p:grpSpPr bwMode="auto">
          <a:xfrm>
            <a:off x="7648574" y="1707344"/>
            <a:ext cx="3478514" cy="1804485"/>
            <a:chOff x="6124575" y="1732861"/>
            <a:chExt cx="3324023" cy="1636343"/>
          </a:xfrm>
        </p:grpSpPr>
        <p:sp>
          <p:nvSpPr>
            <p:cNvPr id="30729" name="TextBox 19">
              <a:extLst>
                <a:ext uri="{FF2B5EF4-FFF2-40B4-BE49-F238E27FC236}">
                  <a16:creationId xmlns:a16="http://schemas.microsoft.com/office/drawing/2014/main" id="{72ECDE75-6EB8-4AAD-9A75-560586877359}"/>
                </a:ext>
              </a:extLst>
            </p:cNvPr>
            <p:cNvSpPr txBox="1">
              <a:spLocks noChangeArrowheads="1"/>
            </p:cNvSpPr>
            <p:nvPr/>
          </p:nvSpPr>
          <p:spPr bwMode="auto">
            <a:xfrm>
              <a:off x="6392375" y="1732861"/>
              <a:ext cx="3056223" cy="78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s-ES" sz="2500" err="1">
                  <a:latin typeface="Calibri" panose="020F0502020204030204" pitchFamily="34" charset="0"/>
                </a:rPr>
                <a:t>Componente</a:t>
              </a:r>
              <a:r>
                <a:rPr lang="en-US" altLang="es-ES" sz="2500">
                  <a:latin typeface="Calibri" panose="020F0502020204030204" pitchFamily="34" charset="0"/>
                </a:rPr>
                <a:t> </a:t>
              </a:r>
              <a:r>
                <a:rPr lang="en-US" altLang="es-ES" sz="2500" err="1">
                  <a:latin typeface="Calibri" panose="020F0502020204030204" pitchFamily="34" charset="0"/>
                </a:rPr>
                <a:t>frecuencial</a:t>
              </a:r>
              <a:r>
                <a:rPr lang="en-US" altLang="es-ES" sz="2500">
                  <a:latin typeface="Calibri" panose="020F0502020204030204" pitchFamily="34" charset="0"/>
                </a:rPr>
                <a:t> </a:t>
              </a:r>
              <a:r>
                <a:rPr lang="en-US" altLang="es-ES" sz="2500" err="1">
                  <a:latin typeface="Calibri" panose="020F0502020204030204" pitchFamily="34" charset="0"/>
                </a:rPr>
                <a:t>más</a:t>
              </a:r>
              <a:r>
                <a:rPr lang="en-US" altLang="es-ES" sz="2500">
                  <a:latin typeface="Calibri" panose="020F0502020204030204" pitchFamily="34" charset="0"/>
                </a:rPr>
                <a:t> alto</a:t>
              </a:r>
            </a:p>
          </p:txBody>
        </p:sp>
        <p:grpSp>
          <p:nvGrpSpPr>
            <p:cNvPr id="30730" name="Group 24">
              <a:extLst>
                <a:ext uri="{FF2B5EF4-FFF2-40B4-BE49-F238E27FC236}">
                  <a16:creationId xmlns:a16="http://schemas.microsoft.com/office/drawing/2014/main" id="{7069AA05-952F-463E-9CD5-58A2CBD88C74}"/>
                </a:ext>
              </a:extLst>
            </p:cNvPr>
            <p:cNvGrpSpPr>
              <a:grpSpLocks/>
            </p:cNvGrpSpPr>
            <p:nvPr/>
          </p:nvGrpSpPr>
          <p:grpSpPr bwMode="auto">
            <a:xfrm>
              <a:off x="6124575" y="3143250"/>
              <a:ext cx="1962150" cy="225954"/>
              <a:chOff x="6191250" y="3432175"/>
              <a:chExt cx="2016125" cy="225954"/>
            </a:xfrm>
          </p:grpSpPr>
          <p:sp>
            <p:nvSpPr>
              <p:cNvPr id="30732" name="Freeform 21">
                <a:extLst>
                  <a:ext uri="{FF2B5EF4-FFF2-40B4-BE49-F238E27FC236}">
                    <a16:creationId xmlns:a16="http://schemas.microsoft.com/office/drawing/2014/main" id="{3E62666A-C725-4FBF-A5A9-2403A41CC929}"/>
                  </a:ext>
                </a:extLst>
              </p:cNvPr>
              <p:cNvSpPr>
                <a:spLocks noChangeArrowheads="1"/>
              </p:cNvSpPr>
              <p:nvPr/>
            </p:nvSpPr>
            <p:spPr bwMode="auto">
              <a:xfrm>
                <a:off x="6191250" y="3432175"/>
                <a:ext cx="688975" cy="224896"/>
              </a:xfrm>
              <a:custGeom>
                <a:avLst/>
                <a:gdLst>
                  <a:gd name="T0" fmla="*/ 0 w 688975"/>
                  <a:gd name="T1" fmla="*/ 133350 h 224896"/>
                  <a:gd name="T2" fmla="*/ 53975 w 688975"/>
                  <a:gd name="T3" fmla="*/ 79375 h 224896"/>
                  <a:gd name="T4" fmla="*/ 82550 w 688975"/>
                  <a:gd name="T5" fmla="*/ 53975 h 224896"/>
                  <a:gd name="T6" fmla="*/ 111125 w 688975"/>
                  <a:gd name="T7" fmla="*/ 34925 h 224896"/>
                  <a:gd name="T8" fmla="*/ 155575 w 688975"/>
                  <a:gd name="T9" fmla="*/ 6350 h 224896"/>
                  <a:gd name="T10" fmla="*/ 196850 w 688975"/>
                  <a:gd name="T11" fmla="*/ 6350 h 224896"/>
                  <a:gd name="T12" fmla="*/ 234950 w 688975"/>
                  <a:gd name="T13" fmla="*/ 6350 h 224896"/>
                  <a:gd name="T14" fmla="*/ 288925 w 688975"/>
                  <a:gd name="T15" fmla="*/ 44450 h 224896"/>
                  <a:gd name="T16" fmla="*/ 336550 w 688975"/>
                  <a:gd name="T17" fmla="*/ 82550 h 224896"/>
                  <a:gd name="T18" fmla="*/ 365125 w 688975"/>
                  <a:gd name="T19" fmla="*/ 111125 h 224896"/>
                  <a:gd name="T20" fmla="*/ 393700 w 688975"/>
                  <a:gd name="T21" fmla="*/ 139700 h 224896"/>
                  <a:gd name="T22" fmla="*/ 419100 w 688975"/>
                  <a:gd name="T23" fmla="*/ 161925 h 224896"/>
                  <a:gd name="T24" fmla="*/ 463550 w 688975"/>
                  <a:gd name="T25" fmla="*/ 200025 h 224896"/>
                  <a:gd name="T26" fmla="*/ 501650 w 688975"/>
                  <a:gd name="T27" fmla="*/ 219075 h 224896"/>
                  <a:gd name="T28" fmla="*/ 549275 w 688975"/>
                  <a:gd name="T29" fmla="*/ 222250 h 224896"/>
                  <a:gd name="T30" fmla="*/ 587375 w 688975"/>
                  <a:gd name="T31" fmla="*/ 203200 h 224896"/>
                  <a:gd name="T32" fmla="*/ 622300 w 688975"/>
                  <a:gd name="T33" fmla="*/ 177800 h 224896"/>
                  <a:gd name="T34" fmla="*/ 688975 w 688975"/>
                  <a:gd name="T35" fmla="*/ 111125 h 2248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8975"/>
                  <a:gd name="T55" fmla="*/ 0 h 224896"/>
                  <a:gd name="T56" fmla="*/ 688975 w 688975"/>
                  <a:gd name="T57" fmla="*/ 224896 h 2248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8975" h="224896">
                    <a:moveTo>
                      <a:pt x="0" y="133350"/>
                    </a:moveTo>
                    <a:cubicBezTo>
                      <a:pt x="20108" y="112977"/>
                      <a:pt x="40217" y="92604"/>
                      <a:pt x="53975" y="79375"/>
                    </a:cubicBezTo>
                    <a:cubicBezTo>
                      <a:pt x="67733" y="66146"/>
                      <a:pt x="73025" y="61383"/>
                      <a:pt x="82550" y="53975"/>
                    </a:cubicBezTo>
                    <a:cubicBezTo>
                      <a:pt x="92075" y="46567"/>
                      <a:pt x="111125" y="34925"/>
                      <a:pt x="111125" y="34925"/>
                    </a:cubicBezTo>
                    <a:cubicBezTo>
                      <a:pt x="123296" y="26988"/>
                      <a:pt x="141287" y="11113"/>
                      <a:pt x="155575" y="6350"/>
                    </a:cubicBezTo>
                    <a:cubicBezTo>
                      <a:pt x="169863" y="1587"/>
                      <a:pt x="196850" y="6350"/>
                      <a:pt x="196850" y="6350"/>
                    </a:cubicBezTo>
                    <a:cubicBezTo>
                      <a:pt x="210079" y="6350"/>
                      <a:pt x="219604" y="0"/>
                      <a:pt x="234950" y="6350"/>
                    </a:cubicBezTo>
                    <a:cubicBezTo>
                      <a:pt x="250296" y="12700"/>
                      <a:pt x="271992" y="31750"/>
                      <a:pt x="288925" y="44450"/>
                    </a:cubicBezTo>
                    <a:cubicBezTo>
                      <a:pt x="305858" y="57150"/>
                      <a:pt x="323850" y="71438"/>
                      <a:pt x="336550" y="82550"/>
                    </a:cubicBezTo>
                    <a:cubicBezTo>
                      <a:pt x="349250" y="93662"/>
                      <a:pt x="365125" y="111125"/>
                      <a:pt x="365125" y="111125"/>
                    </a:cubicBezTo>
                    <a:cubicBezTo>
                      <a:pt x="374650" y="120650"/>
                      <a:pt x="384704" y="131233"/>
                      <a:pt x="393700" y="139700"/>
                    </a:cubicBezTo>
                    <a:cubicBezTo>
                      <a:pt x="402696" y="148167"/>
                      <a:pt x="419100" y="161925"/>
                      <a:pt x="419100" y="161925"/>
                    </a:cubicBezTo>
                    <a:cubicBezTo>
                      <a:pt x="430742" y="171979"/>
                      <a:pt x="449792" y="190500"/>
                      <a:pt x="463550" y="200025"/>
                    </a:cubicBezTo>
                    <a:cubicBezTo>
                      <a:pt x="477308" y="209550"/>
                      <a:pt x="487363" y="215371"/>
                      <a:pt x="501650" y="219075"/>
                    </a:cubicBezTo>
                    <a:cubicBezTo>
                      <a:pt x="515937" y="222779"/>
                      <a:pt x="534988" y="224896"/>
                      <a:pt x="549275" y="222250"/>
                    </a:cubicBezTo>
                    <a:cubicBezTo>
                      <a:pt x="563562" y="219604"/>
                      <a:pt x="575204" y="210608"/>
                      <a:pt x="587375" y="203200"/>
                    </a:cubicBezTo>
                    <a:cubicBezTo>
                      <a:pt x="599546" y="195792"/>
                      <a:pt x="605367" y="193146"/>
                      <a:pt x="622300" y="177800"/>
                    </a:cubicBezTo>
                    <a:cubicBezTo>
                      <a:pt x="639233" y="162454"/>
                      <a:pt x="688975" y="111125"/>
                      <a:pt x="688975" y="111125"/>
                    </a:cubicBezTo>
                  </a:path>
                </a:pathLst>
              </a:custGeom>
              <a:noFill/>
              <a:ln w="603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30733" name="Freeform 22">
                <a:extLst>
                  <a:ext uri="{FF2B5EF4-FFF2-40B4-BE49-F238E27FC236}">
                    <a16:creationId xmlns:a16="http://schemas.microsoft.com/office/drawing/2014/main" id="{055B9556-1945-49F8-815E-2F0CE826CE49}"/>
                  </a:ext>
                </a:extLst>
              </p:cNvPr>
              <p:cNvSpPr>
                <a:spLocks noChangeArrowheads="1"/>
              </p:cNvSpPr>
              <p:nvPr/>
            </p:nvSpPr>
            <p:spPr bwMode="auto">
              <a:xfrm>
                <a:off x="6854825" y="3432704"/>
                <a:ext cx="688975" cy="224896"/>
              </a:xfrm>
              <a:custGeom>
                <a:avLst/>
                <a:gdLst>
                  <a:gd name="T0" fmla="*/ 0 w 688975"/>
                  <a:gd name="T1" fmla="*/ 133350 h 224896"/>
                  <a:gd name="T2" fmla="*/ 53975 w 688975"/>
                  <a:gd name="T3" fmla="*/ 79375 h 224896"/>
                  <a:gd name="T4" fmla="*/ 82550 w 688975"/>
                  <a:gd name="T5" fmla="*/ 53975 h 224896"/>
                  <a:gd name="T6" fmla="*/ 111125 w 688975"/>
                  <a:gd name="T7" fmla="*/ 34925 h 224896"/>
                  <a:gd name="T8" fmla="*/ 155575 w 688975"/>
                  <a:gd name="T9" fmla="*/ 6350 h 224896"/>
                  <a:gd name="T10" fmla="*/ 196850 w 688975"/>
                  <a:gd name="T11" fmla="*/ 6350 h 224896"/>
                  <a:gd name="T12" fmla="*/ 234950 w 688975"/>
                  <a:gd name="T13" fmla="*/ 6350 h 224896"/>
                  <a:gd name="T14" fmla="*/ 288925 w 688975"/>
                  <a:gd name="T15" fmla="*/ 44450 h 224896"/>
                  <a:gd name="T16" fmla="*/ 336550 w 688975"/>
                  <a:gd name="T17" fmla="*/ 82550 h 224896"/>
                  <a:gd name="T18" fmla="*/ 365125 w 688975"/>
                  <a:gd name="T19" fmla="*/ 111125 h 224896"/>
                  <a:gd name="T20" fmla="*/ 393700 w 688975"/>
                  <a:gd name="T21" fmla="*/ 139700 h 224896"/>
                  <a:gd name="T22" fmla="*/ 419100 w 688975"/>
                  <a:gd name="T23" fmla="*/ 161925 h 224896"/>
                  <a:gd name="T24" fmla="*/ 463550 w 688975"/>
                  <a:gd name="T25" fmla="*/ 200025 h 224896"/>
                  <a:gd name="T26" fmla="*/ 501650 w 688975"/>
                  <a:gd name="T27" fmla="*/ 219075 h 224896"/>
                  <a:gd name="T28" fmla="*/ 549275 w 688975"/>
                  <a:gd name="T29" fmla="*/ 222250 h 224896"/>
                  <a:gd name="T30" fmla="*/ 587375 w 688975"/>
                  <a:gd name="T31" fmla="*/ 203200 h 224896"/>
                  <a:gd name="T32" fmla="*/ 622300 w 688975"/>
                  <a:gd name="T33" fmla="*/ 177800 h 224896"/>
                  <a:gd name="T34" fmla="*/ 688975 w 688975"/>
                  <a:gd name="T35" fmla="*/ 111125 h 2248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8975"/>
                  <a:gd name="T55" fmla="*/ 0 h 224896"/>
                  <a:gd name="T56" fmla="*/ 688975 w 688975"/>
                  <a:gd name="T57" fmla="*/ 224896 h 2248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8975" h="224896">
                    <a:moveTo>
                      <a:pt x="0" y="133350"/>
                    </a:moveTo>
                    <a:cubicBezTo>
                      <a:pt x="20108" y="112977"/>
                      <a:pt x="40217" y="92604"/>
                      <a:pt x="53975" y="79375"/>
                    </a:cubicBezTo>
                    <a:cubicBezTo>
                      <a:pt x="67733" y="66146"/>
                      <a:pt x="73025" y="61383"/>
                      <a:pt x="82550" y="53975"/>
                    </a:cubicBezTo>
                    <a:cubicBezTo>
                      <a:pt x="92075" y="46567"/>
                      <a:pt x="111125" y="34925"/>
                      <a:pt x="111125" y="34925"/>
                    </a:cubicBezTo>
                    <a:cubicBezTo>
                      <a:pt x="123296" y="26988"/>
                      <a:pt x="141287" y="11113"/>
                      <a:pt x="155575" y="6350"/>
                    </a:cubicBezTo>
                    <a:cubicBezTo>
                      <a:pt x="169863" y="1587"/>
                      <a:pt x="196850" y="6350"/>
                      <a:pt x="196850" y="6350"/>
                    </a:cubicBezTo>
                    <a:cubicBezTo>
                      <a:pt x="210079" y="6350"/>
                      <a:pt x="219604" y="0"/>
                      <a:pt x="234950" y="6350"/>
                    </a:cubicBezTo>
                    <a:cubicBezTo>
                      <a:pt x="250296" y="12700"/>
                      <a:pt x="271992" y="31750"/>
                      <a:pt x="288925" y="44450"/>
                    </a:cubicBezTo>
                    <a:cubicBezTo>
                      <a:pt x="305858" y="57150"/>
                      <a:pt x="323850" y="71438"/>
                      <a:pt x="336550" y="82550"/>
                    </a:cubicBezTo>
                    <a:cubicBezTo>
                      <a:pt x="349250" y="93662"/>
                      <a:pt x="365125" y="111125"/>
                      <a:pt x="365125" y="111125"/>
                    </a:cubicBezTo>
                    <a:cubicBezTo>
                      <a:pt x="374650" y="120650"/>
                      <a:pt x="384704" y="131233"/>
                      <a:pt x="393700" y="139700"/>
                    </a:cubicBezTo>
                    <a:cubicBezTo>
                      <a:pt x="402696" y="148167"/>
                      <a:pt x="419100" y="161925"/>
                      <a:pt x="419100" y="161925"/>
                    </a:cubicBezTo>
                    <a:cubicBezTo>
                      <a:pt x="430742" y="171979"/>
                      <a:pt x="449792" y="190500"/>
                      <a:pt x="463550" y="200025"/>
                    </a:cubicBezTo>
                    <a:cubicBezTo>
                      <a:pt x="477308" y="209550"/>
                      <a:pt x="487363" y="215371"/>
                      <a:pt x="501650" y="219075"/>
                    </a:cubicBezTo>
                    <a:cubicBezTo>
                      <a:pt x="515937" y="222779"/>
                      <a:pt x="534988" y="224896"/>
                      <a:pt x="549275" y="222250"/>
                    </a:cubicBezTo>
                    <a:cubicBezTo>
                      <a:pt x="563562" y="219604"/>
                      <a:pt x="575204" y="210608"/>
                      <a:pt x="587375" y="203200"/>
                    </a:cubicBezTo>
                    <a:cubicBezTo>
                      <a:pt x="599546" y="195792"/>
                      <a:pt x="605367" y="193146"/>
                      <a:pt x="622300" y="177800"/>
                    </a:cubicBezTo>
                    <a:cubicBezTo>
                      <a:pt x="639233" y="162454"/>
                      <a:pt x="688975" y="111125"/>
                      <a:pt x="688975" y="111125"/>
                    </a:cubicBezTo>
                  </a:path>
                </a:pathLst>
              </a:custGeom>
              <a:noFill/>
              <a:ln w="603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30734" name="Freeform 23">
                <a:extLst>
                  <a:ext uri="{FF2B5EF4-FFF2-40B4-BE49-F238E27FC236}">
                    <a16:creationId xmlns:a16="http://schemas.microsoft.com/office/drawing/2014/main" id="{E00323D9-A30D-4F86-BFE0-B4C96B11C375}"/>
                  </a:ext>
                </a:extLst>
              </p:cNvPr>
              <p:cNvSpPr>
                <a:spLocks noChangeArrowheads="1"/>
              </p:cNvSpPr>
              <p:nvPr/>
            </p:nvSpPr>
            <p:spPr bwMode="auto">
              <a:xfrm>
                <a:off x="7518400" y="3433233"/>
                <a:ext cx="688975" cy="224896"/>
              </a:xfrm>
              <a:custGeom>
                <a:avLst/>
                <a:gdLst>
                  <a:gd name="T0" fmla="*/ 0 w 688975"/>
                  <a:gd name="T1" fmla="*/ 133350 h 224896"/>
                  <a:gd name="T2" fmla="*/ 53975 w 688975"/>
                  <a:gd name="T3" fmla="*/ 79375 h 224896"/>
                  <a:gd name="T4" fmla="*/ 82550 w 688975"/>
                  <a:gd name="T5" fmla="*/ 53975 h 224896"/>
                  <a:gd name="T6" fmla="*/ 111125 w 688975"/>
                  <a:gd name="T7" fmla="*/ 34925 h 224896"/>
                  <a:gd name="T8" fmla="*/ 155575 w 688975"/>
                  <a:gd name="T9" fmla="*/ 6350 h 224896"/>
                  <a:gd name="T10" fmla="*/ 196850 w 688975"/>
                  <a:gd name="T11" fmla="*/ 6350 h 224896"/>
                  <a:gd name="T12" fmla="*/ 234950 w 688975"/>
                  <a:gd name="T13" fmla="*/ 6350 h 224896"/>
                  <a:gd name="T14" fmla="*/ 288925 w 688975"/>
                  <a:gd name="T15" fmla="*/ 44450 h 224896"/>
                  <a:gd name="T16" fmla="*/ 336550 w 688975"/>
                  <a:gd name="T17" fmla="*/ 82550 h 224896"/>
                  <a:gd name="T18" fmla="*/ 365125 w 688975"/>
                  <a:gd name="T19" fmla="*/ 111125 h 224896"/>
                  <a:gd name="T20" fmla="*/ 393700 w 688975"/>
                  <a:gd name="T21" fmla="*/ 139700 h 224896"/>
                  <a:gd name="T22" fmla="*/ 419100 w 688975"/>
                  <a:gd name="T23" fmla="*/ 161925 h 224896"/>
                  <a:gd name="T24" fmla="*/ 463550 w 688975"/>
                  <a:gd name="T25" fmla="*/ 200025 h 224896"/>
                  <a:gd name="T26" fmla="*/ 501650 w 688975"/>
                  <a:gd name="T27" fmla="*/ 219075 h 224896"/>
                  <a:gd name="T28" fmla="*/ 549275 w 688975"/>
                  <a:gd name="T29" fmla="*/ 222250 h 224896"/>
                  <a:gd name="T30" fmla="*/ 587375 w 688975"/>
                  <a:gd name="T31" fmla="*/ 203200 h 224896"/>
                  <a:gd name="T32" fmla="*/ 622300 w 688975"/>
                  <a:gd name="T33" fmla="*/ 177800 h 224896"/>
                  <a:gd name="T34" fmla="*/ 688975 w 688975"/>
                  <a:gd name="T35" fmla="*/ 111125 h 2248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8975"/>
                  <a:gd name="T55" fmla="*/ 0 h 224896"/>
                  <a:gd name="T56" fmla="*/ 688975 w 688975"/>
                  <a:gd name="T57" fmla="*/ 224896 h 2248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8975" h="224896">
                    <a:moveTo>
                      <a:pt x="0" y="133350"/>
                    </a:moveTo>
                    <a:cubicBezTo>
                      <a:pt x="20108" y="112977"/>
                      <a:pt x="40217" y="92604"/>
                      <a:pt x="53975" y="79375"/>
                    </a:cubicBezTo>
                    <a:cubicBezTo>
                      <a:pt x="67733" y="66146"/>
                      <a:pt x="73025" y="61383"/>
                      <a:pt x="82550" y="53975"/>
                    </a:cubicBezTo>
                    <a:cubicBezTo>
                      <a:pt x="92075" y="46567"/>
                      <a:pt x="111125" y="34925"/>
                      <a:pt x="111125" y="34925"/>
                    </a:cubicBezTo>
                    <a:cubicBezTo>
                      <a:pt x="123296" y="26988"/>
                      <a:pt x="141287" y="11113"/>
                      <a:pt x="155575" y="6350"/>
                    </a:cubicBezTo>
                    <a:cubicBezTo>
                      <a:pt x="169863" y="1587"/>
                      <a:pt x="196850" y="6350"/>
                      <a:pt x="196850" y="6350"/>
                    </a:cubicBezTo>
                    <a:cubicBezTo>
                      <a:pt x="210079" y="6350"/>
                      <a:pt x="219604" y="0"/>
                      <a:pt x="234950" y="6350"/>
                    </a:cubicBezTo>
                    <a:cubicBezTo>
                      <a:pt x="250296" y="12700"/>
                      <a:pt x="271992" y="31750"/>
                      <a:pt x="288925" y="44450"/>
                    </a:cubicBezTo>
                    <a:cubicBezTo>
                      <a:pt x="305858" y="57150"/>
                      <a:pt x="323850" y="71438"/>
                      <a:pt x="336550" y="82550"/>
                    </a:cubicBezTo>
                    <a:cubicBezTo>
                      <a:pt x="349250" y="93662"/>
                      <a:pt x="365125" y="111125"/>
                      <a:pt x="365125" y="111125"/>
                    </a:cubicBezTo>
                    <a:cubicBezTo>
                      <a:pt x="374650" y="120650"/>
                      <a:pt x="384704" y="131233"/>
                      <a:pt x="393700" y="139700"/>
                    </a:cubicBezTo>
                    <a:cubicBezTo>
                      <a:pt x="402696" y="148167"/>
                      <a:pt x="419100" y="161925"/>
                      <a:pt x="419100" y="161925"/>
                    </a:cubicBezTo>
                    <a:cubicBezTo>
                      <a:pt x="430742" y="171979"/>
                      <a:pt x="449792" y="190500"/>
                      <a:pt x="463550" y="200025"/>
                    </a:cubicBezTo>
                    <a:cubicBezTo>
                      <a:pt x="477308" y="209550"/>
                      <a:pt x="487363" y="215371"/>
                      <a:pt x="501650" y="219075"/>
                    </a:cubicBezTo>
                    <a:cubicBezTo>
                      <a:pt x="515937" y="222779"/>
                      <a:pt x="534988" y="224896"/>
                      <a:pt x="549275" y="222250"/>
                    </a:cubicBezTo>
                    <a:cubicBezTo>
                      <a:pt x="563562" y="219604"/>
                      <a:pt x="575204" y="210608"/>
                      <a:pt x="587375" y="203200"/>
                    </a:cubicBezTo>
                    <a:cubicBezTo>
                      <a:pt x="599546" y="195792"/>
                      <a:pt x="605367" y="193146"/>
                      <a:pt x="622300" y="177800"/>
                    </a:cubicBezTo>
                    <a:cubicBezTo>
                      <a:pt x="639233" y="162454"/>
                      <a:pt x="688975" y="111125"/>
                      <a:pt x="688975" y="111125"/>
                    </a:cubicBezTo>
                  </a:path>
                </a:pathLst>
              </a:custGeom>
              <a:noFill/>
              <a:ln w="603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grpSp>
        <p:cxnSp>
          <p:nvCxnSpPr>
            <p:cNvPr id="30731" name="Straight Arrow Connector 26">
              <a:extLst>
                <a:ext uri="{FF2B5EF4-FFF2-40B4-BE49-F238E27FC236}">
                  <a16:creationId xmlns:a16="http://schemas.microsoft.com/office/drawing/2014/main" id="{0ECF5A08-642E-4509-A45F-CBA1C7DC8647}"/>
                </a:ext>
              </a:extLst>
            </p:cNvPr>
            <p:cNvCxnSpPr>
              <a:cxnSpLocks noChangeShapeType="1"/>
              <a:endCxn id="30734" idx="17"/>
            </p:cNvCxnSpPr>
            <p:nvPr/>
          </p:nvCxnSpPr>
          <p:spPr bwMode="auto">
            <a:xfrm rot="5400000">
              <a:off x="7940147" y="2661179"/>
              <a:ext cx="740833" cy="4476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0" name="TextBox 29">
            <a:extLst>
              <a:ext uri="{FF2B5EF4-FFF2-40B4-BE49-F238E27FC236}">
                <a16:creationId xmlns:a16="http://schemas.microsoft.com/office/drawing/2014/main" id="{8306E9F4-98E5-4AF7-B750-E35999E330E8}"/>
              </a:ext>
            </a:extLst>
          </p:cNvPr>
          <p:cNvSpPr txBox="1">
            <a:spLocks noChangeArrowheads="1"/>
          </p:cNvSpPr>
          <p:nvPr/>
        </p:nvSpPr>
        <p:spPr bwMode="auto">
          <a:xfrm>
            <a:off x="2133599" y="4717774"/>
            <a:ext cx="908204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s-ES" sz="2500">
                <a:latin typeface="+mn-lt"/>
              </a:rPr>
              <a:t>El </a:t>
            </a:r>
            <a:r>
              <a:rPr lang="en-US" altLang="es-ES" sz="2500" err="1">
                <a:latin typeface="+mn-lt"/>
              </a:rPr>
              <a:t>muestreo</a:t>
            </a:r>
            <a:r>
              <a:rPr lang="en-US" altLang="es-ES" sz="2500">
                <a:latin typeface="+mn-lt"/>
              </a:rPr>
              <a:t> debe </a:t>
            </a:r>
            <a:r>
              <a:rPr lang="en-US" altLang="es-ES" sz="2500" err="1">
                <a:latin typeface="+mn-lt"/>
              </a:rPr>
              <a:t>hacerse</a:t>
            </a:r>
            <a:r>
              <a:rPr lang="en-US" altLang="es-ES" sz="2500">
                <a:latin typeface="+mn-lt"/>
              </a:rPr>
              <a:t> al </a:t>
            </a:r>
            <a:r>
              <a:rPr lang="en-US" altLang="es-ES" sz="2500" err="1">
                <a:latin typeface="+mn-lt"/>
              </a:rPr>
              <a:t>menos</a:t>
            </a:r>
            <a:r>
              <a:rPr lang="en-US" altLang="es-ES" sz="2500">
                <a:latin typeface="+mn-lt"/>
              </a:rPr>
              <a:t> a dos </a:t>
            </a:r>
            <a:r>
              <a:rPr lang="en-US" altLang="es-ES" sz="2500" err="1">
                <a:latin typeface="+mn-lt"/>
              </a:rPr>
              <a:t>veces</a:t>
            </a:r>
            <a:r>
              <a:rPr lang="en-US" altLang="es-ES" sz="2500">
                <a:latin typeface="+mn-lt"/>
              </a:rPr>
              <a:t> la </a:t>
            </a:r>
            <a:r>
              <a:rPr lang="en-US" altLang="es-ES" sz="2500" err="1">
                <a:latin typeface="+mn-lt"/>
              </a:rPr>
              <a:t>frecuencia</a:t>
            </a:r>
            <a:r>
              <a:rPr lang="en-US" altLang="es-ES" sz="2500">
                <a:latin typeface="+mn-lt"/>
              </a:rPr>
              <a:t> </a:t>
            </a:r>
            <a:r>
              <a:rPr lang="en-US" altLang="es-ES" sz="2500" err="1">
                <a:latin typeface="+mn-lt"/>
              </a:rPr>
              <a:t>máxima</a:t>
            </a:r>
            <a:r>
              <a:rPr lang="en-US" altLang="es-ES" sz="2500">
                <a:latin typeface="+mn-lt"/>
              </a:rPr>
              <a:t>:</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B77C5A1-03ED-4E7B-962F-C8BF15F8F241}"/>
                  </a:ext>
                </a:extLst>
              </p:cNvPr>
              <p:cNvSpPr txBox="1">
                <a:spLocks noChangeArrowheads="1"/>
              </p:cNvSpPr>
              <p:nvPr/>
            </p:nvSpPr>
            <p:spPr bwMode="auto">
              <a:xfrm>
                <a:off x="5259360" y="5599090"/>
                <a:ext cx="167327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14:m>
                  <m:oMathPara xmlns:m="http://schemas.openxmlformats.org/officeDocument/2006/math">
                    <m:oMathParaPr>
                      <m:jc m:val="centerGroup"/>
                    </m:oMathParaPr>
                    <m:oMath xmlns:m="http://schemas.openxmlformats.org/officeDocument/2006/math">
                      <m:r>
                        <m:rPr>
                          <m:sty m:val="p"/>
                        </m:rPr>
                        <a:rPr lang="en-US" altLang="es-ES" i="0" dirty="0" smtClean="0">
                          <a:latin typeface="Cambria Math" panose="02040503050406030204" pitchFamily="18" charset="0"/>
                        </a:rPr>
                        <m:t>f</m:t>
                      </m:r>
                      <m:r>
                        <m:rPr>
                          <m:sty m:val="p"/>
                        </m:rPr>
                        <a:rPr lang="en-US" altLang="es-ES" i="0" baseline="-25000" dirty="0">
                          <a:latin typeface="Cambria Math" panose="02040503050406030204" pitchFamily="18" charset="0"/>
                        </a:rPr>
                        <m:t>s</m:t>
                      </m:r>
                      <m:r>
                        <a:rPr lang="en-US" altLang="es-ES" i="0" dirty="0">
                          <a:latin typeface="Cambria Math" panose="02040503050406030204" pitchFamily="18" charset="0"/>
                        </a:rPr>
                        <m:t> </m:t>
                      </m:r>
                      <m:r>
                        <a:rPr lang="en-US" altLang="es-ES" i="0" dirty="0" smtClean="0">
                          <a:latin typeface="Cambria Math" panose="02040503050406030204" pitchFamily="18" charset="0"/>
                        </a:rPr>
                        <m:t>≥</m:t>
                      </m:r>
                      <m:r>
                        <a:rPr lang="en-US" altLang="es-ES" i="0" dirty="0">
                          <a:latin typeface="Cambria Math" panose="02040503050406030204" pitchFamily="18" charset="0"/>
                        </a:rPr>
                        <m:t> 2 </m:t>
                      </m:r>
                      <m:r>
                        <m:rPr>
                          <m:sty m:val="p"/>
                        </m:rPr>
                        <a:rPr lang="en-US" altLang="es-ES" i="0" dirty="0" err="1">
                          <a:latin typeface="Cambria Math" panose="02040503050406030204" pitchFamily="18" charset="0"/>
                        </a:rPr>
                        <m:t>f</m:t>
                      </m:r>
                      <m:r>
                        <m:rPr>
                          <m:sty m:val="p"/>
                        </m:rPr>
                        <a:rPr lang="en-US" altLang="es-ES" i="0" baseline="-25000" dirty="0" err="1">
                          <a:latin typeface="Cambria Math" panose="02040503050406030204" pitchFamily="18" charset="0"/>
                        </a:rPr>
                        <m:t>max</m:t>
                      </m:r>
                    </m:oMath>
                  </m:oMathPara>
                </a14:m>
                <a:endParaRPr lang="en-US" altLang="es-ES">
                  <a:latin typeface="Calibri" panose="020F0502020204030204" pitchFamily="34" charset="0"/>
                </a:endParaRPr>
              </a:p>
            </p:txBody>
          </p:sp>
        </mc:Choice>
        <mc:Fallback>
          <p:sp>
            <p:nvSpPr>
              <p:cNvPr id="31" name="TextBox 30">
                <a:extLst>
                  <a:ext uri="{FF2B5EF4-FFF2-40B4-BE49-F238E27FC236}">
                    <a16:creationId xmlns:a16="http://schemas.microsoft.com/office/drawing/2014/main" id="{EB77C5A1-03ED-4E7B-962F-C8BF15F8F241}"/>
                  </a:ext>
                </a:extLst>
              </p:cNvPr>
              <p:cNvSpPr txBox="1">
                <a:spLocks noRot="1" noChangeAspect="1" noMove="1" noResize="1" noEditPoints="1" noAdjustHandles="1" noChangeArrowheads="1" noChangeShapeType="1" noTextEdit="1"/>
              </p:cNvSpPr>
              <p:nvPr/>
            </p:nvSpPr>
            <p:spPr bwMode="auto">
              <a:xfrm>
                <a:off x="5259360" y="5599090"/>
                <a:ext cx="1673279" cy="461665"/>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2" name="Marcador de número de diapositiva 1">
            <a:extLst>
              <a:ext uri="{FF2B5EF4-FFF2-40B4-BE49-F238E27FC236}">
                <a16:creationId xmlns:a16="http://schemas.microsoft.com/office/drawing/2014/main" id="{0DD65C0E-CD24-4980-AC25-C1D0D1D1EC41}"/>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36</a:t>
            </a:fld>
            <a:endParaRPr lang="es-CO"/>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FB9F5DFC-9002-C847-966B-16F279329AA6}"/>
                  </a:ext>
                </a:extLst>
              </p:cNvPr>
              <p:cNvSpPr txBox="1"/>
              <p:nvPr/>
            </p:nvSpPr>
            <p:spPr>
              <a:xfrm>
                <a:off x="5486684" y="2492052"/>
                <a:ext cx="1857495" cy="1788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4800" i="1" smtClean="0">
                          <a:latin typeface="Cambria Math" panose="02040503050406030204" pitchFamily="18" charset="0"/>
                          <a:ea typeface="Cambria Math" panose="02040503050406030204" pitchFamily="18" charset="0"/>
                        </a:rPr>
                        <m:t>=</m:t>
                      </m:r>
                      <m:nary>
                        <m:naryPr>
                          <m:chr m:val="∑"/>
                          <m:subHide m:val="on"/>
                          <m:supHide m:val="on"/>
                          <m:ctrlPr>
                            <a:rPr lang="es-CO" sz="4800" i="1" smtClean="0">
                              <a:latin typeface="Cambria Math" panose="02040503050406030204" pitchFamily="18" charset="0"/>
                              <a:ea typeface="Cambria Math" panose="02040503050406030204" pitchFamily="18" charset="0"/>
                            </a:rPr>
                          </m:ctrlPr>
                        </m:naryPr>
                        <m:sub/>
                        <m:sup/>
                        <m:e>
                          <m:r>
                            <a:rPr lang="es-ES" sz="4800" b="0" i="1" smtClean="0">
                              <a:latin typeface="Cambria Math" panose="02040503050406030204" pitchFamily="18" charset="0"/>
                              <a:ea typeface="Cambria Math" panose="02040503050406030204" pitchFamily="18" charset="0"/>
                            </a:rPr>
                            <m:t> </m:t>
                          </m:r>
                        </m:e>
                      </m:nary>
                    </m:oMath>
                  </m:oMathPara>
                </a14:m>
                <a:endParaRPr lang="es-CO" sz="4800"/>
              </a:p>
            </p:txBody>
          </p:sp>
        </mc:Choice>
        <mc:Fallback>
          <p:sp>
            <p:nvSpPr>
              <p:cNvPr id="6" name="CuadroTexto 5">
                <a:extLst>
                  <a:ext uri="{FF2B5EF4-FFF2-40B4-BE49-F238E27FC236}">
                    <a16:creationId xmlns:a16="http://schemas.microsoft.com/office/drawing/2014/main" id="{FB9F5DFC-9002-C847-966B-16F279329AA6}"/>
                  </a:ext>
                </a:extLst>
              </p:cNvPr>
              <p:cNvSpPr txBox="1">
                <a:spLocks noRot="1" noChangeAspect="1" noMove="1" noResize="1" noEditPoints="1" noAdjustHandles="1" noChangeArrowheads="1" noChangeShapeType="1" noTextEdit="1"/>
              </p:cNvSpPr>
              <p:nvPr/>
            </p:nvSpPr>
            <p:spPr>
              <a:xfrm>
                <a:off x="5486684" y="2492052"/>
                <a:ext cx="1857495" cy="1788631"/>
              </a:xfrm>
              <a:prstGeom prst="rect">
                <a:avLst/>
              </a:prstGeom>
              <a:blipFill>
                <a:blip r:embed="rId5"/>
                <a:stretch>
                  <a:fillRect/>
                </a:stretch>
              </a:blipFill>
            </p:spPr>
            <p:txBody>
              <a:bodyPr/>
              <a:lstStyle/>
              <a:p>
                <a:r>
                  <a:rPr lang="en-US">
                    <a:noFill/>
                  </a:rPr>
                  <a:t> </a:t>
                </a:r>
              </a:p>
            </p:txBody>
          </p:sp>
        </mc:Fallback>
      </mc:AlternateContent>
      <p:sp>
        <p:nvSpPr>
          <p:cNvPr id="8" name="CuadroTexto 7">
            <a:extLst>
              <a:ext uri="{FF2B5EF4-FFF2-40B4-BE49-F238E27FC236}">
                <a16:creationId xmlns:a16="http://schemas.microsoft.com/office/drawing/2014/main" id="{F45F8334-451D-3AF6-E885-00C394CEF5D4}"/>
              </a:ext>
            </a:extLst>
          </p:cNvPr>
          <p:cNvSpPr txBox="1"/>
          <p:nvPr/>
        </p:nvSpPr>
        <p:spPr>
          <a:xfrm>
            <a:off x="2003384" y="1021093"/>
            <a:ext cx="8185232" cy="584775"/>
          </a:xfrm>
          <a:prstGeom prst="rect">
            <a:avLst/>
          </a:prstGeom>
          <a:noFill/>
        </p:spPr>
        <p:txBody>
          <a:bodyPr wrap="square" rtlCol="0">
            <a:spAutoFit/>
          </a:bodyPr>
          <a:lstStyle/>
          <a:p>
            <a:pPr algn="ctr"/>
            <a:r>
              <a:rPr lang="es-ES" sz="3200" b="1">
                <a:solidFill>
                  <a:srgbClr val="1F804D"/>
                </a:solidFill>
                <a:latin typeface="+mj-lt"/>
              </a:rPr>
              <a:t>Muestreo de Señales más Complejas</a:t>
            </a:r>
          </a:p>
        </p:txBody>
      </p:sp>
    </p:spTree>
    <p:extLst>
      <p:ext uri="{BB962C8B-B14F-4D97-AF65-F5344CB8AC3E}">
        <p14:creationId xmlns:p14="http://schemas.microsoft.com/office/powerpoint/2010/main" val="11477212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p:bldP spid="30742" grpId="0" animBg="1"/>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uadroTexto 4"/>
              <p:cNvSpPr txBox="1"/>
              <p:nvPr/>
            </p:nvSpPr>
            <p:spPr>
              <a:xfrm>
                <a:off x="1786597" y="1746002"/>
                <a:ext cx="9212552" cy="2015936"/>
              </a:xfrm>
              <a:prstGeom prst="rect">
                <a:avLst/>
              </a:prstGeom>
              <a:noFill/>
            </p:spPr>
            <p:txBody>
              <a:bodyPr wrap="square" rtlCol="0">
                <a:spAutoFit/>
              </a:bodyPr>
              <a:lstStyle/>
              <a:p>
                <a:r>
                  <a:rPr lang="es-CO" sz="2500"/>
                  <a:t>Considere la señal analógica:</a:t>
                </a:r>
              </a:p>
              <a:p>
                <a:endParaRPr lang="es-CO" sz="2500"/>
              </a:p>
              <a:p>
                <a:r>
                  <a:rPr lang="es-CO" sz="2500"/>
                  <a:t> </a:t>
                </a:r>
                <a14:m>
                  <m:oMath xmlns:m="http://schemas.openxmlformats.org/officeDocument/2006/math">
                    <m:sSub>
                      <m:sSubPr>
                        <m:ctrlPr>
                          <a:rPr lang="es-ES" sz="2500" b="0" i="1" smtClean="0">
                            <a:latin typeface="Cambria Math" panose="02040503050406030204" pitchFamily="18" charset="0"/>
                          </a:rPr>
                        </m:ctrlPr>
                      </m:sSubPr>
                      <m:e>
                        <m:r>
                          <m:rPr>
                            <m:sty m:val="p"/>
                          </m:rPr>
                          <a:rPr lang="es-ES" sz="2500" b="0" i="0" smtClean="0">
                            <a:latin typeface="Cambria Math" panose="02040503050406030204" pitchFamily="18" charset="0"/>
                          </a:rPr>
                          <m:t>x</m:t>
                        </m:r>
                      </m:e>
                      <m:sub>
                        <m:r>
                          <m:rPr>
                            <m:sty m:val="p"/>
                          </m:rPr>
                          <a:rPr lang="es-ES" sz="2500" b="0" i="0" smtClean="0">
                            <a:latin typeface="Cambria Math" panose="02040503050406030204" pitchFamily="18" charset="0"/>
                          </a:rPr>
                          <m:t>a</m:t>
                        </m:r>
                      </m:sub>
                    </m:sSub>
                    <m:d>
                      <m:dPr>
                        <m:ctrlPr>
                          <a:rPr lang="es-ES" sz="2500" b="0" i="1" smtClean="0">
                            <a:latin typeface="Cambria Math" panose="02040503050406030204" pitchFamily="18" charset="0"/>
                          </a:rPr>
                        </m:ctrlPr>
                      </m:dPr>
                      <m:e>
                        <m:r>
                          <m:rPr>
                            <m:sty m:val="p"/>
                          </m:rPr>
                          <a:rPr lang="es-ES" sz="2500" b="0" i="0" smtClean="0">
                            <a:latin typeface="Cambria Math" panose="02040503050406030204" pitchFamily="18" charset="0"/>
                          </a:rPr>
                          <m:t>t</m:t>
                        </m:r>
                      </m:e>
                    </m:d>
                    <m:r>
                      <a:rPr lang="es-ES" sz="2500" b="0" i="0" smtClean="0">
                        <a:latin typeface="Cambria Math" panose="02040503050406030204" pitchFamily="18" charset="0"/>
                      </a:rPr>
                      <m:t>=3</m:t>
                    </m:r>
                    <m:func>
                      <m:funcPr>
                        <m:ctrlPr>
                          <a:rPr lang="es-ES" sz="2500" b="0" i="1" smtClean="0">
                            <a:latin typeface="Cambria Math" panose="02040503050406030204" pitchFamily="18" charset="0"/>
                          </a:rPr>
                        </m:ctrlPr>
                      </m:funcPr>
                      <m:fName>
                        <m:r>
                          <m:rPr>
                            <m:sty m:val="p"/>
                          </m:rPr>
                          <a:rPr lang="es-ES" sz="2500" b="0" i="0" smtClean="0">
                            <a:latin typeface="Cambria Math" panose="02040503050406030204" pitchFamily="18" charset="0"/>
                          </a:rPr>
                          <m:t>cos</m:t>
                        </m:r>
                      </m:fName>
                      <m:e>
                        <m:d>
                          <m:dPr>
                            <m:ctrlPr>
                              <a:rPr lang="es-ES" sz="2500" b="0" i="1" smtClean="0">
                                <a:latin typeface="Cambria Math" panose="02040503050406030204" pitchFamily="18" charset="0"/>
                              </a:rPr>
                            </m:ctrlPr>
                          </m:dPr>
                          <m:e>
                            <m:r>
                              <a:rPr lang="es-ES" sz="2500" b="0" i="0" smtClean="0">
                                <a:latin typeface="Cambria Math" panose="02040503050406030204" pitchFamily="18" charset="0"/>
                              </a:rPr>
                              <m:t>50</m:t>
                            </m:r>
                            <m:r>
                              <m:rPr>
                                <m:sty m:val="p"/>
                              </m:rPr>
                              <a:rPr lang="es-ES" sz="2500" b="0" i="0" smtClean="0">
                                <a:latin typeface="Cambria Math" panose="02040503050406030204" pitchFamily="18" charset="0"/>
                              </a:rPr>
                              <m:t>πt</m:t>
                            </m:r>
                          </m:e>
                        </m:d>
                        <m:r>
                          <a:rPr lang="es-ES" sz="2500" b="0" i="0" smtClean="0">
                            <a:latin typeface="Cambria Math" panose="02040503050406030204" pitchFamily="18" charset="0"/>
                          </a:rPr>
                          <m:t>+100</m:t>
                        </m:r>
                        <m:r>
                          <m:rPr>
                            <m:sty m:val="p"/>
                          </m:rPr>
                          <a:rPr lang="es-ES" sz="2500" b="0" i="0" smtClean="0">
                            <a:latin typeface="Cambria Math" panose="02040503050406030204" pitchFamily="18" charset="0"/>
                          </a:rPr>
                          <m:t>sen</m:t>
                        </m:r>
                        <m:d>
                          <m:dPr>
                            <m:ctrlPr>
                              <a:rPr lang="es-ES" sz="2500" b="0" i="1" smtClean="0">
                                <a:latin typeface="Cambria Math" panose="02040503050406030204" pitchFamily="18" charset="0"/>
                              </a:rPr>
                            </m:ctrlPr>
                          </m:dPr>
                          <m:e>
                            <m:r>
                              <a:rPr lang="es-ES" sz="2500" b="0" i="0" smtClean="0">
                                <a:latin typeface="Cambria Math" panose="02040503050406030204" pitchFamily="18" charset="0"/>
                              </a:rPr>
                              <m:t>300</m:t>
                            </m:r>
                            <m:r>
                              <m:rPr>
                                <m:sty m:val="p"/>
                              </m:rPr>
                              <a:rPr lang="es-ES" sz="2500" b="0" i="0" smtClean="0">
                                <a:latin typeface="Cambria Math" panose="02040503050406030204" pitchFamily="18" charset="0"/>
                              </a:rPr>
                              <m:t>πt</m:t>
                            </m:r>
                          </m:e>
                        </m:d>
                        <m:r>
                          <a:rPr lang="es-ES" sz="2500" b="0" i="0" smtClean="0">
                            <a:latin typeface="Cambria Math" panose="02040503050406030204" pitchFamily="18" charset="0"/>
                          </a:rPr>
                          <m:t>−</m:t>
                        </m:r>
                        <m:r>
                          <m:rPr>
                            <m:sty m:val="p"/>
                          </m:rPr>
                          <a:rPr lang="es-ES" sz="2500" b="0" i="0" smtClean="0">
                            <a:latin typeface="Cambria Math" panose="02040503050406030204" pitchFamily="18" charset="0"/>
                          </a:rPr>
                          <m:t>cos</m:t>
                        </m:r>
                        <m:r>
                          <a:rPr lang="es-ES" sz="2500" b="0" i="0" smtClean="0">
                            <a:latin typeface="Cambria Math" panose="02040503050406030204" pitchFamily="18" charset="0"/>
                          </a:rPr>
                          <m:t>(100</m:t>
                        </m:r>
                        <m:r>
                          <m:rPr>
                            <m:sty m:val="p"/>
                          </m:rPr>
                          <a:rPr lang="es-ES" sz="2500" b="0" i="0" smtClean="0">
                            <a:latin typeface="Cambria Math" panose="02040503050406030204" pitchFamily="18" charset="0"/>
                          </a:rPr>
                          <m:t>πt</m:t>
                        </m:r>
                        <m:r>
                          <a:rPr lang="es-ES" sz="2500" b="0" i="0" smtClean="0">
                            <a:latin typeface="Cambria Math" panose="02040503050406030204" pitchFamily="18" charset="0"/>
                          </a:rPr>
                          <m:t>)</m:t>
                        </m:r>
                      </m:e>
                    </m:func>
                  </m:oMath>
                </a14:m>
                <a:endParaRPr lang="en-US" sz="2500"/>
              </a:p>
              <a:p>
                <a:endParaRPr lang="en-US" sz="2500"/>
              </a:p>
              <a:p>
                <a:r>
                  <a:rPr lang="es-ES" sz="2500"/>
                  <a:t>¿Cuál es la tasa de Nyquist para esta señal?</a:t>
                </a:r>
              </a:p>
            </p:txBody>
          </p:sp>
        </mc:Choice>
        <mc:Fallback>
          <p:sp>
            <p:nvSpPr>
              <p:cNvPr id="5" name="CuadroTexto 4"/>
              <p:cNvSpPr txBox="1">
                <a:spLocks noRot="1" noChangeAspect="1" noMove="1" noResize="1" noEditPoints="1" noAdjustHandles="1" noChangeArrowheads="1" noChangeShapeType="1" noTextEdit="1"/>
              </p:cNvSpPr>
              <p:nvPr/>
            </p:nvSpPr>
            <p:spPr>
              <a:xfrm>
                <a:off x="1786597" y="1746002"/>
                <a:ext cx="9212552" cy="2015936"/>
              </a:xfrm>
              <a:prstGeom prst="rect">
                <a:avLst/>
              </a:prstGeom>
              <a:blipFill>
                <a:blip r:embed="rId3"/>
                <a:stretch>
                  <a:fillRect l="-1059" t="-2115" b="-6344"/>
                </a:stretch>
              </a:blipFill>
            </p:spPr>
            <p:txBody>
              <a:bodyPr/>
              <a:lstStyle/>
              <a:p>
                <a:r>
                  <a:rPr lang="en-US">
                    <a:noFill/>
                  </a:rPr>
                  <a:t> </a:t>
                </a:r>
              </a:p>
            </p:txBody>
          </p:sp>
        </mc:Fallback>
      </mc:AlternateContent>
      <p:sp>
        <p:nvSpPr>
          <p:cNvPr id="10" name="Marcador de número de diapositiva 1">
            <a:extLst>
              <a:ext uri="{FF2B5EF4-FFF2-40B4-BE49-F238E27FC236}">
                <a16:creationId xmlns:a16="http://schemas.microsoft.com/office/drawing/2014/main" id="{4C4C0B3F-F3FC-4C92-8141-0897298A363A}"/>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37</a:t>
            </a:fld>
            <a:endParaRPr lang="es-CO"/>
          </a:p>
        </p:txBody>
      </p:sp>
      <p:sp>
        <p:nvSpPr>
          <p:cNvPr id="2" name="Title 1">
            <a:extLst>
              <a:ext uri="{FF2B5EF4-FFF2-40B4-BE49-F238E27FC236}">
                <a16:creationId xmlns:a16="http://schemas.microsoft.com/office/drawing/2014/main" id="{F6C01F74-508F-C579-3D0A-2D6D56867B5C}"/>
              </a:ext>
            </a:extLst>
          </p:cNvPr>
          <p:cNvSpPr txBox="1">
            <a:spLocks/>
          </p:cNvSpPr>
          <p:nvPr/>
        </p:nvSpPr>
        <p:spPr>
          <a:xfrm>
            <a:off x="1192851" y="906417"/>
            <a:ext cx="7252667" cy="839585"/>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3200" b="1" kern="1200">
                <a:solidFill>
                  <a:srgbClr val="1F804D"/>
                </a:solidFill>
                <a:latin typeface="+mj-lt"/>
                <a:ea typeface="+mj-ea"/>
                <a:cs typeface="+mj-cs"/>
              </a:defRPr>
            </a:lvl1pPr>
          </a:lstStyle>
          <a:p>
            <a:pPr marL="457200" indent="-457200">
              <a:buFont typeface="Arial" panose="020B0604020202020204" pitchFamily="34" charset="0"/>
              <a:buChar char="•"/>
            </a:pPr>
            <a:r>
              <a:rPr lang="en-US" altLang="es-ES" sz="2800">
                <a:latin typeface="+mn-lt"/>
                <a:ea typeface="ＭＳ Ｐゴシック" panose="020B0600070205080204" pitchFamily="34" charset="-128"/>
              </a:rPr>
              <a:t>Ejemplo 1:</a:t>
            </a: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7A51835D-F727-7DC9-285D-63D487D70080}"/>
                  </a:ext>
                </a:extLst>
              </p:cNvPr>
              <p:cNvSpPr txBox="1"/>
              <p:nvPr/>
            </p:nvSpPr>
            <p:spPr>
              <a:xfrm>
                <a:off x="1370272" y="4236230"/>
                <a:ext cx="2632707" cy="7305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m:rPr>
                              <m:sty m:val="p"/>
                            </m:rPr>
                            <a:rPr lang="es-CO" sz="2500" i="0">
                              <a:latin typeface="Cambria Math" panose="02040503050406030204" pitchFamily="18" charset="0"/>
                            </a:rPr>
                            <m:t>f</m:t>
                          </m:r>
                        </m:e>
                        <m:sub>
                          <m:r>
                            <a:rPr lang="es-CO" sz="2500" i="0">
                              <a:latin typeface="Cambria Math" panose="02040503050406030204" pitchFamily="18" charset="0"/>
                            </a:rPr>
                            <m:t>1</m:t>
                          </m:r>
                        </m:sub>
                      </m:sSub>
                      <m:r>
                        <a:rPr lang="en-US" sz="2500" i="0">
                          <a:latin typeface="Cambria Math" panose="02040503050406030204" pitchFamily="18" charset="0"/>
                        </a:rPr>
                        <m:t>=</m:t>
                      </m:r>
                      <m:f>
                        <m:fPr>
                          <m:ctrlPr>
                            <a:rPr lang="en-US" sz="2500" i="1">
                              <a:latin typeface="Cambria Math" panose="02040503050406030204" pitchFamily="18" charset="0"/>
                            </a:rPr>
                          </m:ctrlPr>
                        </m:fPr>
                        <m:num>
                          <m:r>
                            <a:rPr lang="es-CO" sz="2500" i="0">
                              <a:latin typeface="Cambria Math" panose="02040503050406030204" pitchFamily="18" charset="0"/>
                            </a:rPr>
                            <m:t>50</m:t>
                          </m:r>
                          <m:r>
                            <m:rPr>
                              <m:sty m:val="p"/>
                            </m:rPr>
                            <a:rPr lang="es-CO" sz="2500" i="0">
                              <a:latin typeface="Cambria Math" panose="02040503050406030204" pitchFamily="18" charset="0"/>
                              <a:ea typeface="Cambria Math" panose="02040503050406030204" pitchFamily="18" charset="0"/>
                            </a:rPr>
                            <m:t>π</m:t>
                          </m:r>
                        </m:num>
                        <m:den>
                          <m:r>
                            <a:rPr lang="es-CO" sz="2500" i="0">
                              <a:latin typeface="Cambria Math" panose="02040503050406030204" pitchFamily="18" charset="0"/>
                            </a:rPr>
                            <m:t>2</m:t>
                          </m:r>
                          <m:r>
                            <m:rPr>
                              <m:sty m:val="p"/>
                            </m:rPr>
                            <a:rPr lang="es-CO" sz="2500" i="0">
                              <a:latin typeface="Cambria Math" panose="02040503050406030204" pitchFamily="18" charset="0"/>
                              <a:ea typeface="Cambria Math" panose="02040503050406030204" pitchFamily="18" charset="0"/>
                            </a:rPr>
                            <m:t>π</m:t>
                          </m:r>
                        </m:den>
                      </m:f>
                      <m:r>
                        <a:rPr lang="es-CO" sz="2500" i="0">
                          <a:latin typeface="Cambria Math" panose="02040503050406030204" pitchFamily="18" charset="0"/>
                        </a:rPr>
                        <m:t>=25</m:t>
                      </m:r>
                      <m:r>
                        <a:rPr lang="es-CO" sz="2500" b="0" i="0" smtClean="0">
                          <a:latin typeface="Cambria Math" panose="02040503050406030204" pitchFamily="18" charset="0"/>
                        </a:rPr>
                        <m:t> </m:t>
                      </m:r>
                      <m:r>
                        <m:rPr>
                          <m:sty m:val="p"/>
                        </m:rPr>
                        <a:rPr lang="es-CO" sz="2500" i="0">
                          <a:latin typeface="Cambria Math" panose="02040503050406030204" pitchFamily="18" charset="0"/>
                        </a:rPr>
                        <m:t>Hz</m:t>
                      </m:r>
                      <m:r>
                        <a:rPr lang="es-CO" sz="2500" i="0">
                          <a:latin typeface="Cambria Math" panose="02040503050406030204" pitchFamily="18" charset="0"/>
                        </a:rPr>
                        <m:t>;</m:t>
                      </m:r>
                    </m:oMath>
                  </m:oMathPara>
                </a14:m>
                <a:endParaRPr lang="en-US" sz="2500"/>
              </a:p>
            </p:txBody>
          </p:sp>
        </mc:Choice>
        <mc:Fallback>
          <p:sp>
            <p:nvSpPr>
              <p:cNvPr id="3" name="CuadroTexto 2">
                <a:extLst>
                  <a:ext uri="{FF2B5EF4-FFF2-40B4-BE49-F238E27FC236}">
                    <a16:creationId xmlns:a16="http://schemas.microsoft.com/office/drawing/2014/main" id="{7A51835D-F727-7DC9-285D-63D487D70080}"/>
                  </a:ext>
                </a:extLst>
              </p:cNvPr>
              <p:cNvSpPr txBox="1">
                <a:spLocks noRot="1" noChangeAspect="1" noMove="1" noResize="1" noEditPoints="1" noAdjustHandles="1" noChangeArrowheads="1" noChangeShapeType="1" noTextEdit="1"/>
              </p:cNvSpPr>
              <p:nvPr/>
            </p:nvSpPr>
            <p:spPr>
              <a:xfrm>
                <a:off x="1370272" y="4236230"/>
                <a:ext cx="2632707" cy="7305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ángulo 3">
                <a:extLst>
                  <a:ext uri="{FF2B5EF4-FFF2-40B4-BE49-F238E27FC236}">
                    <a16:creationId xmlns:a16="http://schemas.microsoft.com/office/drawing/2014/main" id="{96380B27-6A09-6EFC-1CF2-A49E808F3443}"/>
                  </a:ext>
                </a:extLst>
              </p:cNvPr>
              <p:cNvSpPr/>
              <p:nvPr/>
            </p:nvSpPr>
            <p:spPr>
              <a:xfrm>
                <a:off x="4187317" y="4193974"/>
                <a:ext cx="3180678" cy="8150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m:rPr>
                              <m:sty m:val="p"/>
                            </m:rPr>
                            <a:rPr lang="es-CO" sz="2500" i="0">
                              <a:latin typeface="Cambria Math" panose="02040503050406030204" pitchFamily="18" charset="0"/>
                            </a:rPr>
                            <m:t>f</m:t>
                          </m:r>
                        </m:e>
                        <m:sub>
                          <m:r>
                            <a:rPr lang="es-CO" sz="2500" i="0">
                              <a:latin typeface="Cambria Math" panose="02040503050406030204" pitchFamily="18" charset="0"/>
                            </a:rPr>
                            <m:t>2</m:t>
                          </m:r>
                        </m:sub>
                      </m:sSub>
                      <m:r>
                        <a:rPr lang="en-US" sz="2500" i="0">
                          <a:latin typeface="Cambria Math" panose="02040503050406030204" pitchFamily="18" charset="0"/>
                        </a:rPr>
                        <m:t>=</m:t>
                      </m:r>
                      <m:f>
                        <m:fPr>
                          <m:ctrlPr>
                            <a:rPr lang="en-US" sz="2500" i="1">
                              <a:latin typeface="Cambria Math" panose="02040503050406030204" pitchFamily="18" charset="0"/>
                            </a:rPr>
                          </m:ctrlPr>
                        </m:fPr>
                        <m:num>
                          <m:r>
                            <a:rPr lang="es-CO" sz="2500" i="0">
                              <a:latin typeface="Cambria Math" panose="02040503050406030204" pitchFamily="18" charset="0"/>
                            </a:rPr>
                            <m:t>300</m:t>
                          </m:r>
                          <m:r>
                            <m:rPr>
                              <m:sty m:val="p"/>
                            </m:rPr>
                            <a:rPr lang="es-CO" sz="2500" i="0">
                              <a:latin typeface="Cambria Math" panose="02040503050406030204" pitchFamily="18" charset="0"/>
                              <a:ea typeface="Cambria Math" panose="02040503050406030204" pitchFamily="18" charset="0"/>
                            </a:rPr>
                            <m:t>π</m:t>
                          </m:r>
                        </m:num>
                        <m:den>
                          <m:r>
                            <a:rPr lang="es-CO" sz="2500" i="0">
                              <a:latin typeface="Cambria Math" panose="02040503050406030204" pitchFamily="18" charset="0"/>
                            </a:rPr>
                            <m:t>2</m:t>
                          </m:r>
                          <m:r>
                            <m:rPr>
                              <m:sty m:val="p"/>
                            </m:rPr>
                            <a:rPr lang="es-CO" sz="2500" i="0">
                              <a:latin typeface="Cambria Math" panose="02040503050406030204" pitchFamily="18" charset="0"/>
                              <a:ea typeface="Cambria Math" panose="02040503050406030204" pitchFamily="18" charset="0"/>
                            </a:rPr>
                            <m:t>π</m:t>
                          </m:r>
                        </m:den>
                      </m:f>
                      <m:r>
                        <a:rPr lang="es-CO" sz="2500" i="0">
                          <a:latin typeface="Cambria Math" panose="02040503050406030204" pitchFamily="18" charset="0"/>
                        </a:rPr>
                        <m:t>=150</m:t>
                      </m:r>
                      <m:r>
                        <a:rPr lang="es-CO" sz="2500" b="0" i="0" smtClean="0">
                          <a:latin typeface="Cambria Math" panose="02040503050406030204" pitchFamily="18" charset="0"/>
                        </a:rPr>
                        <m:t> </m:t>
                      </m:r>
                      <m:r>
                        <m:rPr>
                          <m:sty m:val="p"/>
                        </m:rPr>
                        <a:rPr lang="es-CO" sz="2500" i="0">
                          <a:latin typeface="Cambria Math" panose="02040503050406030204" pitchFamily="18" charset="0"/>
                        </a:rPr>
                        <m:t>Hz</m:t>
                      </m:r>
                      <m:r>
                        <a:rPr lang="es-CO" sz="2500" i="0">
                          <a:latin typeface="Cambria Math" panose="02040503050406030204" pitchFamily="18" charset="0"/>
                        </a:rPr>
                        <m:t>;</m:t>
                      </m:r>
                    </m:oMath>
                  </m:oMathPara>
                </a14:m>
                <a:endParaRPr lang="en-US" sz="2500"/>
              </a:p>
            </p:txBody>
          </p:sp>
        </mc:Choice>
        <mc:Fallback>
          <p:sp>
            <p:nvSpPr>
              <p:cNvPr id="4" name="Rectángulo 3">
                <a:extLst>
                  <a:ext uri="{FF2B5EF4-FFF2-40B4-BE49-F238E27FC236}">
                    <a16:creationId xmlns:a16="http://schemas.microsoft.com/office/drawing/2014/main" id="{96380B27-6A09-6EFC-1CF2-A49E808F3443}"/>
                  </a:ext>
                </a:extLst>
              </p:cNvPr>
              <p:cNvSpPr>
                <a:spLocks noRot="1" noChangeAspect="1" noMove="1" noResize="1" noEditPoints="1" noAdjustHandles="1" noChangeArrowheads="1" noChangeShapeType="1" noTextEdit="1"/>
              </p:cNvSpPr>
              <p:nvPr/>
            </p:nvSpPr>
            <p:spPr>
              <a:xfrm>
                <a:off x="4187317" y="4193974"/>
                <a:ext cx="3180678" cy="81509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ángulo 8">
                <a:extLst>
                  <a:ext uri="{FF2B5EF4-FFF2-40B4-BE49-F238E27FC236}">
                    <a16:creationId xmlns:a16="http://schemas.microsoft.com/office/drawing/2014/main" id="{406F5B77-A926-0451-CD3C-E20630F0AA9C}"/>
                  </a:ext>
                </a:extLst>
              </p:cNvPr>
              <p:cNvSpPr/>
              <p:nvPr/>
            </p:nvSpPr>
            <p:spPr>
              <a:xfrm>
                <a:off x="7552333" y="4193973"/>
                <a:ext cx="3002745" cy="8150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m:rPr>
                              <m:sty m:val="p"/>
                            </m:rPr>
                            <a:rPr lang="es-CO" sz="2500" i="0">
                              <a:latin typeface="Cambria Math" panose="02040503050406030204" pitchFamily="18" charset="0"/>
                            </a:rPr>
                            <m:t>f</m:t>
                          </m:r>
                        </m:e>
                        <m:sub>
                          <m:r>
                            <a:rPr lang="es-CO" sz="2500" i="0">
                              <a:latin typeface="Cambria Math" panose="02040503050406030204" pitchFamily="18" charset="0"/>
                            </a:rPr>
                            <m:t>3</m:t>
                          </m:r>
                        </m:sub>
                      </m:sSub>
                      <m:r>
                        <a:rPr lang="en-US" sz="2500" i="0">
                          <a:latin typeface="Cambria Math" panose="02040503050406030204" pitchFamily="18" charset="0"/>
                        </a:rPr>
                        <m:t>=</m:t>
                      </m:r>
                      <m:f>
                        <m:fPr>
                          <m:ctrlPr>
                            <a:rPr lang="en-US" sz="2500" i="1">
                              <a:latin typeface="Cambria Math" panose="02040503050406030204" pitchFamily="18" charset="0"/>
                            </a:rPr>
                          </m:ctrlPr>
                        </m:fPr>
                        <m:num>
                          <m:r>
                            <a:rPr lang="es-CO" sz="2500" i="0">
                              <a:latin typeface="Cambria Math" panose="02040503050406030204" pitchFamily="18" charset="0"/>
                            </a:rPr>
                            <m:t>100</m:t>
                          </m:r>
                          <m:r>
                            <m:rPr>
                              <m:sty m:val="p"/>
                            </m:rPr>
                            <a:rPr lang="es-CO" sz="2500" i="0">
                              <a:latin typeface="Cambria Math" panose="02040503050406030204" pitchFamily="18" charset="0"/>
                              <a:ea typeface="Cambria Math" panose="02040503050406030204" pitchFamily="18" charset="0"/>
                            </a:rPr>
                            <m:t>π</m:t>
                          </m:r>
                        </m:num>
                        <m:den>
                          <m:r>
                            <a:rPr lang="es-CO" sz="2500" i="0">
                              <a:latin typeface="Cambria Math" panose="02040503050406030204" pitchFamily="18" charset="0"/>
                            </a:rPr>
                            <m:t>2</m:t>
                          </m:r>
                          <m:r>
                            <m:rPr>
                              <m:sty m:val="p"/>
                            </m:rPr>
                            <a:rPr lang="es-CO" sz="2500" i="0">
                              <a:latin typeface="Cambria Math" panose="02040503050406030204" pitchFamily="18" charset="0"/>
                              <a:ea typeface="Cambria Math" panose="02040503050406030204" pitchFamily="18" charset="0"/>
                            </a:rPr>
                            <m:t>π</m:t>
                          </m:r>
                        </m:den>
                      </m:f>
                      <m:r>
                        <a:rPr lang="es-CO" sz="2500" i="0">
                          <a:latin typeface="Cambria Math" panose="02040503050406030204" pitchFamily="18" charset="0"/>
                        </a:rPr>
                        <m:t>=50</m:t>
                      </m:r>
                      <m:r>
                        <a:rPr lang="es-CO" sz="2500" b="0" i="0" smtClean="0">
                          <a:latin typeface="Cambria Math" panose="02040503050406030204" pitchFamily="18" charset="0"/>
                        </a:rPr>
                        <m:t> </m:t>
                      </m:r>
                      <m:r>
                        <m:rPr>
                          <m:sty m:val="p"/>
                        </m:rPr>
                        <a:rPr lang="es-CO" sz="2500" i="0">
                          <a:latin typeface="Cambria Math" panose="02040503050406030204" pitchFamily="18" charset="0"/>
                        </a:rPr>
                        <m:t>Hz</m:t>
                      </m:r>
                      <m:r>
                        <a:rPr lang="es-CO" sz="2500" i="0">
                          <a:latin typeface="Cambria Math" panose="02040503050406030204" pitchFamily="18" charset="0"/>
                        </a:rPr>
                        <m:t>;</m:t>
                      </m:r>
                    </m:oMath>
                  </m:oMathPara>
                </a14:m>
                <a:endParaRPr lang="en-US" sz="2500"/>
              </a:p>
            </p:txBody>
          </p:sp>
        </mc:Choice>
        <mc:Fallback>
          <p:sp>
            <p:nvSpPr>
              <p:cNvPr id="9" name="Rectángulo 8">
                <a:extLst>
                  <a:ext uri="{FF2B5EF4-FFF2-40B4-BE49-F238E27FC236}">
                    <a16:creationId xmlns:a16="http://schemas.microsoft.com/office/drawing/2014/main" id="{406F5B77-A926-0451-CD3C-E20630F0AA9C}"/>
                  </a:ext>
                </a:extLst>
              </p:cNvPr>
              <p:cNvSpPr>
                <a:spLocks noRot="1" noChangeAspect="1" noMove="1" noResize="1" noEditPoints="1" noAdjustHandles="1" noChangeArrowheads="1" noChangeShapeType="1" noTextEdit="1"/>
              </p:cNvSpPr>
              <p:nvPr/>
            </p:nvSpPr>
            <p:spPr>
              <a:xfrm>
                <a:off x="7552333" y="4193973"/>
                <a:ext cx="3002745" cy="8150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ángulo 10">
                <a:extLst>
                  <a:ext uri="{FF2B5EF4-FFF2-40B4-BE49-F238E27FC236}">
                    <a16:creationId xmlns:a16="http://schemas.microsoft.com/office/drawing/2014/main" id="{5B5ECBA9-68DF-EDF7-3D53-109196EE0C79}"/>
                  </a:ext>
                </a:extLst>
              </p:cNvPr>
              <p:cNvSpPr/>
              <p:nvPr/>
            </p:nvSpPr>
            <p:spPr>
              <a:xfrm>
                <a:off x="1692812" y="5442056"/>
                <a:ext cx="2852063" cy="477054"/>
              </a:xfrm>
              <a:prstGeom prst="rect">
                <a:avLst/>
              </a:prstGeom>
            </p:spPr>
            <p:txBody>
              <a:bodyPr wrap="none">
                <a:spAutoFit/>
              </a:bodyPr>
              <a:lstStyle/>
              <a:p>
                <a14:m>
                  <m:oMath xmlns:m="http://schemas.openxmlformats.org/officeDocument/2006/math">
                    <m:sSub>
                      <m:sSubPr>
                        <m:ctrlPr>
                          <a:rPr lang="en-US" sz="2500" i="1" smtClean="0">
                            <a:latin typeface="Cambria Math" panose="02040503050406030204" pitchFamily="18" charset="0"/>
                          </a:rPr>
                        </m:ctrlPr>
                      </m:sSubPr>
                      <m:e>
                        <m:r>
                          <m:rPr>
                            <m:sty m:val="p"/>
                          </m:rPr>
                          <a:rPr lang="es-CO" sz="2500" i="0">
                            <a:latin typeface="Cambria Math" panose="02040503050406030204" pitchFamily="18" charset="0"/>
                          </a:rPr>
                          <m:t>f</m:t>
                        </m:r>
                      </m:e>
                      <m:sub>
                        <m:r>
                          <m:rPr>
                            <m:sty m:val="p"/>
                          </m:rPr>
                          <a:rPr lang="es-CO" sz="2500" i="0">
                            <a:latin typeface="Cambria Math" panose="02040503050406030204" pitchFamily="18" charset="0"/>
                          </a:rPr>
                          <m:t>max</m:t>
                        </m:r>
                      </m:sub>
                    </m:sSub>
                    <m:r>
                      <a:rPr lang="en-US" sz="2500" i="0">
                        <a:latin typeface="Cambria Math" panose="02040503050406030204" pitchFamily="18" charset="0"/>
                      </a:rPr>
                      <m:t>=</m:t>
                    </m:r>
                    <m:r>
                      <a:rPr lang="es-CO" sz="2500" i="0">
                        <a:latin typeface="Cambria Math" panose="02040503050406030204" pitchFamily="18" charset="0"/>
                      </a:rPr>
                      <m:t> ?</m:t>
                    </m:r>
                    <m:r>
                      <a:rPr lang="es-CO" sz="2500" i="0">
                        <a:latin typeface="Cambria Math" panose="02040503050406030204" pitchFamily="18" charset="0"/>
                        <a:ea typeface="Cambria Math" panose="02040503050406030204" pitchFamily="18" charset="0"/>
                      </a:rPr>
                      <m:t>→150</m:t>
                    </m:r>
                    <m:r>
                      <a:rPr lang="es-CO" sz="2500" b="0" i="0" smtClean="0">
                        <a:latin typeface="Cambria Math" panose="02040503050406030204" pitchFamily="18" charset="0"/>
                        <a:ea typeface="Cambria Math" panose="02040503050406030204" pitchFamily="18" charset="0"/>
                      </a:rPr>
                      <m:t> </m:t>
                    </m:r>
                    <m:r>
                      <m:rPr>
                        <m:sty m:val="p"/>
                      </m:rPr>
                      <a:rPr lang="es-CO" sz="2500" i="0">
                        <a:latin typeface="Cambria Math" panose="02040503050406030204" pitchFamily="18" charset="0"/>
                      </a:rPr>
                      <m:t>Hz</m:t>
                    </m:r>
                  </m:oMath>
                </a14:m>
                <a:r>
                  <a:rPr lang="en-US" sz="2500"/>
                  <a:t>;</a:t>
                </a:r>
              </a:p>
            </p:txBody>
          </p:sp>
        </mc:Choice>
        <mc:Fallback>
          <p:sp>
            <p:nvSpPr>
              <p:cNvPr id="11" name="Rectángulo 10">
                <a:extLst>
                  <a:ext uri="{FF2B5EF4-FFF2-40B4-BE49-F238E27FC236}">
                    <a16:creationId xmlns:a16="http://schemas.microsoft.com/office/drawing/2014/main" id="{5B5ECBA9-68DF-EDF7-3D53-109196EE0C79}"/>
                  </a:ext>
                </a:extLst>
              </p:cNvPr>
              <p:cNvSpPr>
                <a:spLocks noRot="1" noChangeAspect="1" noMove="1" noResize="1" noEditPoints="1" noAdjustHandles="1" noChangeArrowheads="1" noChangeShapeType="1" noTextEdit="1"/>
              </p:cNvSpPr>
              <p:nvPr/>
            </p:nvSpPr>
            <p:spPr>
              <a:xfrm>
                <a:off x="1692812" y="5442056"/>
                <a:ext cx="2852063" cy="477054"/>
              </a:xfrm>
              <a:prstGeom prst="rect">
                <a:avLst/>
              </a:prstGeom>
              <a:blipFill>
                <a:blip r:embed="rId7"/>
                <a:stretch>
                  <a:fillRect t="-10256" b="-3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ángulo 11">
                <a:extLst>
                  <a:ext uri="{FF2B5EF4-FFF2-40B4-BE49-F238E27FC236}">
                    <a16:creationId xmlns:a16="http://schemas.microsoft.com/office/drawing/2014/main" id="{538D916E-FED1-1BB7-5B56-C0E96D6473B8}"/>
                  </a:ext>
                </a:extLst>
              </p:cNvPr>
              <p:cNvSpPr/>
              <p:nvPr/>
            </p:nvSpPr>
            <p:spPr>
              <a:xfrm>
                <a:off x="4687278" y="5442052"/>
                <a:ext cx="5984843"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500" i="1" smtClean="0">
                              <a:latin typeface="Cambria Math" panose="02040503050406030204" pitchFamily="18" charset="0"/>
                            </a:rPr>
                          </m:ctrlPr>
                        </m:sSubPr>
                        <m:e>
                          <m:r>
                            <m:rPr>
                              <m:sty m:val="p"/>
                            </m:rPr>
                            <a:rPr lang="es-CO" sz="2500" i="0">
                              <a:latin typeface="Cambria Math" panose="02040503050406030204" pitchFamily="18" charset="0"/>
                            </a:rPr>
                            <m:t>F</m:t>
                          </m:r>
                        </m:e>
                        <m:sub>
                          <m:r>
                            <m:rPr>
                              <m:sty m:val="p"/>
                            </m:rPr>
                            <a:rPr lang="es-CO" sz="2500" i="0">
                              <a:latin typeface="Cambria Math" panose="02040503050406030204" pitchFamily="18" charset="0"/>
                            </a:rPr>
                            <m:t>s</m:t>
                          </m:r>
                        </m:sub>
                      </m:sSub>
                      <m:r>
                        <a:rPr lang="en-US" sz="2500" i="0">
                          <a:latin typeface="Cambria Math" panose="02040503050406030204" pitchFamily="18" charset="0"/>
                          <a:ea typeface="Cambria Math" panose="02040503050406030204" pitchFamily="18" charset="0"/>
                        </a:rPr>
                        <m:t>≥</m:t>
                      </m:r>
                      <m:r>
                        <a:rPr lang="es-CO" sz="2500" i="0">
                          <a:latin typeface="Cambria Math" panose="02040503050406030204" pitchFamily="18" charset="0"/>
                          <a:ea typeface="Cambria Math" panose="02040503050406030204" pitchFamily="18" charset="0"/>
                        </a:rPr>
                        <m:t>2</m:t>
                      </m:r>
                      <m:sSub>
                        <m:sSubPr>
                          <m:ctrlPr>
                            <a:rPr lang="en-US" sz="2500" i="1">
                              <a:latin typeface="Cambria Math" panose="02040503050406030204" pitchFamily="18" charset="0"/>
                            </a:rPr>
                          </m:ctrlPr>
                        </m:sSubPr>
                        <m:e>
                          <m:r>
                            <m:rPr>
                              <m:sty m:val="p"/>
                            </m:rPr>
                            <a:rPr lang="es-CO" sz="2500" i="0">
                              <a:latin typeface="Cambria Math" panose="02040503050406030204" pitchFamily="18" charset="0"/>
                            </a:rPr>
                            <m:t>f</m:t>
                          </m:r>
                        </m:e>
                        <m:sub>
                          <m:r>
                            <m:rPr>
                              <m:sty m:val="p"/>
                            </m:rPr>
                            <a:rPr lang="es-CO" sz="2500" i="0">
                              <a:latin typeface="Cambria Math" panose="02040503050406030204" pitchFamily="18" charset="0"/>
                            </a:rPr>
                            <m:t>max</m:t>
                          </m:r>
                        </m:sub>
                      </m:sSub>
                      <m:r>
                        <a:rPr lang="es-CO" sz="2500" i="0">
                          <a:latin typeface="Cambria Math" panose="02040503050406030204" pitchFamily="18" charset="0"/>
                        </a:rPr>
                        <m:t>=300</m:t>
                      </m:r>
                      <m:r>
                        <a:rPr lang="es-CO" sz="2500" b="0" i="0" smtClean="0">
                          <a:latin typeface="Cambria Math" panose="02040503050406030204" pitchFamily="18" charset="0"/>
                        </a:rPr>
                        <m:t> </m:t>
                      </m:r>
                      <m:r>
                        <m:rPr>
                          <m:sty m:val="p"/>
                        </m:rPr>
                        <a:rPr lang="es-CO" sz="2500" i="0">
                          <a:latin typeface="Cambria Math" panose="02040503050406030204" pitchFamily="18" charset="0"/>
                        </a:rPr>
                        <m:t>Hz</m:t>
                      </m:r>
                      <m:r>
                        <a:rPr lang="es-CO" sz="2500" i="0">
                          <a:latin typeface="Cambria Math" panose="02040503050406030204" pitchFamily="18" charset="0"/>
                          <a:ea typeface="Cambria Math" panose="02040503050406030204" pitchFamily="18" charset="0"/>
                        </a:rPr>
                        <m:t>→</m:t>
                      </m:r>
                      <m:r>
                        <m:rPr>
                          <m:sty m:val="p"/>
                        </m:rPr>
                        <a:rPr lang="es-ES" sz="2500" b="0" i="0" smtClean="0">
                          <a:latin typeface="Cambria Math" panose="02040503050406030204" pitchFamily="18" charset="0"/>
                          <a:ea typeface="Cambria Math" panose="02040503050406030204" pitchFamily="18" charset="0"/>
                        </a:rPr>
                        <m:t>Tasa</m:t>
                      </m:r>
                      <m:r>
                        <a:rPr lang="es-ES" sz="2500" b="0" i="0" smtClean="0">
                          <a:latin typeface="Cambria Math" panose="02040503050406030204" pitchFamily="18" charset="0"/>
                          <a:ea typeface="Cambria Math" panose="02040503050406030204" pitchFamily="18" charset="0"/>
                        </a:rPr>
                        <m:t> </m:t>
                      </m:r>
                      <m:r>
                        <m:rPr>
                          <m:sty m:val="p"/>
                        </m:rPr>
                        <a:rPr lang="es-ES" sz="2500" b="0" i="0" smtClean="0">
                          <a:latin typeface="Cambria Math" panose="02040503050406030204" pitchFamily="18" charset="0"/>
                          <a:ea typeface="Cambria Math" panose="02040503050406030204" pitchFamily="18" charset="0"/>
                        </a:rPr>
                        <m:t>de</m:t>
                      </m:r>
                      <m:r>
                        <a:rPr lang="es-ES" sz="2500" b="0" i="0" smtClean="0">
                          <a:latin typeface="Cambria Math" panose="02040503050406030204" pitchFamily="18" charset="0"/>
                          <a:ea typeface="Cambria Math" panose="02040503050406030204" pitchFamily="18" charset="0"/>
                        </a:rPr>
                        <m:t> </m:t>
                      </m:r>
                      <m:r>
                        <m:rPr>
                          <m:sty m:val="p"/>
                        </m:rPr>
                        <a:rPr lang="es-ES" sz="2500" b="0" i="0" smtClean="0">
                          <a:latin typeface="Cambria Math" panose="02040503050406030204" pitchFamily="18" charset="0"/>
                          <a:ea typeface="Cambria Math" panose="02040503050406030204" pitchFamily="18" charset="0"/>
                        </a:rPr>
                        <m:t>Nyquist</m:t>
                      </m:r>
                    </m:oMath>
                  </m:oMathPara>
                </a14:m>
                <a:endParaRPr lang="en-US" sz="2500"/>
              </a:p>
            </p:txBody>
          </p:sp>
        </mc:Choice>
        <mc:Fallback>
          <p:sp>
            <p:nvSpPr>
              <p:cNvPr id="12" name="Rectángulo 11">
                <a:extLst>
                  <a:ext uri="{FF2B5EF4-FFF2-40B4-BE49-F238E27FC236}">
                    <a16:creationId xmlns:a16="http://schemas.microsoft.com/office/drawing/2014/main" id="{538D916E-FED1-1BB7-5B56-C0E96D6473B8}"/>
                  </a:ext>
                </a:extLst>
              </p:cNvPr>
              <p:cNvSpPr>
                <a:spLocks noRot="1" noChangeAspect="1" noMove="1" noResize="1" noEditPoints="1" noAdjustHandles="1" noChangeArrowheads="1" noChangeShapeType="1" noTextEdit="1"/>
              </p:cNvSpPr>
              <p:nvPr/>
            </p:nvSpPr>
            <p:spPr>
              <a:xfrm>
                <a:off x="4687278" y="5442052"/>
                <a:ext cx="5984843" cy="47705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9562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uadroTexto 4"/>
              <p:cNvSpPr txBox="1"/>
              <p:nvPr/>
            </p:nvSpPr>
            <p:spPr>
              <a:xfrm>
                <a:off x="1758462" y="1746002"/>
                <a:ext cx="9240687" cy="3539430"/>
              </a:xfrm>
              <a:prstGeom prst="rect">
                <a:avLst/>
              </a:prstGeom>
              <a:noFill/>
            </p:spPr>
            <p:txBody>
              <a:bodyPr wrap="square" rtlCol="0">
                <a:spAutoFit/>
              </a:bodyPr>
              <a:lstStyle/>
              <a:p>
                <a:r>
                  <a:rPr lang="es-CO" sz="2800"/>
                  <a:t>Si se muestrea </a:t>
                </a:r>
                <a14:m>
                  <m:oMath xmlns:m="http://schemas.openxmlformats.org/officeDocument/2006/math">
                    <m:r>
                      <a:rPr lang="es-CO" sz="2800" i="0" dirty="0" smtClean="0">
                        <a:latin typeface="Cambria Math" panose="02040503050406030204" pitchFamily="18" charset="0"/>
                      </a:rPr>
                      <m:t>100</m:t>
                    </m:r>
                    <m:r>
                      <m:rPr>
                        <m:sty m:val="p"/>
                      </m:rPr>
                      <a:rPr lang="es-CO" sz="2800" i="0" dirty="0" smtClean="0">
                        <a:latin typeface="Cambria Math" panose="02040503050406030204" pitchFamily="18" charset="0"/>
                      </a:rPr>
                      <m:t>sen</m:t>
                    </m:r>
                    <m:r>
                      <a:rPr lang="es-CO" sz="2800" i="0" dirty="0" smtClean="0">
                        <a:latin typeface="Cambria Math" panose="02040503050406030204" pitchFamily="18" charset="0"/>
                      </a:rPr>
                      <m:t>(300</m:t>
                    </m:r>
                    <m:r>
                      <m:rPr>
                        <m:sty m:val="p"/>
                      </m:rPr>
                      <a:rPr lang="es-CO" sz="2800" i="0" dirty="0" smtClean="0">
                        <a:latin typeface="Cambria Math" panose="02040503050406030204" pitchFamily="18" charset="0"/>
                      </a:rPr>
                      <m:t>πt</m:t>
                    </m:r>
                    <m:r>
                      <a:rPr lang="es-CO" sz="2800" i="0" dirty="0" smtClean="0">
                        <a:latin typeface="Cambria Math" panose="02040503050406030204" pitchFamily="18" charset="0"/>
                      </a:rPr>
                      <m:t>)</m:t>
                    </m:r>
                  </m:oMath>
                </a14:m>
                <a:r>
                  <a:rPr lang="es-CO" sz="2800"/>
                  <a:t> a 300 Hz, corresponde con las muestras:</a:t>
                </a:r>
              </a:p>
              <a:p>
                <a:endParaRPr lang="es-CO" sz="2800"/>
              </a:p>
              <a:p>
                <a:pPr/>
                <a14:m>
                  <m:oMathPara xmlns:m="http://schemas.openxmlformats.org/officeDocument/2006/math">
                    <m:oMathParaPr>
                      <m:jc m:val="centerGroup"/>
                    </m:oMathParaPr>
                    <m:oMath xmlns:m="http://schemas.openxmlformats.org/officeDocument/2006/math">
                      <m:r>
                        <a:rPr lang="es-ES" sz="2800" b="0" i="0" smtClean="0">
                          <a:latin typeface="Cambria Math" panose="02040503050406030204" pitchFamily="18" charset="0"/>
                        </a:rPr>
                        <m:t>100</m:t>
                      </m:r>
                      <m:r>
                        <m:rPr>
                          <m:sty m:val="p"/>
                        </m:rPr>
                        <a:rPr lang="es-ES" sz="2800" b="0" i="0" smtClean="0">
                          <a:latin typeface="Cambria Math" panose="02040503050406030204" pitchFamily="18" charset="0"/>
                        </a:rPr>
                        <m:t>sen</m:t>
                      </m:r>
                      <m:d>
                        <m:dPr>
                          <m:ctrlPr>
                            <a:rPr lang="es-ES" sz="2800" b="0" i="1" smtClean="0">
                              <a:latin typeface="Cambria Math" panose="02040503050406030204" pitchFamily="18" charset="0"/>
                            </a:rPr>
                          </m:ctrlPr>
                        </m:dPr>
                        <m:e>
                          <m:r>
                            <m:rPr>
                              <m:sty m:val="p"/>
                            </m:rPr>
                            <a:rPr lang="es-ES" sz="2800" b="0" i="0" smtClean="0">
                              <a:latin typeface="Cambria Math" panose="02040503050406030204" pitchFamily="18" charset="0"/>
                            </a:rPr>
                            <m:t>πn</m:t>
                          </m:r>
                        </m:e>
                      </m:d>
                      <m:r>
                        <a:rPr lang="es-ES" sz="2800" b="0" i="0" smtClean="0">
                          <a:latin typeface="Cambria Math" panose="02040503050406030204" pitchFamily="18" charset="0"/>
                        </a:rPr>
                        <m:t>→</m:t>
                      </m:r>
                      <m:r>
                        <m:rPr>
                          <m:sty m:val="p"/>
                        </m:rPr>
                        <a:rPr lang="es-ES" sz="2800" b="0" i="0" smtClean="0">
                          <a:latin typeface="Cambria Math" panose="02040503050406030204" pitchFamily="18" charset="0"/>
                        </a:rPr>
                        <m:t>Siempre</m:t>
                      </m:r>
                      <m:r>
                        <a:rPr lang="es-ES" sz="2800" b="0" i="0" smtClean="0">
                          <a:latin typeface="Cambria Math" panose="02040503050406030204" pitchFamily="18" charset="0"/>
                        </a:rPr>
                        <m:t> </m:t>
                      </m:r>
                      <m:r>
                        <m:rPr>
                          <m:sty m:val="p"/>
                        </m:rPr>
                        <a:rPr lang="es-ES" sz="2800" b="0" i="0" smtClean="0">
                          <a:latin typeface="Cambria Math" panose="02040503050406030204" pitchFamily="18" charset="0"/>
                        </a:rPr>
                        <m:t>cero</m:t>
                      </m:r>
                      <m:r>
                        <a:rPr lang="es-ES" sz="2800" b="0" i="0" smtClean="0">
                          <a:latin typeface="Cambria Math" panose="02040503050406030204" pitchFamily="18" charset="0"/>
                        </a:rPr>
                        <m:t>!</m:t>
                      </m:r>
                    </m:oMath>
                  </m:oMathPara>
                </a14:m>
                <a:endParaRPr lang="es-CO" sz="2800"/>
              </a:p>
              <a:p>
                <a:endParaRPr lang="es-CO" sz="2800"/>
              </a:p>
              <a:p>
                <a:pPr/>
                <a14:m>
                  <m:oMathPara xmlns:m="http://schemas.openxmlformats.org/officeDocument/2006/math">
                    <m:oMathParaPr>
                      <m:jc m:val="centerGroup"/>
                    </m:oMathParaPr>
                    <m:oMath xmlns:m="http://schemas.openxmlformats.org/officeDocument/2006/math">
                      <m:r>
                        <a:rPr lang="es-ES" sz="2800" i="0">
                          <a:latin typeface="Cambria Math" panose="02040503050406030204" pitchFamily="18" charset="0"/>
                        </a:rPr>
                        <m:t>100</m:t>
                      </m:r>
                      <m:r>
                        <m:rPr>
                          <m:sty m:val="p"/>
                        </m:rPr>
                        <a:rPr lang="es-ES" sz="2800" i="0">
                          <a:latin typeface="Cambria Math" panose="02040503050406030204" pitchFamily="18" charset="0"/>
                        </a:rPr>
                        <m:t>sen</m:t>
                      </m:r>
                      <m:d>
                        <m:dPr>
                          <m:ctrlPr>
                            <a:rPr lang="es-ES" sz="2800" i="1">
                              <a:latin typeface="Cambria Math" panose="02040503050406030204" pitchFamily="18" charset="0"/>
                            </a:rPr>
                          </m:ctrlPr>
                        </m:dPr>
                        <m:e>
                          <m:r>
                            <a:rPr lang="es-ES" sz="2800" b="0" i="0" smtClean="0">
                              <a:latin typeface="Cambria Math" panose="02040503050406030204" pitchFamily="18" charset="0"/>
                            </a:rPr>
                            <m:t>300</m:t>
                          </m:r>
                          <m:r>
                            <m:rPr>
                              <m:sty m:val="p"/>
                            </m:rPr>
                            <a:rPr lang="es-ES" sz="2800" i="0">
                              <a:latin typeface="Cambria Math" panose="02040503050406030204" pitchFamily="18" charset="0"/>
                            </a:rPr>
                            <m:t>πn</m:t>
                          </m:r>
                          <m:r>
                            <a:rPr lang="es-ES" sz="2800" b="0" i="0" smtClean="0">
                              <a:latin typeface="Cambria Math" panose="02040503050406030204" pitchFamily="18" charset="0"/>
                            </a:rPr>
                            <m:t>+</m:t>
                          </m:r>
                          <m:r>
                            <m:rPr>
                              <m:sty m:val="p"/>
                            </m:rPr>
                            <a:rPr lang="es-ES" sz="2800" b="0" i="0" smtClean="0">
                              <a:latin typeface="Cambria Math" panose="02040503050406030204" pitchFamily="18" charset="0"/>
                              <a:ea typeface="Cambria Math" panose="02040503050406030204" pitchFamily="18" charset="0"/>
                            </a:rPr>
                            <m:t>φ</m:t>
                          </m:r>
                        </m:e>
                      </m:d>
                      <m:r>
                        <a:rPr lang="es-ES" sz="2800" i="0">
                          <a:latin typeface="Cambria Math" panose="02040503050406030204" pitchFamily="18" charset="0"/>
                        </a:rPr>
                        <m:t>→</m:t>
                      </m:r>
                      <m:r>
                        <m:rPr>
                          <m:sty m:val="p"/>
                        </m:rPr>
                        <a:rPr lang="es-ES" sz="2800" i="0" smtClean="0">
                          <a:latin typeface="Cambria Math" panose="02040503050406030204" pitchFamily="18" charset="0"/>
                          <a:ea typeface="Cambria Math" panose="02040503050406030204" pitchFamily="18" charset="0"/>
                        </a:rPr>
                        <m:t>φ</m:t>
                      </m:r>
                      <m:r>
                        <a:rPr lang="es-ES" sz="2800" i="0" smtClean="0">
                          <a:latin typeface="Cambria Math" panose="02040503050406030204" pitchFamily="18" charset="0"/>
                          <a:ea typeface="Cambria Math" panose="02040503050406030204" pitchFamily="18" charset="0"/>
                        </a:rPr>
                        <m:t>≠0 ó </m:t>
                      </m:r>
                      <m:r>
                        <m:rPr>
                          <m:sty m:val="p"/>
                        </m:rPr>
                        <a:rPr lang="es-ES" sz="2800" b="0" i="0" smtClean="0">
                          <a:latin typeface="Cambria Math" panose="02040503050406030204" pitchFamily="18" charset="0"/>
                          <a:ea typeface="Cambria Math" panose="02040503050406030204" pitchFamily="18" charset="0"/>
                        </a:rPr>
                        <m:t>π</m:t>
                      </m:r>
                    </m:oMath>
                  </m:oMathPara>
                </a14:m>
                <a:endParaRPr lang="es-CO" sz="2800"/>
              </a:p>
              <a:p>
                <a:endParaRPr lang="es-CO" sz="2800"/>
              </a:p>
              <a:p>
                <a:pPr algn="ctr"/>
                <a:r>
                  <a:rPr lang="es-CO" sz="2800"/>
                  <a:t>¡Lo preferible es que sea mayor!</a:t>
                </a:r>
              </a:p>
            </p:txBody>
          </p:sp>
        </mc:Choice>
        <mc:Fallback>
          <p:sp>
            <p:nvSpPr>
              <p:cNvPr id="5" name="CuadroTexto 4"/>
              <p:cNvSpPr txBox="1">
                <a:spLocks noRot="1" noChangeAspect="1" noMove="1" noResize="1" noEditPoints="1" noAdjustHandles="1" noChangeArrowheads="1" noChangeShapeType="1" noTextEdit="1"/>
              </p:cNvSpPr>
              <p:nvPr/>
            </p:nvSpPr>
            <p:spPr>
              <a:xfrm>
                <a:off x="1758462" y="1746002"/>
                <a:ext cx="9240687" cy="3539430"/>
              </a:xfrm>
              <a:prstGeom prst="rect">
                <a:avLst/>
              </a:prstGeom>
              <a:blipFill>
                <a:blip r:embed="rId3"/>
                <a:stretch>
                  <a:fillRect l="-1319" t="-1721" b="-3787"/>
                </a:stretch>
              </a:blipFill>
            </p:spPr>
            <p:txBody>
              <a:bodyPr/>
              <a:lstStyle/>
              <a:p>
                <a:r>
                  <a:rPr lang="en-US">
                    <a:noFill/>
                  </a:rPr>
                  <a:t> </a:t>
                </a:r>
              </a:p>
            </p:txBody>
          </p:sp>
        </mc:Fallback>
      </mc:AlternateContent>
      <p:sp>
        <p:nvSpPr>
          <p:cNvPr id="10" name="Marcador de número de diapositiva 1">
            <a:extLst>
              <a:ext uri="{FF2B5EF4-FFF2-40B4-BE49-F238E27FC236}">
                <a16:creationId xmlns:a16="http://schemas.microsoft.com/office/drawing/2014/main" id="{4C4C0B3F-F3FC-4C92-8141-0897298A363A}"/>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38</a:t>
            </a:fld>
            <a:endParaRPr lang="es-CO"/>
          </a:p>
        </p:txBody>
      </p:sp>
      <p:sp>
        <p:nvSpPr>
          <p:cNvPr id="2" name="Title 1">
            <a:extLst>
              <a:ext uri="{FF2B5EF4-FFF2-40B4-BE49-F238E27FC236}">
                <a16:creationId xmlns:a16="http://schemas.microsoft.com/office/drawing/2014/main" id="{F6C01F74-508F-C579-3D0A-2D6D56867B5C}"/>
              </a:ext>
            </a:extLst>
          </p:cNvPr>
          <p:cNvSpPr txBox="1">
            <a:spLocks/>
          </p:cNvSpPr>
          <p:nvPr/>
        </p:nvSpPr>
        <p:spPr>
          <a:xfrm>
            <a:off x="1192851" y="906417"/>
            <a:ext cx="7252667" cy="839585"/>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3200" b="1" kern="1200">
                <a:solidFill>
                  <a:srgbClr val="1F804D"/>
                </a:solidFill>
                <a:latin typeface="+mj-lt"/>
                <a:ea typeface="+mj-ea"/>
                <a:cs typeface="+mj-cs"/>
              </a:defRPr>
            </a:lvl1pPr>
          </a:lstStyle>
          <a:p>
            <a:pPr marL="457200" indent="-457200">
              <a:buFont typeface="Arial" panose="020B0604020202020204" pitchFamily="34" charset="0"/>
              <a:buChar char="•"/>
            </a:pPr>
            <a:r>
              <a:rPr lang="en-US" altLang="es-ES" sz="2800">
                <a:latin typeface="+mn-lt"/>
                <a:ea typeface="ＭＳ Ｐゴシック" panose="020B0600070205080204" pitchFamily="34" charset="-128"/>
              </a:rPr>
              <a:t>Ejemplo 2:</a:t>
            </a:r>
          </a:p>
        </p:txBody>
      </p:sp>
    </p:spTree>
    <p:extLst>
      <p:ext uri="{BB962C8B-B14F-4D97-AF65-F5344CB8AC3E}">
        <p14:creationId xmlns:p14="http://schemas.microsoft.com/office/powerpoint/2010/main" val="27497221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uadroTexto 1"/>
              <p:cNvSpPr txBox="1"/>
              <p:nvPr/>
            </p:nvSpPr>
            <p:spPr>
              <a:xfrm>
                <a:off x="1624678" y="1788258"/>
                <a:ext cx="9590969" cy="3447098"/>
              </a:xfrm>
              <a:prstGeom prst="rect">
                <a:avLst/>
              </a:prstGeom>
              <a:noFill/>
            </p:spPr>
            <p:txBody>
              <a:bodyPr wrap="square" rtlCol="0">
                <a:spAutoFit/>
              </a:bodyPr>
              <a:lstStyle/>
              <a:p>
                <a:pPr algn="just"/>
                <a14:m>
                  <m:oMath xmlns:m="http://schemas.openxmlformats.org/officeDocument/2006/math">
                    <m:sSub>
                      <m:sSubPr>
                        <m:ctrlPr>
                          <a:rPr lang="es-ES" sz="2500" b="0" i="1" smtClean="0">
                            <a:latin typeface="Cambria Math" panose="02040503050406030204" pitchFamily="18" charset="0"/>
                          </a:rPr>
                        </m:ctrlPr>
                      </m:sSubPr>
                      <m:e>
                        <m:r>
                          <m:rPr>
                            <m:sty m:val="p"/>
                          </m:rPr>
                          <a:rPr lang="es-ES" sz="2500" b="0" i="0" smtClean="0">
                            <a:latin typeface="Cambria Math" panose="02040503050406030204" pitchFamily="18" charset="0"/>
                          </a:rPr>
                          <m:t>x</m:t>
                        </m:r>
                      </m:e>
                      <m:sub>
                        <m:r>
                          <m:rPr>
                            <m:sty m:val="p"/>
                          </m:rPr>
                          <a:rPr lang="es-ES" sz="2500" b="0" i="0" smtClean="0">
                            <a:latin typeface="Cambria Math" panose="02040503050406030204" pitchFamily="18" charset="0"/>
                          </a:rPr>
                          <m:t>a</m:t>
                        </m:r>
                      </m:sub>
                    </m:sSub>
                    <m:d>
                      <m:dPr>
                        <m:ctrlPr>
                          <a:rPr lang="es-ES" sz="2500" b="0" i="1" smtClean="0">
                            <a:latin typeface="Cambria Math" panose="02040503050406030204" pitchFamily="18" charset="0"/>
                          </a:rPr>
                        </m:ctrlPr>
                      </m:dPr>
                      <m:e>
                        <m:r>
                          <m:rPr>
                            <m:sty m:val="p"/>
                          </m:rPr>
                          <a:rPr lang="es-ES" sz="2500" b="0" i="0" smtClean="0">
                            <a:latin typeface="Cambria Math" panose="02040503050406030204" pitchFamily="18" charset="0"/>
                          </a:rPr>
                          <m:t>t</m:t>
                        </m:r>
                      </m:e>
                    </m:d>
                    <m:r>
                      <a:rPr lang="es-ES" sz="2500" b="0" i="0" smtClean="0">
                        <a:latin typeface="Cambria Math" panose="02040503050406030204" pitchFamily="18" charset="0"/>
                      </a:rPr>
                      <m:t>=3</m:t>
                    </m:r>
                    <m:func>
                      <m:funcPr>
                        <m:ctrlPr>
                          <a:rPr lang="es-ES" sz="2500" b="0" i="1" smtClean="0">
                            <a:latin typeface="Cambria Math" panose="02040503050406030204" pitchFamily="18" charset="0"/>
                          </a:rPr>
                        </m:ctrlPr>
                      </m:funcPr>
                      <m:fName>
                        <m:r>
                          <m:rPr>
                            <m:sty m:val="p"/>
                          </m:rPr>
                          <a:rPr lang="es-ES" sz="2500" b="0" i="0" smtClean="0">
                            <a:latin typeface="Cambria Math" panose="02040503050406030204" pitchFamily="18" charset="0"/>
                          </a:rPr>
                          <m:t>cos</m:t>
                        </m:r>
                      </m:fName>
                      <m:e>
                        <m:d>
                          <m:dPr>
                            <m:ctrlPr>
                              <a:rPr lang="es-ES" sz="2500" b="0" i="1" smtClean="0">
                                <a:latin typeface="Cambria Math" panose="02040503050406030204" pitchFamily="18" charset="0"/>
                              </a:rPr>
                            </m:ctrlPr>
                          </m:dPr>
                          <m:e>
                            <m:r>
                              <a:rPr lang="es-ES" sz="2500" b="0" i="0" smtClean="0">
                                <a:latin typeface="Cambria Math" panose="02040503050406030204" pitchFamily="18" charset="0"/>
                              </a:rPr>
                              <m:t>2000</m:t>
                            </m:r>
                            <m:r>
                              <m:rPr>
                                <m:sty m:val="p"/>
                              </m:rPr>
                              <a:rPr lang="es-ES" sz="2500" b="0" i="0" smtClean="0">
                                <a:latin typeface="Cambria Math" panose="02040503050406030204" pitchFamily="18" charset="0"/>
                              </a:rPr>
                              <m:t>πt</m:t>
                            </m:r>
                          </m:e>
                        </m:d>
                      </m:e>
                    </m:func>
                    <m:r>
                      <a:rPr lang="es-ES" sz="2500" b="0" i="0" smtClean="0">
                        <a:latin typeface="Cambria Math" panose="02040503050406030204" pitchFamily="18" charset="0"/>
                      </a:rPr>
                      <m:t>+5</m:t>
                    </m:r>
                    <m:r>
                      <m:rPr>
                        <m:sty m:val="p"/>
                      </m:rPr>
                      <a:rPr lang="es-ES" sz="2500" b="0" i="0" smtClean="0">
                        <a:latin typeface="Cambria Math" panose="02040503050406030204" pitchFamily="18" charset="0"/>
                      </a:rPr>
                      <m:t>sen</m:t>
                    </m:r>
                    <m:d>
                      <m:dPr>
                        <m:ctrlPr>
                          <a:rPr lang="es-ES" sz="2500" b="0" i="1" smtClean="0">
                            <a:latin typeface="Cambria Math" panose="02040503050406030204" pitchFamily="18" charset="0"/>
                          </a:rPr>
                        </m:ctrlPr>
                      </m:dPr>
                      <m:e>
                        <m:r>
                          <a:rPr lang="es-ES" sz="2500" b="0" i="0" smtClean="0">
                            <a:latin typeface="Cambria Math" panose="02040503050406030204" pitchFamily="18" charset="0"/>
                          </a:rPr>
                          <m:t>6000</m:t>
                        </m:r>
                        <m:r>
                          <m:rPr>
                            <m:sty m:val="p"/>
                          </m:rPr>
                          <a:rPr lang="es-ES" sz="2500" b="0" i="0" smtClean="0">
                            <a:latin typeface="Cambria Math" panose="02040503050406030204" pitchFamily="18" charset="0"/>
                          </a:rPr>
                          <m:t>πt</m:t>
                        </m:r>
                      </m:e>
                    </m:d>
                    <m:r>
                      <a:rPr lang="es-ES" sz="2500" b="0" i="0" smtClean="0">
                        <a:latin typeface="Cambria Math" panose="02040503050406030204" pitchFamily="18" charset="0"/>
                      </a:rPr>
                      <m:t>+10</m:t>
                    </m:r>
                    <m:r>
                      <m:rPr>
                        <m:sty m:val="p"/>
                      </m:rPr>
                      <a:rPr lang="es-ES" sz="2500" b="0" i="0" smtClean="0">
                        <a:latin typeface="Cambria Math" panose="02040503050406030204" pitchFamily="18" charset="0"/>
                      </a:rPr>
                      <m:t>cos</m:t>
                    </m:r>
                    <m:r>
                      <a:rPr lang="es-ES" sz="2500" b="0" i="0" smtClean="0">
                        <a:latin typeface="Cambria Math" panose="02040503050406030204" pitchFamily="18" charset="0"/>
                      </a:rPr>
                      <m:t>⁡(12000</m:t>
                    </m:r>
                    <m:r>
                      <m:rPr>
                        <m:sty m:val="p"/>
                      </m:rPr>
                      <a:rPr lang="es-ES" sz="2500" b="0" i="0" smtClean="0">
                        <a:latin typeface="Cambria Math" panose="02040503050406030204" pitchFamily="18" charset="0"/>
                      </a:rPr>
                      <m:t>πt</m:t>
                    </m:r>
                    <m:r>
                      <a:rPr lang="es-ES" sz="2500" b="0" i="0" smtClean="0">
                        <a:latin typeface="Cambria Math" panose="02040503050406030204" pitchFamily="18" charset="0"/>
                      </a:rPr>
                      <m:t>)</m:t>
                    </m:r>
                  </m:oMath>
                </a14:m>
                <a:r>
                  <a:rPr lang="es-CO" sz="2500"/>
                  <a:t> </a:t>
                </a:r>
              </a:p>
              <a:p>
                <a:pPr algn="just"/>
                <a:endParaRPr lang="es-CO" sz="2500"/>
              </a:p>
              <a:p>
                <a:pPr algn="just"/>
                <a:r>
                  <a:rPr lang="es-CO" sz="2400"/>
                  <a:t>¿Tasa de Nyquist?</a:t>
                </a:r>
              </a:p>
              <a:p>
                <a:endParaRPr lang="es-CO" sz="2400"/>
              </a:p>
              <a:p>
                <a:pPr/>
                <a14:m>
                  <m:oMathPara xmlns:m="http://schemas.openxmlformats.org/officeDocument/2006/math">
                    <m:oMathParaPr>
                      <m:jc m:val="centerGroup"/>
                    </m:oMathParaPr>
                    <m:oMath xmlns:m="http://schemas.openxmlformats.org/officeDocument/2006/math">
                      <m:r>
                        <a:rPr lang="es-ES" sz="2400" b="0" i="0" smtClean="0">
                          <a:latin typeface="Cambria Math" panose="02040503050406030204" pitchFamily="18" charset="0"/>
                        </a:rPr>
                        <m:t>2000</m:t>
                      </m:r>
                      <m:r>
                        <m:rPr>
                          <m:sty m:val="p"/>
                        </m:rPr>
                        <a:rPr lang="es-ES" sz="2400" b="0" i="0" smtClean="0">
                          <a:latin typeface="Cambria Math" panose="02040503050406030204" pitchFamily="18" charset="0"/>
                        </a:rPr>
                        <m:t>π</m:t>
                      </m:r>
                      <m:r>
                        <a:rPr lang="es-ES" sz="2400" b="0" i="0" smtClean="0">
                          <a:latin typeface="Cambria Math" panose="02040503050406030204" pitchFamily="18" charset="0"/>
                        </a:rPr>
                        <m:t>=2</m:t>
                      </m:r>
                      <m:r>
                        <m:rPr>
                          <m:sty m:val="p"/>
                        </m:rPr>
                        <a:rPr lang="es-ES" sz="2400" b="0" i="0" smtClean="0">
                          <a:latin typeface="Cambria Math" panose="02040503050406030204" pitchFamily="18" charset="0"/>
                        </a:rPr>
                        <m:t>π</m:t>
                      </m:r>
                      <m:sSub>
                        <m:sSubPr>
                          <m:ctrlPr>
                            <a:rPr lang="es-ES" sz="2400" b="0" i="1" smtClean="0">
                              <a:latin typeface="Cambria Math" panose="02040503050406030204" pitchFamily="18" charset="0"/>
                            </a:rPr>
                          </m:ctrlPr>
                        </m:sSubPr>
                        <m:e>
                          <m:r>
                            <m:rPr>
                              <m:sty m:val="p"/>
                            </m:rPr>
                            <a:rPr lang="es-ES" sz="2400" b="0" i="0" smtClean="0">
                              <a:latin typeface="Cambria Math" panose="02040503050406030204" pitchFamily="18" charset="0"/>
                            </a:rPr>
                            <m:t>f</m:t>
                          </m:r>
                        </m:e>
                        <m:sub>
                          <m:r>
                            <a:rPr lang="es-ES" sz="2400" b="0" i="0" smtClean="0">
                              <a:latin typeface="Cambria Math" panose="02040503050406030204" pitchFamily="18" charset="0"/>
                            </a:rPr>
                            <m:t>1</m:t>
                          </m:r>
                        </m:sub>
                      </m:sSub>
                      <m:r>
                        <a:rPr lang="es-ES" sz="2400" b="0" i="0" smtClean="0">
                          <a:latin typeface="Cambria Math" panose="02040503050406030204" pitchFamily="18" charset="0"/>
                        </a:rPr>
                        <m:t>;    6000</m:t>
                      </m:r>
                      <m:r>
                        <m:rPr>
                          <m:sty m:val="p"/>
                        </m:rPr>
                        <a:rPr lang="es-ES" sz="2400" b="0" i="0" smtClean="0">
                          <a:latin typeface="Cambria Math" panose="02040503050406030204" pitchFamily="18" charset="0"/>
                        </a:rPr>
                        <m:t>π</m:t>
                      </m:r>
                      <m:r>
                        <a:rPr lang="es-ES" sz="2400" b="0" i="0" smtClean="0">
                          <a:latin typeface="Cambria Math" panose="02040503050406030204" pitchFamily="18" charset="0"/>
                        </a:rPr>
                        <m:t>=2</m:t>
                      </m:r>
                      <m:r>
                        <m:rPr>
                          <m:sty m:val="p"/>
                        </m:rPr>
                        <a:rPr lang="es-ES" sz="2400" b="0" i="0" smtClean="0">
                          <a:latin typeface="Cambria Math" panose="02040503050406030204" pitchFamily="18" charset="0"/>
                        </a:rPr>
                        <m:t>π</m:t>
                      </m:r>
                      <m:sSub>
                        <m:sSubPr>
                          <m:ctrlPr>
                            <a:rPr lang="es-ES" sz="2400" b="0" i="1" smtClean="0">
                              <a:latin typeface="Cambria Math" panose="02040503050406030204" pitchFamily="18" charset="0"/>
                            </a:rPr>
                          </m:ctrlPr>
                        </m:sSubPr>
                        <m:e>
                          <m:r>
                            <m:rPr>
                              <m:sty m:val="p"/>
                            </m:rPr>
                            <a:rPr lang="es-ES" sz="2400" b="0" i="0" smtClean="0">
                              <a:latin typeface="Cambria Math" panose="02040503050406030204" pitchFamily="18" charset="0"/>
                            </a:rPr>
                            <m:t>f</m:t>
                          </m:r>
                        </m:e>
                        <m:sub>
                          <m:r>
                            <a:rPr lang="es-ES" sz="2400" b="0" i="0" smtClean="0">
                              <a:latin typeface="Cambria Math" panose="02040503050406030204" pitchFamily="18" charset="0"/>
                            </a:rPr>
                            <m:t>2</m:t>
                          </m:r>
                        </m:sub>
                      </m:sSub>
                      <m:r>
                        <a:rPr lang="es-ES" sz="2400" b="0" i="0" smtClean="0">
                          <a:latin typeface="Cambria Math" panose="02040503050406030204" pitchFamily="18" charset="0"/>
                        </a:rPr>
                        <m:t>;    12000</m:t>
                      </m:r>
                      <m:r>
                        <m:rPr>
                          <m:sty m:val="p"/>
                        </m:rPr>
                        <a:rPr lang="es-ES" sz="2400" b="0" i="0" smtClean="0">
                          <a:latin typeface="Cambria Math" panose="02040503050406030204" pitchFamily="18" charset="0"/>
                        </a:rPr>
                        <m:t>π</m:t>
                      </m:r>
                      <m:r>
                        <a:rPr lang="es-ES" sz="2400" b="0" i="0" smtClean="0">
                          <a:latin typeface="Cambria Math" panose="02040503050406030204" pitchFamily="18" charset="0"/>
                        </a:rPr>
                        <m:t>=2</m:t>
                      </m:r>
                      <m:r>
                        <m:rPr>
                          <m:sty m:val="p"/>
                        </m:rPr>
                        <a:rPr lang="es-ES" sz="2400" b="0" i="0" smtClean="0">
                          <a:latin typeface="Cambria Math" panose="02040503050406030204" pitchFamily="18" charset="0"/>
                        </a:rPr>
                        <m:t>π</m:t>
                      </m:r>
                      <m:sSub>
                        <m:sSubPr>
                          <m:ctrlPr>
                            <a:rPr lang="es-ES" sz="2400" b="0" i="1" smtClean="0">
                              <a:latin typeface="Cambria Math" panose="02040503050406030204" pitchFamily="18" charset="0"/>
                            </a:rPr>
                          </m:ctrlPr>
                        </m:sSubPr>
                        <m:e>
                          <m:r>
                            <m:rPr>
                              <m:sty m:val="p"/>
                            </m:rPr>
                            <a:rPr lang="es-ES" sz="2400" b="0" i="0" smtClean="0">
                              <a:latin typeface="Cambria Math" panose="02040503050406030204" pitchFamily="18" charset="0"/>
                            </a:rPr>
                            <m:t>f</m:t>
                          </m:r>
                        </m:e>
                        <m:sub>
                          <m:r>
                            <a:rPr lang="es-ES" sz="2400" b="0" i="0" smtClean="0">
                              <a:latin typeface="Cambria Math" panose="02040503050406030204" pitchFamily="18" charset="0"/>
                            </a:rPr>
                            <m:t>3</m:t>
                          </m:r>
                        </m:sub>
                      </m:sSub>
                    </m:oMath>
                  </m:oMathPara>
                </a14:m>
                <a:endParaRPr lang="es-CO" sz="2400"/>
              </a:p>
              <a:p>
                <a:pPr algn="ctr"/>
                <a:endParaRPr lang="en-US" sz="2400">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sSub>
                        <m:sSubPr>
                          <m:ctrlPr>
                            <a:rPr lang="en-US" sz="2400" i="1" smtClean="0">
                              <a:latin typeface="Cambria Math" panose="02040503050406030204" pitchFamily="18" charset="0"/>
                            </a:rPr>
                          </m:ctrlPr>
                        </m:sSubPr>
                        <m:e>
                          <m:r>
                            <m:rPr>
                              <m:sty m:val="p"/>
                            </m:rPr>
                            <a:rPr lang="es-CO" sz="2400" i="0">
                              <a:latin typeface="Cambria Math" panose="02040503050406030204" pitchFamily="18" charset="0"/>
                            </a:rPr>
                            <m:t>f</m:t>
                          </m:r>
                        </m:e>
                        <m:sub>
                          <m:r>
                            <a:rPr lang="es-CO" sz="2400" i="0">
                              <a:latin typeface="Cambria Math" panose="02040503050406030204" pitchFamily="18" charset="0"/>
                            </a:rPr>
                            <m:t>1</m:t>
                          </m:r>
                        </m:sub>
                      </m:sSub>
                      <m:r>
                        <a:rPr lang="en-US" sz="2400" i="0">
                          <a:latin typeface="Cambria Math" panose="02040503050406030204" pitchFamily="18" charset="0"/>
                        </a:rPr>
                        <m:t>=</m:t>
                      </m:r>
                      <m:r>
                        <a:rPr lang="es-CO" sz="2400" i="0">
                          <a:latin typeface="Cambria Math" panose="02040503050406030204" pitchFamily="18" charset="0"/>
                        </a:rPr>
                        <m:t>1</m:t>
                      </m:r>
                      <m:r>
                        <a:rPr lang="es-CO" sz="2400" b="0" i="0" smtClean="0">
                          <a:latin typeface="Cambria Math" panose="02040503050406030204" pitchFamily="18" charset="0"/>
                        </a:rPr>
                        <m:t> </m:t>
                      </m:r>
                      <m:r>
                        <m:rPr>
                          <m:sty m:val="p"/>
                        </m:rPr>
                        <a:rPr lang="es-CO" sz="2400" i="0">
                          <a:latin typeface="Cambria Math" panose="02040503050406030204" pitchFamily="18" charset="0"/>
                        </a:rPr>
                        <m:t>kHz</m:t>
                      </m:r>
                      <m:r>
                        <a:rPr lang="es-CO" sz="2400" i="0">
                          <a:latin typeface="Cambria Math" panose="02040503050406030204" pitchFamily="18" charset="0"/>
                        </a:rPr>
                        <m:t> ;    </m:t>
                      </m:r>
                      <m:sSub>
                        <m:sSubPr>
                          <m:ctrlPr>
                            <a:rPr lang="en-US" sz="2400" i="1">
                              <a:latin typeface="Cambria Math" panose="02040503050406030204" pitchFamily="18" charset="0"/>
                            </a:rPr>
                          </m:ctrlPr>
                        </m:sSubPr>
                        <m:e>
                          <m:r>
                            <m:rPr>
                              <m:sty m:val="p"/>
                            </m:rPr>
                            <a:rPr lang="es-CO" sz="2400" i="0">
                              <a:latin typeface="Cambria Math" panose="02040503050406030204" pitchFamily="18" charset="0"/>
                            </a:rPr>
                            <m:t>f</m:t>
                          </m:r>
                        </m:e>
                        <m:sub>
                          <m:r>
                            <a:rPr lang="es-CO" sz="2400" i="0">
                              <a:latin typeface="Cambria Math" panose="02040503050406030204" pitchFamily="18" charset="0"/>
                            </a:rPr>
                            <m:t>2</m:t>
                          </m:r>
                        </m:sub>
                      </m:sSub>
                      <m:r>
                        <a:rPr lang="en-US" sz="2400" i="0">
                          <a:latin typeface="Cambria Math" panose="02040503050406030204" pitchFamily="18" charset="0"/>
                        </a:rPr>
                        <m:t>=</m:t>
                      </m:r>
                      <m:r>
                        <a:rPr lang="es-CO" sz="2400" i="0">
                          <a:latin typeface="Cambria Math" panose="02040503050406030204" pitchFamily="18" charset="0"/>
                        </a:rPr>
                        <m:t>3</m:t>
                      </m:r>
                      <m:r>
                        <a:rPr lang="es-CO" sz="2400" b="0" i="0" smtClean="0">
                          <a:latin typeface="Cambria Math" panose="02040503050406030204" pitchFamily="18" charset="0"/>
                        </a:rPr>
                        <m:t> </m:t>
                      </m:r>
                      <m:r>
                        <m:rPr>
                          <m:sty m:val="p"/>
                        </m:rPr>
                        <a:rPr lang="es-CO" sz="2400" i="0">
                          <a:latin typeface="Cambria Math" panose="02040503050406030204" pitchFamily="18" charset="0"/>
                        </a:rPr>
                        <m:t>kHz</m:t>
                      </m:r>
                      <m:r>
                        <a:rPr lang="es-CO" sz="2400" i="0">
                          <a:latin typeface="Cambria Math" panose="02040503050406030204" pitchFamily="18" charset="0"/>
                        </a:rPr>
                        <m:t>   </m:t>
                      </m:r>
                      <m:r>
                        <m:rPr>
                          <m:sty m:val="p"/>
                        </m:rPr>
                        <a:rPr lang="es-CO" sz="2400" b="0" i="0" smtClean="0">
                          <a:latin typeface="Cambria Math" panose="02040503050406030204" pitchFamily="18" charset="0"/>
                        </a:rPr>
                        <m:t>y</m:t>
                      </m:r>
                      <m:r>
                        <a:rPr lang="es-CO" sz="2400" i="0">
                          <a:latin typeface="Cambria Math" panose="02040503050406030204" pitchFamily="18" charset="0"/>
                        </a:rPr>
                        <m:t>    </m:t>
                      </m:r>
                      <m:sSub>
                        <m:sSubPr>
                          <m:ctrlPr>
                            <a:rPr lang="en-US" sz="2400" i="1">
                              <a:latin typeface="Cambria Math" panose="02040503050406030204" pitchFamily="18" charset="0"/>
                            </a:rPr>
                          </m:ctrlPr>
                        </m:sSubPr>
                        <m:e>
                          <m:r>
                            <m:rPr>
                              <m:sty m:val="p"/>
                            </m:rPr>
                            <a:rPr lang="es-CO" sz="2400" i="0">
                              <a:latin typeface="Cambria Math" panose="02040503050406030204" pitchFamily="18" charset="0"/>
                            </a:rPr>
                            <m:t>f</m:t>
                          </m:r>
                        </m:e>
                        <m:sub>
                          <m:r>
                            <a:rPr lang="es-CO" sz="2400" i="0">
                              <a:latin typeface="Cambria Math" panose="02040503050406030204" pitchFamily="18" charset="0"/>
                            </a:rPr>
                            <m:t>3</m:t>
                          </m:r>
                        </m:sub>
                      </m:sSub>
                      <m:r>
                        <a:rPr lang="en-US" sz="2400" i="0">
                          <a:latin typeface="Cambria Math" panose="02040503050406030204" pitchFamily="18" charset="0"/>
                        </a:rPr>
                        <m:t>=</m:t>
                      </m:r>
                      <m:r>
                        <a:rPr lang="es-CO" sz="2400" i="0">
                          <a:latin typeface="Cambria Math" panose="02040503050406030204" pitchFamily="18" charset="0"/>
                        </a:rPr>
                        <m:t>6</m:t>
                      </m:r>
                      <m:r>
                        <a:rPr lang="es-CO" sz="2400" b="0" i="0" smtClean="0">
                          <a:latin typeface="Cambria Math" panose="02040503050406030204" pitchFamily="18" charset="0"/>
                        </a:rPr>
                        <m:t> </m:t>
                      </m:r>
                      <m:r>
                        <m:rPr>
                          <m:sty m:val="p"/>
                        </m:rPr>
                        <a:rPr lang="es-CO" sz="2400" i="0">
                          <a:latin typeface="Cambria Math" panose="02040503050406030204" pitchFamily="18" charset="0"/>
                        </a:rPr>
                        <m:t>kHz</m:t>
                      </m:r>
                    </m:oMath>
                  </m:oMathPara>
                </a14:m>
                <a:endParaRPr lang="en-US" sz="2400"/>
              </a:p>
              <a:p>
                <a:pPr algn="ctr"/>
                <a:endParaRPr lang="en-US" sz="2400"/>
              </a:p>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m:rPr>
                              <m:sty m:val="p"/>
                            </m:rPr>
                            <a:rPr lang="es-CO" sz="2400" i="0">
                              <a:latin typeface="Cambria Math" panose="02040503050406030204" pitchFamily="18" charset="0"/>
                            </a:rPr>
                            <m:t>F</m:t>
                          </m:r>
                        </m:e>
                        <m:sub>
                          <m:r>
                            <m:rPr>
                              <m:sty m:val="p"/>
                            </m:rPr>
                            <a:rPr lang="es-CO" sz="2400" i="0">
                              <a:latin typeface="Cambria Math" panose="02040503050406030204" pitchFamily="18" charset="0"/>
                            </a:rPr>
                            <m:t>s</m:t>
                          </m:r>
                        </m:sub>
                      </m:sSub>
                      <m:r>
                        <a:rPr lang="en-US" sz="2400" i="0">
                          <a:latin typeface="Cambria Math" panose="02040503050406030204" pitchFamily="18" charset="0"/>
                          <a:ea typeface="Cambria Math" panose="02040503050406030204" pitchFamily="18" charset="0"/>
                        </a:rPr>
                        <m:t>≥</m:t>
                      </m:r>
                      <m:r>
                        <a:rPr lang="es-CO" sz="2400" i="0">
                          <a:latin typeface="Cambria Math" panose="02040503050406030204" pitchFamily="18" charset="0"/>
                          <a:ea typeface="Cambria Math" panose="02040503050406030204" pitchFamily="18" charset="0"/>
                        </a:rPr>
                        <m:t>2</m:t>
                      </m:r>
                      <m:sSub>
                        <m:sSubPr>
                          <m:ctrlPr>
                            <a:rPr lang="en-US" sz="2400" i="1">
                              <a:latin typeface="Cambria Math" panose="02040503050406030204" pitchFamily="18" charset="0"/>
                            </a:rPr>
                          </m:ctrlPr>
                        </m:sSubPr>
                        <m:e>
                          <m:r>
                            <m:rPr>
                              <m:sty m:val="p"/>
                            </m:rPr>
                            <a:rPr lang="es-CO" sz="2400" i="0">
                              <a:latin typeface="Cambria Math" panose="02040503050406030204" pitchFamily="18" charset="0"/>
                            </a:rPr>
                            <m:t>f</m:t>
                          </m:r>
                        </m:e>
                        <m:sub>
                          <m:r>
                            <m:rPr>
                              <m:sty m:val="p"/>
                            </m:rPr>
                            <a:rPr lang="es-CO" sz="2400" i="0">
                              <a:latin typeface="Cambria Math" panose="02040503050406030204" pitchFamily="18" charset="0"/>
                            </a:rPr>
                            <m:t>max</m:t>
                          </m:r>
                        </m:sub>
                      </m:sSub>
                      <m:r>
                        <a:rPr lang="es-CO" sz="2400" i="0">
                          <a:latin typeface="Cambria Math" panose="02040503050406030204" pitchFamily="18" charset="0"/>
                          <a:ea typeface="Cambria Math" panose="02040503050406030204" pitchFamily="18" charset="0"/>
                        </a:rPr>
                        <m:t>→12</m:t>
                      </m:r>
                      <m:r>
                        <a:rPr lang="es-CO" sz="2400" b="0" i="0" smtClean="0">
                          <a:latin typeface="Cambria Math" panose="02040503050406030204" pitchFamily="18" charset="0"/>
                          <a:ea typeface="Cambria Math" panose="02040503050406030204" pitchFamily="18" charset="0"/>
                        </a:rPr>
                        <m:t> </m:t>
                      </m:r>
                      <m:r>
                        <m:rPr>
                          <m:sty m:val="p"/>
                        </m:rPr>
                        <a:rPr lang="es-CO" sz="2400" i="0">
                          <a:latin typeface="Cambria Math" panose="02040503050406030204" pitchFamily="18" charset="0"/>
                          <a:ea typeface="Cambria Math" panose="02040503050406030204" pitchFamily="18" charset="0"/>
                        </a:rPr>
                        <m:t>kHz</m:t>
                      </m:r>
                      <m:r>
                        <a:rPr lang="es-ES" sz="2400" b="0" i="0" smtClean="0">
                          <a:latin typeface="Cambria Math" panose="02040503050406030204" pitchFamily="18" charset="0"/>
                          <a:ea typeface="Cambria Math" panose="02040503050406030204" pitchFamily="18" charset="0"/>
                        </a:rPr>
                        <m:t> (</m:t>
                      </m:r>
                      <m:r>
                        <m:rPr>
                          <m:sty m:val="p"/>
                        </m:rPr>
                        <a:rPr lang="es-ES" sz="2400" b="0" i="0" smtClean="0">
                          <a:latin typeface="Cambria Math" panose="02040503050406030204" pitchFamily="18" charset="0"/>
                          <a:ea typeface="Cambria Math" panose="02040503050406030204" pitchFamily="18" charset="0"/>
                        </a:rPr>
                        <m:t>Tasa</m:t>
                      </m:r>
                      <m:r>
                        <a:rPr lang="es-ES" sz="2400" b="0" i="0" smtClean="0">
                          <a:latin typeface="Cambria Math" panose="02040503050406030204" pitchFamily="18" charset="0"/>
                          <a:ea typeface="Cambria Math" panose="02040503050406030204" pitchFamily="18" charset="0"/>
                        </a:rPr>
                        <m:t> </m:t>
                      </m:r>
                      <m:r>
                        <m:rPr>
                          <m:sty m:val="p"/>
                        </m:rPr>
                        <a:rPr lang="es-ES" sz="2400" b="0" i="0" smtClean="0">
                          <a:latin typeface="Cambria Math" panose="02040503050406030204" pitchFamily="18" charset="0"/>
                          <a:ea typeface="Cambria Math" panose="02040503050406030204" pitchFamily="18" charset="0"/>
                        </a:rPr>
                        <m:t>de</m:t>
                      </m:r>
                      <m:r>
                        <a:rPr lang="es-ES" sz="2400" b="0" i="0" smtClean="0">
                          <a:latin typeface="Cambria Math" panose="02040503050406030204" pitchFamily="18" charset="0"/>
                          <a:ea typeface="Cambria Math" panose="02040503050406030204" pitchFamily="18" charset="0"/>
                        </a:rPr>
                        <m:t> </m:t>
                      </m:r>
                      <m:r>
                        <m:rPr>
                          <m:sty m:val="p"/>
                        </m:rPr>
                        <a:rPr lang="es-ES" sz="2400" b="0" i="0" smtClean="0">
                          <a:latin typeface="Cambria Math" panose="02040503050406030204" pitchFamily="18" charset="0"/>
                          <a:ea typeface="Cambria Math" panose="02040503050406030204" pitchFamily="18" charset="0"/>
                        </a:rPr>
                        <m:t>Nyquist</m:t>
                      </m:r>
                      <m:r>
                        <a:rPr lang="es-ES" sz="2400" b="0" i="0" smtClean="0">
                          <a:latin typeface="Cambria Math" panose="02040503050406030204" pitchFamily="18" charset="0"/>
                          <a:ea typeface="Cambria Math" panose="02040503050406030204" pitchFamily="18" charset="0"/>
                        </a:rPr>
                        <m:t>)</m:t>
                      </m:r>
                    </m:oMath>
                  </m:oMathPara>
                </a14:m>
                <a:endParaRPr lang="en-US" sz="2400"/>
              </a:p>
            </p:txBody>
          </p:sp>
        </mc:Choice>
        <mc:Fallback>
          <p:sp>
            <p:nvSpPr>
              <p:cNvPr id="2" name="CuadroTexto 1"/>
              <p:cNvSpPr txBox="1">
                <a:spLocks noRot="1" noChangeAspect="1" noMove="1" noResize="1" noEditPoints="1" noAdjustHandles="1" noChangeArrowheads="1" noChangeShapeType="1" noTextEdit="1"/>
              </p:cNvSpPr>
              <p:nvPr/>
            </p:nvSpPr>
            <p:spPr>
              <a:xfrm>
                <a:off x="1624678" y="1788258"/>
                <a:ext cx="9590969" cy="3447098"/>
              </a:xfrm>
              <a:prstGeom prst="rect">
                <a:avLst/>
              </a:prstGeom>
              <a:blipFill>
                <a:blip r:embed="rId3"/>
                <a:stretch>
                  <a:fillRect l="-1017" b="-1767"/>
                </a:stretch>
              </a:blipFill>
            </p:spPr>
            <p:txBody>
              <a:bodyPr/>
              <a:lstStyle/>
              <a:p>
                <a:r>
                  <a:rPr lang="en-US">
                    <a:noFill/>
                  </a:rPr>
                  <a:t> </a:t>
                </a:r>
              </a:p>
            </p:txBody>
          </p:sp>
        </mc:Fallback>
      </mc:AlternateContent>
      <p:sp>
        <p:nvSpPr>
          <p:cNvPr id="7" name="Marcador de número de diapositiva 1">
            <a:extLst>
              <a:ext uri="{FF2B5EF4-FFF2-40B4-BE49-F238E27FC236}">
                <a16:creationId xmlns:a16="http://schemas.microsoft.com/office/drawing/2014/main" id="{955C2C99-90B9-4229-B530-87E80A9B2CE6}"/>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39</a:t>
            </a:fld>
            <a:endParaRPr lang="es-CO"/>
          </a:p>
        </p:txBody>
      </p:sp>
      <p:sp>
        <p:nvSpPr>
          <p:cNvPr id="8" name="Title 1">
            <a:extLst>
              <a:ext uri="{FF2B5EF4-FFF2-40B4-BE49-F238E27FC236}">
                <a16:creationId xmlns:a16="http://schemas.microsoft.com/office/drawing/2014/main" id="{839A8C02-CC96-0D97-574E-55DD4E6C3806}"/>
              </a:ext>
            </a:extLst>
          </p:cNvPr>
          <p:cNvSpPr txBox="1">
            <a:spLocks/>
          </p:cNvSpPr>
          <p:nvPr/>
        </p:nvSpPr>
        <p:spPr>
          <a:xfrm>
            <a:off x="1192851" y="906417"/>
            <a:ext cx="7252667" cy="839585"/>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3200" b="1" kern="1200">
                <a:solidFill>
                  <a:srgbClr val="1F804D"/>
                </a:solidFill>
                <a:latin typeface="+mj-lt"/>
                <a:ea typeface="+mj-ea"/>
                <a:cs typeface="+mj-cs"/>
              </a:defRPr>
            </a:lvl1pPr>
          </a:lstStyle>
          <a:p>
            <a:pPr marL="457200" indent="-457200">
              <a:buFont typeface="Arial" panose="020B0604020202020204" pitchFamily="34" charset="0"/>
              <a:buChar char="•"/>
            </a:pPr>
            <a:r>
              <a:rPr lang="en-US" altLang="es-ES" sz="2800">
                <a:latin typeface="+mn-lt"/>
                <a:ea typeface="ＭＳ Ｐゴシック" panose="020B0600070205080204" pitchFamily="34" charset="-128"/>
              </a:rPr>
              <a:t>Ejemplo 3:</a:t>
            </a:r>
          </a:p>
        </p:txBody>
      </p:sp>
    </p:spTree>
    <p:extLst>
      <p:ext uri="{BB962C8B-B14F-4D97-AF65-F5344CB8AC3E}">
        <p14:creationId xmlns:p14="http://schemas.microsoft.com/office/powerpoint/2010/main" val="29048515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fade">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1">
            <a:extLst>
              <a:ext uri="{FF2B5EF4-FFF2-40B4-BE49-F238E27FC236}">
                <a16:creationId xmlns:a16="http://schemas.microsoft.com/office/drawing/2014/main" id="{BD3A72C8-6014-454E-88E6-9DEF7AB90246}"/>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4</a:t>
            </a:fld>
            <a:endParaRPr lang="es-CO"/>
          </a:p>
        </p:txBody>
      </p:sp>
      <p:sp>
        <p:nvSpPr>
          <p:cNvPr id="3" name="CuadroTexto 2">
            <a:extLst>
              <a:ext uri="{FF2B5EF4-FFF2-40B4-BE49-F238E27FC236}">
                <a16:creationId xmlns:a16="http://schemas.microsoft.com/office/drawing/2014/main" id="{DF08E121-D31B-627B-0A2D-1C6C31C0745E}"/>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¿Qué le Pasa a las Señales Analógicas?</a:t>
            </a:r>
            <a:endParaRPr lang="es-ES" sz="3200" b="1">
              <a:solidFill>
                <a:srgbClr val="1F804D"/>
              </a:solidFill>
              <a:latin typeface="+mj-lt"/>
            </a:endParaRPr>
          </a:p>
        </p:txBody>
      </p:sp>
      <p:grpSp>
        <p:nvGrpSpPr>
          <p:cNvPr id="17" name="Grupo 16">
            <a:extLst>
              <a:ext uri="{FF2B5EF4-FFF2-40B4-BE49-F238E27FC236}">
                <a16:creationId xmlns:a16="http://schemas.microsoft.com/office/drawing/2014/main" id="{9A2E0ACD-4785-FDBC-E435-29D912F206A4}"/>
              </a:ext>
            </a:extLst>
          </p:cNvPr>
          <p:cNvGrpSpPr/>
          <p:nvPr/>
        </p:nvGrpSpPr>
        <p:grpSpPr>
          <a:xfrm>
            <a:off x="2427218" y="2019306"/>
            <a:ext cx="7337564" cy="4125378"/>
            <a:chOff x="2851052" y="2019306"/>
            <a:chExt cx="7337564" cy="4125378"/>
          </a:xfrm>
        </p:grpSpPr>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0CDF41AA-DC87-40C2-8D67-C94BD2FC461D}"/>
                    </a:ext>
                  </a:extLst>
                </p:cNvPr>
                <p:cNvSpPr txBox="1"/>
                <p:nvPr/>
              </p:nvSpPr>
              <p:spPr>
                <a:xfrm>
                  <a:off x="6361988" y="5836907"/>
                  <a:ext cx="492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sz="2000" b="0" i="0" smtClean="0">
                            <a:latin typeface="Cambria Math" panose="02040503050406030204" pitchFamily="18" charset="0"/>
                          </a:rPr>
                          <m:t>x</m:t>
                        </m:r>
                        <m:r>
                          <a:rPr lang="es-CO" sz="2000" b="0" i="0" smtClean="0">
                            <a:latin typeface="Cambria Math" panose="02040503050406030204" pitchFamily="18" charset="0"/>
                          </a:rPr>
                          <m:t>(</m:t>
                        </m:r>
                        <m:r>
                          <m:rPr>
                            <m:sty m:val="p"/>
                          </m:rPr>
                          <a:rPr lang="es-CO" sz="2000" b="0" i="0" smtClean="0">
                            <a:latin typeface="Cambria Math" panose="02040503050406030204" pitchFamily="18" charset="0"/>
                          </a:rPr>
                          <m:t>t</m:t>
                        </m:r>
                        <m:r>
                          <a:rPr lang="es-CO" sz="2000" b="0" i="0" smtClean="0">
                            <a:latin typeface="Cambria Math" panose="02040503050406030204" pitchFamily="18" charset="0"/>
                          </a:rPr>
                          <m:t>)</m:t>
                        </m:r>
                      </m:oMath>
                    </m:oMathPara>
                  </a14:m>
                  <a:endParaRPr lang="es-CO" sz="2000"/>
                </a:p>
              </p:txBody>
            </p:sp>
          </mc:Choice>
          <mc:Fallback>
            <p:sp>
              <p:nvSpPr>
                <p:cNvPr id="8" name="CuadroTexto 7">
                  <a:extLst>
                    <a:ext uri="{FF2B5EF4-FFF2-40B4-BE49-F238E27FC236}">
                      <a16:creationId xmlns:a16="http://schemas.microsoft.com/office/drawing/2014/main" id="{0CDF41AA-DC87-40C2-8D67-C94BD2FC461D}"/>
                    </a:ext>
                  </a:extLst>
                </p:cNvPr>
                <p:cNvSpPr txBox="1">
                  <a:spLocks noRot="1" noChangeAspect="1" noMove="1" noResize="1" noEditPoints="1" noAdjustHandles="1" noChangeArrowheads="1" noChangeShapeType="1" noTextEdit="1"/>
                </p:cNvSpPr>
                <p:nvPr/>
              </p:nvSpPr>
              <p:spPr>
                <a:xfrm>
                  <a:off x="6361988" y="5836907"/>
                  <a:ext cx="492121" cy="307777"/>
                </a:xfrm>
                <a:prstGeom prst="rect">
                  <a:avLst/>
                </a:prstGeom>
                <a:blipFill>
                  <a:blip r:embed="rId2"/>
                  <a:stretch>
                    <a:fillRect l="-4938" r="-16049" b="-37255"/>
                  </a:stretch>
                </a:blipFill>
              </p:spPr>
              <p:txBody>
                <a:bodyPr/>
                <a:lstStyle/>
                <a:p>
                  <a:r>
                    <a:rPr lang="en-US">
                      <a:noFill/>
                    </a:rPr>
                    <a:t> </a:t>
                  </a:r>
                </a:p>
              </p:txBody>
            </p:sp>
          </mc:Fallback>
        </mc:AlternateContent>
        <p:pic>
          <p:nvPicPr>
            <p:cNvPr id="16" name="Imagen 15">
              <a:extLst>
                <a:ext uri="{FF2B5EF4-FFF2-40B4-BE49-F238E27FC236}">
                  <a16:creationId xmlns:a16="http://schemas.microsoft.com/office/drawing/2014/main" id="{E38129E8-3FA8-48B2-52DA-8659FED05FA6}"/>
                </a:ext>
              </a:extLst>
            </p:cNvPr>
            <p:cNvPicPr>
              <a:picLocks noChangeAspect="1"/>
            </p:cNvPicPr>
            <p:nvPr/>
          </p:nvPicPr>
          <p:blipFill>
            <a:blip r:embed="rId3"/>
            <a:stretch>
              <a:fillRect/>
            </a:stretch>
          </p:blipFill>
          <p:spPr>
            <a:xfrm>
              <a:off x="2851052" y="2019306"/>
              <a:ext cx="7337564" cy="3865019"/>
            </a:xfrm>
            <a:prstGeom prst="rect">
              <a:avLst/>
            </a:prstGeom>
          </p:spPr>
        </p:pic>
      </p:grpSp>
    </p:spTree>
    <p:extLst>
      <p:ext uri="{BB962C8B-B14F-4D97-AF65-F5344CB8AC3E}">
        <p14:creationId xmlns:p14="http://schemas.microsoft.com/office/powerpoint/2010/main" val="41275685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D0FFE7E6-7ECB-40B5-97B9-A458C868F26F}"/>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5</a:t>
            </a:fld>
            <a:endParaRPr lang="es-CO"/>
          </a:p>
        </p:txBody>
      </p:sp>
      <p:sp>
        <p:nvSpPr>
          <p:cNvPr id="4" name="CuadroTexto 3">
            <a:extLst>
              <a:ext uri="{FF2B5EF4-FFF2-40B4-BE49-F238E27FC236}">
                <a16:creationId xmlns:a16="http://schemas.microsoft.com/office/drawing/2014/main" id="{08346E0B-E988-9164-EE90-D51723C6036A}"/>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¿Qué le Pasa a las Señales Analógicas?</a:t>
            </a:r>
            <a:endParaRPr lang="es-ES" sz="3200" b="1">
              <a:solidFill>
                <a:srgbClr val="1F804D"/>
              </a:solidFill>
              <a:latin typeface="+mj-lt"/>
            </a:endParaRPr>
          </a:p>
        </p:txBody>
      </p:sp>
      <p:grpSp>
        <p:nvGrpSpPr>
          <p:cNvPr id="19" name="Grupo 18">
            <a:extLst>
              <a:ext uri="{FF2B5EF4-FFF2-40B4-BE49-F238E27FC236}">
                <a16:creationId xmlns:a16="http://schemas.microsoft.com/office/drawing/2014/main" id="{BA8BA083-F2FB-50F1-4978-F48E9010F6D4}"/>
              </a:ext>
            </a:extLst>
          </p:cNvPr>
          <p:cNvGrpSpPr/>
          <p:nvPr/>
        </p:nvGrpSpPr>
        <p:grpSpPr>
          <a:xfrm>
            <a:off x="900439" y="2258878"/>
            <a:ext cx="5289636" cy="3578029"/>
            <a:chOff x="900439" y="2258878"/>
            <a:chExt cx="5289636" cy="3578029"/>
          </a:xfrm>
        </p:grpSpPr>
        <mc:AlternateContent xmlns:mc="http://schemas.openxmlformats.org/markup-compatibility/2006">
          <mc:Choice xmlns:a14="http://schemas.microsoft.com/office/drawing/2010/main" Requires="a14">
            <p:sp>
              <p:nvSpPr>
                <p:cNvPr id="6" name="Rectángulo 5">
                  <a:extLst>
                    <a:ext uri="{FF2B5EF4-FFF2-40B4-BE49-F238E27FC236}">
                      <a16:creationId xmlns:a16="http://schemas.microsoft.com/office/drawing/2014/main" id="{2094323F-A2D5-47AB-95AB-F39181DB9FF4}"/>
                    </a:ext>
                  </a:extLst>
                </p:cNvPr>
                <p:cNvSpPr/>
                <p:nvPr/>
              </p:nvSpPr>
              <p:spPr>
                <a:xfrm>
                  <a:off x="3452933" y="5147231"/>
                  <a:ext cx="678071" cy="6896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CO" sz="2000" i="1" smtClean="0">
                                <a:latin typeface="Cambria Math" panose="02040503050406030204" pitchFamily="18" charset="0"/>
                              </a:rPr>
                            </m:ctrlPr>
                          </m:fPr>
                          <m:num>
                            <m:r>
                              <m:rPr>
                                <m:sty m:val="p"/>
                              </m:rPr>
                              <a:rPr lang="es-ES" sz="2000" b="0" i="0" smtClean="0">
                                <a:latin typeface="Cambria Math" panose="02040503050406030204" pitchFamily="18" charset="0"/>
                              </a:rPr>
                              <m:t>x</m:t>
                            </m:r>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num>
                          <m:den>
                            <m:r>
                              <m:rPr>
                                <m:sty m:val="p"/>
                              </m:rPr>
                              <a:rPr lang="es-CO" sz="2000" i="0">
                                <a:latin typeface="Cambria Math" panose="02040503050406030204" pitchFamily="18" charset="0"/>
                              </a:rPr>
                              <m:t>G</m:t>
                            </m:r>
                          </m:den>
                        </m:f>
                      </m:oMath>
                    </m:oMathPara>
                  </a14:m>
                  <a:endParaRPr lang="es-CO" sz="2000"/>
                </a:p>
              </p:txBody>
            </p:sp>
          </mc:Choice>
          <mc:Fallback>
            <p:sp>
              <p:nvSpPr>
                <p:cNvPr id="6" name="Rectángulo 5">
                  <a:extLst>
                    <a:ext uri="{FF2B5EF4-FFF2-40B4-BE49-F238E27FC236}">
                      <a16:creationId xmlns:a16="http://schemas.microsoft.com/office/drawing/2014/main" id="{2094323F-A2D5-47AB-95AB-F39181DB9FF4}"/>
                    </a:ext>
                  </a:extLst>
                </p:cNvPr>
                <p:cNvSpPr>
                  <a:spLocks noRot="1" noChangeAspect="1" noMove="1" noResize="1" noEditPoints="1" noAdjustHandles="1" noChangeArrowheads="1" noChangeShapeType="1" noTextEdit="1"/>
                </p:cNvSpPr>
                <p:nvPr/>
              </p:nvSpPr>
              <p:spPr>
                <a:xfrm>
                  <a:off x="3452933" y="5147231"/>
                  <a:ext cx="678071" cy="689676"/>
                </a:xfrm>
                <a:prstGeom prst="rect">
                  <a:avLst/>
                </a:prstGeom>
                <a:blipFill>
                  <a:blip r:embed="rId2"/>
                  <a:stretch>
                    <a:fillRect/>
                  </a:stretch>
                </a:blipFill>
              </p:spPr>
              <p:txBody>
                <a:bodyPr/>
                <a:lstStyle/>
                <a:p>
                  <a:r>
                    <a:rPr lang="en-US">
                      <a:noFill/>
                    </a:rPr>
                    <a:t> </a:t>
                  </a:r>
                </a:p>
              </p:txBody>
            </p:sp>
          </mc:Fallback>
        </mc:AlternateContent>
        <p:pic>
          <p:nvPicPr>
            <p:cNvPr id="18" name="Imagen 17">
              <a:extLst>
                <a:ext uri="{FF2B5EF4-FFF2-40B4-BE49-F238E27FC236}">
                  <a16:creationId xmlns:a16="http://schemas.microsoft.com/office/drawing/2014/main" id="{2DEAE0B8-7CC5-B5EF-DEA3-E98DC3E9CBAC}"/>
                </a:ext>
              </a:extLst>
            </p:cNvPr>
            <p:cNvPicPr>
              <a:picLocks noChangeAspect="1"/>
            </p:cNvPicPr>
            <p:nvPr/>
          </p:nvPicPr>
          <p:blipFill>
            <a:blip r:embed="rId3"/>
            <a:stretch>
              <a:fillRect/>
            </a:stretch>
          </p:blipFill>
          <p:spPr>
            <a:xfrm>
              <a:off x="900439" y="2258878"/>
              <a:ext cx="5289636" cy="2786285"/>
            </a:xfrm>
            <a:prstGeom prst="rect">
              <a:avLst/>
            </a:prstGeom>
          </p:spPr>
        </p:pic>
      </p:grpSp>
      <p:grpSp>
        <p:nvGrpSpPr>
          <p:cNvPr id="22" name="Grupo 21">
            <a:extLst>
              <a:ext uri="{FF2B5EF4-FFF2-40B4-BE49-F238E27FC236}">
                <a16:creationId xmlns:a16="http://schemas.microsoft.com/office/drawing/2014/main" id="{C99B6303-55B9-28F8-1800-D45ACD45667E}"/>
              </a:ext>
            </a:extLst>
          </p:cNvPr>
          <p:cNvGrpSpPr/>
          <p:nvPr/>
        </p:nvGrpSpPr>
        <p:grpSpPr>
          <a:xfrm>
            <a:off x="6190075" y="2258878"/>
            <a:ext cx="5493642" cy="3337783"/>
            <a:chOff x="6190075" y="2258878"/>
            <a:chExt cx="5493642" cy="3337783"/>
          </a:xfrm>
        </p:grpSpPr>
        <mc:AlternateContent xmlns:mc="http://schemas.openxmlformats.org/markup-compatibility/2006">
          <mc:Choice xmlns:a14="http://schemas.microsoft.com/office/drawing/2010/main" Requires="a14">
            <p:sp>
              <p:nvSpPr>
                <p:cNvPr id="11" name="Rectángulo 10">
                  <a:extLst>
                    <a:ext uri="{FF2B5EF4-FFF2-40B4-BE49-F238E27FC236}">
                      <a16:creationId xmlns:a16="http://schemas.microsoft.com/office/drawing/2014/main" id="{044DE6C9-932E-4ECF-99B1-F7ABC8CD9F18}"/>
                    </a:ext>
                  </a:extLst>
                </p:cNvPr>
                <p:cNvSpPr/>
                <p:nvPr/>
              </p:nvSpPr>
              <p:spPr>
                <a:xfrm>
                  <a:off x="8426757" y="5045163"/>
                  <a:ext cx="1209114" cy="551498"/>
                </a:xfrm>
                <a:prstGeom prst="rect">
                  <a:avLst/>
                </a:prstGeom>
              </p:spPr>
              <p:txBody>
                <a:bodyPr wrap="none">
                  <a:spAutoFit/>
                </a:bodyPr>
                <a:lstStyle/>
                <a:p>
                  <a14:m>
                    <m:oMath xmlns:m="http://schemas.openxmlformats.org/officeDocument/2006/math">
                      <m:f>
                        <m:fPr>
                          <m:ctrlPr>
                            <a:rPr lang="es-CO" sz="2000" i="1">
                              <a:latin typeface="Cambria Math" panose="02040503050406030204" pitchFamily="18" charset="0"/>
                            </a:rPr>
                          </m:ctrlPr>
                        </m:fPr>
                        <m:num>
                          <m:r>
                            <m:rPr>
                              <m:sty m:val="p"/>
                            </m:rPr>
                            <a:rPr lang="es-CO" sz="2000" i="0">
                              <a:latin typeface="Cambria Math" panose="02040503050406030204" pitchFamily="18" charset="0"/>
                            </a:rPr>
                            <m:t>x</m:t>
                          </m:r>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num>
                        <m:den>
                          <m:r>
                            <m:rPr>
                              <m:sty m:val="p"/>
                            </m:rPr>
                            <a:rPr lang="es-CO" sz="2000" i="0">
                              <a:latin typeface="Cambria Math" panose="02040503050406030204" pitchFamily="18" charset="0"/>
                            </a:rPr>
                            <m:t>G</m:t>
                          </m:r>
                        </m:den>
                      </m:f>
                      <m:r>
                        <a:rPr lang="es-CO" sz="2000" i="0">
                          <a:latin typeface="Cambria Math" panose="02040503050406030204" pitchFamily="18" charset="0"/>
                        </a:rPr>
                        <m:t>+</m:t>
                      </m:r>
                      <m:r>
                        <m:rPr>
                          <m:sty m:val="p"/>
                        </m:rPr>
                        <a:rPr lang="es-CO" sz="2000" i="0">
                          <a:latin typeface="Cambria Math" panose="02040503050406030204" pitchFamily="18" charset="0"/>
                          <a:ea typeface="Cambria Math" panose="02040503050406030204" pitchFamily="18" charset="0"/>
                        </a:rPr>
                        <m:t>σ</m:t>
                      </m:r>
                    </m:oMath>
                  </a14:m>
                  <a:r>
                    <a:rPr lang="es-CO" sz="2000"/>
                    <a:t>(t)</a:t>
                  </a:r>
                </a:p>
              </p:txBody>
            </p:sp>
          </mc:Choice>
          <mc:Fallback>
            <p:sp>
              <p:nvSpPr>
                <p:cNvPr id="11" name="Rectángulo 10">
                  <a:extLst>
                    <a:ext uri="{FF2B5EF4-FFF2-40B4-BE49-F238E27FC236}">
                      <a16:creationId xmlns:a16="http://schemas.microsoft.com/office/drawing/2014/main" id="{044DE6C9-932E-4ECF-99B1-F7ABC8CD9F18}"/>
                    </a:ext>
                  </a:extLst>
                </p:cNvPr>
                <p:cNvSpPr>
                  <a:spLocks noRot="1" noChangeAspect="1" noMove="1" noResize="1" noEditPoints="1" noAdjustHandles="1" noChangeArrowheads="1" noChangeShapeType="1" noTextEdit="1"/>
                </p:cNvSpPr>
                <p:nvPr/>
              </p:nvSpPr>
              <p:spPr>
                <a:xfrm>
                  <a:off x="8426757" y="5045163"/>
                  <a:ext cx="1209114" cy="551498"/>
                </a:xfrm>
                <a:prstGeom prst="rect">
                  <a:avLst/>
                </a:prstGeom>
                <a:blipFill>
                  <a:blip r:embed="rId4"/>
                  <a:stretch>
                    <a:fillRect r="-4523" b="-6667"/>
                  </a:stretch>
                </a:blipFill>
              </p:spPr>
              <p:txBody>
                <a:bodyPr/>
                <a:lstStyle/>
                <a:p>
                  <a:r>
                    <a:rPr lang="en-US">
                      <a:noFill/>
                    </a:rPr>
                    <a:t> </a:t>
                  </a:r>
                </a:p>
              </p:txBody>
            </p:sp>
          </mc:Fallback>
        </mc:AlternateContent>
        <p:pic>
          <p:nvPicPr>
            <p:cNvPr id="21" name="Imagen 20">
              <a:extLst>
                <a:ext uri="{FF2B5EF4-FFF2-40B4-BE49-F238E27FC236}">
                  <a16:creationId xmlns:a16="http://schemas.microsoft.com/office/drawing/2014/main" id="{77B1171B-3881-0183-DB05-B073ABA689F2}"/>
                </a:ext>
              </a:extLst>
            </p:cNvPr>
            <p:cNvPicPr>
              <a:picLocks noChangeAspect="1"/>
            </p:cNvPicPr>
            <p:nvPr/>
          </p:nvPicPr>
          <p:blipFill>
            <a:blip r:embed="rId5"/>
            <a:stretch>
              <a:fillRect/>
            </a:stretch>
          </p:blipFill>
          <p:spPr>
            <a:xfrm>
              <a:off x="6190075" y="2258878"/>
              <a:ext cx="5493642" cy="2893744"/>
            </a:xfrm>
            <a:prstGeom prst="rect">
              <a:avLst/>
            </a:prstGeom>
          </p:spPr>
        </p:pic>
      </p:grpSp>
    </p:spTree>
    <p:extLst>
      <p:ext uri="{BB962C8B-B14F-4D97-AF65-F5344CB8AC3E}">
        <p14:creationId xmlns:p14="http://schemas.microsoft.com/office/powerpoint/2010/main" val="14358973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86FDA5CC-6715-460B-899D-EA031A24CA74}"/>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6</a:t>
            </a:fld>
            <a:endParaRPr lang="es-CO"/>
          </a:p>
        </p:txBody>
      </p:sp>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EB6E797C-C52F-4F4D-BC4E-3FCE5F167316}"/>
                  </a:ext>
                </a:extLst>
              </p:cNvPr>
              <p:cNvSpPr txBox="1"/>
              <p:nvPr/>
            </p:nvSpPr>
            <p:spPr>
              <a:xfrm>
                <a:off x="4328755" y="4790359"/>
                <a:ext cx="3534489" cy="821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m:rPr>
                                  <m:sty m:val="p"/>
                                </m:rPr>
                                <a:rPr lang="es-CO" sz="2400" i="0">
                                  <a:latin typeface="Cambria Math" panose="02040503050406030204" pitchFamily="18" charset="0"/>
                                </a:rPr>
                                <m:t>x</m:t>
                              </m:r>
                            </m:e>
                          </m:acc>
                        </m:e>
                        <m:sub>
                          <m:r>
                            <a:rPr lang="es-CO" sz="2400" i="0">
                              <a:latin typeface="Cambria Math" panose="02040503050406030204" pitchFamily="18" charset="0"/>
                            </a:rPr>
                            <m:t>1</m:t>
                          </m:r>
                        </m:sub>
                      </m:sSub>
                      <m:d>
                        <m:dPr>
                          <m:ctrlPr>
                            <a:rPr lang="es-CO" sz="2400" i="1">
                              <a:latin typeface="Cambria Math" panose="02040503050406030204" pitchFamily="18" charset="0"/>
                            </a:rPr>
                          </m:ctrlPr>
                        </m:dPr>
                        <m:e>
                          <m:r>
                            <m:rPr>
                              <m:sty m:val="p"/>
                            </m:rPr>
                            <a:rPr lang="es-CO" sz="2400" i="0">
                              <a:latin typeface="Cambria Math" panose="02040503050406030204" pitchFamily="18" charset="0"/>
                            </a:rPr>
                            <m:t>t</m:t>
                          </m:r>
                        </m:e>
                      </m:d>
                      <m:r>
                        <a:rPr lang="es-CO" sz="2400" i="0">
                          <a:latin typeface="Cambria Math" panose="02040503050406030204" pitchFamily="18" charset="0"/>
                        </a:rPr>
                        <m:t>=</m:t>
                      </m:r>
                      <m:r>
                        <m:rPr>
                          <m:sty m:val="p"/>
                        </m:rPr>
                        <a:rPr lang="es-ES" sz="2400" b="0" i="0" smtClean="0">
                          <a:solidFill>
                            <a:srgbClr val="FF0000"/>
                          </a:solidFill>
                          <a:latin typeface="Cambria Math" panose="02040503050406030204" pitchFamily="18" charset="0"/>
                        </a:rPr>
                        <m:t>G</m:t>
                      </m:r>
                      <m:d>
                        <m:dPr>
                          <m:begChr m:val="["/>
                          <m:endChr m:val="]"/>
                          <m:ctrlPr>
                            <a:rPr lang="es-ES" sz="2400" b="0" i="1" smtClean="0">
                              <a:latin typeface="Cambria Math" panose="02040503050406030204" pitchFamily="18" charset="0"/>
                            </a:rPr>
                          </m:ctrlPr>
                        </m:dPr>
                        <m:e>
                          <m:f>
                            <m:fPr>
                              <m:ctrlPr>
                                <a:rPr lang="es-CO" sz="2400" b="0" i="1" smtClean="0">
                                  <a:latin typeface="Cambria Math" panose="02040503050406030204" pitchFamily="18" charset="0"/>
                                </a:rPr>
                              </m:ctrlPr>
                            </m:fPr>
                            <m:num>
                              <m:r>
                                <m:rPr>
                                  <m:sty m:val="p"/>
                                </m:rPr>
                                <a:rPr lang="es-CO" sz="2400" b="0" i="0" smtClean="0">
                                  <a:latin typeface="Cambria Math" panose="02040503050406030204" pitchFamily="18" charset="0"/>
                                </a:rPr>
                                <m:t>x</m:t>
                              </m:r>
                              <m:d>
                                <m:dPr>
                                  <m:ctrlPr>
                                    <a:rPr lang="es-CO" sz="2400" b="0" i="1" smtClean="0">
                                      <a:latin typeface="Cambria Math" panose="02040503050406030204" pitchFamily="18" charset="0"/>
                                    </a:rPr>
                                  </m:ctrlPr>
                                </m:dPr>
                                <m:e>
                                  <m:r>
                                    <m:rPr>
                                      <m:sty m:val="p"/>
                                    </m:rPr>
                                    <a:rPr lang="es-CO" sz="2400" b="0" i="0" smtClean="0">
                                      <a:latin typeface="Cambria Math" panose="02040503050406030204" pitchFamily="18" charset="0"/>
                                    </a:rPr>
                                    <m:t>t</m:t>
                                  </m:r>
                                </m:e>
                              </m:d>
                            </m:num>
                            <m:den>
                              <m:r>
                                <m:rPr>
                                  <m:sty m:val="p"/>
                                </m:rPr>
                                <a:rPr lang="es-CO" sz="2400" b="0" i="0" smtClean="0">
                                  <a:latin typeface="Cambria Math" panose="02040503050406030204" pitchFamily="18" charset="0"/>
                                </a:rPr>
                                <m:t>G</m:t>
                              </m:r>
                            </m:den>
                          </m:f>
                          <m:r>
                            <a:rPr lang="es-CO" sz="2400" b="0" i="0" smtClean="0">
                              <a:latin typeface="Cambria Math" panose="02040503050406030204" pitchFamily="18" charset="0"/>
                            </a:rPr>
                            <m:t>+</m:t>
                          </m:r>
                          <m:r>
                            <m:rPr>
                              <m:sty m:val="p"/>
                            </m:rPr>
                            <a:rPr lang="es-CO" sz="2400" b="0" i="0" smtClean="0">
                              <a:latin typeface="Cambria Math" panose="02040503050406030204" pitchFamily="18" charset="0"/>
                              <a:ea typeface="Cambria Math" panose="02040503050406030204" pitchFamily="18" charset="0"/>
                            </a:rPr>
                            <m:t>σ</m:t>
                          </m:r>
                          <m:d>
                            <m:dPr>
                              <m:ctrlPr>
                                <a:rPr lang="es-CO" sz="2400" b="0" i="1" smtClean="0">
                                  <a:latin typeface="Cambria Math" panose="02040503050406030204" pitchFamily="18" charset="0"/>
                                  <a:ea typeface="Cambria Math" panose="02040503050406030204" pitchFamily="18" charset="0"/>
                                </a:rPr>
                              </m:ctrlPr>
                            </m:dPr>
                            <m:e>
                              <m:r>
                                <m:rPr>
                                  <m:sty m:val="p"/>
                                </m:rPr>
                                <a:rPr lang="es-CO" sz="2400" b="0" i="0" smtClean="0">
                                  <a:latin typeface="Cambria Math" panose="02040503050406030204" pitchFamily="18" charset="0"/>
                                  <a:ea typeface="Cambria Math" panose="02040503050406030204" pitchFamily="18" charset="0"/>
                                </a:rPr>
                                <m:t>t</m:t>
                              </m:r>
                            </m:e>
                          </m:d>
                        </m:e>
                      </m:d>
                    </m:oMath>
                  </m:oMathPara>
                </a14:m>
                <a:endParaRPr lang="es-CO" sz="2400"/>
              </a:p>
            </p:txBody>
          </p:sp>
        </mc:Choice>
        <mc:Fallback>
          <p:sp>
            <p:nvSpPr>
              <p:cNvPr id="17" name="CuadroTexto 16">
                <a:extLst>
                  <a:ext uri="{FF2B5EF4-FFF2-40B4-BE49-F238E27FC236}">
                    <a16:creationId xmlns:a16="http://schemas.microsoft.com/office/drawing/2014/main" id="{EB6E797C-C52F-4F4D-BC4E-3FCE5F167316}"/>
                  </a:ext>
                </a:extLst>
              </p:cNvPr>
              <p:cNvSpPr txBox="1">
                <a:spLocks noRot="1" noChangeAspect="1" noMove="1" noResize="1" noEditPoints="1" noAdjustHandles="1" noChangeArrowheads="1" noChangeShapeType="1" noTextEdit="1"/>
              </p:cNvSpPr>
              <p:nvPr/>
            </p:nvSpPr>
            <p:spPr>
              <a:xfrm>
                <a:off x="4328755" y="4790359"/>
                <a:ext cx="3534489" cy="821892"/>
              </a:xfrm>
              <a:prstGeom prst="rect">
                <a:avLst/>
              </a:prstGeom>
              <a:blipFill>
                <a:blip r:embed="rId3"/>
                <a:stretch>
                  <a:fillRect/>
                </a:stretch>
              </a:blipFill>
            </p:spPr>
            <p:txBody>
              <a:bodyPr/>
              <a:lstStyle/>
              <a:p>
                <a:r>
                  <a:rPr lang="en-US">
                    <a:noFill/>
                  </a:rPr>
                  <a:t> </a:t>
                </a:r>
              </a:p>
            </p:txBody>
          </p:sp>
        </mc:Fallback>
      </mc:AlternateContent>
      <p:grpSp>
        <p:nvGrpSpPr>
          <p:cNvPr id="2" name="Grupo 1">
            <a:extLst>
              <a:ext uri="{FF2B5EF4-FFF2-40B4-BE49-F238E27FC236}">
                <a16:creationId xmlns:a16="http://schemas.microsoft.com/office/drawing/2014/main" id="{7F6B929E-6C00-2470-97F3-B8FE831DAF1E}"/>
              </a:ext>
            </a:extLst>
          </p:cNvPr>
          <p:cNvGrpSpPr/>
          <p:nvPr/>
        </p:nvGrpSpPr>
        <p:grpSpPr>
          <a:xfrm>
            <a:off x="2863572" y="2421220"/>
            <a:ext cx="6464856" cy="1788702"/>
            <a:chOff x="3028136" y="3072488"/>
            <a:chExt cx="6464856" cy="1788702"/>
          </a:xfrm>
        </p:grpSpPr>
        <p:cxnSp>
          <p:nvCxnSpPr>
            <p:cNvPr id="6" name="Conector recto de flecha 5">
              <a:extLst>
                <a:ext uri="{FF2B5EF4-FFF2-40B4-BE49-F238E27FC236}">
                  <a16:creationId xmlns:a16="http://schemas.microsoft.com/office/drawing/2014/main" id="{8C1DD843-86E8-4BC0-9AD6-2B4CEF7D58B9}"/>
                </a:ext>
              </a:extLst>
            </p:cNvPr>
            <p:cNvCxnSpPr>
              <a:cxnSpLocks/>
              <a:endCxn id="11" idx="2"/>
            </p:cNvCxnSpPr>
            <p:nvPr/>
          </p:nvCxnSpPr>
          <p:spPr>
            <a:xfrm>
              <a:off x="3578087" y="3389244"/>
              <a:ext cx="3127512" cy="99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DA2DC1E5-9611-4D33-87BC-B7CAE82B63B2}"/>
                </a:ext>
              </a:extLst>
            </p:cNvPr>
            <p:cNvCxnSpPr>
              <a:cxnSpLocks/>
              <a:stCxn id="11" idx="6"/>
            </p:cNvCxnSpPr>
            <p:nvPr/>
          </p:nvCxnSpPr>
          <p:spPr>
            <a:xfrm flipV="1">
              <a:off x="7255550" y="3389245"/>
              <a:ext cx="1437876" cy="99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1F18681-6238-42C7-ACE0-6214CFD24AD0}"/>
                </a:ext>
              </a:extLst>
            </p:cNvPr>
            <p:cNvCxnSpPr>
              <a:cxnSpLocks/>
              <a:endCxn id="11" idx="4"/>
            </p:cNvCxnSpPr>
            <p:nvPr/>
          </p:nvCxnSpPr>
          <p:spPr>
            <a:xfrm flipH="1" flipV="1">
              <a:off x="6980575" y="3670848"/>
              <a:ext cx="3324" cy="857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Diagrama de flujo: conector 10">
              <a:extLst>
                <a:ext uri="{FF2B5EF4-FFF2-40B4-BE49-F238E27FC236}">
                  <a16:creationId xmlns:a16="http://schemas.microsoft.com/office/drawing/2014/main" id="{7ACD1501-0103-4D00-85DD-C84A853FAC0D}"/>
                </a:ext>
              </a:extLst>
            </p:cNvPr>
            <p:cNvSpPr/>
            <p:nvPr/>
          </p:nvSpPr>
          <p:spPr>
            <a:xfrm>
              <a:off x="6705599" y="3127513"/>
              <a:ext cx="549951" cy="543335"/>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FD20128E-07E6-4DD2-9FA8-8E3234A99EB8}"/>
                    </a:ext>
                  </a:extLst>
                </p:cNvPr>
                <p:cNvSpPr txBox="1"/>
                <p:nvPr/>
              </p:nvSpPr>
              <p:spPr>
                <a:xfrm>
                  <a:off x="4916364" y="3072489"/>
                  <a:ext cx="4509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1/</m:t>
                        </m:r>
                        <m:r>
                          <m:rPr>
                            <m:sty m:val="p"/>
                          </m:rPr>
                          <a:rPr lang="es-CO" b="0" i="0" smtClean="0">
                            <a:latin typeface="Cambria Math" panose="02040503050406030204" pitchFamily="18" charset="0"/>
                          </a:rPr>
                          <m:t>G</m:t>
                        </m:r>
                      </m:oMath>
                    </m:oMathPara>
                  </a14:m>
                  <a:endParaRPr lang="es-CO"/>
                </a:p>
              </p:txBody>
            </p:sp>
          </mc:Choice>
          <mc:Fallback>
            <p:sp>
              <p:nvSpPr>
                <p:cNvPr id="13" name="CuadroTexto 12">
                  <a:extLst>
                    <a:ext uri="{FF2B5EF4-FFF2-40B4-BE49-F238E27FC236}">
                      <a16:creationId xmlns:a16="http://schemas.microsoft.com/office/drawing/2014/main" id="{FD20128E-07E6-4DD2-9FA8-8E3234A99EB8}"/>
                    </a:ext>
                  </a:extLst>
                </p:cNvPr>
                <p:cNvSpPr txBox="1">
                  <a:spLocks noRot="1" noChangeAspect="1" noMove="1" noResize="1" noEditPoints="1" noAdjustHandles="1" noChangeArrowheads="1" noChangeShapeType="1" noTextEdit="1"/>
                </p:cNvSpPr>
                <p:nvPr/>
              </p:nvSpPr>
              <p:spPr>
                <a:xfrm>
                  <a:off x="4916364" y="3072489"/>
                  <a:ext cx="450957" cy="276999"/>
                </a:xfrm>
                <a:prstGeom prst="rect">
                  <a:avLst/>
                </a:prstGeom>
                <a:blipFill>
                  <a:blip r:embed="rId4"/>
                  <a:stretch>
                    <a:fillRect l="-9459" r="-12162"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AA03A684-3B88-4A90-8230-6687CF377C13}"/>
                    </a:ext>
                  </a:extLst>
                </p:cNvPr>
                <p:cNvSpPr txBox="1"/>
                <p:nvPr/>
              </p:nvSpPr>
              <p:spPr>
                <a:xfrm>
                  <a:off x="3028136" y="3226534"/>
                  <a:ext cx="4472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rPr>
                          <m:t>x</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4" name="CuadroTexto 13">
                  <a:extLst>
                    <a:ext uri="{FF2B5EF4-FFF2-40B4-BE49-F238E27FC236}">
                      <a16:creationId xmlns:a16="http://schemas.microsoft.com/office/drawing/2014/main" id="{AA03A684-3B88-4A90-8230-6687CF377C13}"/>
                    </a:ext>
                  </a:extLst>
                </p:cNvPr>
                <p:cNvSpPr txBox="1">
                  <a:spLocks noRot="1" noChangeAspect="1" noMove="1" noResize="1" noEditPoints="1" noAdjustHandles="1" noChangeArrowheads="1" noChangeShapeType="1" noTextEdit="1"/>
                </p:cNvSpPr>
                <p:nvPr/>
              </p:nvSpPr>
              <p:spPr>
                <a:xfrm>
                  <a:off x="3028136" y="3226534"/>
                  <a:ext cx="447237" cy="276999"/>
                </a:xfrm>
                <a:prstGeom prst="rect">
                  <a:avLst/>
                </a:prstGeom>
                <a:blipFill>
                  <a:blip r:embed="rId5"/>
                  <a:stretch>
                    <a:fillRect l="-6849" r="-19178"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0C4C8F45-16C6-4458-A2A9-0D2F0CFE0E5E}"/>
                    </a:ext>
                  </a:extLst>
                </p:cNvPr>
                <p:cNvSpPr txBox="1"/>
                <p:nvPr/>
              </p:nvSpPr>
              <p:spPr>
                <a:xfrm>
                  <a:off x="8927517" y="3250744"/>
                  <a:ext cx="5654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acc>
                              <m:accPr>
                                <m:chr m:val="̂"/>
                                <m:ctrlPr>
                                  <a:rPr lang="es-CO" i="1">
                                    <a:latin typeface="Cambria Math" panose="02040503050406030204" pitchFamily="18" charset="0"/>
                                  </a:rPr>
                                </m:ctrlPr>
                              </m:accPr>
                              <m:e>
                                <m:r>
                                  <m:rPr>
                                    <m:sty m:val="p"/>
                                  </m:rPr>
                                  <a:rPr lang="es-CO" i="0">
                                    <a:latin typeface="Cambria Math" panose="02040503050406030204" pitchFamily="18" charset="0"/>
                                  </a:rPr>
                                  <m:t>x</m:t>
                                </m:r>
                              </m:e>
                            </m:acc>
                          </m:e>
                          <m:sub>
                            <m:r>
                              <a:rPr lang="es-CO" b="0" i="0" smtClean="0">
                                <a:latin typeface="Cambria Math" panose="02040503050406030204" pitchFamily="18" charset="0"/>
                              </a:rPr>
                              <m:t>1</m:t>
                            </m:r>
                          </m:sub>
                        </m:sSub>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5" name="CuadroTexto 14">
                  <a:extLst>
                    <a:ext uri="{FF2B5EF4-FFF2-40B4-BE49-F238E27FC236}">
                      <a16:creationId xmlns:a16="http://schemas.microsoft.com/office/drawing/2014/main" id="{0C4C8F45-16C6-4458-A2A9-0D2F0CFE0E5E}"/>
                    </a:ext>
                  </a:extLst>
                </p:cNvPr>
                <p:cNvSpPr txBox="1">
                  <a:spLocks noRot="1" noChangeAspect="1" noMove="1" noResize="1" noEditPoints="1" noAdjustHandles="1" noChangeArrowheads="1" noChangeShapeType="1" noTextEdit="1"/>
                </p:cNvSpPr>
                <p:nvPr/>
              </p:nvSpPr>
              <p:spPr>
                <a:xfrm>
                  <a:off x="8927517" y="3250744"/>
                  <a:ext cx="565475" cy="276999"/>
                </a:xfrm>
                <a:prstGeom prst="rect">
                  <a:avLst/>
                </a:prstGeom>
                <a:blipFill>
                  <a:blip r:embed="rId6"/>
                  <a:stretch>
                    <a:fillRect l="-5376" t="-21739" r="-12903"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8A0E43EE-9931-458E-AEF5-6DE83865D4D0}"/>
                    </a:ext>
                  </a:extLst>
                </p:cNvPr>
                <p:cNvSpPr txBox="1"/>
                <p:nvPr/>
              </p:nvSpPr>
              <p:spPr>
                <a:xfrm>
                  <a:off x="6695668" y="4584191"/>
                  <a:ext cx="4825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ea typeface="Cambria Math" panose="02040503050406030204" pitchFamily="18" charset="0"/>
                          </a:rPr>
                          <m:t>σ</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6" name="CuadroTexto 15">
                  <a:extLst>
                    <a:ext uri="{FF2B5EF4-FFF2-40B4-BE49-F238E27FC236}">
                      <a16:creationId xmlns:a16="http://schemas.microsoft.com/office/drawing/2014/main" id="{8A0E43EE-9931-458E-AEF5-6DE83865D4D0}"/>
                    </a:ext>
                  </a:extLst>
                </p:cNvPr>
                <p:cNvSpPr txBox="1">
                  <a:spLocks noRot="1" noChangeAspect="1" noMove="1" noResize="1" noEditPoints="1" noAdjustHandles="1" noChangeArrowheads="1" noChangeShapeType="1" noTextEdit="1"/>
                </p:cNvSpPr>
                <p:nvPr/>
              </p:nvSpPr>
              <p:spPr>
                <a:xfrm>
                  <a:off x="6695668" y="4584191"/>
                  <a:ext cx="482568" cy="276999"/>
                </a:xfrm>
                <a:prstGeom prst="rect">
                  <a:avLst/>
                </a:prstGeom>
                <a:blipFill>
                  <a:blip r:embed="rId7"/>
                  <a:stretch>
                    <a:fillRect l="-3750" r="-13750"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48315C84-FA73-4B4D-8E7B-7E4D648B4395}"/>
                    </a:ext>
                  </a:extLst>
                </p:cNvPr>
                <p:cNvSpPr txBox="1"/>
                <p:nvPr/>
              </p:nvSpPr>
              <p:spPr>
                <a:xfrm>
                  <a:off x="6867561" y="3243071"/>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m:t>
                        </m:r>
                      </m:oMath>
                    </m:oMathPara>
                  </a14:m>
                  <a:endParaRPr lang="es-CO"/>
                </a:p>
              </p:txBody>
            </p:sp>
          </mc:Choice>
          <mc:Fallback>
            <p:sp>
              <p:nvSpPr>
                <p:cNvPr id="18" name="CuadroTexto 17">
                  <a:extLst>
                    <a:ext uri="{FF2B5EF4-FFF2-40B4-BE49-F238E27FC236}">
                      <a16:creationId xmlns:a16="http://schemas.microsoft.com/office/drawing/2014/main" id="{48315C84-FA73-4B4D-8E7B-7E4D648B4395}"/>
                    </a:ext>
                  </a:extLst>
                </p:cNvPr>
                <p:cNvSpPr txBox="1">
                  <a:spLocks noRot="1" noChangeAspect="1" noMove="1" noResize="1" noEditPoints="1" noAdjustHandles="1" noChangeArrowheads="1" noChangeShapeType="1" noTextEdit="1"/>
                </p:cNvSpPr>
                <p:nvPr/>
              </p:nvSpPr>
              <p:spPr>
                <a:xfrm>
                  <a:off x="6867561" y="3243071"/>
                  <a:ext cx="226023" cy="276999"/>
                </a:xfrm>
                <a:prstGeom prst="rect">
                  <a:avLst/>
                </a:prstGeom>
                <a:blipFill>
                  <a:blip r:embed="rId8"/>
                  <a:stretch>
                    <a:fillRect l="-24324" r="-18919"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7AA9C035-24AF-43F4-905E-3CBF5F829C56}"/>
                    </a:ext>
                  </a:extLst>
                </p:cNvPr>
                <p:cNvSpPr txBox="1"/>
                <p:nvPr/>
              </p:nvSpPr>
              <p:spPr>
                <a:xfrm>
                  <a:off x="7728452" y="3072488"/>
                  <a:ext cx="2089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solidFill>
                              <a:srgbClr val="FF0000"/>
                            </a:solidFill>
                            <a:latin typeface="Cambria Math" panose="02040503050406030204" pitchFamily="18" charset="0"/>
                          </a:rPr>
                          <m:t>G</m:t>
                        </m:r>
                      </m:oMath>
                    </m:oMathPara>
                  </a14:m>
                  <a:endParaRPr lang="es-CO"/>
                </a:p>
              </p:txBody>
            </p:sp>
          </mc:Choice>
          <mc:Fallback>
            <p:sp>
              <p:nvSpPr>
                <p:cNvPr id="19" name="CuadroTexto 18">
                  <a:extLst>
                    <a:ext uri="{FF2B5EF4-FFF2-40B4-BE49-F238E27FC236}">
                      <a16:creationId xmlns:a16="http://schemas.microsoft.com/office/drawing/2014/main" id="{7AA9C035-24AF-43F4-905E-3CBF5F829C56}"/>
                    </a:ext>
                  </a:extLst>
                </p:cNvPr>
                <p:cNvSpPr txBox="1">
                  <a:spLocks noRot="1" noChangeAspect="1" noMove="1" noResize="1" noEditPoints="1" noAdjustHandles="1" noChangeArrowheads="1" noChangeShapeType="1" noTextEdit="1"/>
                </p:cNvSpPr>
                <p:nvPr/>
              </p:nvSpPr>
              <p:spPr>
                <a:xfrm>
                  <a:off x="7728452" y="3072488"/>
                  <a:ext cx="208903" cy="276999"/>
                </a:xfrm>
                <a:prstGeom prst="rect">
                  <a:avLst/>
                </a:prstGeom>
                <a:blipFill>
                  <a:blip r:embed="rId9"/>
                  <a:stretch>
                    <a:fillRect l="-23529" r="-23529" b="-8696"/>
                  </a:stretch>
                </a:blipFill>
              </p:spPr>
              <p:txBody>
                <a:bodyPr/>
                <a:lstStyle/>
                <a:p>
                  <a:r>
                    <a:rPr lang="en-US">
                      <a:noFill/>
                    </a:rPr>
                    <a:t> </a:t>
                  </a:r>
                </a:p>
              </p:txBody>
            </p:sp>
          </mc:Fallback>
        </mc:AlternateContent>
      </p:grpSp>
      <p:sp>
        <p:nvSpPr>
          <p:cNvPr id="4" name="CuadroTexto 3">
            <a:extLst>
              <a:ext uri="{FF2B5EF4-FFF2-40B4-BE49-F238E27FC236}">
                <a16:creationId xmlns:a16="http://schemas.microsoft.com/office/drawing/2014/main" id="{69345760-6C81-5935-EFED-356E4A4357D3}"/>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Podemos Amplificar la Señal Atenuada</a:t>
            </a:r>
            <a:endParaRPr lang="es-ES" sz="3200" b="1">
              <a:solidFill>
                <a:srgbClr val="1F804D"/>
              </a:solidFill>
              <a:latin typeface="+mj-lt"/>
            </a:endParaRPr>
          </a:p>
        </p:txBody>
      </p:sp>
    </p:spTree>
    <p:extLst>
      <p:ext uri="{BB962C8B-B14F-4D97-AF65-F5344CB8AC3E}">
        <p14:creationId xmlns:p14="http://schemas.microsoft.com/office/powerpoint/2010/main" val="442229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1">
            <a:extLst>
              <a:ext uri="{FF2B5EF4-FFF2-40B4-BE49-F238E27FC236}">
                <a16:creationId xmlns:a16="http://schemas.microsoft.com/office/drawing/2014/main" id="{4721BC67-9294-4395-A09A-E4F7AF239E74}"/>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7</a:t>
            </a:fld>
            <a:endParaRPr lang="es-CO"/>
          </a:p>
        </p:txBody>
      </p:sp>
      <p:sp>
        <p:nvSpPr>
          <p:cNvPr id="3" name="CuadroTexto 2">
            <a:extLst>
              <a:ext uri="{FF2B5EF4-FFF2-40B4-BE49-F238E27FC236}">
                <a16:creationId xmlns:a16="http://schemas.microsoft.com/office/drawing/2014/main" id="{A4506918-12F6-1DCA-4F95-39B496AB0478}"/>
              </a:ext>
            </a:extLst>
          </p:cNvPr>
          <p:cNvSpPr txBox="1"/>
          <p:nvPr/>
        </p:nvSpPr>
        <p:spPr>
          <a:xfrm>
            <a:off x="2003384" y="1021093"/>
            <a:ext cx="8185232" cy="584775"/>
          </a:xfrm>
          <a:prstGeom prst="rect">
            <a:avLst/>
          </a:prstGeom>
          <a:noFill/>
        </p:spPr>
        <p:txBody>
          <a:bodyPr wrap="square" rtlCol="0">
            <a:spAutoFit/>
          </a:bodyPr>
          <a:lstStyle/>
          <a:p>
            <a:pPr algn="ctr"/>
            <a:r>
              <a:rPr lang="es-CO" sz="3200" b="1">
                <a:solidFill>
                  <a:srgbClr val="1F804D"/>
                </a:solidFill>
                <a:latin typeface="+mj-lt"/>
              </a:rPr>
              <a:t>Podemos Amplificar la Señal Atenuada</a:t>
            </a:r>
            <a:endParaRPr lang="es-ES" sz="3200" b="1">
              <a:solidFill>
                <a:srgbClr val="1F804D"/>
              </a:solidFill>
              <a:latin typeface="+mj-lt"/>
            </a:endParaRPr>
          </a:p>
        </p:txBody>
      </p:sp>
      <p:grpSp>
        <p:nvGrpSpPr>
          <p:cNvPr id="11" name="Grupo 10">
            <a:extLst>
              <a:ext uri="{FF2B5EF4-FFF2-40B4-BE49-F238E27FC236}">
                <a16:creationId xmlns:a16="http://schemas.microsoft.com/office/drawing/2014/main" id="{DC5ADE9D-C900-C23C-C13D-1DCF72478EC8}"/>
              </a:ext>
            </a:extLst>
          </p:cNvPr>
          <p:cNvGrpSpPr/>
          <p:nvPr/>
        </p:nvGrpSpPr>
        <p:grpSpPr>
          <a:xfrm>
            <a:off x="2482434" y="1869542"/>
            <a:ext cx="7227132" cy="4610783"/>
            <a:chOff x="2482434" y="1656390"/>
            <a:chExt cx="7227132" cy="4610783"/>
          </a:xfrm>
        </p:grpSpPr>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4164CED-B89E-4338-9BB4-F22A1D5FA4F6}"/>
                    </a:ext>
                  </a:extLst>
                </p:cNvPr>
                <p:cNvSpPr txBox="1"/>
                <p:nvPr/>
              </p:nvSpPr>
              <p:spPr>
                <a:xfrm>
                  <a:off x="3379304" y="5513762"/>
                  <a:ext cx="5433391" cy="7534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200" i="1" smtClean="0">
                                <a:latin typeface="Cambria Math" panose="02040503050406030204" pitchFamily="18" charset="0"/>
                              </a:rPr>
                            </m:ctrlPr>
                          </m:sSubPr>
                          <m:e>
                            <m:acc>
                              <m:accPr>
                                <m:chr m:val="̂"/>
                                <m:ctrlPr>
                                  <a:rPr lang="es-CO" sz="2200" i="1">
                                    <a:latin typeface="Cambria Math" panose="02040503050406030204" pitchFamily="18" charset="0"/>
                                  </a:rPr>
                                </m:ctrlPr>
                              </m:accPr>
                              <m:e>
                                <m:r>
                                  <m:rPr>
                                    <m:sty m:val="p"/>
                                  </m:rPr>
                                  <a:rPr lang="es-CO" sz="2200" i="0">
                                    <a:latin typeface="Cambria Math" panose="02040503050406030204" pitchFamily="18" charset="0"/>
                                  </a:rPr>
                                  <m:t>x</m:t>
                                </m:r>
                              </m:e>
                            </m:acc>
                          </m:e>
                          <m:sub>
                            <m:r>
                              <a:rPr lang="es-CO" sz="2200" i="0">
                                <a:latin typeface="Cambria Math" panose="02040503050406030204" pitchFamily="18" charset="0"/>
                              </a:rPr>
                              <m:t>1</m:t>
                            </m:r>
                          </m:sub>
                        </m:sSub>
                        <m:d>
                          <m:dPr>
                            <m:ctrlPr>
                              <a:rPr lang="es-CO" sz="2200" i="1">
                                <a:latin typeface="Cambria Math" panose="02040503050406030204" pitchFamily="18" charset="0"/>
                              </a:rPr>
                            </m:ctrlPr>
                          </m:dPr>
                          <m:e>
                            <m:r>
                              <m:rPr>
                                <m:sty m:val="p"/>
                              </m:rPr>
                              <a:rPr lang="es-CO" sz="2200" i="0">
                                <a:latin typeface="Cambria Math" panose="02040503050406030204" pitchFamily="18" charset="0"/>
                              </a:rPr>
                              <m:t>t</m:t>
                            </m:r>
                          </m:e>
                        </m:d>
                        <m:r>
                          <a:rPr lang="es-CO" sz="2200" b="0" i="0" smtClean="0">
                            <a:latin typeface="Cambria Math" panose="02040503050406030204" pitchFamily="18" charset="0"/>
                          </a:rPr>
                          <m:t>=</m:t>
                        </m:r>
                        <m:r>
                          <m:rPr>
                            <m:sty m:val="p"/>
                          </m:rPr>
                          <a:rPr lang="es-CO" sz="2200" b="0" i="0" smtClean="0">
                            <a:latin typeface="Cambria Math" panose="02040503050406030204" pitchFamily="18" charset="0"/>
                          </a:rPr>
                          <m:t>G</m:t>
                        </m:r>
                        <m:d>
                          <m:dPr>
                            <m:begChr m:val="["/>
                            <m:endChr m:val="]"/>
                            <m:ctrlPr>
                              <a:rPr lang="es-CO" sz="2200" b="0" i="1" smtClean="0">
                                <a:latin typeface="Cambria Math" panose="02040503050406030204" pitchFamily="18" charset="0"/>
                              </a:rPr>
                            </m:ctrlPr>
                          </m:dPr>
                          <m:e>
                            <m:f>
                              <m:fPr>
                                <m:ctrlPr>
                                  <a:rPr lang="es-CO" sz="2200" b="0" i="1" smtClean="0">
                                    <a:latin typeface="Cambria Math" panose="02040503050406030204" pitchFamily="18" charset="0"/>
                                  </a:rPr>
                                </m:ctrlPr>
                              </m:fPr>
                              <m:num>
                                <m:r>
                                  <m:rPr>
                                    <m:sty m:val="p"/>
                                  </m:rPr>
                                  <a:rPr lang="es-CO" sz="2200" b="0" i="0" smtClean="0">
                                    <a:latin typeface="Cambria Math" panose="02040503050406030204" pitchFamily="18" charset="0"/>
                                  </a:rPr>
                                  <m:t>x</m:t>
                                </m:r>
                                <m:d>
                                  <m:dPr>
                                    <m:ctrlPr>
                                      <a:rPr lang="es-CO" sz="2200" b="0" i="1" smtClean="0">
                                        <a:latin typeface="Cambria Math" panose="02040503050406030204" pitchFamily="18" charset="0"/>
                                      </a:rPr>
                                    </m:ctrlPr>
                                  </m:dPr>
                                  <m:e>
                                    <m:r>
                                      <m:rPr>
                                        <m:sty m:val="p"/>
                                      </m:rPr>
                                      <a:rPr lang="es-CO" sz="2200" b="0" i="0" smtClean="0">
                                        <a:latin typeface="Cambria Math" panose="02040503050406030204" pitchFamily="18" charset="0"/>
                                      </a:rPr>
                                      <m:t>t</m:t>
                                    </m:r>
                                  </m:e>
                                </m:d>
                              </m:num>
                              <m:den>
                                <m:r>
                                  <m:rPr>
                                    <m:sty m:val="p"/>
                                  </m:rPr>
                                  <a:rPr lang="es-CO" sz="2200" b="0" i="0" smtClean="0">
                                    <a:latin typeface="Cambria Math" panose="02040503050406030204" pitchFamily="18" charset="0"/>
                                  </a:rPr>
                                  <m:t>G</m:t>
                                </m:r>
                              </m:den>
                            </m:f>
                            <m:r>
                              <a:rPr lang="es-CO" sz="2200" b="0" i="0" smtClean="0">
                                <a:latin typeface="Cambria Math" panose="02040503050406030204" pitchFamily="18" charset="0"/>
                              </a:rPr>
                              <m:t>+</m:t>
                            </m:r>
                            <m:r>
                              <m:rPr>
                                <m:sty m:val="p"/>
                              </m:rPr>
                              <a:rPr lang="es-CO" sz="2200" b="0" i="0" smtClean="0">
                                <a:latin typeface="Cambria Math" panose="02040503050406030204" pitchFamily="18" charset="0"/>
                                <a:ea typeface="Cambria Math" panose="02040503050406030204" pitchFamily="18" charset="0"/>
                              </a:rPr>
                              <m:t>σ</m:t>
                            </m:r>
                            <m:d>
                              <m:dPr>
                                <m:ctrlPr>
                                  <a:rPr lang="es-CO" sz="2200" b="0" i="1" smtClean="0">
                                    <a:latin typeface="Cambria Math" panose="02040503050406030204" pitchFamily="18" charset="0"/>
                                    <a:ea typeface="Cambria Math" panose="02040503050406030204" pitchFamily="18" charset="0"/>
                                  </a:rPr>
                                </m:ctrlPr>
                              </m:dPr>
                              <m:e>
                                <m:r>
                                  <m:rPr>
                                    <m:sty m:val="p"/>
                                  </m:rPr>
                                  <a:rPr lang="es-CO" sz="2200" b="0" i="0" smtClean="0">
                                    <a:latin typeface="Cambria Math" panose="02040503050406030204" pitchFamily="18" charset="0"/>
                                    <a:ea typeface="Cambria Math" panose="02040503050406030204" pitchFamily="18" charset="0"/>
                                  </a:rPr>
                                  <m:t>t</m:t>
                                </m:r>
                              </m:e>
                            </m:d>
                          </m:e>
                        </m:d>
                        <m:r>
                          <a:rPr lang="es-CO" sz="2200" b="0" i="0" smtClean="0">
                            <a:latin typeface="Cambria Math" panose="02040503050406030204" pitchFamily="18" charset="0"/>
                            <a:ea typeface="Cambria Math" panose="02040503050406030204" pitchFamily="18" charset="0"/>
                          </a:rPr>
                          <m:t>=</m:t>
                        </m:r>
                        <m:r>
                          <m:rPr>
                            <m:sty m:val="p"/>
                          </m:rPr>
                          <a:rPr lang="es-CO" sz="2200" i="0">
                            <a:latin typeface="Cambria Math" panose="02040503050406030204" pitchFamily="18" charset="0"/>
                          </a:rPr>
                          <m:t>x</m:t>
                        </m:r>
                        <m:d>
                          <m:dPr>
                            <m:ctrlPr>
                              <a:rPr lang="es-CO" sz="2200" i="1">
                                <a:latin typeface="Cambria Math" panose="02040503050406030204" pitchFamily="18" charset="0"/>
                              </a:rPr>
                            </m:ctrlPr>
                          </m:dPr>
                          <m:e>
                            <m:r>
                              <m:rPr>
                                <m:sty m:val="p"/>
                              </m:rPr>
                              <a:rPr lang="es-CO" sz="2200" i="0">
                                <a:latin typeface="Cambria Math" panose="02040503050406030204" pitchFamily="18" charset="0"/>
                              </a:rPr>
                              <m:t>t</m:t>
                            </m:r>
                          </m:e>
                        </m:d>
                        <m:r>
                          <a:rPr lang="es-CO" sz="2200" b="0" i="0" smtClean="0">
                            <a:latin typeface="Cambria Math" panose="02040503050406030204" pitchFamily="18" charset="0"/>
                          </a:rPr>
                          <m:t>+</m:t>
                        </m:r>
                        <m:r>
                          <m:rPr>
                            <m:sty m:val="p"/>
                          </m:rPr>
                          <a:rPr lang="es-CO" sz="2200" b="0" i="0" smtClean="0">
                            <a:latin typeface="Cambria Math" panose="02040503050406030204" pitchFamily="18" charset="0"/>
                          </a:rPr>
                          <m:t>Gσ</m:t>
                        </m:r>
                        <m:d>
                          <m:dPr>
                            <m:ctrlPr>
                              <a:rPr lang="es-CO" sz="2200" i="1">
                                <a:latin typeface="Cambria Math" panose="02040503050406030204" pitchFamily="18" charset="0"/>
                                <a:ea typeface="Cambria Math" panose="02040503050406030204" pitchFamily="18" charset="0"/>
                              </a:rPr>
                            </m:ctrlPr>
                          </m:dPr>
                          <m:e>
                            <m:r>
                              <m:rPr>
                                <m:sty m:val="p"/>
                              </m:rPr>
                              <a:rPr lang="es-CO" sz="2200" i="0">
                                <a:latin typeface="Cambria Math" panose="02040503050406030204" pitchFamily="18" charset="0"/>
                                <a:ea typeface="Cambria Math" panose="02040503050406030204" pitchFamily="18" charset="0"/>
                              </a:rPr>
                              <m:t>t</m:t>
                            </m:r>
                          </m:e>
                        </m:d>
                      </m:oMath>
                    </m:oMathPara>
                  </a14:m>
                  <a:endParaRPr lang="es-CO" sz="2200"/>
                </a:p>
              </p:txBody>
            </p:sp>
          </mc:Choice>
          <mc:Fallback>
            <p:sp>
              <p:nvSpPr>
                <p:cNvPr id="5" name="CuadroTexto 4">
                  <a:extLst>
                    <a:ext uri="{FF2B5EF4-FFF2-40B4-BE49-F238E27FC236}">
                      <a16:creationId xmlns:a16="http://schemas.microsoft.com/office/drawing/2014/main" id="{F4164CED-B89E-4338-9BB4-F22A1D5FA4F6}"/>
                    </a:ext>
                  </a:extLst>
                </p:cNvPr>
                <p:cNvSpPr txBox="1">
                  <a:spLocks noRot="1" noChangeAspect="1" noMove="1" noResize="1" noEditPoints="1" noAdjustHandles="1" noChangeArrowheads="1" noChangeShapeType="1" noTextEdit="1"/>
                </p:cNvSpPr>
                <p:nvPr/>
              </p:nvSpPr>
              <p:spPr>
                <a:xfrm>
                  <a:off x="3379304" y="5513762"/>
                  <a:ext cx="5433391" cy="753411"/>
                </a:xfrm>
                <a:prstGeom prst="rect">
                  <a:avLst/>
                </a:prstGeom>
                <a:blipFill>
                  <a:blip r:embed="rId2"/>
                  <a:stretch>
                    <a:fillRect/>
                  </a:stretch>
                </a:blipFill>
              </p:spPr>
              <p:txBody>
                <a:bodyPr/>
                <a:lstStyle/>
                <a:p>
                  <a:r>
                    <a:rPr lang="en-US">
                      <a:noFill/>
                    </a:rPr>
                    <a:t> </a:t>
                  </a:r>
                </a:p>
              </p:txBody>
            </p:sp>
          </mc:Fallback>
        </mc:AlternateContent>
        <p:pic>
          <p:nvPicPr>
            <p:cNvPr id="10" name="Imagen 9">
              <a:extLst>
                <a:ext uri="{FF2B5EF4-FFF2-40B4-BE49-F238E27FC236}">
                  <a16:creationId xmlns:a16="http://schemas.microsoft.com/office/drawing/2014/main" id="{5E1D1579-EE3C-C382-AE6A-0FC8D70FF701}"/>
                </a:ext>
              </a:extLst>
            </p:cNvPr>
            <p:cNvPicPr>
              <a:picLocks noChangeAspect="1"/>
            </p:cNvPicPr>
            <p:nvPr/>
          </p:nvPicPr>
          <p:blipFill>
            <a:blip r:embed="rId3"/>
            <a:stretch>
              <a:fillRect/>
            </a:stretch>
          </p:blipFill>
          <p:spPr>
            <a:xfrm>
              <a:off x="2482434" y="1656390"/>
              <a:ext cx="7227132" cy="3806850"/>
            </a:xfrm>
            <a:prstGeom prst="rect">
              <a:avLst/>
            </a:prstGeom>
          </p:spPr>
        </p:pic>
      </p:grpSp>
    </p:spTree>
    <p:extLst>
      <p:ext uri="{BB962C8B-B14F-4D97-AF65-F5344CB8AC3E}">
        <p14:creationId xmlns:p14="http://schemas.microsoft.com/office/powerpoint/2010/main" val="41055521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B12900BC-979A-42EC-A964-265684F5FE15}"/>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8</a:t>
            </a:fld>
            <a:endParaRPr lang="es-CO"/>
          </a:p>
        </p:txBody>
      </p:sp>
      <p:grpSp>
        <p:nvGrpSpPr>
          <p:cNvPr id="3" name="Grupo 2">
            <a:extLst>
              <a:ext uri="{FF2B5EF4-FFF2-40B4-BE49-F238E27FC236}">
                <a16:creationId xmlns:a16="http://schemas.microsoft.com/office/drawing/2014/main" id="{47561349-DD82-53DA-A7C2-6B80D15F66F1}"/>
              </a:ext>
            </a:extLst>
          </p:cNvPr>
          <p:cNvGrpSpPr/>
          <p:nvPr/>
        </p:nvGrpSpPr>
        <p:grpSpPr>
          <a:xfrm>
            <a:off x="2212328" y="2763092"/>
            <a:ext cx="7767344" cy="1331816"/>
            <a:chOff x="2132031" y="3454144"/>
            <a:chExt cx="7767344" cy="1331816"/>
          </a:xfrm>
        </p:grpSpPr>
        <p:cxnSp>
          <p:nvCxnSpPr>
            <p:cNvPr id="6" name="Conector recto de flecha 5">
              <a:extLst>
                <a:ext uri="{FF2B5EF4-FFF2-40B4-BE49-F238E27FC236}">
                  <a16:creationId xmlns:a16="http://schemas.microsoft.com/office/drawing/2014/main" id="{C48B99F6-35E5-421B-B615-8D27474992AC}"/>
                </a:ext>
              </a:extLst>
            </p:cNvPr>
            <p:cNvCxnSpPr>
              <a:cxnSpLocks/>
              <a:endCxn id="11" idx="2"/>
            </p:cNvCxnSpPr>
            <p:nvPr/>
          </p:nvCxnSpPr>
          <p:spPr>
            <a:xfrm>
              <a:off x="2696923" y="3748756"/>
              <a:ext cx="6095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03D0F88B-A298-4D11-A77F-51934D286F33}"/>
                </a:ext>
              </a:extLst>
            </p:cNvPr>
            <p:cNvCxnSpPr>
              <a:cxnSpLocks/>
              <a:stCxn id="11" idx="6"/>
            </p:cNvCxnSpPr>
            <p:nvPr/>
          </p:nvCxnSpPr>
          <p:spPr>
            <a:xfrm>
              <a:off x="3856472" y="3748756"/>
              <a:ext cx="6818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E8CF5E8F-7FB3-4803-94D2-522CADC62C04}"/>
                </a:ext>
              </a:extLst>
            </p:cNvPr>
            <p:cNvCxnSpPr>
              <a:cxnSpLocks/>
              <a:endCxn id="11" idx="4"/>
            </p:cNvCxnSpPr>
            <p:nvPr/>
          </p:nvCxnSpPr>
          <p:spPr>
            <a:xfrm flipV="1">
              <a:off x="3581497" y="4020423"/>
              <a:ext cx="0" cy="468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Diagrama de flujo: conector 10">
              <a:extLst>
                <a:ext uri="{FF2B5EF4-FFF2-40B4-BE49-F238E27FC236}">
                  <a16:creationId xmlns:a16="http://schemas.microsoft.com/office/drawing/2014/main" id="{86137F66-4758-49AD-93EB-1C85C5C8EFB5}"/>
                </a:ext>
              </a:extLst>
            </p:cNvPr>
            <p:cNvSpPr/>
            <p:nvPr/>
          </p:nvSpPr>
          <p:spPr>
            <a:xfrm>
              <a:off x="3306521" y="3477088"/>
              <a:ext cx="549951" cy="543335"/>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84AD9358-36D9-430A-8682-A9B44D1C8D83}"/>
                    </a:ext>
                  </a:extLst>
                </p:cNvPr>
                <p:cNvSpPr txBox="1"/>
                <p:nvPr/>
              </p:nvSpPr>
              <p:spPr>
                <a:xfrm>
                  <a:off x="2711065" y="3474423"/>
                  <a:ext cx="4509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1/</m:t>
                        </m:r>
                        <m:r>
                          <m:rPr>
                            <m:sty m:val="p"/>
                          </m:rPr>
                          <a:rPr lang="es-CO" b="0" i="0" smtClean="0">
                            <a:latin typeface="Cambria Math" panose="02040503050406030204" pitchFamily="18" charset="0"/>
                          </a:rPr>
                          <m:t>G</m:t>
                        </m:r>
                      </m:oMath>
                    </m:oMathPara>
                  </a14:m>
                  <a:endParaRPr lang="es-CO"/>
                </a:p>
              </p:txBody>
            </p:sp>
          </mc:Choice>
          <mc:Fallback>
            <p:sp>
              <p:nvSpPr>
                <p:cNvPr id="13" name="CuadroTexto 12">
                  <a:extLst>
                    <a:ext uri="{FF2B5EF4-FFF2-40B4-BE49-F238E27FC236}">
                      <a16:creationId xmlns:a16="http://schemas.microsoft.com/office/drawing/2014/main" id="{84AD9358-36D9-430A-8682-A9B44D1C8D83}"/>
                    </a:ext>
                  </a:extLst>
                </p:cNvPr>
                <p:cNvSpPr txBox="1">
                  <a:spLocks noRot="1" noChangeAspect="1" noMove="1" noResize="1" noEditPoints="1" noAdjustHandles="1" noChangeArrowheads="1" noChangeShapeType="1" noTextEdit="1"/>
                </p:cNvSpPr>
                <p:nvPr/>
              </p:nvSpPr>
              <p:spPr>
                <a:xfrm>
                  <a:off x="2711065" y="3474423"/>
                  <a:ext cx="450957" cy="276999"/>
                </a:xfrm>
                <a:prstGeom prst="rect">
                  <a:avLst/>
                </a:prstGeom>
                <a:blipFill>
                  <a:blip r:embed="rId2"/>
                  <a:stretch>
                    <a:fillRect l="-10811" t="-2222" r="-10811"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EBA9141C-3139-42DF-8A3F-3A2A30B58215}"/>
                    </a:ext>
                  </a:extLst>
                </p:cNvPr>
                <p:cNvSpPr txBox="1"/>
                <p:nvPr/>
              </p:nvSpPr>
              <p:spPr>
                <a:xfrm>
                  <a:off x="2132031" y="3592645"/>
                  <a:ext cx="47269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rPr>
                          <m:t>x</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4" name="CuadroTexto 13">
                  <a:extLst>
                    <a:ext uri="{FF2B5EF4-FFF2-40B4-BE49-F238E27FC236}">
                      <a16:creationId xmlns:a16="http://schemas.microsoft.com/office/drawing/2014/main" id="{EBA9141C-3139-42DF-8A3F-3A2A30B58215}"/>
                    </a:ext>
                  </a:extLst>
                </p:cNvPr>
                <p:cNvSpPr txBox="1">
                  <a:spLocks noRot="1" noChangeAspect="1" noMove="1" noResize="1" noEditPoints="1" noAdjustHandles="1" noChangeArrowheads="1" noChangeShapeType="1" noTextEdit="1"/>
                </p:cNvSpPr>
                <p:nvPr/>
              </p:nvSpPr>
              <p:spPr>
                <a:xfrm>
                  <a:off x="2132031" y="3592645"/>
                  <a:ext cx="472694" cy="276999"/>
                </a:xfrm>
                <a:prstGeom prst="rect">
                  <a:avLst/>
                </a:prstGeom>
                <a:blipFill>
                  <a:blip r:embed="rId3"/>
                  <a:stretch>
                    <a:fillRect l="-2597" r="-1558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D6827AE5-0F0D-4326-A851-5B70ED552727}"/>
                    </a:ext>
                  </a:extLst>
                </p:cNvPr>
                <p:cNvSpPr txBox="1"/>
                <p:nvPr/>
              </p:nvSpPr>
              <p:spPr>
                <a:xfrm>
                  <a:off x="4588814" y="3592644"/>
                  <a:ext cx="565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acc>
                              <m:accPr>
                                <m:chr m:val="̂"/>
                                <m:ctrlPr>
                                  <a:rPr lang="es-CO" i="1">
                                    <a:latin typeface="Cambria Math" panose="02040503050406030204" pitchFamily="18" charset="0"/>
                                  </a:rPr>
                                </m:ctrlPr>
                              </m:accPr>
                              <m:e>
                                <m:r>
                                  <m:rPr>
                                    <m:sty m:val="p"/>
                                  </m:rPr>
                                  <a:rPr lang="es-CO" i="0">
                                    <a:latin typeface="Cambria Math" panose="02040503050406030204" pitchFamily="18" charset="0"/>
                                  </a:rPr>
                                  <m:t>x</m:t>
                                </m:r>
                              </m:e>
                            </m:acc>
                          </m:e>
                          <m:sub>
                            <m:r>
                              <a:rPr lang="es-CO" b="0" i="0" smtClean="0">
                                <a:latin typeface="Cambria Math" panose="02040503050406030204" pitchFamily="18" charset="0"/>
                              </a:rPr>
                              <m:t>1</m:t>
                            </m:r>
                          </m:sub>
                        </m:sSub>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5" name="CuadroTexto 14">
                  <a:extLst>
                    <a:ext uri="{FF2B5EF4-FFF2-40B4-BE49-F238E27FC236}">
                      <a16:creationId xmlns:a16="http://schemas.microsoft.com/office/drawing/2014/main" id="{D6827AE5-0F0D-4326-A851-5B70ED552727}"/>
                    </a:ext>
                  </a:extLst>
                </p:cNvPr>
                <p:cNvSpPr txBox="1">
                  <a:spLocks noRot="1" noChangeAspect="1" noMove="1" noResize="1" noEditPoints="1" noAdjustHandles="1" noChangeArrowheads="1" noChangeShapeType="1" noTextEdit="1"/>
                </p:cNvSpPr>
                <p:nvPr/>
              </p:nvSpPr>
              <p:spPr>
                <a:xfrm>
                  <a:off x="4588814" y="3592644"/>
                  <a:ext cx="565475" cy="276999"/>
                </a:xfrm>
                <a:prstGeom prst="rect">
                  <a:avLst/>
                </a:prstGeom>
                <a:blipFill>
                  <a:blip r:embed="rId4"/>
                  <a:stretch>
                    <a:fillRect l="-6452" t="-24444" r="-12903"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D8FA4A0C-6BFC-4187-B568-51CA64446C1D}"/>
                    </a:ext>
                  </a:extLst>
                </p:cNvPr>
                <p:cNvSpPr txBox="1"/>
                <p:nvPr/>
              </p:nvSpPr>
              <p:spPr>
                <a:xfrm>
                  <a:off x="3340210" y="4488682"/>
                  <a:ext cx="4825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ea typeface="Cambria Math" panose="02040503050406030204" pitchFamily="18" charset="0"/>
                          </a:rPr>
                          <m:t>σ</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16" name="CuadroTexto 15">
                  <a:extLst>
                    <a:ext uri="{FF2B5EF4-FFF2-40B4-BE49-F238E27FC236}">
                      <a16:creationId xmlns:a16="http://schemas.microsoft.com/office/drawing/2014/main" id="{D8FA4A0C-6BFC-4187-B568-51CA64446C1D}"/>
                    </a:ext>
                  </a:extLst>
                </p:cNvPr>
                <p:cNvSpPr txBox="1">
                  <a:spLocks noRot="1" noChangeAspect="1" noMove="1" noResize="1" noEditPoints="1" noAdjustHandles="1" noChangeArrowheads="1" noChangeShapeType="1" noTextEdit="1"/>
                </p:cNvSpPr>
                <p:nvPr/>
              </p:nvSpPr>
              <p:spPr>
                <a:xfrm>
                  <a:off x="3340210" y="4488682"/>
                  <a:ext cx="482568" cy="276999"/>
                </a:xfrm>
                <a:prstGeom prst="rect">
                  <a:avLst/>
                </a:prstGeom>
                <a:blipFill>
                  <a:blip r:embed="rId5"/>
                  <a:stretch>
                    <a:fillRect l="-3797" r="-15190"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515D157C-359B-4D33-9EA9-B96A592627E0}"/>
                    </a:ext>
                  </a:extLst>
                </p:cNvPr>
                <p:cNvSpPr txBox="1"/>
                <p:nvPr/>
              </p:nvSpPr>
              <p:spPr>
                <a:xfrm>
                  <a:off x="3468483" y="3592646"/>
                  <a:ext cx="226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m:t>
                        </m:r>
                      </m:oMath>
                    </m:oMathPara>
                  </a14:m>
                  <a:endParaRPr lang="es-CO"/>
                </a:p>
              </p:txBody>
            </p:sp>
          </mc:Choice>
          <mc:Fallback>
            <p:sp>
              <p:nvSpPr>
                <p:cNvPr id="17" name="CuadroTexto 16">
                  <a:extLst>
                    <a:ext uri="{FF2B5EF4-FFF2-40B4-BE49-F238E27FC236}">
                      <a16:creationId xmlns:a16="http://schemas.microsoft.com/office/drawing/2014/main" id="{515D157C-359B-4D33-9EA9-B96A592627E0}"/>
                    </a:ext>
                  </a:extLst>
                </p:cNvPr>
                <p:cNvSpPr txBox="1">
                  <a:spLocks noRot="1" noChangeAspect="1" noMove="1" noResize="1" noEditPoints="1" noAdjustHandles="1" noChangeArrowheads="1" noChangeShapeType="1" noTextEdit="1"/>
                </p:cNvSpPr>
                <p:nvPr/>
              </p:nvSpPr>
              <p:spPr>
                <a:xfrm>
                  <a:off x="3468483" y="3592646"/>
                  <a:ext cx="226023" cy="276999"/>
                </a:xfrm>
                <a:prstGeom prst="rect">
                  <a:avLst/>
                </a:prstGeom>
                <a:blipFill>
                  <a:blip r:embed="rId6"/>
                  <a:stretch>
                    <a:fillRect l="-21622" r="-21622"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B7E1348C-CC92-4076-85E5-47B243246B79}"/>
                    </a:ext>
                  </a:extLst>
                </p:cNvPr>
                <p:cNvSpPr txBox="1"/>
                <p:nvPr/>
              </p:nvSpPr>
              <p:spPr>
                <a:xfrm>
                  <a:off x="4046775" y="3454144"/>
                  <a:ext cx="208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solidFill>
                              <a:srgbClr val="FF0000"/>
                            </a:solidFill>
                            <a:latin typeface="Cambria Math" panose="02040503050406030204" pitchFamily="18" charset="0"/>
                          </a:rPr>
                          <m:t>G</m:t>
                        </m:r>
                      </m:oMath>
                    </m:oMathPara>
                  </a14:m>
                  <a:endParaRPr lang="es-CO"/>
                </a:p>
              </p:txBody>
            </p:sp>
          </mc:Choice>
          <mc:Fallback>
            <p:sp>
              <p:nvSpPr>
                <p:cNvPr id="18" name="CuadroTexto 17">
                  <a:extLst>
                    <a:ext uri="{FF2B5EF4-FFF2-40B4-BE49-F238E27FC236}">
                      <a16:creationId xmlns:a16="http://schemas.microsoft.com/office/drawing/2014/main" id="{B7E1348C-CC92-4076-85E5-47B243246B79}"/>
                    </a:ext>
                  </a:extLst>
                </p:cNvPr>
                <p:cNvSpPr txBox="1">
                  <a:spLocks noRot="1" noChangeAspect="1" noMove="1" noResize="1" noEditPoints="1" noAdjustHandles="1" noChangeArrowheads="1" noChangeShapeType="1" noTextEdit="1"/>
                </p:cNvSpPr>
                <p:nvPr/>
              </p:nvSpPr>
              <p:spPr>
                <a:xfrm>
                  <a:off x="4046775" y="3454144"/>
                  <a:ext cx="208903" cy="276999"/>
                </a:xfrm>
                <a:prstGeom prst="rect">
                  <a:avLst/>
                </a:prstGeom>
                <a:blipFill>
                  <a:blip r:embed="rId7"/>
                  <a:stretch>
                    <a:fillRect l="-20588" r="-26471" b="-8696"/>
                  </a:stretch>
                </a:blipFill>
              </p:spPr>
              <p:txBody>
                <a:bodyPr/>
                <a:lstStyle/>
                <a:p>
                  <a:r>
                    <a:rPr lang="en-US">
                      <a:noFill/>
                    </a:rPr>
                    <a:t> </a:t>
                  </a:r>
                </a:p>
              </p:txBody>
            </p:sp>
          </mc:Fallback>
        </mc:AlternateContent>
        <p:cxnSp>
          <p:nvCxnSpPr>
            <p:cNvPr id="19" name="Conector recto de flecha 18">
              <a:extLst>
                <a:ext uri="{FF2B5EF4-FFF2-40B4-BE49-F238E27FC236}">
                  <a16:creationId xmlns:a16="http://schemas.microsoft.com/office/drawing/2014/main" id="{A0E6C40F-0E5C-477D-9DCB-A2F5C51C6D73}"/>
                </a:ext>
              </a:extLst>
            </p:cNvPr>
            <p:cNvCxnSpPr>
              <a:cxnSpLocks/>
              <a:endCxn id="22" idx="2"/>
            </p:cNvCxnSpPr>
            <p:nvPr/>
          </p:nvCxnSpPr>
          <p:spPr>
            <a:xfrm>
              <a:off x="5210882" y="3769035"/>
              <a:ext cx="6095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F9C13D60-8EC8-4ED4-96D6-A7529F8018B2}"/>
                </a:ext>
              </a:extLst>
            </p:cNvPr>
            <p:cNvCxnSpPr>
              <a:cxnSpLocks/>
              <a:stCxn id="22" idx="6"/>
            </p:cNvCxnSpPr>
            <p:nvPr/>
          </p:nvCxnSpPr>
          <p:spPr>
            <a:xfrm>
              <a:off x="6370431" y="3769035"/>
              <a:ext cx="6818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0E8F5B70-44E6-4E38-97D8-E4ACDF30CD7F}"/>
                </a:ext>
              </a:extLst>
            </p:cNvPr>
            <p:cNvCxnSpPr>
              <a:cxnSpLocks/>
              <a:endCxn id="22" idx="4"/>
            </p:cNvCxnSpPr>
            <p:nvPr/>
          </p:nvCxnSpPr>
          <p:spPr>
            <a:xfrm flipV="1">
              <a:off x="6095456" y="4040702"/>
              <a:ext cx="0" cy="468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iagrama de flujo: conector 21">
              <a:extLst>
                <a:ext uri="{FF2B5EF4-FFF2-40B4-BE49-F238E27FC236}">
                  <a16:creationId xmlns:a16="http://schemas.microsoft.com/office/drawing/2014/main" id="{230B2A74-BBEC-4C07-8405-5F548E59FDF7}"/>
                </a:ext>
              </a:extLst>
            </p:cNvPr>
            <p:cNvSpPr/>
            <p:nvPr/>
          </p:nvSpPr>
          <p:spPr>
            <a:xfrm>
              <a:off x="5820480" y="3497367"/>
              <a:ext cx="549951" cy="543335"/>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80E2E150-517F-4622-88A0-B40670AABE9C}"/>
                    </a:ext>
                  </a:extLst>
                </p:cNvPr>
                <p:cNvSpPr txBox="1"/>
                <p:nvPr/>
              </p:nvSpPr>
              <p:spPr>
                <a:xfrm>
                  <a:off x="5225024" y="3494702"/>
                  <a:ext cx="4509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1/</m:t>
                        </m:r>
                        <m:r>
                          <m:rPr>
                            <m:sty m:val="p"/>
                          </m:rPr>
                          <a:rPr lang="es-CO" b="0" i="0" smtClean="0">
                            <a:latin typeface="Cambria Math" panose="02040503050406030204" pitchFamily="18" charset="0"/>
                          </a:rPr>
                          <m:t>G</m:t>
                        </m:r>
                      </m:oMath>
                    </m:oMathPara>
                  </a14:m>
                  <a:endParaRPr lang="es-CO"/>
                </a:p>
              </p:txBody>
            </p:sp>
          </mc:Choice>
          <mc:Fallback>
            <p:sp>
              <p:nvSpPr>
                <p:cNvPr id="23" name="CuadroTexto 22">
                  <a:extLst>
                    <a:ext uri="{FF2B5EF4-FFF2-40B4-BE49-F238E27FC236}">
                      <a16:creationId xmlns:a16="http://schemas.microsoft.com/office/drawing/2014/main" id="{80E2E150-517F-4622-88A0-B40670AABE9C}"/>
                    </a:ext>
                  </a:extLst>
                </p:cNvPr>
                <p:cNvSpPr txBox="1">
                  <a:spLocks noRot="1" noChangeAspect="1" noMove="1" noResize="1" noEditPoints="1" noAdjustHandles="1" noChangeArrowheads="1" noChangeShapeType="1" noTextEdit="1"/>
                </p:cNvSpPr>
                <p:nvPr/>
              </p:nvSpPr>
              <p:spPr>
                <a:xfrm>
                  <a:off x="5225024" y="3494702"/>
                  <a:ext cx="450957" cy="276999"/>
                </a:xfrm>
                <a:prstGeom prst="rect">
                  <a:avLst/>
                </a:prstGeom>
                <a:blipFill>
                  <a:blip r:embed="rId8"/>
                  <a:stretch>
                    <a:fillRect l="-9459" r="-12162"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CuadroTexto 25">
                  <a:extLst>
                    <a:ext uri="{FF2B5EF4-FFF2-40B4-BE49-F238E27FC236}">
                      <a16:creationId xmlns:a16="http://schemas.microsoft.com/office/drawing/2014/main" id="{8790B4F8-2418-45D2-B46E-A751D6875ED2}"/>
                    </a:ext>
                  </a:extLst>
                </p:cNvPr>
                <p:cNvSpPr txBox="1"/>
                <p:nvPr/>
              </p:nvSpPr>
              <p:spPr>
                <a:xfrm>
                  <a:off x="5854169" y="4508961"/>
                  <a:ext cx="4825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ea typeface="Cambria Math" panose="02040503050406030204" pitchFamily="18" charset="0"/>
                          </a:rPr>
                          <m:t>σ</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26" name="CuadroTexto 25">
                  <a:extLst>
                    <a:ext uri="{FF2B5EF4-FFF2-40B4-BE49-F238E27FC236}">
                      <a16:creationId xmlns:a16="http://schemas.microsoft.com/office/drawing/2014/main" id="{8790B4F8-2418-45D2-B46E-A751D6875ED2}"/>
                    </a:ext>
                  </a:extLst>
                </p:cNvPr>
                <p:cNvSpPr txBox="1">
                  <a:spLocks noRot="1" noChangeAspect="1" noMove="1" noResize="1" noEditPoints="1" noAdjustHandles="1" noChangeArrowheads="1" noChangeShapeType="1" noTextEdit="1"/>
                </p:cNvSpPr>
                <p:nvPr/>
              </p:nvSpPr>
              <p:spPr>
                <a:xfrm>
                  <a:off x="5854169" y="4508961"/>
                  <a:ext cx="482568" cy="276999"/>
                </a:xfrm>
                <a:prstGeom prst="rect">
                  <a:avLst/>
                </a:prstGeom>
                <a:blipFill>
                  <a:blip r:embed="rId5"/>
                  <a:stretch>
                    <a:fillRect l="-3797" r="-15190"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CuadroTexto 26">
                  <a:extLst>
                    <a:ext uri="{FF2B5EF4-FFF2-40B4-BE49-F238E27FC236}">
                      <a16:creationId xmlns:a16="http://schemas.microsoft.com/office/drawing/2014/main" id="{741F2662-B0A0-4CA6-A7DE-E46AC4AAE4C9}"/>
                    </a:ext>
                  </a:extLst>
                </p:cNvPr>
                <p:cNvSpPr txBox="1"/>
                <p:nvPr/>
              </p:nvSpPr>
              <p:spPr>
                <a:xfrm>
                  <a:off x="5982442" y="3612925"/>
                  <a:ext cx="226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m:t>
                        </m:r>
                      </m:oMath>
                    </m:oMathPara>
                  </a14:m>
                  <a:endParaRPr lang="es-CO"/>
                </a:p>
              </p:txBody>
            </p:sp>
          </mc:Choice>
          <mc:Fallback>
            <p:sp>
              <p:nvSpPr>
                <p:cNvPr id="27" name="CuadroTexto 26">
                  <a:extLst>
                    <a:ext uri="{FF2B5EF4-FFF2-40B4-BE49-F238E27FC236}">
                      <a16:creationId xmlns:a16="http://schemas.microsoft.com/office/drawing/2014/main" id="{741F2662-B0A0-4CA6-A7DE-E46AC4AAE4C9}"/>
                    </a:ext>
                  </a:extLst>
                </p:cNvPr>
                <p:cNvSpPr txBox="1">
                  <a:spLocks noRot="1" noChangeAspect="1" noMove="1" noResize="1" noEditPoints="1" noAdjustHandles="1" noChangeArrowheads="1" noChangeShapeType="1" noTextEdit="1"/>
                </p:cNvSpPr>
                <p:nvPr/>
              </p:nvSpPr>
              <p:spPr>
                <a:xfrm>
                  <a:off x="5982442" y="3612925"/>
                  <a:ext cx="226023" cy="276999"/>
                </a:xfrm>
                <a:prstGeom prst="rect">
                  <a:avLst/>
                </a:prstGeom>
                <a:blipFill>
                  <a:blip r:embed="rId9"/>
                  <a:stretch>
                    <a:fillRect l="-24324" r="-18919" b="-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4610F368-ACC6-4B1B-81C5-07D6B292443D}"/>
                    </a:ext>
                  </a:extLst>
                </p:cNvPr>
                <p:cNvSpPr txBox="1"/>
                <p:nvPr/>
              </p:nvSpPr>
              <p:spPr>
                <a:xfrm>
                  <a:off x="6560734" y="3474423"/>
                  <a:ext cx="208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solidFill>
                              <a:srgbClr val="FF0000"/>
                            </a:solidFill>
                            <a:latin typeface="Cambria Math" panose="02040503050406030204" pitchFamily="18" charset="0"/>
                          </a:rPr>
                          <m:t>G</m:t>
                        </m:r>
                      </m:oMath>
                    </m:oMathPara>
                  </a14:m>
                  <a:endParaRPr lang="es-CO"/>
                </a:p>
              </p:txBody>
            </p:sp>
          </mc:Choice>
          <mc:Fallback>
            <p:sp>
              <p:nvSpPr>
                <p:cNvPr id="28" name="CuadroTexto 27">
                  <a:extLst>
                    <a:ext uri="{FF2B5EF4-FFF2-40B4-BE49-F238E27FC236}">
                      <a16:creationId xmlns:a16="http://schemas.microsoft.com/office/drawing/2014/main" id="{4610F368-ACC6-4B1B-81C5-07D6B292443D}"/>
                    </a:ext>
                  </a:extLst>
                </p:cNvPr>
                <p:cNvSpPr txBox="1">
                  <a:spLocks noRot="1" noChangeAspect="1" noMove="1" noResize="1" noEditPoints="1" noAdjustHandles="1" noChangeArrowheads="1" noChangeShapeType="1" noTextEdit="1"/>
                </p:cNvSpPr>
                <p:nvPr/>
              </p:nvSpPr>
              <p:spPr>
                <a:xfrm>
                  <a:off x="6560734" y="3474423"/>
                  <a:ext cx="208903" cy="276999"/>
                </a:xfrm>
                <a:prstGeom prst="rect">
                  <a:avLst/>
                </a:prstGeom>
                <a:blipFill>
                  <a:blip r:embed="rId10"/>
                  <a:stretch>
                    <a:fillRect l="-20000" r="-22857"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CuadroTexto 38">
                  <a:extLst>
                    <a:ext uri="{FF2B5EF4-FFF2-40B4-BE49-F238E27FC236}">
                      <a16:creationId xmlns:a16="http://schemas.microsoft.com/office/drawing/2014/main" id="{031B2A3E-E516-4178-9615-9F061844ED67}"/>
                    </a:ext>
                  </a:extLst>
                </p:cNvPr>
                <p:cNvSpPr txBox="1"/>
                <p:nvPr/>
              </p:nvSpPr>
              <p:spPr>
                <a:xfrm>
                  <a:off x="6940306" y="3545195"/>
                  <a:ext cx="565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m:t>
                        </m:r>
                      </m:oMath>
                    </m:oMathPara>
                  </a14:m>
                  <a:endParaRPr lang="es-CO"/>
                </a:p>
              </p:txBody>
            </p:sp>
          </mc:Choice>
          <mc:Fallback>
            <p:sp>
              <p:nvSpPr>
                <p:cNvPr id="39" name="CuadroTexto 38">
                  <a:extLst>
                    <a:ext uri="{FF2B5EF4-FFF2-40B4-BE49-F238E27FC236}">
                      <a16:creationId xmlns:a16="http://schemas.microsoft.com/office/drawing/2014/main" id="{031B2A3E-E516-4178-9615-9F061844ED67}"/>
                    </a:ext>
                  </a:extLst>
                </p:cNvPr>
                <p:cNvSpPr txBox="1">
                  <a:spLocks noRot="1" noChangeAspect="1" noMove="1" noResize="1" noEditPoints="1" noAdjustHandles="1" noChangeArrowheads="1" noChangeShapeType="1" noTextEdit="1"/>
                </p:cNvSpPr>
                <p:nvPr/>
              </p:nvSpPr>
              <p:spPr>
                <a:xfrm>
                  <a:off x="6940306" y="3545195"/>
                  <a:ext cx="565475" cy="276999"/>
                </a:xfrm>
                <a:prstGeom prst="rect">
                  <a:avLst/>
                </a:prstGeom>
                <a:blipFill>
                  <a:blip r:embed="rId11"/>
                  <a:stretch>
                    <a:fillRect/>
                  </a:stretch>
                </a:blipFill>
              </p:spPr>
              <p:txBody>
                <a:bodyPr/>
                <a:lstStyle/>
                <a:p>
                  <a:r>
                    <a:rPr lang="en-US">
                      <a:noFill/>
                    </a:rPr>
                    <a:t> </a:t>
                  </a:r>
                </a:p>
              </p:txBody>
            </p:sp>
          </mc:Fallback>
        </mc:AlternateContent>
        <p:cxnSp>
          <p:nvCxnSpPr>
            <p:cNvPr id="40" name="Conector recto de flecha 39">
              <a:extLst>
                <a:ext uri="{FF2B5EF4-FFF2-40B4-BE49-F238E27FC236}">
                  <a16:creationId xmlns:a16="http://schemas.microsoft.com/office/drawing/2014/main" id="{E8F8D39B-6419-40D1-93ED-211879C4D2C7}"/>
                </a:ext>
              </a:extLst>
            </p:cNvPr>
            <p:cNvCxnSpPr>
              <a:cxnSpLocks/>
              <a:endCxn id="43" idx="2"/>
            </p:cNvCxnSpPr>
            <p:nvPr/>
          </p:nvCxnSpPr>
          <p:spPr>
            <a:xfrm>
              <a:off x="7442009" y="3748756"/>
              <a:ext cx="6095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66C53023-F08F-46BC-969F-65F5F3673308}"/>
                </a:ext>
              </a:extLst>
            </p:cNvPr>
            <p:cNvCxnSpPr>
              <a:cxnSpLocks/>
              <a:stCxn id="43" idx="6"/>
            </p:cNvCxnSpPr>
            <p:nvPr/>
          </p:nvCxnSpPr>
          <p:spPr>
            <a:xfrm>
              <a:off x="8601558" y="3748756"/>
              <a:ext cx="68180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99AF4E38-351E-4468-8BAA-01030BD30D90}"/>
                </a:ext>
              </a:extLst>
            </p:cNvPr>
            <p:cNvCxnSpPr>
              <a:cxnSpLocks/>
              <a:endCxn id="43" idx="4"/>
            </p:cNvCxnSpPr>
            <p:nvPr/>
          </p:nvCxnSpPr>
          <p:spPr>
            <a:xfrm flipV="1">
              <a:off x="8326583" y="4020423"/>
              <a:ext cx="0" cy="4682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Diagrama de flujo: conector 42">
              <a:extLst>
                <a:ext uri="{FF2B5EF4-FFF2-40B4-BE49-F238E27FC236}">
                  <a16:creationId xmlns:a16="http://schemas.microsoft.com/office/drawing/2014/main" id="{870E0367-C115-4BFD-85C4-2D1330195510}"/>
                </a:ext>
              </a:extLst>
            </p:cNvPr>
            <p:cNvSpPr/>
            <p:nvPr/>
          </p:nvSpPr>
          <p:spPr>
            <a:xfrm>
              <a:off x="8051607" y="3477088"/>
              <a:ext cx="549951" cy="543335"/>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531B220D-28EB-453A-87F1-42878CAD58CC}"/>
                    </a:ext>
                  </a:extLst>
                </p:cNvPr>
                <p:cNvSpPr txBox="1"/>
                <p:nvPr/>
              </p:nvSpPr>
              <p:spPr>
                <a:xfrm>
                  <a:off x="7456151" y="3474423"/>
                  <a:ext cx="4509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1/</m:t>
                        </m:r>
                        <m:r>
                          <m:rPr>
                            <m:sty m:val="p"/>
                          </m:rPr>
                          <a:rPr lang="es-CO" b="0" i="0" smtClean="0">
                            <a:latin typeface="Cambria Math" panose="02040503050406030204" pitchFamily="18" charset="0"/>
                          </a:rPr>
                          <m:t>G</m:t>
                        </m:r>
                      </m:oMath>
                    </m:oMathPara>
                  </a14:m>
                  <a:endParaRPr lang="es-CO"/>
                </a:p>
              </p:txBody>
            </p:sp>
          </mc:Choice>
          <mc:Fallback>
            <p:sp>
              <p:nvSpPr>
                <p:cNvPr id="44" name="CuadroTexto 43">
                  <a:extLst>
                    <a:ext uri="{FF2B5EF4-FFF2-40B4-BE49-F238E27FC236}">
                      <a16:creationId xmlns:a16="http://schemas.microsoft.com/office/drawing/2014/main" id="{531B220D-28EB-453A-87F1-42878CAD58CC}"/>
                    </a:ext>
                  </a:extLst>
                </p:cNvPr>
                <p:cNvSpPr txBox="1">
                  <a:spLocks noRot="1" noChangeAspect="1" noMove="1" noResize="1" noEditPoints="1" noAdjustHandles="1" noChangeArrowheads="1" noChangeShapeType="1" noTextEdit="1"/>
                </p:cNvSpPr>
                <p:nvPr/>
              </p:nvSpPr>
              <p:spPr>
                <a:xfrm>
                  <a:off x="7456151" y="3474423"/>
                  <a:ext cx="450957" cy="276999"/>
                </a:xfrm>
                <a:prstGeom prst="rect">
                  <a:avLst/>
                </a:prstGeom>
                <a:blipFill>
                  <a:blip r:embed="rId12"/>
                  <a:stretch>
                    <a:fillRect l="-9459" t="-2222" r="-12162"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CuadroTexto 45">
                  <a:extLst>
                    <a:ext uri="{FF2B5EF4-FFF2-40B4-BE49-F238E27FC236}">
                      <a16:creationId xmlns:a16="http://schemas.microsoft.com/office/drawing/2014/main" id="{9476ED41-60F3-4F6A-AF4D-9D8A3CFE060C}"/>
                    </a:ext>
                  </a:extLst>
                </p:cNvPr>
                <p:cNvSpPr txBox="1"/>
                <p:nvPr/>
              </p:nvSpPr>
              <p:spPr>
                <a:xfrm>
                  <a:off x="9333900" y="3592644"/>
                  <a:ext cx="565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acc>
                              <m:accPr>
                                <m:chr m:val="̂"/>
                                <m:ctrlPr>
                                  <a:rPr lang="es-CO" i="1">
                                    <a:latin typeface="Cambria Math" panose="02040503050406030204" pitchFamily="18" charset="0"/>
                                  </a:rPr>
                                </m:ctrlPr>
                              </m:accPr>
                              <m:e>
                                <m:r>
                                  <m:rPr>
                                    <m:sty m:val="p"/>
                                  </m:rPr>
                                  <a:rPr lang="es-CO" i="0">
                                    <a:latin typeface="Cambria Math" panose="02040503050406030204" pitchFamily="18" charset="0"/>
                                  </a:rPr>
                                  <m:t>x</m:t>
                                </m:r>
                              </m:e>
                            </m:acc>
                          </m:e>
                          <m:sub>
                            <m:r>
                              <m:rPr>
                                <m:sty m:val="p"/>
                              </m:rPr>
                              <a:rPr lang="es-CO" b="0" i="0" smtClean="0">
                                <a:latin typeface="Cambria Math" panose="02040503050406030204" pitchFamily="18" charset="0"/>
                              </a:rPr>
                              <m:t>N</m:t>
                            </m:r>
                          </m:sub>
                        </m:sSub>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46" name="CuadroTexto 45">
                  <a:extLst>
                    <a:ext uri="{FF2B5EF4-FFF2-40B4-BE49-F238E27FC236}">
                      <a16:creationId xmlns:a16="http://schemas.microsoft.com/office/drawing/2014/main" id="{9476ED41-60F3-4F6A-AF4D-9D8A3CFE060C}"/>
                    </a:ext>
                  </a:extLst>
                </p:cNvPr>
                <p:cNvSpPr txBox="1">
                  <a:spLocks noRot="1" noChangeAspect="1" noMove="1" noResize="1" noEditPoints="1" noAdjustHandles="1" noChangeArrowheads="1" noChangeShapeType="1" noTextEdit="1"/>
                </p:cNvSpPr>
                <p:nvPr/>
              </p:nvSpPr>
              <p:spPr>
                <a:xfrm>
                  <a:off x="9333900" y="3592644"/>
                  <a:ext cx="565475" cy="276999"/>
                </a:xfrm>
                <a:prstGeom prst="rect">
                  <a:avLst/>
                </a:prstGeom>
                <a:blipFill>
                  <a:blip r:embed="rId13"/>
                  <a:stretch>
                    <a:fillRect l="-8602" t="-24444" r="-16129"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CuadroTexto 46">
                  <a:extLst>
                    <a:ext uri="{FF2B5EF4-FFF2-40B4-BE49-F238E27FC236}">
                      <a16:creationId xmlns:a16="http://schemas.microsoft.com/office/drawing/2014/main" id="{1DE1E48B-7D52-4933-91CF-B1B3C9C4B21F}"/>
                    </a:ext>
                  </a:extLst>
                </p:cNvPr>
                <p:cNvSpPr txBox="1"/>
                <p:nvPr/>
              </p:nvSpPr>
              <p:spPr>
                <a:xfrm>
                  <a:off x="8085296" y="4488682"/>
                  <a:ext cx="4825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panose="02040503050406030204" pitchFamily="18" charset="0"/>
                            <a:ea typeface="Cambria Math" panose="02040503050406030204" pitchFamily="18" charset="0"/>
                          </a:rPr>
                          <m:t>σ</m:t>
                        </m:r>
                        <m:r>
                          <a:rPr lang="es-CO" b="0" i="0" smtClean="0">
                            <a:latin typeface="Cambria Math" panose="02040503050406030204" pitchFamily="18" charset="0"/>
                          </a:rPr>
                          <m:t>(</m:t>
                        </m:r>
                        <m:r>
                          <m:rPr>
                            <m:sty m:val="p"/>
                          </m:rPr>
                          <a:rPr lang="es-CO" b="0" i="0" smtClean="0">
                            <a:latin typeface="Cambria Math" panose="02040503050406030204" pitchFamily="18" charset="0"/>
                          </a:rPr>
                          <m:t>t</m:t>
                        </m:r>
                        <m:r>
                          <a:rPr lang="es-CO" b="0" i="0" smtClean="0">
                            <a:latin typeface="Cambria Math" panose="02040503050406030204" pitchFamily="18" charset="0"/>
                          </a:rPr>
                          <m:t>)</m:t>
                        </m:r>
                      </m:oMath>
                    </m:oMathPara>
                  </a14:m>
                  <a:endParaRPr lang="es-CO"/>
                </a:p>
              </p:txBody>
            </p:sp>
          </mc:Choice>
          <mc:Fallback>
            <p:sp>
              <p:nvSpPr>
                <p:cNvPr id="47" name="CuadroTexto 46">
                  <a:extLst>
                    <a:ext uri="{FF2B5EF4-FFF2-40B4-BE49-F238E27FC236}">
                      <a16:creationId xmlns:a16="http://schemas.microsoft.com/office/drawing/2014/main" id="{1DE1E48B-7D52-4933-91CF-B1B3C9C4B21F}"/>
                    </a:ext>
                  </a:extLst>
                </p:cNvPr>
                <p:cNvSpPr txBox="1">
                  <a:spLocks noRot="1" noChangeAspect="1" noMove="1" noResize="1" noEditPoints="1" noAdjustHandles="1" noChangeArrowheads="1" noChangeShapeType="1" noTextEdit="1"/>
                </p:cNvSpPr>
                <p:nvPr/>
              </p:nvSpPr>
              <p:spPr>
                <a:xfrm>
                  <a:off x="8085296" y="4488682"/>
                  <a:ext cx="482568" cy="276999"/>
                </a:xfrm>
                <a:prstGeom prst="rect">
                  <a:avLst/>
                </a:prstGeom>
                <a:blipFill>
                  <a:blip r:embed="rId14"/>
                  <a:stretch>
                    <a:fillRect l="-3797" r="-13924" b="-3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CuadroTexto 47">
                  <a:extLst>
                    <a:ext uri="{FF2B5EF4-FFF2-40B4-BE49-F238E27FC236}">
                      <a16:creationId xmlns:a16="http://schemas.microsoft.com/office/drawing/2014/main" id="{1027598F-2FE9-452E-8300-8856B9ACAD96}"/>
                    </a:ext>
                  </a:extLst>
                </p:cNvPr>
                <p:cNvSpPr txBox="1"/>
                <p:nvPr/>
              </p:nvSpPr>
              <p:spPr>
                <a:xfrm>
                  <a:off x="8213569" y="3592646"/>
                  <a:ext cx="2260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b="0" i="0" smtClean="0">
                            <a:latin typeface="Cambria Math" panose="02040503050406030204" pitchFamily="18" charset="0"/>
                          </a:rPr>
                          <m:t>+</m:t>
                        </m:r>
                      </m:oMath>
                    </m:oMathPara>
                  </a14:m>
                  <a:endParaRPr lang="es-CO"/>
                </a:p>
              </p:txBody>
            </p:sp>
          </mc:Choice>
          <mc:Fallback>
            <p:sp>
              <p:nvSpPr>
                <p:cNvPr id="48" name="CuadroTexto 47">
                  <a:extLst>
                    <a:ext uri="{FF2B5EF4-FFF2-40B4-BE49-F238E27FC236}">
                      <a16:creationId xmlns:a16="http://schemas.microsoft.com/office/drawing/2014/main" id="{1027598F-2FE9-452E-8300-8856B9ACAD96}"/>
                    </a:ext>
                  </a:extLst>
                </p:cNvPr>
                <p:cNvSpPr txBox="1">
                  <a:spLocks noRot="1" noChangeAspect="1" noMove="1" noResize="1" noEditPoints="1" noAdjustHandles="1" noChangeArrowheads="1" noChangeShapeType="1" noTextEdit="1"/>
                </p:cNvSpPr>
                <p:nvPr/>
              </p:nvSpPr>
              <p:spPr>
                <a:xfrm>
                  <a:off x="8213569" y="3592646"/>
                  <a:ext cx="226023" cy="276999"/>
                </a:xfrm>
                <a:prstGeom prst="rect">
                  <a:avLst/>
                </a:prstGeom>
                <a:blipFill>
                  <a:blip r:embed="rId15"/>
                  <a:stretch>
                    <a:fillRect l="-24324" r="-18919"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CuadroTexto 48">
                  <a:extLst>
                    <a:ext uri="{FF2B5EF4-FFF2-40B4-BE49-F238E27FC236}">
                      <a16:creationId xmlns:a16="http://schemas.microsoft.com/office/drawing/2014/main" id="{DEA20BBE-2462-4245-BD9C-76BC6C415C9A}"/>
                    </a:ext>
                  </a:extLst>
                </p:cNvPr>
                <p:cNvSpPr txBox="1"/>
                <p:nvPr/>
              </p:nvSpPr>
              <p:spPr>
                <a:xfrm>
                  <a:off x="8791861" y="3454144"/>
                  <a:ext cx="208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solidFill>
                              <a:srgbClr val="FF0000"/>
                            </a:solidFill>
                            <a:latin typeface="Cambria Math" panose="02040503050406030204" pitchFamily="18" charset="0"/>
                          </a:rPr>
                          <m:t>G</m:t>
                        </m:r>
                      </m:oMath>
                    </m:oMathPara>
                  </a14:m>
                  <a:endParaRPr lang="es-CO"/>
                </a:p>
              </p:txBody>
            </p:sp>
          </mc:Choice>
          <mc:Fallback>
            <p:sp>
              <p:nvSpPr>
                <p:cNvPr id="49" name="CuadroTexto 48">
                  <a:extLst>
                    <a:ext uri="{FF2B5EF4-FFF2-40B4-BE49-F238E27FC236}">
                      <a16:creationId xmlns:a16="http://schemas.microsoft.com/office/drawing/2014/main" id="{DEA20BBE-2462-4245-BD9C-76BC6C415C9A}"/>
                    </a:ext>
                  </a:extLst>
                </p:cNvPr>
                <p:cNvSpPr txBox="1">
                  <a:spLocks noRot="1" noChangeAspect="1" noMove="1" noResize="1" noEditPoints="1" noAdjustHandles="1" noChangeArrowheads="1" noChangeShapeType="1" noTextEdit="1"/>
                </p:cNvSpPr>
                <p:nvPr/>
              </p:nvSpPr>
              <p:spPr>
                <a:xfrm>
                  <a:off x="8791861" y="3454144"/>
                  <a:ext cx="208903" cy="276999"/>
                </a:xfrm>
                <a:prstGeom prst="rect">
                  <a:avLst/>
                </a:prstGeom>
                <a:blipFill>
                  <a:blip r:embed="rId7"/>
                  <a:stretch>
                    <a:fillRect l="-20000" r="-22857" b="-8696"/>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50" name="CuadroTexto 49">
                <a:extLst>
                  <a:ext uri="{FF2B5EF4-FFF2-40B4-BE49-F238E27FC236}">
                    <a16:creationId xmlns:a16="http://schemas.microsoft.com/office/drawing/2014/main" id="{B3FAA70F-0DCF-4C0C-830E-AFEB0B18B3D2}"/>
                  </a:ext>
                </a:extLst>
              </p:cNvPr>
              <p:cNvSpPr txBox="1"/>
              <p:nvPr/>
            </p:nvSpPr>
            <p:spPr>
              <a:xfrm>
                <a:off x="4855547" y="4579288"/>
                <a:ext cx="3122974" cy="360804"/>
              </a:xfrm>
              <a:prstGeom prst="rect">
                <a:avLst/>
              </a:prstGeom>
              <a:noFill/>
            </p:spPr>
            <p:txBody>
              <a:bodyPr wrap="square" lIns="0" tIns="0" rIns="0" bIns="0" rtlCol="0">
                <a:spAutoFit/>
              </a:bodyPr>
              <a:lstStyle/>
              <a:p>
                <a14:m>
                  <m:oMath xmlns:m="http://schemas.openxmlformats.org/officeDocument/2006/math">
                    <m:sSub>
                      <m:sSubPr>
                        <m:ctrlPr>
                          <a:rPr lang="es-CO" sz="2400" i="1" smtClean="0">
                            <a:latin typeface="Cambria Math" panose="02040503050406030204" pitchFamily="18" charset="0"/>
                          </a:rPr>
                        </m:ctrlPr>
                      </m:sSubPr>
                      <m:e>
                        <m:acc>
                          <m:accPr>
                            <m:chr m:val="̂"/>
                            <m:ctrlPr>
                              <a:rPr lang="es-CO" sz="2400" i="1">
                                <a:latin typeface="Cambria Math" panose="02040503050406030204" pitchFamily="18" charset="0"/>
                              </a:rPr>
                            </m:ctrlPr>
                          </m:accPr>
                          <m:e>
                            <m:r>
                              <m:rPr>
                                <m:sty m:val="p"/>
                              </m:rPr>
                              <a:rPr lang="es-CO" sz="2400" i="0">
                                <a:latin typeface="Cambria Math" panose="02040503050406030204" pitchFamily="18" charset="0"/>
                              </a:rPr>
                              <m:t>x</m:t>
                            </m:r>
                          </m:e>
                        </m:acc>
                      </m:e>
                      <m:sub>
                        <m:r>
                          <m:rPr>
                            <m:sty m:val="p"/>
                          </m:rPr>
                          <a:rPr lang="es-CO" sz="2400" b="0" i="0" smtClean="0">
                            <a:latin typeface="Cambria Math" panose="02040503050406030204" pitchFamily="18" charset="0"/>
                          </a:rPr>
                          <m:t>N</m:t>
                        </m:r>
                      </m:sub>
                    </m:sSub>
                    <m:r>
                      <a:rPr lang="es-CO" sz="2400" i="0">
                        <a:latin typeface="Cambria Math" panose="02040503050406030204" pitchFamily="18" charset="0"/>
                      </a:rPr>
                      <m:t>(</m:t>
                    </m:r>
                    <m:r>
                      <m:rPr>
                        <m:sty m:val="p"/>
                      </m:rPr>
                      <a:rPr lang="es-CO" sz="2400" i="0">
                        <a:latin typeface="Cambria Math" panose="02040503050406030204" pitchFamily="18" charset="0"/>
                      </a:rPr>
                      <m:t>t</m:t>
                    </m:r>
                    <m:r>
                      <a:rPr lang="es-CO" sz="2400" i="0">
                        <a:latin typeface="Cambria Math" panose="02040503050406030204" pitchFamily="18" charset="0"/>
                      </a:rPr>
                      <m:t>)</m:t>
                    </m:r>
                    <m:r>
                      <a:rPr lang="es-CO" sz="2200" b="0" i="0" smtClean="0">
                        <a:latin typeface="Cambria Math" panose="02040503050406030204" pitchFamily="18" charset="0"/>
                      </a:rPr>
                      <m:t>=</m:t>
                    </m:r>
                    <m:r>
                      <m:rPr>
                        <m:sty m:val="p"/>
                      </m:rPr>
                      <a:rPr lang="es-CO" sz="2200" i="0">
                        <a:latin typeface="Cambria Math" panose="02040503050406030204" pitchFamily="18" charset="0"/>
                      </a:rPr>
                      <m:t>x</m:t>
                    </m:r>
                    <m:d>
                      <m:dPr>
                        <m:ctrlPr>
                          <a:rPr lang="es-CO" sz="2200" i="1">
                            <a:latin typeface="Cambria Math" panose="02040503050406030204" pitchFamily="18" charset="0"/>
                          </a:rPr>
                        </m:ctrlPr>
                      </m:dPr>
                      <m:e>
                        <m:r>
                          <m:rPr>
                            <m:sty m:val="p"/>
                          </m:rPr>
                          <a:rPr lang="es-CO" sz="2200" i="0">
                            <a:latin typeface="Cambria Math" panose="02040503050406030204" pitchFamily="18" charset="0"/>
                          </a:rPr>
                          <m:t>t</m:t>
                        </m:r>
                      </m:e>
                    </m:d>
                    <m:r>
                      <a:rPr lang="es-CO" sz="2200" b="0" i="0" smtClean="0">
                        <a:latin typeface="Cambria Math" panose="02040503050406030204" pitchFamily="18" charset="0"/>
                      </a:rPr>
                      <m:t>+</m:t>
                    </m:r>
                    <m:r>
                      <m:rPr>
                        <m:sty m:val="p"/>
                      </m:rPr>
                      <a:rPr lang="es-CO" sz="2200" b="0" i="0" smtClean="0">
                        <a:latin typeface="Cambria Math" panose="02040503050406030204" pitchFamily="18" charset="0"/>
                      </a:rPr>
                      <m:t>NGσ</m:t>
                    </m:r>
                  </m:oMath>
                </a14:m>
                <a:r>
                  <a:rPr lang="es-CO" sz="2200"/>
                  <a:t>(t)</a:t>
                </a:r>
              </a:p>
            </p:txBody>
          </p:sp>
        </mc:Choice>
        <mc:Fallback>
          <p:sp>
            <p:nvSpPr>
              <p:cNvPr id="50" name="CuadroTexto 49">
                <a:extLst>
                  <a:ext uri="{FF2B5EF4-FFF2-40B4-BE49-F238E27FC236}">
                    <a16:creationId xmlns:a16="http://schemas.microsoft.com/office/drawing/2014/main" id="{B3FAA70F-0DCF-4C0C-830E-AFEB0B18B3D2}"/>
                  </a:ext>
                </a:extLst>
              </p:cNvPr>
              <p:cNvSpPr txBox="1">
                <a:spLocks noRot="1" noChangeAspect="1" noMove="1" noResize="1" noEditPoints="1" noAdjustHandles="1" noChangeArrowheads="1" noChangeShapeType="1" noTextEdit="1"/>
              </p:cNvSpPr>
              <p:nvPr/>
            </p:nvSpPr>
            <p:spPr>
              <a:xfrm>
                <a:off x="4855547" y="4579288"/>
                <a:ext cx="3122974" cy="360804"/>
              </a:xfrm>
              <a:prstGeom prst="rect">
                <a:avLst/>
              </a:prstGeom>
              <a:blipFill>
                <a:blip r:embed="rId16"/>
                <a:stretch>
                  <a:fillRect l="-3320" t="-16949" b="-47458"/>
                </a:stretch>
              </a:blipFill>
            </p:spPr>
            <p:txBody>
              <a:bodyPr/>
              <a:lstStyle/>
              <a:p>
                <a:r>
                  <a:rPr lang="en-US">
                    <a:noFill/>
                  </a:rPr>
                  <a:t> </a:t>
                </a:r>
              </a:p>
            </p:txBody>
          </p:sp>
        </mc:Fallback>
      </mc:AlternateContent>
      <p:sp>
        <p:nvSpPr>
          <p:cNvPr id="2" name="CuadroTexto 1">
            <a:extLst>
              <a:ext uri="{FF2B5EF4-FFF2-40B4-BE49-F238E27FC236}">
                <a16:creationId xmlns:a16="http://schemas.microsoft.com/office/drawing/2014/main" id="{678AD0BA-9E8B-CD17-DCF7-2EE143402CF6}"/>
              </a:ext>
            </a:extLst>
          </p:cNvPr>
          <p:cNvSpPr txBox="1"/>
          <p:nvPr/>
        </p:nvSpPr>
        <p:spPr>
          <a:xfrm>
            <a:off x="2003384" y="1021093"/>
            <a:ext cx="8185232" cy="1077218"/>
          </a:xfrm>
          <a:prstGeom prst="rect">
            <a:avLst/>
          </a:prstGeom>
          <a:noFill/>
        </p:spPr>
        <p:txBody>
          <a:bodyPr wrap="square" rtlCol="0">
            <a:spAutoFit/>
          </a:bodyPr>
          <a:lstStyle/>
          <a:p>
            <a:pPr algn="ctr"/>
            <a:r>
              <a:rPr lang="es-CO" sz="3200" b="1">
                <a:solidFill>
                  <a:srgbClr val="1F804D"/>
                </a:solidFill>
                <a:latin typeface="+mj-lt"/>
              </a:rPr>
              <a:t>Para Comunicaciones a Grandes Distancias, Podemos Usar Repetidores</a:t>
            </a:r>
          </a:p>
        </p:txBody>
      </p:sp>
    </p:spTree>
    <p:extLst>
      <p:ext uri="{BB962C8B-B14F-4D97-AF65-F5344CB8AC3E}">
        <p14:creationId xmlns:p14="http://schemas.microsoft.com/office/powerpoint/2010/main" val="7464048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1">
            <a:extLst>
              <a:ext uri="{FF2B5EF4-FFF2-40B4-BE49-F238E27FC236}">
                <a16:creationId xmlns:a16="http://schemas.microsoft.com/office/drawing/2014/main" id="{3E625F27-C81D-4ECA-B65E-2156A225EC46}"/>
              </a:ext>
            </a:extLst>
          </p:cNvPr>
          <p:cNvSpPr txBox="1">
            <a:spLocks/>
          </p:cNvSpPr>
          <p:nvPr/>
        </p:nvSpPr>
        <p:spPr>
          <a:xfrm>
            <a:off x="9899375" y="6297763"/>
            <a:ext cx="1316272" cy="365125"/>
          </a:xfrm>
          <a:prstGeom prst="rect">
            <a:avLst/>
          </a:prstGeom>
        </p:spPr>
        <p:txBody>
          <a:bodyPr vert="horz" lIns="91440" tIns="45720" rIns="91440" bIns="45720" rtlCol="0" anchor="ctr"/>
          <a:lstStyle>
            <a:defPPr>
              <a:defRPr lang="es-CO"/>
            </a:defPPr>
            <a:lvl1pPr marL="0" algn="l" defTabSz="914400" rtl="0" eaLnBrk="1" latinLnBrk="0" hangingPunct="1">
              <a:defRPr sz="1200" kern="1200">
                <a:solidFill>
                  <a:schemeClr val="tx1">
                    <a:tint val="75000"/>
                  </a:schemeClr>
                </a:solidFill>
                <a:latin typeface="Open Sans" charset="0"/>
                <a:ea typeface="Open Sans" charset="0"/>
                <a:cs typeface="Open Sans"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FD362B-7555-4AA5-BD10-F27A78B9551D}" type="slidenum">
              <a:rPr lang="es-CO"/>
              <a:pPr/>
              <a:t>9</a:t>
            </a:fld>
            <a:endParaRPr lang="es-CO"/>
          </a:p>
        </p:txBody>
      </p:sp>
      <p:sp>
        <p:nvSpPr>
          <p:cNvPr id="5" name="CuadroTexto 4">
            <a:extLst>
              <a:ext uri="{FF2B5EF4-FFF2-40B4-BE49-F238E27FC236}">
                <a16:creationId xmlns:a16="http://schemas.microsoft.com/office/drawing/2014/main" id="{F8C23F5C-69D6-92A2-9011-D6219B82224C}"/>
              </a:ext>
            </a:extLst>
          </p:cNvPr>
          <p:cNvSpPr txBox="1"/>
          <p:nvPr/>
        </p:nvSpPr>
        <p:spPr>
          <a:xfrm>
            <a:off x="2003384" y="1021093"/>
            <a:ext cx="8185232" cy="1077218"/>
          </a:xfrm>
          <a:prstGeom prst="rect">
            <a:avLst/>
          </a:prstGeom>
          <a:noFill/>
        </p:spPr>
        <p:txBody>
          <a:bodyPr wrap="square" rtlCol="0">
            <a:spAutoFit/>
          </a:bodyPr>
          <a:lstStyle/>
          <a:p>
            <a:pPr algn="ctr"/>
            <a:r>
              <a:rPr lang="es-CO" sz="3200" b="1">
                <a:solidFill>
                  <a:srgbClr val="1F804D"/>
                </a:solidFill>
                <a:latin typeface="+mj-lt"/>
              </a:rPr>
              <a:t>Para Comunicaciones a Grandes Distancias, Podemos Usar Repetidores</a:t>
            </a:r>
          </a:p>
        </p:txBody>
      </p:sp>
      <p:grpSp>
        <p:nvGrpSpPr>
          <p:cNvPr id="20" name="Grupo 19">
            <a:extLst>
              <a:ext uri="{FF2B5EF4-FFF2-40B4-BE49-F238E27FC236}">
                <a16:creationId xmlns:a16="http://schemas.microsoft.com/office/drawing/2014/main" id="{ED3A2ED2-8A58-763B-87B5-8434508895A8}"/>
              </a:ext>
            </a:extLst>
          </p:cNvPr>
          <p:cNvGrpSpPr/>
          <p:nvPr/>
        </p:nvGrpSpPr>
        <p:grpSpPr>
          <a:xfrm>
            <a:off x="1307295" y="2497872"/>
            <a:ext cx="5407554" cy="3445056"/>
            <a:chOff x="1201278" y="2464134"/>
            <a:chExt cx="5407554" cy="3445056"/>
          </a:xfrm>
        </p:grpSpPr>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88D21DDD-54F7-4154-B77B-5E3E54029139}"/>
                    </a:ext>
                  </a:extLst>
                </p:cNvPr>
                <p:cNvSpPr txBox="1"/>
                <p:nvPr/>
              </p:nvSpPr>
              <p:spPr>
                <a:xfrm>
                  <a:off x="1426817" y="5224259"/>
                  <a:ext cx="5182015" cy="6849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acc>
                              <m:accPr>
                                <m:chr m:val="̂"/>
                                <m:ctrlPr>
                                  <a:rPr lang="es-CO" sz="2000" i="1">
                                    <a:latin typeface="Cambria Math" panose="02040503050406030204" pitchFamily="18" charset="0"/>
                                  </a:rPr>
                                </m:ctrlPr>
                              </m:accPr>
                              <m:e>
                                <m:r>
                                  <m:rPr>
                                    <m:sty m:val="p"/>
                                  </m:rPr>
                                  <a:rPr lang="es-CO" sz="2000" i="0">
                                    <a:latin typeface="Cambria Math" panose="02040503050406030204" pitchFamily="18" charset="0"/>
                                  </a:rPr>
                                  <m:t>x</m:t>
                                </m:r>
                              </m:e>
                            </m:acc>
                          </m:e>
                          <m:sub>
                            <m:r>
                              <a:rPr lang="es-CO" sz="2000" b="0" i="0" smtClean="0">
                                <a:latin typeface="Cambria Math" panose="02040503050406030204" pitchFamily="18" charset="0"/>
                              </a:rPr>
                              <m:t>2</m:t>
                            </m:r>
                          </m:sub>
                        </m:sSub>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r>
                          <a:rPr lang="es-CO" sz="2000" b="0" i="0" smtClean="0">
                            <a:latin typeface="Cambria Math" panose="02040503050406030204" pitchFamily="18" charset="0"/>
                          </a:rPr>
                          <m:t>=</m:t>
                        </m:r>
                        <m:r>
                          <m:rPr>
                            <m:sty m:val="p"/>
                          </m:rPr>
                          <a:rPr lang="es-CO" sz="2000" b="0" i="0" smtClean="0">
                            <a:latin typeface="Cambria Math" panose="02040503050406030204" pitchFamily="18" charset="0"/>
                          </a:rPr>
                          <m:t>G</m:t>
                        </m:r>
                        <m:d>
                          <m:dPr>
                            <m:begChr m:val="["/>
                            <m:endChr m:val="]"/>
                            <m:ctrlPr>
                              <a:rPr lang="es-CO" sz="2000" b="0" i="1" smtClean="0">
                                <a:latin typeface="Cambria Math" panose="02040503050406030204" pitchFamily="18" charset="0"/>
                              </a:rPr>
                            </m:ctrlPr>
                          </m:dPr>
                          <m:e>
                            <m:f>
                              <m:fPr>
                                <m:ctrlPr>
                                  <a:rPr lang="es-CO" sz="2000" b="0" i="1" smtClean="0">
                                    <a:latin typeface="Cambria Math" panose="02040503050406030204" pitchFamily="18" charset="0"/>
                                  </a:rPr>
                                </m:ctrlPr>
                              </m:fPr>
                              <m:num>
                                <m:sSub>
                                  <m:sSubPr>
                                    <m:ctrlPr>
                                      <a:rPr lang="es-CO" sz="2000" i="1">
                                        <a:latin typeface="Cambria Math" panose="02040503050406030204" pitchFamily="18" charset="0"/>
                                      </a:rPr>
                                    </m:ctrlPr>
                                  </m:sSubPr>
                                  <m:e>
                                    <m:acc>
                                      <m:accPr>
                                        <m:chr m:val="̂"/>
                                        <m:ctrlPr>
                                          <a:rPr lang="es-CO" sz="2000" i="1">
                                            <a:latin typeface="Cambria Math" panose="02040503050406030204" pitchFamily="18" charset="0"/>
                                          </a:rPr>
                                        </m:ctrlPr>
                                      </m:accPr>
                                      <m:e>
                                        <m:r>
                                          <m:rPr>
                                            <m:sty m:val="p"/>
                                          </m:rPr>
                                          <a:rPr lang="es-CO" sz="2000" i="0">
                                            <a:latin typeface="Cambria Math" panose="02040503050406030204" pitchFamily="18" charset="0"/>
                                          </a:rPr>
                                          <m:t>x</m:t>
                                        </m:r>
                                      </m:e>
                                    </m:acc>
                                  </m:e>
                                  <m:sub>
                                    <m:r>
                                      <a:rPr lang="es-CO" sz="2000" b="0" i="0" smtClean="0">
                                        <a:latin typeface="Cambria Math" panose="02040503050406030204" pitchFamily="18" charset="0"/>
                                      </a:rPr>
                                      <m:t>1</m:t>
                                    </m:r>
                                  </m:sub>
                                </m:sSub>
                                <m:d>
                                  <m:dPr>
                                    <m:ctrlPr>
                                      <a:rPr lang="es-CO" sz="2000" b="0" i="1" smtClean="0">
                                        <a:latin typeface="Cambria Math" panose="02040503050406030204" pitchFamily="18" charset="0"/>
                                      </a:rPr>
                                    </m:ctrlPr>
                                  </m:dPr>
                                  <m:e>
                                    <m:r>
                                      <m:rPr>
                                        <m:sty m:val="p"/>
                                      </m:rPr>
                                      <a:rPr lang="es-CO" sz="2000" b="0" i="0" smtClean="0">
                                        <a:latin typeface="Cambria Math" panose="02040503050406030204" pitchFamily="18" charset="0"/>
                                      </a:rPr>
                                      <m:t>t</m:t>
                                    </m:r>
                                  </m:e>
                                </m:d>
                              </m:num>
                              <m:den>
                                <m:r>
                                  <m:rPr>
                                    <m:sty m:val="p"/>
                                  </m:rPr>
                                  <a:rPr lang="es-CO" sz="2000" b="0" i="0" smtClean="0">
                                    <a:latin typeface="Cambria Math" panose="02040503050406030204" pitchFamily="18" charset="0"/>
                                  </a:rPr>
                                  <m:t>G</m:t>
                                </m:r>
                              </m:den>
                            </m:f>
                            <m:r>
                              <a:rPr lang="es-CO" sz="2000" b="0" i="0" smtClean="0">
                                <a:latin typeface="Cambria Math" panose="02040503050406030204" pitchFamily="18" charset="0"/>
                              </a:rPr>
                              <m:t>+</m:t>
                            </m:r>
                            <m:r>
                              <m:rPr>
                                <m:sty m:val="p"/>
                              </m:rPr>
                              <a:rPr lang="es-CO" sz="2000" b="0" i="0" smtClean="0">
                                <a:latin typeface="Cambria Math" panose="02040503050406030204" pitchFamily="18" charset="0"/>
                                <a:ea typeface="Cambria Math" panose="02040503050406030204" pitchFamily="18" charset="0"/>
                              </a:rPr>
                              <m:t>σ</m:t>
                            </m:r>
                            <m:d>
                              <m:dPr>
                                <m:ctrlPr>
                                  <a:rPr lang="es-CO" sz="2000" b="0" i="1" smtClean="0">
                                    <a:latin typeface="Cambria Math" panose="02040503050406030204" pitchFamily="18" charset="0"/>
                                    <a:ea typeface="Cambria Math" panose="02040503050406030204" pitchFamily="18" charset="0"/>
                                  </a:rPr>
                                </m:ctrlPr>
                              </m:dPr>
                              <m:e>
                                <m:r>
                                  <m:rPr>
                                    <m:sty m:val="p"/>
                                  </m:rPr>
                                  <a:rPr lang="es-CO" sz="2000" b="0" i="0" smtClean="0">
                                    <a:latin typeface="Cambria Math" panose="02040503050406030204" pitchFamily="18" charset="0"/>
                                    <a:ea typeface="Cambria Math" panose="02040503050406030204" pitchFamily="18" charset="0"/>
                                  </a:rPr>
                                  <m:t>t</m:t>
                                </m:r>
                              </m:e>
                            </m:d>
                          </m:e>
                        </m:d>
                        <m:r>
                          <a:rPr lang="es-CO" sz="2000" b="0" i="0" smtClean="0">
                            <a:latin typeface="Cambria Math" panose="02040503050406030204" pitchFamily="18" charset="0"/>
                            <a:ea typeface="Cambria Math" panose="02040503050406030204" pitchFamily="18" charset="0"/>
                          </a:rPr>
                          <m:t>=</m:t>
                        </m:r>
                        <m:r>
                          <m:rPr>
                            <m:sty m:val="p"/>
                          </m:rPr>
                          <a:rPr lang="es-CO" sz="2000" i="0">
                            <a:latin typeface="Cambria Math" panose="02040503050406030204" pitchFamily="18" charset="0"/>
                          </a:rPr>
                          <m:t>x</m:t>
                        </m:r>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r>
                          <a:rPr lang="es-CO" sz="2000" b="0" i="0" smtClean="0">
                            <a:latin typeface="Cambria Math" panose="02040503050406030204" pitchFamily="18" charset="0"/>
                          </a:rPr>
                          <m:t>+2</m:t>
                        </m:r>
                        <m:r>
                          <m:rPr>
                            <m:sty m:val="p"/>
                          </m:rPr>
                          <a:rPr lang="es-CO" sz="2000" b="0" i="0" smtClean="0">
                            <a:latin typeface="Cambria Math" panose="02040503050406030204" pitchFamily="18" charset="0"/>
                          </a:rPr>
                          <m:t>Gσ</m:t>
                        </m:r>
                        <m:d>
                          <m:dPr>
                            <m:ctrlPr>
                              <a:rPr lang="es-CO" sz="2000" i="1">
                                <a:latin typeface="Cambria Math" panose="02040503050406030204" pitchFamily="18" charset="0"/>
                                <a:ea typeface="Cambria Math" panose="02040503050406030204" pitchFamily="18" charset="0"/>
                              </a:rPr>
                            </m:ctrlPr>
                          </m:dPr>
                          <m:e>
                            <m:r>
                              <m:rPr>
                                <m:sty m:val="p"/>
                              </m:rPr>
                              <a:rPr lang="es-CO" sz="2000" i="0">
                                <a:latin typeface="Cambria Math" panose="02040503050406030204" pitchFamily="18" charset="0"/>
                                <a:ea typeface="Cambria Math" panose="02040503050406030204" pitchFamily="18" charset="0"/>
                              </a:rPr>
                              <m:t>t</m:t>
                            </m:r>
                          </m:e>
                        </m:d>
                      </m:oMath>
                    </m:oMathPara>
                  </a14:m>
                  <a:endParaRPr lang="es-CO"/>
                </a:p>
              </p:txBody>
            </p:sp>
          </mc:Choice>
          <mc:Fallback>
            <p:sp>
              <p:nvSpPr>
                <p:cNvPr id="9" name="CuadroTexto 8">
                  <a:extLst>
                    <a:ext uri="{FF2B5EF4-FFF2-40B4-BE49-F238E27FC236}">
                      <a16:creationId xmlns:a16="http://schemas.microsoft.com/office/drawing/2014/main" id="{88D21DDD-54F7-4154-B77B-5E3E54029139}"/>
                    </a:ext>
                  </a:extLst>
                </p:cNvPr>
                <p:cNvSpPr txBox="1">
                  <a:spLocks noRot="1" noChangeAspect="1" noMove="1" noResize="1" noEditPoints="1" noAdjustHandles="1" noChangeArrowheads="1" noChangeShapeType="1" noTextEdit="1"/>
                </p:cNvSpPr>
                <p:nvPr/>
              </p:nvSpPr>
              <p:spPr>
                <a:xfrm>
                  <a:off x="1426817" y="5224259"/>
                  <a:ext cx="5182015" cy="684931"/>
                </a:xfrm>
                <a:prstGeom prst="rect">
                  <a:avLst/>
                </a:prstGeom>
                <a:blipFill>
                  <a:blip r:embed="rId2"/>
                  <a:stretch>
                    <a:fillRect/>
                  </a:stretch>
                </a:blipFill>
              </p:spPr>
              <p:txBody>
                <a:bodyPr/>
                <a:lstStyle/>
                <a:p>
                  <a:r>
                    <a:rPr lang="en-US">
                      <a:noFill/>
                    </a:rPr>
                    <a:t> </a:t>
                  </a:r>
                </a:p>
              </p:txBody>
            </p:sp>
          </mc:Fallback>
        </mc:AlternateContent>
        <p:pic>
          <p:nvPicPr>
            <p:cNvPr id="18" name="Imagen 17">
              <a:extLst>
                <a:ext uri="{FF2B5EF4-FFF2-40B4-BE49-F238E27FC236}">
                  <a16:creationId xmlns:a16="http://schemas.microsoft.com/office/drawing/2014/main" id="{0DA60302-5A21-2914-03E7-24773B764F0E}"/>
                </a:ext>
              </a:extLst>
            </p:cNvPr>
            <p:cNvPicPr>
              <a:picLocks noChangeAspect="1"/>
            </p:cNvPicPr>
            <p:nvPr/>
          </p:nvPicPr>
          <p:blipFill>
            <a:blip r:embed="rId3"/>
            <a:stretch>
              <a:fillRect/>
            </a:stretch>
          </p:blipFill>
          <p:spPr>
            <a:xfrm>
              <a:off x="1201278" y="2464134"/>
              <a:ext cx="5131580" cy="2703030"/>
            </a:xfrm>
            <a:prstGeom prst="rect">
              <a:avLst/>
            </a:prstGeom>
          </p:spPr>
        </p:pic>
      </p:grpSp>
      <p:grpSp>
        <p:nvGrpSpPr>
          <p:cNvPr id="23" name="Grupo 22">
            <a:extLst>
              <a:ext uri="{FF2B5EF4-FFF2-40B4-BE49-F238E27FC236}">
                <a16:creationId xmlns:a16="http://schemas.microsoft.com/office/drawing/2014/main" id="{40F89EDD-63BF-5D66-6847-F6134652561D}"/>
              </a:ext>
            </a:extLst>
          </p:cNvPr>
          <p:cNvGrpSpPr/>
          <p:nvPr/>
        </p:nvGrpSpPr>
        <p:grpSpPr>
          <a:xfrm>
            <a:off x="6505131" y="2497872"/>
            <a:ext cx="5118738" cy="3217721"/>
            <a:chOff x="6505131" y="2497872"/>
            <a:chExt cx="5118738" cy="3217721"/>
          </a:xfrm>
        </p:grpSpPr>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C06444AF-0C98-4716-AA42-9BAA46AF7739}"/>
                    </a:ext>
                  </a:extLst>
                </p:cNvPr>
                <p:cNvSpPr txBox="1"/>
                <p:nvPr/>
              </p:nvSpPr>
              <p:spPr>
                <a:xfrm>
                  <a:off x="6822852" y="5407816"/>
                  <a:ext cx="480101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000" i="1" smtClean="0">
                                <a:latin typeface="Cambria Math" panose="02040503050406030204" pitchFamily="18" charset="0"/>
                              </a:rPr>
                            </m:ctrlPr>
                          </m:sSubPr>
                          <m:e>
                            <m:acc>
                              <m:accPr>
                                <m:chr m:val="̂"/>
                                <m:ctrlPr>
                                  <a:rPr lang="es-CO" sz="2000" i="1">
                                    <a:latin typeface="Cambria Math" panose="02040503050406030204" pitchFamily="18" charset="0"/>
                                  </a:rPr>
                                </m:ctrlPr>
                              </m:accPr>
                              <m:e>
                                <m:r>
                                  <m:rPr>
                                    <m:sty m:val="p"/>
                                  </m:rPr>
                                  <a:rPr lang="es-CO" sz="2000" i="0">
                                    <a:latin typeface="Cambria Math" panose="02040503050406030204" pitchFamily="18" charset="0"/>
                                  </a:rPr>
                                  <m:t>x</m:t>
                                </m:r>
                              </m:e>
                            </m:acc>
                          </m:e>
                          <m:sub>
                            <m:r>
                              <m:rPr>
                                <m:sty m:val="p"/>
                              </m:rPr>
                              <a:rPr lang="es-CO" sz="2000" b="0" i="0" smtClean="0">
                                <a:latin typeface="Cambria Math" panose="02040503050406030204" pitchFamily="18" charset="0"/>
                              </a:rPr>
                              <m:t>N</m:t>
                            </m:r>
                          </m:sub>
                        </m:sSub>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r>
                          <a:rPr lang="es-CO" sz="2000" b="0" i="0" smtClean="0">
                            <a:latin typeface="Cambria Math" panose="02040503050406030204" pitchFamily="18" charset="0"/>
                          </a:rPr>
                          <m:t>=</m:t>
                        </m:r>
                        <m:r>
                          <m:rPr>
                            <m:sty m:val="p"/>
                          </m:rPr>
                          <a:rPr lang="es-CO" sz="2000" i="0">
                            <a:latin typeface="Cambria Math" panose="02040503050406030204" pitchFamily="18" charset="0"/>
                          </a:rPr>
                          <m:t>x</m:t>
                        </m:r>
                        <m:d>
                          <m:dPr>
                            <m:ctrlPr>
                              <a:rPr lang="es-CO" sz="2000" i="1">
                                <a:latin typeface="Cambria Math" panose="02040503050406030204" pitchFamily="18" charset="0"/>
                              </a:rPr>
                            </m:ctrlPr>
                          </m:dPr>
                          <m:e>
                            <m:r>
                              <m:rPr>
                                <m:sty m:val="p"/>
                              </m:rPr>
                              <a:rPr lang="es-CO" sz="2000" i="0">
                                <a:latin typeface="Cambria Math" panose="02040503050406030204" pitchFamily="18" charset="0"/>
                              </a:rPr>
                              <m:t>t</m:t>
                            </m:r>
                          </m:e>
                        </m:d>
                        <m:r>
                          <a:rPr lang="es-CO" sz="2000" b="0" i="0" smtClean="0">
                            <a:latin typeface="Cambria Math" panose="02040503050406030204" pitchFamily="18" charset="0"/>
                          </a:rPr>
                          <m:t>+</m:t>
                        </m:r>
                        <m:r>
                          <m:rPr>
                            <m:sty m:val="p"/>
                          </m:rPr>
                          <a:rPr lang="es-CO" sz="2000" b="0" i="0" smtClean="0">
                            <a:latin typeface="Cambria Math" panose="02040503050406030204" pitchFamily="18" charset="0"/>
                          </a:rPr>
                          <m:t>NGσ</m:t>
                        </m:r>
                        <m:d>
                          <m:dPr>
                            <m:ctrlPr>
                              <a:rPr lang="es-CO" sz="2000" i="1">
                                <a:latin typeface="Cambria Math" panose="02040503050406030204" pitchFamily="18" charset="0"/>
                                <a:ea typeface="Cambria Math" panose="02040503050406030204" pitchFamily="18" charset="0"/>
                              </a:rPr>
                            </m:ctrlPr>
                          </m:dPr>
                          <m:e>
                            <m:r>
                              <m:rPr>
                                <m:sty m:val="p"/>
                              </m:rPr>
                              <a:rPr lang="es-CO" sz="2000" i="0">
                                <a:latin typeface="Cambria Math" panose="02040503050406030204" pitchFamily="18" charset="0"/>
                                <a:ea typeface="Cambria Math" panose="02040503050406030204" pitchFamily="18" charset="0"/>
                              </a:rPr>
                              <m:t>t</m:t>
                            </m:r>
                          </m:e>
                        </m:d>
                      </m:oMath>
                    </m:oMathPara>
                  </a14:m>
                  <a:endParaRPr lang="es-CO"/>
                </a:p>
              </p:txBody>
            </p:sp>
          </mc:Choice>
          <mc:Fallback>
            <p:sp>
              <p:nvSpPr>
                <p:cNvPr id="10" name="CuadroTexto 9">
                  <a:extLst>
                    <a:ext uri="{FF2B5EF4-FFF2-40B4-BE49-F238E27FC236}">
                      <a16:creationId xmlns:a16="http://schemas.microsoft.com/office/drawing/2014/main" id="{C06444AF-0C98-4716-AA42-9BAA46AF7739}"/>
                    </a:ext>
                  </a:extLst>
                </p:cNvPr>
                <p:cNvSpPr txBox="1">
                  <a:spLocks noRot="1" noChangeAspect="1" noMove="1" noResize="1" noEditPoints="1" noAdjustHandles="1" noChangeArrowheads="1" noChangeShapeType="1" noTextEdit="1"/>
                </p:cNvSpPr>
                <p:nvPr/>
              </p:nvSpPr>
              <p:spPr>
                <a:xfrm>
                  <a:off x="6822852" y="5407816"/>
                  <a:ext cx="4801017" cy="307777"/>
                </a:xfrm>
                <a:prstGeom prst="rect">
                  <a:avLst/>
                </a:prstGeom>
                <a:blipFill>
                  <a:blip r:embed="rId4"/>
                  <a:stretch>
                    <a:fillRect t="-17647" b="-19608"/>
                  </a:stretch>
                </a:blipFill>
              </p:spPr>
              <p:txBody>
                <a:bodyPr/>
                <a:lstStyle/>
                <a:p>
                  <a:r>
                    <a:rPr lang="en-US">
                      <a:noFill/>
                    </a:rPr>
                    <a:t> </a:t>
                  </a:r>
                </a:p>
              </p:txBody>
            </p:sp>
          </mc:Fallback>
        </mc:AlternateContent>
        <p:pic>
          <p:nvPicPr>
            <p:cNvPr id="22" name="Imagen 21">
              <a:extLst>
                <a:ext uri="{FF2B5EF4-FFF2-40B4-BE49-F238E27FC236}">
                  <a16:creationId xmlns:a16="http://schemas.microsoft.com/office/drawing/2014/main" id="{67F5B219-F7C8-F51C-396C-2DC3E30847F5}"/>
                </a:ext>
              </a:extLst>
            </p:cNvPr>
            <p:cNvPicPr>
              <a:picLocks noChangeAspect="1"/>
            </p:cNvPicPr>
            <p:nvPr/>
          </p:nvPicPr>
          <p:blipFill>
            <a:blip r:embed="rId5"/>
            <a:stretch>
              <a:fillRect/>
            </a:stretch>
          </p:blipFill>
          <p:spPr>
            <a:xfrm>
              <a:off x="6505131" y="2497872"/>
              <a:ext cx="5003478" cy="2635553"/>
            </a:xfrm>
            <a:prstGeom prst="rect">
              <a:avLst/>
            </a:prstGeom>
          </p:spPr>
        </p:pic>
      </p:grpSp>
    </p:spTree>
    <p:extLst>
      <p:ext uri="{BB962C8B-B14F-4D97-AF65-F5344CB8AC3E}">
        <p14:creationId xmlns:p14="http://schemas.microsoft.com/office/powerpoint/2010/main" val="431928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antilla_udea">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DS_UdeA_Clase1" id="{482F5B60-ED18-4167-A6B3-259DEA74122E}" vid="{0BDEC6C9-B996-4CFC-A5AE-FB477E01EA2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Plantilla UdeA</Template>
  <Application>Microsoft Office PowerPoint</Application>
  <PresentationFormat>Widescreen</PresentationFormat>
  <Slides>39</Slides>
  <Notes>13</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plantilla_udea</vt:lpstr>
      <vt:lpstr>PowerPoint Presentation</vt:lpstr>
      <vt:lpstr>Introducción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Señales y Sistemas de Tiempo Discreto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Gestion</dc:creator>
  <cp:revision>1</cp:revision>
  <dcterms:created xsi:type="dcterms:W3CDTF">2017-06-16T01:12:58Z</dcterms:created>
  <dcterms:modified xsi:type="dcterms:W3CDTF">2024-02-07T22:53:33Z</dcterms:modified>
</cp:coreProperties>
</file>