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9" r:id="rId2"/>
    <p:sldId id="257" r:id="rId3"/>
    <p:sldId id="341" r:id="rId4"/>
    <p:sldId id="342" r:id="rId5"/>
    <p:sldId id="343" r:id="rId6"/>
    <p:sldId id="344" r:id="rId7"/>
    <p:sldId id="340" r:id="rId8"/>
    <p:sldId id="281" r:id="rId9"/>
    <p:sldId id="282" r:id="rId10"/>
    <p:sldId id="283" r:id="rId11"/>
    <p:sldId id="284" r:id="rId12"/>
    <p:sldId id="285" r:id="rId13"/>
    <p:sldId id="286" r:id="rId14"/>
    <p:sldId id="287" r:id="rId15"/>
    <p:sldId id="288" r:id="rId16"/>
    <p:sldId id="289" r:id="rId17"/>
    <p:sldId id="280" r:id="rId18"/>
    <p:sldId id="275" r:id="rId19"/>
    <p:sldId id="276" r:id="rId20"/>
    <p:sldId id="277" r:id="rId21"/>
    <p:sldId id="260" r:id="rId22"/>
    <p:sldId id="261" r:id="rId23"/>
    <p:sldId id="262" r:id="rId24"/>
    <p:sldId id="263" r:id="rId25"/>
    <p:sldId id="264" r:id="rId26"/>
    <p:sldId id="265" r:id="rId27"/>
    <p:sldId id="338" r:id="rId28"/>
    <p:sldId id="339" r:id="rId29"/>
    <p:sldId id="266" r:id="rId30"/>
    <p:sldId id="267" r:id="rId31"/>
    <p:sldId id="269" r:id="rId32"/>
    <p:sldId id="268" r:id="rId33"/>
    <p:sldId id="270" r:id="rId34"/>
    <p:sldId id="271" r:id="rId35"/>
    <p:sldId id="272" r:id="rId36"/>
    <p:sldId id="273" r:id="rId37"/>
    <p:sldId id="274" r:id="rId38"/>
    <p:sldId id="278" r:id="rId39"/>
    <p:sldId id="292" r:id="rId40"/>
    <p:sldId id="290" r:id="rId41"/>
    <p:sldId id="293" r:id="rId42"/>
    <p:sldId id="291" r:id="rId43"/>
    <p:sldId id="279" r:id="rId44"/>
    <p:sldId id="25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6937"/>
    <a:srgbClr val="005C2F"/>
    <a:srgbClr val="007774"/>
    <a:srgbClr val="43B63F"/>
    <a:srgbClr val="00B821"/>
    <a:srgbClr val="8DC6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055" autoAdjust="0"/>
  </p:normalViewPr>
  <p:slideViewPr>
    <p:cSldViewPr snapToGrid="0">
      <p:cViewPr varScale="1">
        <p:scale>
          <a:sx n="99" d="100"/>
          <a:sy n="99" d="100"/>
        </p:scale>
        <p:origin x="9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PATRICIA TOBON VALLEJO" userId="40997e2d-4c0d-43ab-961c-c35036795506" providerId="ADAL" clId="{026261D5-F8C8-46B2-9EDC-A2CC05A318E8}"/>
  </pc:docChgLst>
  <pc:docChgLst>
    <pc:chgData name="DIANA PATRICIA TOBON VALLEJO" userId="40997e2d-4c0d-43ab-961c-c35036795506" providerId="ADAL" clId="{95650FF7-13DF-4782-AD80-F8881AB15D6B}"/>
  </pc:docChgLst>
  <pc:docChgLst>
    <pc:chgData name="DIANA PATRICIA TOBON VALLEJO" userId="40997e2d-4c0d-43ab-961c-c35036795506" providerId="ADAL" clId="{ABACC206-7813-4B3D-9795-00FAAD9E41B2}"/>
    <pc:docChg chg="addSld modSld">
      <pc:chgData name="DIANA PATRICIA TOBON VALLEJO" userId="40997e2d-4c0d-43ab-961c-c35036795506" providerId="ADAL" clId="{ABACC206-7813-4B3D-9795-00FAAD9E41B2}" dt="2024-09-27T14:16:11.977" v="14" actId="6549"/>
      <pc:docMkLst>
        <pc:docMk/>
      </pc:docMkLst>
      <pc:sldChg chg="modSp add">
        <pc:chgData name="DIANA PATRICIA TOBON VALLEJO" userId="40997e2d-4c0d-43ab-961c-c35036795506" providerId="ADAL" clId="{ABACC206-7813-4B3D-9795-00FAAD9E41B2}" dt="2024-09-27T14:16:11.977" v="14" actId="6549"/>
        <pc:sldMkLst>
          <pc:docMk/>
          <pc:sldMk cId="2157682495" sldId="343"/>
        </pc:sldMkLst>
        <pc:spChg chg="mod">
          <ac:chgData name="DIANA PATRICIA TOBON VALLEJO" userId="40997e2d-4c0d-43ab-961c-c35036795506" providerId="ADAL" clId="{ABACC206-7813-4B3D-9795-00FAAD9E41B2}" dt="2024-09-27T14:16:11.977" v="14" actId="6549"/>
          <ac:spMkLst>
            <pc:docMk/>
            <pc:sldMk cId="2157682495" sldId="343"/>
            <ac:spMk id="66" creationId="{0B4378A5-6443-4479-A013-4920D3E0C62F}"/>
          </ac:spMkLst>
        </pc:spChg>
      </pc:sldChg>
      <pc:sldChg chg="modSp add">
        <pc:chgData name="DIANA PATRICIA TOBON VALLEJO" userId="40997e2d-4c0d-43ab-961c-c35036795506" providerId="ADAL" clId="{ABACC206-7813-4B3D-9795-00FAAD9E41B2}" dt="2024-09-27T14:16:07.430" v="11" actId="20577"/>
        <pc:sldMkLst>
          <pc:docMk/>
          <pc:sldMk cId="2824502273" sldId="344"/>
        </pc:sldMkLst>
        <pc:spChg chg="mod">
          <ac:chgData name="DIANA PATRICIA TOBON VALLEJO" userId="40997e2d-4c0d-43ab-961c-c35036795506" providerId="ADAL" clId="{ABACC206-7813-4B3D-9795-00FAAD9E41B2}" dt="2024-09-27T14:16:07.430" v="11" actId="20577"/>
          <ac:spMkLst>
            <pc:docMk/>
            <pc:sldMk cId="2824502273" sldId="344"/>
            <ac:spMk id="66" creationId="{0B4378A5-6443-4479-A013-4920D3E0C62F}"/>
          </ac:spMkLst>
        </pc:spChg>
      </pc:sldChg>
    </pc:docChg>
  </pc:docChgLst>
  <pc:docChgLst>
    <pc:chgData name="DIANA PATRICIA TOBON VALLEJO" userId="40997e2d-4c0d-43ab-961c-c35036795506" providerId="ADAL" clId="{E3FCA343-E727-4F3C-9CF6-34A416A7FBD9}"/>
    <pc:docChg chg="undo redo custSel addSld modSld">
      <pc:chgData name="DIANA PATRICIA TOBON VALLEJO" userId="40997e2d-4c0d-43ab-961c-c35036795506" providerId="ADAL" clId="{E3FCA343-E727-4F3C-9CF6-34A416A7FBD9}" dt="2024-09-25T20:03:33.911" v="111" actId="20577"/>
      <pc:docMkLst>
        <pc:docMk/>
      </pc:docMkLst>
      <pc:sldChg chg="modSp mod">
        <pc:chgData name="DIANA PATRICIA TOBON VALLEJO" userId="40997e2d-4c0d-43ab-961c-c35036795506" providerId="ADAL" clId="{E3FCA343-E727-4F3C-9CF6-34A416A7FBD9}" dt="2024-09-25T19:46:48.079" v="77" actId="27636"/>
        <pc:sldMkLst>
          <pc:docMk/>
          <pc:sldMk cId="334169383" sldId="257"/>
        </pc:sldMkLst>
        <pc:spChg chg="mod">
          <ac:chgData name="DIANA PATRICIA TOBON VALLEJO" userId="40997e2d-4c0d-43ab-961c-c35036795506" providerId="ADAL" clId="{E3FCA343-E727-4F3C-9CF6-34A416A7FBD9}" dt="2024-09-25T19:46:48.079" v="77" actId="27636"/>
          <ac:spMkLst>
            <pc:docMk/>
            <pc:sldMk cId="334169383" sldId="257"/>
            <ac:spMk id="64" creationId="{C64FD622-49BC-40A4-9A6C-5A8DD151B95B}"/>
          </ac:spMkLst>
        </pc:spChg>
        <pc:spChg chg="mod">
          <ac:chgData name="DIANA PATRICIA TOBON VALLEJO" userId="40997e2d-4c0d-43ab-961c-c35036795506" providerId="ADAL" clId="{E3FCA343-E727-4F3C-9CF6-34A416A7FBD9}" dt="2024-09-25T19:45:00.572" v="41" actId="20577"/>
          <ac:spMkLst>
            <pc:docMk/>
            <pc:sldMk cId="334169383" sldId="257"/>
            <ac:spMk id="66" creationId="{0B4378A5-6443-4479-A013-4920D3E0C62F}"/>
          </ac:spMkLst>
        </pc:spChg>
      </pc:sldChg>
      <pc:sldChg chg="modSp mod">
        <pc:chgData name="DIANA PATRICIA TOBON VALLEJO" userId="40997e2d-4c0d-43ab-961c-c35036795506" providerId="ADAL" clId="{E3FCA343-E727-4F3C-9CF6-34A416A7FBD9}" dt="2024-09-25T20:03:33.911" v="111" actId="20577"/>
        <pc:sldMkLst>
          <pc:docMk/>
          <pc:sldMk cId="1443073398" sldId="282"/>
        </pc:sldMkLst>
        <pc:spChg chg="mod">
          <ac:chgData name="DIANA PATRICIA TOBON VALLEJO" userId="40997e2d-4c0d-43ab-961c-c35036795506" providerId="ADAL" clId="{E3FCA343-E727-4F3C-9CF6-34A416A7FBD9}" dt="2024-09-25T20:03:33.911" v="111" actId="20577"/>
          <ac:spMkLst>
            <pc:docMk/>
            <pc:sldMk cId="1443073398" sldId="282"/>
            <ac:spMk id="64" creationId="{C64FD622-49BC-40A4-9A6C-5A8DD151B95B}"/>
          </ac:spMkLst>
        </pc:spChg>
      </pc:sldChg>
      <pc:sldChg chg="add">
        <pc:chgData name="DIANA PATRICIA TOBON VALLEJO" userId="40997e2d-4c0d-43ab-961c-c35036795506" providerId="ADAL" clId="{E3FCA343-E727-4F3C-9CF6-34A416A7FBD9}" dt="2024-09-25T19:44:41.902" v="0" actId="2890"/>
        <pc:sldMkLst>
          <pc:docMk/>
          <pc:sldMk cId="3802721253" sldId="340"/>
        </pc:sldMkLst>
      </pc:sldChg>
      <pc:sldChg chg="modSp add mod">
        <pc:chgData name="DIANA PATRICIA TOBON VALLEJO" userId="40997e2d-4c0d-43ab-961c-c35036795506" providerId="ADAL" clId="{E3FCA343-E727-4F3C-9CF6-34A416A7FBD9}" dt="2024-09-25T19:46:59.372" v="79" actId="27636"/>
        <pc:sldMkLst>
          <pc:docMk/>
          <pc:sldMk cId="2303397608" sldId="341"/>
        </pc:sldMkLst>
        <pc:spChg chg="mod">
          <ac:chgData name="DIANA PATRICIA TOBON VALLEJO" userId="40997e2d-4c0d-43ab-961c-c35036795506" providerId="ADAL" clId="{E3FCA343-E727-4F3C-9CF6-34A416A7FBD9}" dt="2024-09-25T19:46:59.372" v="79" actId="27636"/>
          <ac:spMkLst>
            <pc:docMk/>
            <pc:sldMk cId="2303397608" sldId="341"/>
            <ac:spMk id="64" creationId="{C64FD622-49BC-40A4-9A6C-5A8DD151B95B}"/>
          </ac:spMkLst>
        </pc:spChg>
      </pc:sldChg>
      <pc:sldChg chg="addSp modSp add mod modNotesTx">
        <pc:chgData name="DIANA PATRICIA TOBON VALLEJO" userId="40997e2d-4c0d-43ab-961c-c35036795506" providerId="ADAL" clId="{E3FCA343-E727-4F3C-9CF6-34A416A7FBD9}" dt="2024-09-25T19:52:30.716" v="100" actId="20577"/>
        <pc:sldMkLst>
          <pc:docMk/>
          <pc:sldMk cId="593351207" sldId="342"/>
        </pc:sldMkLst>
        <pc:spChg chg="add mod">
          <ac:chgData name="DIANA PATRICIA TOBON VALLEJO" userId="40997e2d-4c0d-43ab-961c-c35036795506" providerId="ADAL" clId="{E3FCA343-E727-4F3C-9CF6-34A416A7FBD9}" dt="2024-09-25T19:48:22.585" v="90" actId="931"/>
          <ac:spMkLst>
            <pc:docMk/>
            <pc:sldMk cId="593351207" sldId="342"/>
            <ac:spMk id="5" creationId="{D196F361-8C4C-CAD8-E143-8CAB4FBD7ABF}"/>
          </ac:spMkLst>
        </pc:spChg>
        <pc:spChg chg="mod">
          <ac:chgData name="DIANA PATRICIA TOBON VALLEJO" userId="40997e2d-4c0d-43ab-961c-c35036795506" providerId="ADAL" clId="{E3FCA343-E727-4F3C-9CF6-34A416A7FBD9}" dt="2024-09-25T19:48:29.162" v="92" actId="6549"/>
          <ac:spMkLst>
            <pc:docMk/>
            <pc:sldMk cId="593351207" sldId="342"/>
            <ac:spMk id="64" creationId="{C64FD622-49BC-40A4-9A6C-5A8DD151B95B}"/>
          </ac:spMkLst>
        </pc:spChg>
        <pc:graphicFrameChg chg="add mod">
          <ac:chgData name="DIANA PATRICIA TOBON VALLEJO" userId="40997e2d-4c0d-43ab-961c-c35036795506" providerId="ADAL" clId="{E3FCA343-E727-4F3C-9CF6-34A416A7FBD9}" dt="2024-09-25T19:50:16.802" v="94" actId="1076"/>
          <ac:graphicFrameMkLst>
            <pc:docMk/>
            <pc:sldMk cId="593351207" sldId="342"/>
            <ac:graphicFrameMk id="6" creationId="{63090DCA-E89C-CC7F-DAEF-B80EB6FA871C}"/>
          </ac:graphicFrameMkLst>
        </pc:graphicFrameChg>
        <pc:picChg chg="add mod">
          <ac:chgData name="DIANA PATRICIA TOBON VALLEJO" userId="40997e2d-4c0d-43ab-961c-c35036795506" providerId="ADAL" clId="{E3FCA343-E727-4F3C-9CF6-34A416A7FBD9}" dt="2024-09-25T19:48:22.585" v="90" actId="931"/>
          <ac:picMkLst>
            <pc:docMk/>
            <pc:sldMk cId="593351207" sldId="342"/>
            <ac:picMk id="4" creationId="{66EDDEC9-4DFB-E143-21CD-02A26A398736}"/>
          </ac:picMkLst>
        </pc:picChg>
      </pc:sldChg>
    </pc:docChg>
  </pc:docChgLst>
  <pc:docChgLst>
    <pc:chgData name="DIANA PATRICIA TOBON VALLEJO" userId="40997e2d-4c0d-43ab-961c-c35036795506" providerId="ADAL" clId="{16C6D61F-6BD1-4F15-BC47-282FB44F9090}"/>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45507-BE65-4062-9E1B-62FA287BA5FA}" type="datetimeFigureOut">
              <a:rPr lang="es-CO" smtClean="0"/>
              <a:t>27/09/2024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78B18-C891-4E4A-B464-9C72199E5042}" type="slidenum">
              <a:rPr lang="es-CO" smtClean="0"/>
              <a:t>‹Nº›</a:t>
            </a:fld>
            <a:endParaRPr lang="es-CO"/>
          </a:p>
        </p:txBody>
      </p:sp>
    </p:spTree>
    <p:extLst>
      <p:ext uri="{BB962C8B-B14F-4D97-AF65-F5344CB8AC3E}">
        <p14:creationId xmlns:p14="http://schemas.microsoft.com/office/powerpoint/2010/main" val="3345265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i="0" dirty="0">
                <a:solidFill>
                  <a:srgbClr val="040C28"/>
                </a:solidFill>
                <a:effectLst/>
                <a:latin typeface="Google Sans"/>
              </a:rPr>
              <a:t>GDP: suma total del precio en el mercado de todos los bienes y servicios finales producidos por un país durante un período de tiempo fijo</a:t>
            </a:r>
            <a:endParaRPr lang="en-US" dirty="0"/>
          </a:p>
        </p:txBody>
      </p:sp>
      <p:sp>
        <p:nvSpPr>
          <p:cNvPr id="4" name="Slide Number Placeholder 3"/>
          <p:cNvSpPr>
            <a:spLocks noGrp="1"/>
          </p:cNvSpPr>
          <p:nvPr>
            <p:ph type="sldNum" sz="quarter" idx="5"/>
          </p:nvPr>
        </p:nvSpPr>
        <p:spPr/>
        <p:txBody>
          <a:bodyPr/>
          <a:lstStyle/>
          <a:p>
            <a:fld id="{E8678B18-C891-4E4A-B464-9C72199E5042}" type="slidenum">
              <a:rPr lang="es-CO" smtClean="0"/>
              <a:t>4</a:t>
            </a:fld>
            <a:endParaRPr lang="es-CO"/>
          </a:p>
        </p:txBody>
      </p:sp>
    </p:spTree>
    <p:extLst>
      <p:ext uri="{BB962C8B-B14F-4D97-AF65-F5344CB8AC3E}">
        <p14:creationId xmlns:p14="http://schemas.microsoft.com/office/powerpoint/2010/main" val="404693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Dataset of houses, variables (or features) might include the size of the house in square feet, the number of bedrooms, the age of the house, the distance to the nearest school, etc. Each of these features can be used by a machine learning model to learn from the data and predict outcomes like the price of a house.</a:t>
            </a:r>
            <a:endParaRPr lang="en-US" dirty="0"/>
          </a:p>
        </p:txBody>
      </p:sp>
      <p:sp>
        <p:nvSpPr>
          <p:cNvPr id="4" name="Slide Number Placeholder 3"/>
          <p:cNvSpPr>
            <a:spLocks noGrp="1"/>
          </p:cNvSpPr>
          <p:nvPr>
            <p:ph type="sldNum" sz="quarter" idx="5"/>
          </p:nvPr>
        </p:nvSpPr>
        <p:spPr/>
        <p:txBody>
          <a:bodyPr/>
          <a:lstStyle/>
          <a:p>
            <a:fld id="{E8678B18-C891-4E4A-B464-9C72199E5042}" type="slidenum">
              <a:rPr lang="es-CO" smtClean="0"/>
              <a:t>15</a:t>
            </a:fld>
            <a:endParaRPr lang="es-CO"/>
          </a:p>
        </p:txBody>
      </p:sp>
    </p:spTree>
    <p:extLst>
      <p:ext uri="{BB962C8B-B14F-4D97-AF65-F5344CB8AC3E}">
        <p14:creationId xmlns:p14="http://schemas.microsoft.com/office/powerpoint/2010/main" val="2495316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Valores Propios (</a:t>
            </a:r>
            <a:r>
              <a:rPr lang="es-ES" sz="1200" b="1" i="0" kern="1200" dirty="0" err="1">
                <a:solidFill>
                  <a:schemeClr val="tx1"/>
                </a:solidFill>
                <a:effectLst/>
                <a:latin typeface="+mn-lt"/>
                <a:ea typeface="+mn-ea"/>
                <a:cs typeface="+mn-cs"/>
              </a:rPr>
              <a:t>Eigenvalues</a:t>
            </a:r>
            <a:r>
              <a:rPr lang="es-ES" sz="1200" b="1"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 Los valores propios en PCA corresponden a la varianza que cada componente principal retiene de los datos originales. En otras palabras, un valor propio más grande significa que ese componente principal tiene más 'información' o variación de los datos originales.</a:t>
            </a:r>
          </a:p>
          <a:p>
            <a:r>
              <a:rPr lang="es-ES" sz="1200" b="1" i="0" kern="1200" dirty="0">
                <a:solidFill>
                  <a:schemeClr val="tx1"/>
                </a:solidFill>
                <a:effectLst/>
                <a:latin typeface="+mn-lt"/>
                <a:ea typeface="+mn-ea"/>
                <a:cs typeface="+mn-cs"/>
              </a:rPr>
              <a:t>Vectores Propios (</a:t>
            </a:r>
            <a:r>
              <a:rPr lang="es-ES" sz="1200" b="1" i="0" kern="1200" dirty="0" err="1">
                <a:solidFill>
                  <a:schemeClr val="tx1"/>
                </a:solidFill>
                <a:effectLst/>
                <a:latin typeface="+mn-lt"/>
                <a:ea typeface="+mn-ea"/>
                <a:cs typeface="+mn-cs"/>
              </a:rPr>
              <a:t>Eigenvectors</a:t>
            </a:r>
            <a:r>
              <a:rPr lang="es-ES" sz="1200" b="1"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 Los vectores propios determinan las direcciones de los nuevos ejes (componentes principales) en el espacio de características. Estos son los vectores que no cambian su dirección durante la transformación lineal aplicada por la matriz de covarianza de los datos. La propiedad importante de estos vectores en PCA es que son ortogonales entre sí, lo que significa que están </a:t>
            </a:r>
            <a:r>
              <a:rPr lang="es-ES" sz="1200" b="0" i="0" kern="1200" dirty="0" err="1">
                <a:solidFill>
                  <a:schemeClr val="tx1"/>
                </a:solidFill>
                <a:effectLst/>
                <a:latin typeface="+mn-lt"/>
                <a:ea typeface="+mn-ea"/>
                <a:cs typeface="+mn-cs"/>
              </a:rPr>
              <a:t>descorrelacionados</a:t>
            </a:r>
            <a:r>
              <a:rPr lang="es-ES" sz="1200" b="0" i="0" kern="1200" dirty="0">
                <a:solidFill>
                  <a:schemeClr val="tx1"/>
                </a:solidFill>
                <a:effectLst/>
                <a:latin typeface="+mn-lt"/>
                <a:ea typeface="+mn-ea"/>
                <a:cs typeface="+mn-cs"/>
              </a:rPr>
              <a:t>.</a:t>
            </a:r>
          </a:p>
          <a:p>
            <a:endParaRPr lang="es-CO" dirty="0"/>
          </a:p>
        </p:txBody>
      </p:sp>
      <p:sp>
        <p:nvSpPr>
          <p:cNvPr id="4" name="Marcador de número de diapositiva 3"/>
          <p:cNvSpPr>
            <a:spLocks noGrp="1"/>
          </p:cNvSpPr>
          <p:nvPr>
            <p:ph type="sldNum" sz="quarter" idx="5"/>
          </p:nvPr>
        </p:nvSpPr>
        <p:spPr/>
        <p:txBody>
          <a:bodyPr/>
          <a:lstStyle/>
          <a:p>
            <a:fld id="{E8678B18-C891-4E4A-B464-9C72199E5042}" type="slidenum">
              <a:rPr lang="es-CO" smtClean="0"/>
              <a:t>35</a:t>
            </a:fld>
            <a:endParaRPr lang="es-CO"/>
          </a:p>
        </p:txBody>
      </p:sp>
    </p:spTree>
    <p:extLst>
      <p:ext uri="{BB962C8B-B14F-4D97-AF65-F5344CB8AC3E}">
        <p14:creationId xmlns:p14="http://schemas.microsoft.com/office/powerpoint/2010/main" val="4136822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Valores Propios (</a:t>
            </a:r>
            <a:r>
              <a:rPr lang="es-ES" sz="1200" b="1" i="0" kern="1200" dirty="0" err="1">
                <a:solidFill>
                  <a:schemeClr val="tx1"/>
                </a:solidFill>
                <a:effectLst/>
                <a:latin typeface="+mn-lt"/>
                <a:ea typeface="+mn-ea"/>
                <a:cs typeface="+mn-cs"/>
              </a:rPr>
              <a:t>Eigenvalues</a:t>
            </a:r>
            <a:r>
              <a:rPr lang="es-ES" sz="1200" b="1"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 Los valores propios en PCA corresponden a la varianza que cada componente principal retiene de los datos originales. En otras palabras, un valor propio más grande significa que ese componente principal tiene más 'información' o variación de los datos originales.</a:t>
            </a:r>
          </a:p>
          <a:p>
            <a:r>
              <a:rPr lang="es-ES" sz="1200" b="1" i="0" kern="1200" dirty="0">
                <a:solidFill>
                  <a:schemeClr val="tx1"/>
                </a:solidFill>
                <a:effectLst/>
                <a:latin typeface="+mn-lt"/>
                <a:ea typeface="+mn-ea"/>
                <a:cs typeface="+mn-cs"/>
              </a:rPr>
              <a:t>Vectores Propios (</a:t>
            </a:r>
            <a:r>
              <a:rPr lang="es-ES" sz="1200" b="1" i="0" kern="1200" dirty="0" err="1">
                <a:solidFill>
                  <a:schemeClr val="tx1"/>
                </a:solidFill>
                <a:effectLst/>
                <a:latin typeface="+mn-lt"/>
                <a:ea typeface="+mn-ea"/>
                <a:cs typeface="+mn-cs"/>
              </a:rPr>
              <a:t>Eigenvectors</a:t>
            </a:r>
            <a:r>
              <a:rPr lang="es-ES" sz="1200" b="1"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 Los vectores propios determinan las direcciones de los nuevos ejes (componentes principales) en el espacio de características. Estos son los vectores que no cambian su dirección durante la transformación lineal aplicada por la matriz de covarianza de los datos. La propiedad importante de estos vectores en PCA es que son ortogonales entre sí, lo que significa que están </a:t>
            </a:r>
            <a:r>
              <a:rPr lang="es-ES" sz="1200" b="0" i="0" kern="1200" dirty="0" err="1">
                <a:solidFill>
                  <a:schemeClr val="tx1"/>
                </a:solidFill>
                <a:effectLst/>
                <a:latin typeface="+mn-lt"/>
                <a:ea typeface="+mn-ea"/>
                <a:cs typeface="+mn-cs"/>
              </a:rPr>
              <a:t>descorrelacionados</a:t>
            </a:r>
            <a:r>
              <a:rPr lang="es-ES" sz="1200" b="0" i="0" kern="1200" dirty="0">
                <a:solidFill>
                  <a:schemeClr val="tx1"/>
                </a:solidFill>
                <a:effectLst/>
                <a:latin typeface="+mn-lt"/>
                <a:ea typeface="+mn-ea"/>
                <a:cs typeface="+mn-cs"/>
              </a:rPr>
              <a:t>.</a:t>
            </a:r>
          </a:p>
          <a:p>
            <a:endParaRPr lang="es-CO" dirty="0"/>
          </a:p>
        </p:txBody>
      </p:sp>
      <p:sp>
        <p:nvSpPr>
          <p:cNvPr id="4" name="Marcador de número de diapositiva 3"/>
          <p:cNvSpPr>
            <a:spLocks noGrp="1"/>
          </p:cNvSpPr>
          <p:nvPr>
            <p:ph type="sldNum" sz="quarter" idx="5"/>
          </p:nvPr>
        </p:nvSpPr>
        <p:spPr/>
        <p:txBody>
          <a:bodyPr/>
          <a:lstStyle/>
          <a:p>
            <a:fld id="{E8678B18-C891-4E4A-B464-9C72199E5042}" type="slidenum">
              <a:rPr lang="es-CO" smtClean="0"/>
              <a:t>37</a:t>
            </a:fld>
            <a:endParaRPr lang="es-CO"/>
          </a:p>
        </p:txBody>
      </p:sp>
    </p:spTree>
    <p:extLst>
      <p:ext uri="{BB962C8B-B14F-4D97-AF65-F5344CB8AC3E}">
        <p14:creationId xmlns:p14="http://schemas.microsoft.com/office/powerpoint/2010/main" val="9439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Subtract the mean from each column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X</a:t>
            </a:r>
            <a:r>
              <a:rPr lang="en-US" b="1" i="0" dirty="0">
                <a:solidFill>
                  <a:srgbClr val="0D0D0D"/>
                </a:solidFill>
                <a:effectLst/>
                <a:highlight>
                  <a:srgbClr val="FFFFFF"/>
                </a:highlight>
                <a:latin typeface="Söhne"/>
              </a:rPr>
              <a:t> (center the data)</a:t>
            </a:r>
            <a:r>
              <a:rPr lang="en-US" b="0" i="0" dirty="0">
                <a:solidFill>
                  <a:srgbClr val="0D0D0D"/>
                </a:solidFill>
                <a:effectLst/>
                <a:highlight>
                  <a:srgbClr val="FFFFFF"/>
                </a:highlight>
                <a:latin typeface="Söhne"/>
              </a:rPr>
              <a:t>: The first step in PCA is to center the data by subtracting the mean of each variable (column) from the data for that variable. This is done because PCA seeks the directions (principal components) that maximize the variance, and having data centered around zero is essential for calculating the covariance matrix correctly.</a:t>
            </a:r>
          </a:p>
          <a:p>
            <a:pPr algn="l">
              <a:buFont typeface="+mj-lt"/>
              <a:buAutoNum type="arabicPeriod"/>
            </a:pPr>
            <a:r>
              <a:rPr lang="en-US" b="1" i="0" dirty="0">
                <a:solidFill>
                  <a:srgbClr val="0D0D0D"/>
                </a:solidFill>
                <a:effectLst/>
                <a:highlight>
                  <a:srgbClr val="FFFFFF"/>
                </a:highlight>
                <a:latin typeface="Söhne"/>
              </a:rPr>
              <a:t>Compute the covariance matrix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X</a:t>
            </a:r>
            <a:r>
              <a:rPr lang="en-US" b="0" i="0" dirty="0">
                <a:solidFill>
                  <a:srgbClr val="0D0D0D"/>
                </a:solidFill>
                <a:effectLst/>
                <a:highlight>
                  <a:srgbClr val="FFFFFF"/>
                </a:highlight>
                <a:latin typeface="Söhne"/>
              </a:rPr>
              <a:t>: Once the data is centered, the next step is to calculate the covariance matrix. This matrix provides a measure of how much each of the variables varies from the mean with respect to each other.</a:t>
            </a:r>
          </a:p>
          <a:p>
            <a:pPr algn="l">
              <a:buFont typeface="+mj-lt"/>
              <a:buAutoNum type="arabicPeriod"/>
            </a:pPr>
            <a:r>
              <a:rPr lang="en-US" b="1" i="0" dirty="0">
                <a:solidFill>
                  <a:srgbClr val="0D0D0D"/>
                </a:solidFill>
                <a:effectLst/>
                <a:highlight>
                  <a:srgbClr val="FFFFFF"/>
                </a:highlight>
                <a:latin typeface="Söhne"/>
              </a:rPr>
              <a:t>Perform SVD decomposition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SVD stands for Singular Value Decomposition. It's a method of decomposing a matrix into three other matrices, where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is the covariance matrix of the centered data. The decomposition yields eigenvalues </a:t>
            </a:r>
            <a:r>
              <a:rPr lang="en-US" b="0" i="0" dirty="0">
                <a:solidFill>
                  <a:srgbClr val="0D0D0D"/>
                </a:solidFill>
                <a:effectLst/>
                <a:highlight>
                  <a:srgbClr val="FFFFFF"/>
                </a:highlight>
                <a:latin typeface="KaTeX_Main"/>
              </a:rPr>
              <a:t>��</a:t>
            </a:r>
            <a:r>
              <a:rPr lang="en-US" b="0" i="1" dirty="0" err="1">
                <a:solidFill>
                  <a:srgbClr val="0D0D0D"/>
                </a:solidFill>
                <a:effectLst/>
                <a:highlight>
                  <a:srgbClr val="FFFFFF"/>
                </a:highlight>
                <a:latin typeface="KaTeX_Math"/>
              </a:rPr>
              <a:t>λi</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and eigenvectors </a:t>
            </a:r>
            <a:r>
              <a:rPr lang="en-US" b="0" i="0" dirty="0">
                <a:solidFill>
                  <a:srgbClr val="0D0D0D"/>
                </a:solidFill>
                <a:effectLst/>
                <a:highlight>
                  <a:srgbClr val="FFFFFF"/>
                </a:highlight>
                <a:latin typeface="KaTeX_Main"/>
              </a:rPr>
              <a:t>��</a:t>
            </a:r>
            <a:r>
              <a:rPr lang="en-US" b="0" i="1" dirty="0" err="1">
                <a:solidFill>
                  <a:srgbClr val="0D0D0D"/>
                </a:solidFill>
                <a:effectLst/>
                <a:highlight>
                  <a:srgbClr val="FFFFFF"/>
                </a:highlight>
                <a:latin typeface="KaTeX_Math"/>
              </a:rPr>
              <a:t>ui</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of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which are crucial for PCA. The eigenvectors represent the directions of maximum variance, and the eigenvalues represent the magnitude of the variance in the directions of their corresponding eigenvectors.</a:t>
            </a:r>
          </a:p>
          <a:p>
            <a:pPr algn="l">
              <a:buFont typeface="+mj-lt"/>
              <a:buAutoNum type="arabicPeriod"/>
            </a:pPr>
            <a:r>
              <a:rPr lang="en-US" b="1" i="0" dirty="0">
                <a:solidFill>
                  <a:srgbClr val="0D0D0D"/>
                </a:solidFill>
                <a:effectLst/>
                <a:highlight>
                  <a:srgbClr val="FFFFFF"/>
                </a:highlight>
                <a:latin typeface="Söhne"/>
              </a:rPr>
              <a:t>Return the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k</a:t>
            </a:r>
            <a:r>
              <a:rPr lang="en-US" b="1" i="0" dirty="0">
                <a:solidFill>
                  <a:srgbClr val="0D0D0D"/>
                </a:solidFill>
                <a:effectLst/>
                <a:highlight>
                  <a:srgbClr val="FFFFFF"/>
                </a:highlight>
                <a:latin typeface="Söhne"/>
              </a:rPr>
              <a:t> principal components</a:t>
            </a:r>
            <a:r>
              <a:rPr lang="en-US" b="0" i="0" dirty="0">
                <a:solidFill>
                  <a:srgbClr val="0D0D0D"/>
                </a:solidFill>
                <a:effectLst/>
                <a:highlight>
                  <a:srgbClr val="FFFFFF"/>
                </a:highlight>
                <a:latin typeface="Söhne"/>
              </a:rPr>
              <a:t>: The eigenvectors are ranked according to their corresponding eigenvalues, with the largest eigenvalue having the most significant principal component. The number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is how many principal components you choose to keep. The decision on the value of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depends on how much of the data's variance you wish to capture. By selecting the top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eigenvectors, you reduce the dimensionality of the data while retaining the components that account for the most variance.</a:t>
            </a:r>
          </a:p>
          <a:p>
            <a:endParaRPr lang="en-US" dirty="0"/>
          </a:p>
        </p:txBody>
      </p:sp>
      <p:sp>
        <p:nvSpPr>
          <p:cNvPr id="4" name="Slide Number Placeholder 3"/>
          <p:cNvSpPr>
            <a:spLocks noGrp="1"/>
          </p:cNvSpPr>
          <p:nvPr>
            <p:ph type="sldNum" sz="quarter" idx="5"/>
          </p:nvPr>
        </p:nvSpPr>
        <p:spPr/>
        <p:txBody>
          <a:bodyPr/>
          <a:lstStyle/>
          <a:p>
            <a:fld id="{E8678B18-C891-4E4A-B464-9C72199E5042}" type="slidenum">
              <a:rPr lang="es-CO" smtClean="0"/>
              <a:t>38</a:t>
            </a:fld>
            <a:endParaRPr lang="es-CO"/>
          </a:p>
        </p:txBody>
      </p:sp>
    </p:spTree>
    <p:extLst>
      <p:ext uri="{BB962C8B-B14F-4D97-AF65-F5344CB8AC3E}">
        <p14:creationId xmlns:p14="http://schemas.microsoft.com/office/powerpoint/2010/main" val="265790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Subtract the mean from each column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X</a:t>
            </a:r>
            <a:r>
              <a:rPr lang="en-US" b="1" i="0" dirty="0">
                <a:solidFill>
                  <a:srgbClr val="0D0D0D"/>
                </a:solidFill>
                <a:effectLst/>
                <a:highlight>
                  <a:srgbClr val="FFFFFF"/>
                </a:highlight>
                <a:latin typeface="Söhne"/>
              </a:rPr>
              <a:t> (center the data)</a:t>
            </a:r>
            <a:r>
              <a:rPr lang="en-US" b="0" i="0" dirty="0">
                <a:solidFill>
                  <a:srgbClr val="0D0D0D"/>
                </a:solidFill>
                <a:effectLst/>
                <a:highlight>
                  <a:srgbClr val="FFFFFF"/>
                </a:highlight>
                <a:latin typeface="Söhne"/>
              </a:rPr>
              <a:t>: The first step in PCA is to center the data by subtracting the mean of each variable (column) from the data for that variable. This is done because PCA seeks the directions (principal components) that maximize the variance, and having data centered around zero is essential for calculating the covariance matrix correctly.</a:t>
            </a:r>
          </a:p>
          <a:p>
            <a:pPr algn="l">
              <a:buFont typeface="+mj-lt"/>
              <a:buAutoNum type="arabicPeriod"/>
            </a:pPr>
            <a:r>
              <a:rPr lang="en-US" b="1" i="0" dirty="0">
                <a:solidFill>
                  <a:srgbClr val="0D0D0D"/>
                </a:solidFill>
                <a:effectLst/>
                <a:highlight>
                  <a:srgbClr val="FFFFFF"/>
                </a:highlight>
                <a:latin typeface="Söhne"/>
              </a:rPr>
              <a:t>Compute the covariance matrix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X</a:t>
            </a:r>
            <a:r>
              <a:rPr lang="en-US" b="0" i="0" dirty="0">
                <a:solidFill>
                  <a:srgbClr val="0D0D0D"/>
                </a:solidFill>
                <a:effectLst/>
                <a:highlight>
                  <a:srgbClr val="FFFFFF"/>
                </a:highlight>
                <a:latin typeface="Söhne"/>
              </a:rPr>
              <a:t>: Once the data is centered, the next step is to calculate the covariance matrix. This matrix provides a measure of how much each of the variables varies from the mean with respect to each other.</a:t>
            </a:r>
          </a:p>
          <a:p>
            <a:pPr algn="l">
              <a:buFont typeface="+mj-lt"/>
              <a:buAutoNum type="arabicPeriod"/>
            </a:pPr>
            <a:r>
              <a:rPr lang="en-US" b="1" i="0" dirty="0">
                <a:solidFill>
                  <a:srgbClr val="0D0D0D"/>
                </a:solidFill>
                <a:effectLst/>
                <a:highlight>
                  <a:srgbClr val="FFFFFF"/>
                </a:highlight>
                <a:latin typeface="Söhne"/>
              </a:rPr>
              <a:t>Perform SVD decomposition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SVD stands for Singular Value Decomposition. It's a method of decomposing a matrix into three other matrices, where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is the covariance matrix of the centered data. The decomposition yields eigenvalues </a:t>
            </a:r>
            <a:r>
              <a:rPr lang="en-US" b="0" i="0" dirty="0">
                <a:solidFill>
                  <a:srgbClr val="0D0D0D"/>
                </a:solidFill>
                <a:effectLst/>
                <a:highlight>
                  <a:srgbClr val="FFFFFF"/>
                </a:highlight>
                <a:latin typeface="KaTeX_Main"/>
              </a:rPr>
              <a:t>��</a:t>
            </a:r>
            <a:r>
              <a:rPr lang="en-US" b="0" i="1" dirty="0" err="1">
                <a:solidFill>
                  <a:srgbClr val="0D0D0D"/>
                </a:solidFill>
                <a:effectLst/>
                <a:highlight>
                  <a:srgbClr val="FFFFFF"/>
                </a:highlight>
                <a:latin typeface="KaTeX_Math"/>
              </a:rPr>
              <a:t>λi</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and eigenvectors </a:t>
            </a:r>
            <a:r>
              <a:rPr lang="en-US" b="0" i="0" dirty="0">
                <a:solidFill>
                  <a:srgbClr val="0D0D0D"/>
                </a:solidFill>
                <a:effectLst/>
                <a:highlight>
                  <a:srgbClr val="FFFFFF"/>
                </a:highlight>
                <a:latin typeface="KaTeX_Main"/>
              </a:rPr>
              <a:t>��</a:t>
            </a:r>
            <a:r>
              <a:rPr lang="en-US" b="0" i="1" dirty="0" err="1">
                <a:solidFill>
                  <a:srgbClr val="0D0D0D"/>
                </a:solidFill>
                <a:effectLst/>
                <a:highlight>
                  <a:srgbClr val="FFFFFF"/>
                </a:highlight>
                <a:latin typeface="KaTeX_Math"/>
              </a:rPr>
              <a:t>ui</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of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which are crucial for PCA. The eigenvectors represent the directions of maximum variance, and the eigenvalues represent the magnitude of the variance in the directions of their corresponding eigenvectors.</a:t>
            </a:r>
          </a:p>
          <a:p>
            <a:pPr algn="l">
              <a:buFont typeface="+mj-lt"/>
              <a:buAutoNum type="arabicPeriod"/>
            </a:pPr>
            <a:r>
              <a:rPr lang="en-US" b="1" i="0" dirty="0">
                <a:solidFill>
                  <a:srgbClr val="0D0D0D"/>
                </a:solidFill>
                <a:effectLst/>
                <a:highlight>
                  <a:srgbClr val="FFFFFF"/>
                </a:highlight>
                <a:latin typeface="Söhne"/>
              </a:rPr>
              <a:t>Return the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k</a:t>
            </a:r>
            <a:r>
              <a:rPr lang="en-US" b="1" i="0" dirty="0">
                <a:solidFill>
                  <a:srgbClr val="0D0D0D"/>
                </a:solidFill>
                <a:effectLst/>
                <a:highlight>
                  <a:srgbClr val="FFFFFF"/>
                </a:highlight>
                <a:latin typeface="Söhne"/>
              </a:rPr>
              <a:t> principal components</a:t>
            </a:r>
            <a:r>
              <a:rPr lang="en-US" b="0" i="0" dirty="0">
                <a:solidFill>
                  <a:srgbClr val="0D0D0D"/>
                </a:solidFill>
                <a:effectLst/>
                <a:highlight>
                  <a:srgbClr val="FFFFFF"/>
                </a:highlight>
                <a:latin typeface="Söhne"/>
              </a:rPr>
              <a:t>: The eigenvectors are ranked according to their corresponding eigenvalues, with the largest eigenvalue having the most significant principal component. The number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is how many principal components you choose to keep. The decision on the value of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depends on how much of the data's variance you wish to capture. By selecting the top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eigenvectors, you reduce the dimensionality of the data while retaining the components that account for the most variance.</a:t>
            </a:r>
          </a:p>
          <a:p>
            <a:endParaRPr lang="en-US" dirty="0"/>
          </a:p>
        </p:txBody>
      </p:sp>
      <p:sp>
        <p:nvSpPr>
          <p:cNvPr id="4" name="Slide Number Placeholder 3"/>
          <p:cNvSpPr>
            <a:spLocks noGrp="1"/>
          </p:cNvSpPr>
          <p:nvPr>
            <p:ph type="sldNum" sz="quarter" idx="5"/>
          </p:nvPr>
        </p:nvSpPr>
        <p:spPr/>
        <p:txBody>
          <a:bodyPr/>
          <a:lstStyle/>
          <a:p>
            <a:fld id="{E8678B18-C891-4E4A-B464-9C72199E5042}" type="slidenum">
              <a:rPr lang="es-CO" smtClean="0"/>
              <a:t>39</a:t>
            </a:fld>
            <a:endParaRPr lang="es-CO"/>
          </a:p>
        </p:txBody>
      </p:sp>
    </p:spTree>
    <p:extLst>
      <p:ext uri="{BB962C8B-B14F-4D97-AF65-F5344CB8AC3E}">
        <p14:creationId xmlns:p14="http://schemas.microsoft.com/office/powerpoint/2010/main" val="2515158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Subtract the mean from each column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X</a:t>
            </a:r>
            <a:r>
              <a:rPr lang="en-US" b="1" i="0" dirty="0">
                <a:solidFill>
                  <a:srgbClr val="0D0D0D"/>
                </a:solidFill>
                <a:effectLst/>
                <a:highlight>
                  <a:srgbClr val="FFFFFF"/>
                </a:highlight>
                <a:latin typeface="Söhne"/>
              </a:rPr>
              <a:t> (center the data)</a:t>
            </a:r>
            <a:r>
              <a:rPr lang="en-US" b="0" i="0" dirty="0">
                <a:solidFill>
                  <a:srgbClr val="0D0D0D"/>
                </a:solidFill>
                <a:effectLst/>
                <a:highlight>
                  <a:srgbClr val="FFFFFF"/>
                </a:highlight>
                <a:latin typeface="Söhne"/>
              </a:rPr>
              <a:t>: The first step in PCA is to center the data by subtracting the mean of each variable (column) from the data for that variable. This is done because PCA seeks the directions (principal components) that maximize the variance, and having data centered around zero is essential for calculating the covariance matrix correctly.</a:t>
            </a:r>
          </a:p>
          <a:p>
            <a:pPr algn="l">
              <a:buFont typeface="+mj-lt"/>
              <a:buAutoNum type="arabicPeriod"/>
            </a:pPr>
            <a:r>
              <a:rPr lang="en-US" b="1" i="0" dirty="0">
                <a:solidFill>
                  <a:srgbClr val="0D0D0D"/>
                </a:solidFill>
                <a:effectLst/>
                <a:highlight>
                  <a:srgbClr val="FFFFFF"/>
                </a:highlight>
                <a:latin typeface="Söhne"/>
              </a:rPr>
              <a:t>Compute the covariance matrix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X</a:t>
            </a:r>
            <a:r>
              <a:rPr lang="en-US" b="0" i="0" dirty="0">
                <a:solidFill>
                  <a:srgbClr val="0D0D0D"/>
                </a:solidFill>
                <a:effectLst/>
                <a:highlight>
                  <a:srgbClr val="FFFFFF"/>
                </a:highlight>
                <a:latin typeface="Söhne"/>
              </a:rPr>
              <a:t>: Once the data is centered, the next step is to calculate the covariance matrix. This matrix provides a measure of how much each of the variables varies from the mean with respect to each other.</a:t>
            </a:r>
          </a:p>
          <a:p>
            <a:pPr algn="l">
              <a:buFont typeface="+mj-lt"/>
              <a:buAutoNum type="arabicPeriod"/>
            </a:pPr>
            <a:r>
              <a:rPr lang="en-US" b="1" i="0" dirty="0">
                <a:solidFill>
                  <a:srgbClr val="0D0D0D"/>
                </a:solidFill>
                <a:effectLst/>
                <a:highlight>
                  <a:srgbClr val="FFFFFF"/>
                </a:highlight>
                <a:latin typeface="Söhne"/>
              </a:rPr>
              <a:t>Perform SVD decomposition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SVD stands for Singular Value Decomposition. It's a method of decomposing a matrix into three other matrices, where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is the covariance matrix of the centered data. The decomposition yields eigenvalues </a:t>
            </a:r>
            <a:r>
              <a:rPr lang="en-US" b="0" i="0" dirty="0">
                <a:solidFill>
                  <a:srgbClr val="0D0D0D"/>
                </a:solidFill>
                <a:effectLst/>
                <a:highlight>
                  <a:srgbClr val="FFFFFF"/>
                </a:highlight>
                <a:latin typeface="KaTeX_Main"/>
              </a:rPr>
              <a:t>��</a:t>
            </a:r>
            <a:r>
              <a:rPr lang="en-US" b="0" i="1" dirty="0" err="1">
                <a:solidFill>
                  <a:srgbClr val="0D0D0D"/>
                </a:solidFill>
                <a:effectLst/>
                <a:highlight>
                  <a:srgbClr val="FFFFFF"/>
                </a:highlight>
                <a:latin typeface="KaTeX_Math"/>
              </a:rPr>
              <a:t>λi</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and eigenvectors </a:t>
            </a:r>
            <a:r>
              <a:rPr lang="en-US" b="0" i="0" dirty="0">
                <a:solidFill>
                  <a:srgbClr val="0D0D0D"/>
                </a:solidFill>
                <a:effectLst/>
                <a:highlight>
                  <a:srgbClr val="FFFFFF"/>
                </a:highlight>
                <a:latin typeface="KaTeX_Main"/>
              </a:rPr>
              <a:t>��</a:t>
            </a:r>
            <a:r>
              <a:rPr lang="en-US" b="0" i="1" dirty="0" err="1">
                <a:solidFill>
                  <a:srgbClr val="0D0D0D"/>
                </a:solidFill>
                <a:effectLst/>
                <a:highlight>
                  <a:srgbClr val="FFFFFF"/>
                </a:highlight>
                <a:latin typeface="KaTeX_Math"/>
              </a:rPr>
              <a:t>ui</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of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which are crucial for PCA. The eigenvectors represent the directions of maximum variance, and the eigenvalues represent the magnitude of the variance in the directions of their corresponding eigenvectors.</a:t>
            </a:r>
          </a:p>
          <a:p>
            <a:pPr algn="l">
              <a:buFont typeface="+mj-lt"/>
              <a:buAutoNum type="arabicPeriod"/>
            </a:pPr>
            <a:r>
              <a:rPr lang="en-US" b="1" i="0" dirty="0">
                <a:solidFill>
                  <a:srgbClr val="0D0D0D"/>
                </a:solidFill>
                <a:effectLst/>
                <a:highlight>
                  <a:srgbClr val="FFFFFF"/>
                </a:highlight>
                <a:latin typeface="Söhne"/>
              </a:rPr>
              <a:t>Return the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k</a:t>
            </a:r>
            <a:r>
              <a:rPr lang="en-US" b="1" i="0" dirty="0">
                <a:solidFill>
                  <a:srgbClr val="0D0D0D"/>
                </a:solidFill>
                <a:effectLst/>
                <a:highlight>
                  <a:srgbClr val="FFFFFF"/>
                </a:highlight>
                <a:latin typeface="Söhne"/>
              </a:rPr>
              <a:t> principal components</a:t>
            </a:r>
            <a:r>
              <a:rPr lang="en-US" b="0" i="0" dirty="0">
                <a:solidFill>
                  <a:srgbClr val="0D0D0D"/>
                </a:solidFill>
                <a:effectLst/>
                <a:highlight>
                  <a:srgbClr val="FFFFFF"/>
                </a:highlight>
                <a:latin typeface="Söhne"/>
              </a:rPr>
              <a:t>: The eigenvectors are ranked according to their corresponding eigenvalues, with the largest eigenvalue having the most significant principal component. The number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is how many principal components you choose to keep. The decision on the value of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depends on how much of the data's variance you wish to capture. By selecting the top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eigenvectors, you reduce the dimensionality of the data while retaining the components that account for the most variance.</a:t>
            </a:r>
          </a:p>
          <a:p>
            <a:endParaRPr lang="en-US" dirty="0"/>
          </a:p>
        </p:txBody>
      </p:sp>
      <p:sp>
        <p:nvSpPr>
          <p:cNvPr id="4" name="Slide Number Placeholder 3"/>
          <p:cNvSpPr>
            <a:spLocks noGrp="1"/>
          </p:cNvSpPr>
          <p:nvPr>
            <p:ph type="sldNum" sz="quarter" idx="5"/>
          </p:nvPr>
        </p:nvSpPr>
        <p:spPr/>
        <p:txBody>
          <a:bodyPr/>
          <a:lstStyle/>
          <a:p>
            <a:fld id="{E8678B18-C891-4E4A-B464-9C72199E5042}" type="slidenum">
              <a:rPr lang="es-CO" smtClean="0"/>
              <a:t>40</a:t>
            </a:fld>
            <a:endParaRPr lang="es-CO"/>
          </a:p>
        </p:txBody>
      </p:sp>
    </p:spTree>
    <p:extLst>
      <p:ext uri="{BB962C8B-B14F-4D97-AF65-F5344CB8AC3E}">
        <p14:creationId xmlns:p14="http://schemas.microsoft.com/office/powerpoint/2010/main" val="2327025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Subtract the mean from each column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X</a:t>
            </a:r>
            <a:r>
              <a:rPr lang="en-US" b="1" i="0" dirty="0">
                <a:solidFill>
                  <a:srgbClr val="0D0D0D"/>
                </a:solidFill>
                <a:effectLst/>
                <a:highlight>
                  <a:srgbClr val="FFFFFF"/>
                </a:highlight>
                <a:latin typeface="Söhne"/>
              </a:rPr>
              <a:t> (center the data)</a:t>
            </a:r>
            <a:r>
              <a:rPr lang="en-US" b="0" i="0" dirty="0">
                <a:solidFill>
                  <a:srgbClr val="0D0D0D"/>
                </a:solidFill>
                <a:effectLst/>
                <a:highlight>
                  <a:srgbClr val="FFFFFF"/>
                </a:highlight>
                <a:latin typeface="Söhne"/>
              </a:rPr>
              <a:t>: The first step in PCA is to center the data by subtracting the mean of each variable (column) from the data for that variable. This is done because PCA seeks the directions (principal components) that maximize the variance, and having data centered around zero is essential for calculating the covariance matrix correctly.</a:t>
            </a:r>
          </a:p>
          <a:p>
            <a:pPr algn="l">
              <a:buFont typeface="+mj-lt"/>
              <a:buAutoNum type="arabicPeriod"/>
            </a:pPr>
            <a:r>
              <a:rPr lang="en-US" b="1" i="0" dirty="0">
                <a:solidFill>
                  <a:srgbClr val="0D0D0D"/>
                </a:solidFill>
                <a:effectLst/>
                <a:highlight>
                  <a:srgbClr val="FFFFFF"/>
                </a:highlight>
                <a:latin typeface="Söhne"/>
              </a:rPr>
              <a:t>Compute the covariance matrix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X</a:t>
            </a:r>
            <a:r>
              <a:rPr lang="en-US" b="0" i="0" dirty="0">
                <a:solidFill>
                  <a:srgbClr val="0D0D0D"/>
                </a:solidFill>
                <a:effectLst/>
                <a:highlight>
                  <a:srgbClr val="FFFFFF"/>
                </a:highlight>
                <a:latin typeface="Söhne"/>
              </a:rPr>
              <a:t>: Once the data is centered, the next step is to calculate the covariance matrix. This matrix provides a measure of how much each of the variables varies from the mean with respect to each other.</a:t>
            </a:r>
          </a:p>
          <a:p>
            <a:pPr algn="l">
              <a:buFont typeface="+mj-lt"/>
              <a:buAutoNum type="arabicPeriod"/>
            </a:pPr>
            <a:r>
              <a:rPr lang="en-US" b="1" i="0" dirty="0">
                <a:solidFill>
                  <a:srgbClr val="0D0D0D"/>
                </a:solidFill>
                <a:effectLst/>
                <a:highlight>
                  <a:srgbClr val="FFFFFF"/>
                </a:highlight>
                <a:latin typeface="Söhne"/>
              </a:rPr>
              <a:t>Perform SVD decomposition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SVD stands for Singular Value Decomposition. It's a method of decomposing a matrix into three other matrices, where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is the covariance matrix of the centered data. The decomposition yields eigenvalues </a:t>
            </a:r>
            <a:r>
              <a:rPr lang="en-US" b="0" i="0" dirty="0">
                <a:solidFill>
                  <a:srgbClr val="0D0D0D"/>
                </a:solidFill>
                <a:effectLst/>
                <a:highlight>
                  <a:srgbClr val="FFFFFF"/>
                </a:highlight>
                <a:latin typeface="KaTeX_Main"/>
              </a:rPr>
              <a:t>��</a:t>
            </a:r>
            <a:r>
              <a:rPr lang="en-US" b="0" i="1" dirty="0" err="1">
                <a:solidFill>
                  <a:srgbClr val="0D0D0D"/>
                </a:solidFill>
                <a:effectLst/>
                <a:highlight>
                  <a:srgbClr val="FFFFFF"/>
                </a:highlight>
                <a:latin typeface="KaTeX_Math"/>
              </a:rPr>
              <a:t>λi</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and eigenvectors </a:t>
            </a:r>
            <a:r>
              <a:rPr lang="en-US" b="0" i="0" dirty="0">
                <a:solidFill>
                  <a:srgbClr val="0D0D0D"/>
                </a:solidFill>
                <a:effectLst/>
                <a:highlight>
                  <a:srgbClr val="FFFFFF"/>
                </a:highlight>
                <a:latin typeface="KaTeX_Main"/>
              </a:rPr>
              <a:t>��</a:t>
            </a:r>
            <a:r>
              <a:rPr lang="en-US" b="0" i="1" dirty="0" err="1">
                <a:solidFill>
                  <a:srgbClr val="0D0D0D"/>
                </a:solidFill>
                <a:effectLst/>
                <a:highlight>
                  <a:srgbClr val="FFFFFF"/>
                </a:highlight>
                <a:latin typeface="KaTeX_Math"/>
              </a:rPr>
              <a:t>ui</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of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which are crucial for PCA. The eigenvectors represent the directions of maximum variance, and the eigenvalues represent the magnitude of the variance in the directions of their corresponding eigenvectors.</a:t>
            </a:r>
          </a:p>
          <a:p>
            <a:pPr algn="l">
              <a:buFont typeface="+mj-lt"/>
              <a:buAutoNum type="arabicPeriod"/>
            </a:pPr>
            <a:r>
              <a:rPr lang="en-US" b="1" i="0" dirty="0">
                <a:solidFill>
                  <a:srgbClr val="0D0D0D"/>
                </a:solidFill>
                <a:effectLst/>
                <a:highlight>
                  <a:srgbClr val="FFFFFF"/>
                </a:highlight>
                <a:latin typeface="Söhne"/>
              </a:rPr>
              <a:t>Return the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k</a:t>
            </a:r>
            <a:r>
              <a:rPr lang="en-US" b="1" i="0" dirty="0">
                <a:solidFill>
                  <a:srgbClr val="0D0D0D"/>
                </a:solidFill>
                <a:effectLst/>
                <a:highlight>
                  <a:srgbClr val="FFFFFF"/>
                </a:highlight>
                <a:latin typeface="Söhne"/>
              </a:rPr>
              <a:t> principal components</a:t>
            </a:r>
            <a:r>
              <a:rPr lang="en-US" b="0" i="0" dirty="0">
                <a:solidFill>
                  <a:srgbClr val="0D0D0D"/>
                </a:solidFill>
                <a:effectLst/>
                <a:highlight>
                  <a:srgbClr val="FFFFFF"/>
                </a:highlight>
                <a:latin typeface="Söhne"/>
              </a:rPr>
              <a:t>: The eigenvectors are ranked according to their corresponding eigenvalues, with the largest eigenvalue having the most significant principal component. The number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is how many principal components you choose to keep. The decision on the value of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depends on how much of the data's variance you wish to capture. By selecting the top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eigenvectors, you reduce the dimensionality of the data while retaining the components that account for the most variance.</a:t>
            </a:r>
          </a:p>
          <a:p>
            <a:endParaRPr lang="en-US" dirty="0"/>
          </a:p>
        </p:txBody>
      </p:sp>
      <p:sp>
        <p:nvSpPr>
          <p:cNvPr id="4" name="Slide Number Placeholder 3"/>
          <p:cNvSpPr>
            <a:spLocks noGrp="1"/>
          </p:cNvSpPr>
          <p:nvPr>
            <p:ph type="sldNum" sz="quarter" idx="5"/>
          </p:nvPr>
        </p:nvSpPr>
        <p:spPr/>
        <p:txBody>
          <a:bodyPr/>
          <a:lstStyle/>
          <a:p>
            <a:fld id="{E8678B18-C891-4E4A-B464-9C72199E5042}" type="slidenum">
              <a:rPr lang="es-CO" smtClean="0"/>
              <a:t>41</a:t>
            </a:fld>
            <a:endParaRPr lang="es-CO"/>
          </a:p>
        </p:txBody>
      </p:sp>
    </p:spTree>
    <p:extLst>
      <p:ext uri="{BB962C8B-B14F-4D97-AF65-F5344CB8AC3E}">
        <p14:creationId xmlns:p14="http://schemas.microsoft.com/office/powerpoint/2010/main" val="1261453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Subtract the mean from each column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X</a:t>
            </a:r>
            <a:r>
              <a:rPr lang="en-US" b="1" i="0" dirty="0">
                <a:solidFill>
                  <a:srgbClr val="0D0D0D"/>
                </a:solidFill>
                <a:effectLst/>
                <a:highlight>
                  <a:srgbClr val="FFFFFF"/>
                </a:highlight>
                <a:latin typeface="Söhne"/>
              </a:rPr>
              <a:t> (center the data)</a:t>
            </a:r>
            <a:r>
              <a:rPr lang="en-US" b="0" i="0" dirty="0">
                <a:solidFill>
                  <a:srgbClr val="0D0D0D"/>
                </a:solidFill>
                <a:effectLst/>
                <a:highlight>
                  <a:srgbClr val="FFFFFF"/>
                </a:highlight>
                <a:latin typeface="Söhne"/>
              </a:rPr>
              <a:t>: The first step in PCA is to center the data by subtracting the mean of each variable (column) from the data for that variable. This is done because PCA seeks the directions (principal components) that maximize the variance, and having data centered around zero is essential for calculating the covariance matrix correctly.</a:t>
            </a:r>
          </a:p>
          <a:p>
            <a:pPr algn="l">
              <a:buFont typeface="+mj-lt"/>
              <a:buAutoNum type="arabicPeriod"/>
            </a:pPr>
            <a:r>
              <a:rPr lang="en-US" b="1" i="0" dirty="0">
                <a:solidFill>
                  <a:srgbClr val="0D0D0D"/>
                </a:solidFill>
                <a:effectLst/>
                <a:highlight>
                  <a:srgbClr val="FFFFFF"/>
                </a:highlight>
                <a:latin typeface="Söhne"/>
              </a:rPr>
              <a:t>Compute the covariance matrix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X</a:t>
            </a:r>
            <a:r>
              <a:rPr lang="en-US" b="0" i="0" dirty="0">
                <a:solidFill>
                  <a:srgbClr val="0D0D0D"/>
                </a:solidFill>
                <a:effectLst/>
                <a:highlight>
                  <a:srgbClr val="FFFFFF"/>
                </a:highlight>
                <a:latin typeface="Söhne"/>
              </a:rPr>
              <a:t>: Once the data is centered, the next step is to calculate the covariance matrix. This matrix provides a measure of how much each of the variables varies from the mean with respect to each other.</a:t>
            </a:r>
          </a:p>
          <a:p>
            <a:pPr algn="l">
              <a:buFont typeface="+mj-lt"/>
              <a:buAutoNum type="arabicPeriod"/>
            </a:pPr>
            <a:r>
              <a:rPr lang="en-US" b="1" i="0" dirty="0">
                <a:solidFill>
                  <a:srgbClr val="0D0D0D"/>
                </a:solidFill>
                <a:effectLst/>
                <a:highlight>
                  <a:srgbClr val="FFFFFF"/>
                </a:highlight>
                <a:latin typeface="Söhne"/>
              </a:rPr>
              <a:t>Perform SVD decomposition of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SVD stands for Singular Value Decomposition. It's a method of decomposing a matrix into three other matrices, where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is the covariance matrix of the centered data. The decomposition yields eigenvalues </a:t>
            </a:r>
            <a:r>
              <a:rPr lang="en-US" b="0" i="0" dirty="0">
                <a:solidFill>
                  <a:srgbClr val="0D0D0D"/>
                </a:solidFill>
                <a:effectLst/>
                <a:highlight>
                  <a:srgbClr val="FFFFFF"/>
                </a:highlight>
                <a:latin typeface="KaTeX_Main"/>
              </a:rPr>
              <a:t>��</a:t>
            </a:r>
            <a:r>
              <a:rPr lang="en-US" b="0" i="1" dirty="0" err="1">
                <a:solidFill>
                  <a:srgbClr val="0D0D0D"/>
                </a:solidFill>
                <a:effectLst/>
                <a:highlight>
                  <a:srgbClr val="FFFFFF"/>
                </a:highlight>
                <a:latin typeface="KaTeX_Math"/>
              </a:rPr>
              <a:t>λi</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and eigenvectors </a:t>
            </a:r>
            <a:r>
              <a:rPr lang="en-US" b="0" i="0" dirty="0">
                <a:solidFill>
                  <a:srgbClr val="0D0D0D"/>
                </a:solidFill>
                <a:effectLst/>
                <a:highlight>
                  <a:srgbClr val="FFFFFF"/>
                </a:highlight>
                <a:latin typeface="KaTeX_Main"/>
              </a:rPr>
              <a:t>��</a:t>
            </a:r>
            <a:r>
              <a:rPr lang="en-US" b="0" i="1" dirty="0" err="1">
                <a:solidFill>
                  <a:srgbClr val="0D0D0D"/>
                </a:solidFill>
                <a:effectLst/>
                <a:highlight>
                  <a:srgbClr val="FFFFFF"/>
                </a:highlight>
                <a:latin typeface="KaTeX_Math"/>
              </a:rPr>
              <a:t>ui</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of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S</a:t>
            </a:r>
            <a:r>
              <a:rPr lang="en-US" b="0" i="0" dirty="0">
                <a:solidFill>
                  <a:srgbClr val="0D0D0D"/>
                </a:solidFill>
                <a:effectLst/>
                <a:highlight>
                  <a:srgbClr val="FFFFFF"/>
                </a:highlight>
                <a:latin typeface="Söhne"/>
              </a:rPr>
              <a:t>, which are crucial for PCA. The eigenvectors represent the directions of maximum variance, and the eigenvalues represent the magnitude of the variance in the directions of their corresponding eigenvectors.</a:t>
            </a:r>
          </a:p>
          <a:p>
            <a:pPr algn="l">
              <a:buFont typeface="+mj-lt"/>
              <a:buAutoNum type="arabicPeriod"/>
            </a:pPr>
            <a:r>
              <a:rPr lang="en-US" b="1" i="0" dirty="0">
                <a:solidFill>
                  <a:srgbClr val="0D0D0D"/>
                </a:solidFill>
                <a:effectLst/>
                <a:highlight>
                  <a:srgbClr val="FFFFFF"/>
                </a:highlight>
                <a:latin typeface="Söhne"/>
              </a:rPr>
              <a:t>Return the </a:t>
            </a:r>
            <a:r>
              <a:rPr lang="en-US" b="1" i="0" dirty="0">
                <a:solidFill>
                  <a:srgbClr val="0D0D0D"/>
                </a:solidFill>
                <a:effectLst/>
                <a:highlight>
                  <a:srgbClr val="FFFFFF"/>
                </a:highlight>
                <a:latin typeface="KaTeX_Main"/>
              </a:rPr>
              <a:t>�</a:t>
            </a:r>
            <a:r>
              <a:rPr lang="en-US" b="1" i="1" dirty="0">
                <a:solidFill>
                  <a:srgbClr val="0D0D0D"/>
                </a:solidFill>
                <a:effectLst/>
                <a:highlight>
                  <a:srgbClr val="FFFFFF"/>
                </a:highlight>
                <a:latin typeface="KaTeX_Math"/>
              </a:rPr>
              <a:t>k</a:t>
            </a:r>
            <a:r>
              <a:rPr lang="en-US" b="1" i="0" dirty="0">
                <a:solidFill>
                  <a:srgbClr val="0D0D0D"/>
                </a:solidFill>
                <a:effectLst/>
                <a:highlight>
                  <a:srgbClr val="FFFFFF"/>
                </a:highlight>
                <a:latin typeface="Söhne"/>
              </a:rPr>
              <a:t> principal components</a:t>
            </a:r>
            <a:r>
              <a:rPr lang="en-US" b="0" i="0" dirty="0">
                <a:solidFill>
                  <a:srgbClr val="0D0D0D"/>
                </a:solidFill>
                <a:effectLst/>
                <a:highlight>
                  <a:srgbClr val="FFFFFF"/>
                </a:highlight>
                <a:latin typeface="Söhne"/>
              </a:rPr>
              <a:t>: The eigenvectors are ranked according to their corresponding eigenvalues, with the largest eigenvalue having the most significant principal component. The number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is how many principal components you choose to keep. The decision on the value of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depends on how much of the data's variance you wish to capture. By selecting the top </a:t>
            </a:r>
            <a:r>
              <a:rPr lang="en-US" b="0" i="0" dirty="0">
                <a:solidFill>
                  <a:srgbClr val="0D0D0D"/>
                </a:solidFill>
                <a:effectLst/>
                <a:highlight>
                  <a:srgbClr val="FFFFFF"/>
                </a:highlight>
                <a:latin typeface="KaTeX_Main"/>
              </a:rPr>
              <a:t>�</a:t>
            </a:r>
            <a:r>
              <a:rPr lang="en-US" b="0" i="1" dirty="0">
                <a:solidFill>
                  <a:srgbClr val="0D0D0D"/>
                </a:solidFill>
                <a:effectLst/>
                <a:highlight>
                  <a:srgbClr val="FFFFFF"/>
                </a:highlight>
                <a:latin typeface="KaTeX_Math"/>
              </a:rPr>
              <a:t>k</a:t>
            </a:r>
            <a:r>
              <a:rPr lang="en-US" b="0" i="0" dirty="0">
                <a:solidFill>
                  <a:srgbClr val="0D0D0D"/>
                </a:solidFill>
                <a:effectLst/>
                <a:highlight>
                  <a:srgbClr val="FFFFFF"/>
                </a:highlight>
                <a:latin typeface="Söhne"/>
              </a:rPr>
              <a:t> eigenvectors, you reduce the dimensionality of the data while retaining the components that account for the most variance.</a:t>
            </a:r>
          </a:p>
          <a:p>
            <a:endParaRPr lang="en-US" dirty="0"/>
          </a:p>
        </p:txBody>
      </p:sp>
      <p:sp>
        <p:nvSpPr>
          <p:cNvPr id="4" name="Slide Number Placeholder 3"/>
          <p:cNvSpPr>
            <a:spLocks noGrp="1"/>
          </p:cNvSpPr>
          <p:nvPr>
            <p:ph type="sldNum" sz="quarter" idx="5"/>
          </p:nvPr>
        </p:nvSpPr>
        <p:spPr/>
        <p:txBody>
          <a:bodyPr/>
          <a:lstStyle/>
          <a:p>
            <a:fld id="{E8678B18-C891-4E4A-B464-9C72199E5042}" type="slidenum">
              <a:rPr lang="es-CO" smtClean="0"/>
              <a:t>42</a:t>
            </a:fld>
            <a:endParaRPr lang="es-CO"/>
          </a:p>
        </p:txBody>
      </p:sp>
    </p:spTree>
    <p:extLst>
      <p:ext uri="{BB962C8B-B14F-4D97-AF65-F5344CB8AC3E}">
        <p14:creationId xmlns:p14="http://schemas.microsoft.com/office/powerpoint/2010/main" val="13261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6519CE72-8045-4C56-B77F-73E17B7DDDCB}" type="datetimeFigureOut">
              <a:rPr lang="en-US" smtClean="0"/>
              <a:t>9/27/2024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63084DC-D9F7-4E2E-954A-973914B54EAC}" type="slidenum">
              <a:rPr lang="en-US" smtClean="0"/>
              <a:t>‹Nº›</a:t>
            </a:fld>
            <a:endParaRPr lang="en-US"/>
          </a:p>
        </p:txBody>
      </p:sp>
    </p:spTree>
    <p:extLst>
      <p:ext uri="{BB962C8B-B14F-4D97-AF65-F5344CB8AC3E}">
        <p14:creationId xmlns:p14="http://schemas.microsoft.com/office/powerpoint/2010/main" val="2972137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6519CE72-8045-4C56-B77F-73E17B7DDDCB}" type="datetimeFigureOut">
              <a:rPr lang="en-US" smtClean="0"/>
              <a:t>9/27/2024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63084DC-D9F7-4E2E-954A-973914B54EAC}" type="slidenum">
              <a:rPr lang="en-US" smtClean="0"/>
              <a:t>‹Nº›</a:t>
            </a:fld>
            <a:endParaRPr lang="en-US"/>
          </a:p>
        </p:txBody>
      </p:sp>
    </p:spTree>
    <p:extLst>
      <p:ext uri="{BB962C8B-B14F-4D97-AF65-F5344CB8AC3E}">
        <p14:creationId xmlns:p14="http://schemas.microsoft.com/office/powerpoint/2010/main" val="414986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6519CE72-8045-4C56-B77F-73E17B7DDDCB}" type="datetimeFigureOut">
              <a:rPr lang="en-US" smtClean="0"/>
              <a:t>9/27/2024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63084DC-D9F7-4E2E-954A-973914B54EAC}" type="slidenum">
              <a:rPr lang="en-US" smtClean="0"/>
              <a:t>‹Nº›</a:t>
            </a:fld>
            <a:endParaRPr lang="en-US"/>
          </a:p>
        </p:txBody>
      </p:sp>
    </p:spTree>
    <p:extLst>
      <p:ext uri="{BB962C8B-B14F-4D97-AF65-F5344CB8AC3E}">
        <p14:creationId xmlns:p14="http://schemas.microsoft.com/office/powerpoint/2010/main" val="177916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6519CE72-8045-4C56-B77F-73E17B7DDDCB}" type="datetimeFigureOut">
              <a:rPr lang="en-US" smtClean="0"/>
              <a:t>9/27/2024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63084DC-D9F7-4E2E-954A-973914B54EAC}" type="slidenum">
              <a:rPr lang="en-US" smtClean="0"/>
              <a:t>‹Nº›</a:t>
            </a:fld>
            <a:endParaRPr lang="en-US"/>
          </a:p>
        </p:txBody>
      </p:sp>
    </p:spTree>
    <p:extLst>
      <p:ext uri="{BB962C8B-B14F-4D97-AF65-F5344CB8AC3E}">
        <p14:creationId xmlns:p14="http://schemas.microsoft.com/office/powerpoint/2010/main" val="70180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6519CE72-8045-4C56-B77F-73E17B7DDDCB}" type="datetimeFigureOut">
              <a:rPr lang="en-US" smtClean="0"/>
              <a:t>9/27/2024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63084DC-D9F7-4E2E-954A-973914B54EAC}" type="slidenum">
              <a:rPr lang="en-US" smtClean="0"/>
              <a:t>‹Nº›</a:t>
            </a:fld>
            <a:endParaRPr lang="en-US"/>
          </a:p>
        </p:txBody>
      </p:sp>
    </p:spTree>
    <p:extLst>
      <p:ext uri="{BB962C8B-B14F-4D97-AF65-F5344CB8AC3E}">
        <p14:creationId xmlns:p14="http://schemas.microsoft.com/office/powerpoint/2010/main" val="170436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6519CE72-8045-4C56-B77F-73E17B7DDDCB}" type="datetimeFigureOut">
              <a:rPr lang="en-US" smtClean="0"/>
              <a:t>9/27/2024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63084DC-D9F7-4E2E-954A-973914B54EAC}" type="slidenum">
              <a:rPr lang="en-US" smtClean="0"/>
              <a:t>‹Nº›</a:t>
            </a:fld>
            <a:endParaRPr lang="en-US"/>
          </a:p>
        </p:txBody>
      </p:sp>
    </p:spTree>
    <p:extLst>
      <p:ext uri="{BB962C8B-B14F-4D97-AF65-F5344CB8AC3E}">
        <p14:creationId xmlns:p14="http://schemas.microsoft.com/office/powerpoint/2010/main" val="2960395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6519CE72-8045-4C56-B77F-73E17B7DDDCB}" type="datetimeFigureOut">
              <a:rPr lang="en-US" smtClean="0"/>
              <a:t>9/27/2024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763084DC-D9F7-4E2E-954A-973914B54EAC}" type="slidenum">
              <a:rPr lang="en-US" smtClean="0"/>
              <a:t>‹Nº›</a:t>
            </a:fld>
            <a:endParaRPr lang="en-US"/>
          </a:p>
        </p:txBody>
      </p:sp>
    </p:spTree>
    <p:extLst>
      <p:ext uri="{BB962C8B-B14F-4D97-AF65-F5344CB8AC3E}">
        <p14:creationId xmlns:p14="http://schemas.microsoft.com/office/powerpoint/2010/main" val="172776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6519CE72-8045-4C56-B77F-73E17B7DDDCB}" type="datetimeFigureOut">
              <a:rPr lang="en-US" smtClean="0"/>
              <a:t>9/27/2024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763084DC-D9F7-4E2E-954A-973914B54EAC}" type="slidenum">
              <a:rPr lang="en-US" smtClean="0"/>
              <a:t>‹Nº›</a:t>
            </a:fld>
            <a:endParaRPr lang="en-US"/>
          </a:p>
        </p:txBody>
      </p:sp>
    </p:spTree>
    <p:extLst>
      <p:ext uri="{BB962C8B-B14F-4D97-AF65-F5344CB8AC3E}">
        <p14:creationId xmlns:p14="http://schemas.microsoft.com/office/powerpoint/2010/main" val="399826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519CE72-8045-4C56-B77F-73E17B7DDDCB}" type="datetimeFigureOut">
              <a:rPr lang="en-US" smtClean="0"/>
              <a:t>9/27/2024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763084DC-D9F7-4E2E-954A-973914B54EAC}" type="slidenum">
              <a:rPr lang="en-US" smtClean="0"/>
              <a:t>‹Nº›</a:t>
            </a:fld>
            <a:endParaRPr lang="en-US"/>
          </a:p>
        </p:txBody>
      </p:sp>
    </p:spTree>
    <p:extLst>
      <p:ext uri="{BB962C8B-B14F-4D97-AF65-F5344CB8AC3E}">
        <p14:creationId xmlns:p14="http://schemas.microsoft.com/office/powerpoint/2010/main" val="255493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519CE72-8045-4C56-B77F-73E17B7DDDCB}" type="datetimeFigureOut">
              <a:rPr lang="en-US" smtClean="0"/>
              <a:t>9/27/2024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63084DC-D9F7-4E2E-954A-973914B54EAC}" type="slidenum">
              <a:rPr lang="en-US" smtClean="0"/>
              <a:t>‹Nº›</a:t>
            </a:fld>
            <a:endParaRPr lang="en-US"/>
          </a:p>
        </p:txBody>
      </p:sp>
    </p:spTree>
    <p:extLst>
      <p:ext uri="{BB962C8B-B14F-4D97-AF65-F5344CB8AC3E}">
        <p14:creationId xmlns:p14="http://schemas.microsoft.com/office/powerpoint/2010/main" val="1840562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519CE72-8045-4C56-B77F-73E17B7DDDCB}" type="datetimeFigureOut">
              <a:rPr lang="en-US" smtClean="0"/>
              <a:t>9/27/2024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63084DC-D9F7-4E2E-954A-973914B54EAC}" type="slidenum">
              <a:rPr lang="en-US" smtClean="0"/>
              <a:t>‹Nº›</a:t>
            </a:fld>
            <a:endParaRPr lang="en-US"/>
          </a:p>
        </p:txBody>
      </p:sp>
    </p:spTree>
    <p:extLst>
      <p:ext uri="{BB962C8B-B14F-4D97-AF65-F5344CB8AC3E}">
        <p14:creationId xmlns:p14="http://schemas.microsoft.com/office/powerpoint/2010/main" val="412173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9CE72-8045-4C56-B77F-73E17B7DDDCB}" type="datetimeFigureOut">
              <a:rPr lang="en-US" smtClean="0"/>
              <a:t>9/27/2024</a:t>
            </a:fld>
            <a:endParaRPr lang="en-US"/>
          </a:p>
        </p:txBody>
      </p:sp>
      <p:sp>
        <p:nvSpPr>
          <p:cNvPr id="5" name="Marcador de pie de página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084DC-D9F7-4E2E-954A-973914B54EAC}" type="slidenum">
              <a:rPr lang="en-US" smtClean="0"/>
              <a:t>‹Nº›</a:t>
            </a:fld>
            <a:endParaRPr lang="en-US"/>
          </a:p>
        </p:txBody>
      </p:sp>
    </p:spTree>
    <p:extLst>
      <p:ext uri="{BB962C8B-B14F-4D97-AF65-F5344CB8AC3E}">
        <p14:creationId xmlns:p14="http://schemas.microsoft.com/office/powerpoint/2010/main" val="14462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2.png"/><Relationship Id="rId7" Type="http://schemas.openxmlformats.org/officeDocument/2006/relationships/image" Target="../media/image7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0.png"/><Relationship Id="rId11" Type="http://schemas.openxmlformats.org/officeDocument/2006/relationships/image" Target="../media/image110.png"/><Relationship Id="rId5" Type="http://schemas.openxmlformats.org/officeDocument/2006/relationships/hyperlink" Target="https://www.flickr.com/photos/juanelo242a/32855695431/" TargetMode="External"/><Relationship Id="rId10" Type="http://schemas.openxmlformats.org/officeDocument/2006/relationships/image" Target="../media/image15.svg"/><Relationship Id="rId4" Type="http://schemas.openxmlformats.org/officeDocument/2006/relationships/image" Target="../media/image4.jpg"/><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2.png"/><Relationship Id="rId7" Type="http://schemas.openxmlformats.org/officeDocument/2006/relationships/image" Target="../media/image7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0.png"/><Relationship Id="rId5" Type="http://schemas.openxmlformats.org/officeDocument/2006/relationships/hyperlink" Target="https://www.flickr.com/photos/juanelo242a/32855695431/" TargetMode="External"/><Relationship Id="rId10" Type="http://schemas.openxmlformats.org/officeDocument/2006/relationships/image" Target="../media/image15.svg"/><Relationship Id="rId4" Type="http://schemas.openxmlformats.org/officeDocument/2006/relationships/image" Target="../media/image4.jpg"/><Relationship Id="rId9"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2.png"/><Relationship Id="rId7" Type="http://schemas.openxmlformats.org/officeDocument/2006/relationships/image" Target="../media/image7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0.png"/><Relationship Id="rId11" Type="http://schemas.openxmlformats.org/officeDocument/2006/relationships/image" Target="../media/image130.png"/><Relationship Id="rId5" Type="http://schemas.openxmlformats.org/officeDocument/2006/relationships/hyperlink" Target="https://www.flickr.com/photos/juanelo242a/32855695431/" TargetMode="External"/><Relationship Id="rId10" Type="http://schemas.openxmlformats.org/officeDocument/2006/relationships/image" Target="../media/image15.svg"/><Relationship Id="rId4" Type="http://schemas.openxmlformats.org/officeDocument/2006/relationships/image" Target="../media/image4.jpg"/><Relationship Id="rId9"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27.xml.rels><?xml version="1.0" encoding="UTF-8" standalone="yes"?>
<Relationships xmlns="http://schemas.openxmlformats.org/package/2006/relationships"><Relationship Id="rId3" Type="http://schemas.openxmlformats.org/officeDocument/2006/relationships/image" Target="../media/image127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28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8.pn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15.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15.sv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15.sv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15.sv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14.png"/><Relationship Id="rId12"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34.png"/><Relationship Id="rId5" Type="http://schemas.openxmlformats.org/officeDocument/2006/relationships/image" Target="../media/image23.png"/><Relationship Id="rId10" Type="http://schemas.openxmlformats.org/officeDocument/2006/relationships/image" Target="../media/image33.png"/><Relationship Id="rId4" Type="http://schemas.openxmlformats.org/officeDocument/2006/relationships/image" Target="../media/image2.png"/><Relationship Id="rId9" Type="http://schemas.openxmlformats.org/officeDocument/2006/relationships/image" Target="../media/image32.png"/><Relationship Id="rId14" Type="http://schemas.openxmlformats.org/officeDocument/2006/relationships/image" Target="../media/image31.svg"/></Relationships>
</file>

<file path=ppt/slides/_rels/slide3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37.png"/><Relationship Id="rId12"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39.png"/><Relationship Id="rId5" Type="http://schemas.openxmlformats.org/officeDocument/2006/relationships/image" Target="../media/image15.svg"/><Relationship Id="rId10" Type="http://schemas.openxmlformats.org/officeDocument/2006/relationships/image" Target="../media/image38.png"/><Relationship Id="rId4" Type="http://schemas.openxmlformats.org/officeDocument/2006/relationships/image" Target="../media/image14.png"/><Relationship Id="rId9" Type="http://schemas.openxmlformats.org/officeDocument/2006/relationships/image" Target="../media/image31.svg"/></Relationships>
</file>

<file path=ppt/slides/_rels/slide3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14.png"/><Relationship Id="rId12"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34.png"/><Relationship Id="rId5" Type="http://schemas.openxmlformats.org/officeDocument/2006/relationships/image" Target="../media/image23.png"/><Relationship Id="rId10" Type="http://schemas.openxmlformats.org/officeDocument/2006/relationships/image" Target="../media/image33.png"/><Relationship Id="rId4" Type="http://schemas.openxmlformats.org/officeDocument/2006/relationships/image" Target="../media/image2.png"/><Relationship Id="rId9" Type="http://schemas.openxmlformats.org/officeDocument/2006/relationships/image" Target="../media/image32.png"/><Relationship Id="rId14" Type="http://schemas.openxmlformats.org/officeDocument/2006/relationships/image" Target="../media/image31.sv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hyperlink" Target="https://colab.research.google.com/github/jakevdp/PythonDataScienceHandbook/blob/master/notebooks/05.09-Principal-Component-Analysis.ipynb#scrollTo=DQaxglSpCBkH"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9" name="Título 1">
            <a:extLst>
              <a:ext uri="{FF2B5EF4-FFF2-40B4-BE49-F238E27FC236}">
                <a16:creationId xmlns:a16="http://schemas.microsoft.com/office/drawing/2014/main" id="{44FB2239-79C4-4242-94AC-E5CFA35EF966}"/>
              </a:ext>
            </a:extLst>
          </p:cNvPr>
          <p:cNvSpPr txBox="1">
            <a:spLocks/>
          </p:cNvSpPr>
          <p:nvPr/>
        </p:nvSpPr>
        <p:spPr>
          <a:xfrm>
            <a:off x="1139326" y="2682246"/>
            <a:ext cx="5875089" cy="15335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a:solidFill>
                  <a:schemeClr val="bg1"/>
                </a:solidFill>
                <a:latin typeface="Roboto Slab" pitchFamily="2" charset="0"/>
                <a:ea typeface="Roboto Slab" pitchFamily="2" charset="0"/>
              </a:rPr>
              <a:t>PRINCIPAL COMPONENT ANALYSIS (PCA)</a:t>
            </a:r>
            <a:endParaRPr lang="es-CO" sz="4500" b="1" dirty="0">
              <a:solidFill>
                <a:schemeClr val="bg1"/>
              </a:solidFill>
              <a:latin typeface="Roboto Slab" pitchFamily="2" charset="0"/>
              <a:ea typeface="Roboto Slab" pitchFamily="2" charset="0"/>
            </a:endParaRPr>
          </a:p>
        </p:txBody>
      </p:sp>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9976" y="2766909"/>
            <a:ext cx="4836936" cy="1513961"/>
          </a:xfrm>
          <a:prstGeom prst="rect">
            <a:avLst/>
          </a:prstGeom>
        </p:spPr>
      </p:pic>
    </p:spTree>
    <p:extLst>
      <p:ext uri="{BB962C8B-B14F-4D97-AF65-F5344CB8AC3E}">
        <p14:creationId xmlns:p14="http://schemas.microsoft.com/office/powerpoint/2010/main" val="219516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408840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b="1" dirty="0">
                    <a:solidFill>
                      <a:schemeClr val="bg2">
                        <a:lumMod val="50000"/>
                      </a:schemeClr>
                    </a:solidFill>
                    <a:latin typeface="Roboto" panose="02000000000000000000" pitchFamily="2" charset="0"/>
                    <a:ea typeface="Roboto" panose="02000000000000000000" pitchFamily="2" charset="0"/>
                  </a:rPr>
                  <a:t>Example:</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Let’s</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consider</a:t>
                </a:r>
                <a:r>
                  <a:rPr lang="es-ES" dirty="0">
                    <a:solidFill>
                      <a:schemeClr val="bg2">
                        <a:lumMod val="50000"/>
                      </a:schemeClr>
                    </a:solidFill>
                    <a:latin typeface="Roboto" panose="02000000000000000000" pitchFamily="2" charset="0"/>
                    <a:ea typeface="Roboto" panose="02000000000000000000" pitchFamily="2" charset="0"/>
                  </a:rPr>
                  <a:t> a 3x2 </a:t>
                </a:r>
                <a:r>
                  <a:rPr lang="es-ES" dirty="0" err="1">
                    <a:solidFill>
                      <a:schemeClr val="bg2">
                        <a:lumMod val="50000"/>
                      </a:schemeClr>
                    </a:solidFill>
                    <a:latin typeface="Roboto" panose="02000000000000000000" pitchFamily="2" charset="0"/>
                    <a:ea typeface="Roboto" panose="02000000000000000000" pitchFamily="2" charset="0"/>
                  </a:rPr>
                  <a:t>matrix</a:t>
                </a:r>
                <a:r>
                  <a:rPr lang="es-ES" dirty="0">
                    <a:solidFill>
                      <a:schemeClr val="bg2">
                        <a:lumMod val="50000"/>
                      </a:schemeClr>
                    </a:solidFill>
                    <a:latin typeface="Roboto" panose="02000000000000000000" pitchFamily="2" charset="0"/>
                    <a:ea typeface="Roboto" panose="02000000000000000000" pitchFamily="2" charset="0"/>
                  </a:rPr>
                  <a:t> (3 </a:t>
                </a:r>
                <a:r>
                  <a:rPr lang="es-ES" dirty="0" err="1">
                    <a:solidFill>
                      <a:schemeClr val="bg2">
                        <a:lumMod val="50000"/>
                      </a:schemeClr>
                    </a:solidFill>
                    <a:latin typeface="Roboto" panose="02000000000000000000" pitchFamily="2" charset="0"/>
                    <a:ea typeface="Roboto" panose="02000000000000000000" pitchFamily="2" charset="0"/>
                  </a:rPr>
                  <a:t>observations</a:t>
                </a:r>
                <a:r>
                  <a:rPr lang="es-ES" dirty="0">
                    <a:solidFill>
                      <a:schemeClr val="bg2">
                        <a:lumMod val="50000"/>
                      </a:schemeClr>
                    </a:solidFill>
                    <a:latin typeface="Roboto" panose="02000000000000000000" pitchFamily="2" charset="0"/>
                    <a:ea typeface="Roboto" panose="02000000000000000000" pitchFamily="2" charset="0"/>
                  </a:rPr>
                  <a:t>, 2 variables) as </a:t>
                </a:r>
                <a:r>
                  <a:rPr lang="es-ES" dirty="0" err="1">
                    <a:solidFill>
                      <a:schemeClr val="bg2">
                        <a:lumMod val="50000"/>
                      </a:schemeClr>
                    </a:solidFill>
                    <a:latin typeface="Roboto" panose="02000000000000000000" pitchFamily="2" charset="0"/>
                    <a:ea typeface="Roboto" panose="02000000000000000000" pitchFamily="2" charset="0"/>
                  </a:rPr>
                  <a:t>follows</a:t>
                </a:r>
                <a:r>
                  <a:rPr lang="es-ES" dirty="0">
                    <a:solidFill>
                      <a:schemeClr val="bg2">
                        <a:lumMod val="50000"/>
                      </a:schemeClr>
                    </a:solidFill>
                    <a:latin typeface="Roboto" panose="02000000000000000000" pitchFamily="2" charset="0"/>
                    <a:ea typeface="Roboto" panose="02000000000000000000" pitchFamily="2" charset="0"/>
                  </a:rPr>
                  <a:t>,</a:t>
                </a:r>
              </a:p>
              <a:p>
                <a:pPr marL="0" indent="0" algn="ctr">
                  <a:buNone/>
                </a:pPr>
                <a14:m>
                  <m:oMathPara xmlns:m="http://schemas.openxmlformats.org/officeDocument/2006/math">
                    <m:oMathParaPr>
                      <m:jc m:val="centerGroup"/>
                    </m:oMathParaPr>
                    <m:oMath xmlns:m="http://schemas.openxmlformats.org/officeDocument/2006/math">
                      <m:r>
                        <a:rPr lang="es-CO" b="1" i="1" smtClean="0">
                          <a:solidFill>
                            <a:schemeClr val="bg2">
                              <a:lumMod val="50000"/>
                            </a:schemeClr>
                          </a:solidFill>
                          <a:latin typeface="Cambria Math" panose="02040503050406030204" pitchFamily="18" charset="0"/>
                          <a:ea typeface="Roboto" panose="02000000000000000000" pitchFamily="2" charset="0"/>
                        </a:rPr>
                        <m:t>𝑿</m:t>
                      </m:r>
                      <m:r>
                        <a:rPr lang="es-CO" b="0" i="1" smtClean="0">
                          <a:solidFill>
                            <a:schemeClr val="bg2">
                              <a:lumMod val="50000"/>
                            </a:schemeClr>
                          </a:solidFill>
                          <a:latin typeface="Cambria Math" panose="02040503050406030204" pitchFamily="18" charset="0"/>
                          <a:ea typeface="Roboto" panose="02000000000000000000" pitchFamily="2" charset="0"/>
                        </a:rPr>
                        <m:t>=</m:t>
                      </m:r>
                      <m:d>
                        <m:dPr>
                          <m:begChr m:val="["/>
                          <m:endChr m:val="]"/>
                          <m:ctrlPr>
                            <a:rPr lang="es-CO" b="0" i="1" smtClean="0">
                              <a:solidFill>
                                <a:schemeClr val="bg2">
                                  <a:lumMod val="50000"/>
                                </a:schemeClr>
                              </a:solidFill>
                              <a:latin typeface="Cambria Math" panose="02040503050406030204" pitchFamily="18" charset="0"/>
                              <a:ea typeface="Roboto" panose="02000000000000000000" pitchFamily="2" charset="0"/>
                            </a:rPr>
                          </m:ctrlPr>
                        </m:dPr>
                        <m:e>
                          <m:m>
                            <m:mPr>
                              <m:mcs>
                                <m:mc>
                                  <m:mcPr>
                                    <m:count m:val="2"/>
                                    <m:mcJc m:val="center"/>
                                  </m:mcPr>
                                </m:mc>
                              </m:mcs>
                              <m:ctrlPr>
                                <a:rPr lang="es-CO" b="0" i="1" smtClean="0">
                                  <a:solidFill>
                                    <a:schemeClr val="bg2">
                                      <a:lumMod val="50000"/>
                                    </a:schemeClr>
                                  </a:solidFill>
                                  <a:latin typeface="Cambria Math" panose="02040503050406030204" pitchFamily="18" charset="0"/>
                                  <a:ea typeface="Roboto" panose="02000000000000000000" pitchFamily="2" charset="0"/>
                                </a:rPr>
                              </m:ctrlPr>
                            </m:mPr>
                            <m:mr>
                              <m:e>
                                <m:r>
                                  <m:rPr>
                                    <m:brk m:alnAt="7"/>
                                  </m:rPr>
                                  <a:rPr lang="es-CO" b="0" i="1" smtClean="0">
                                    <a:solidFill>
                                      <a:schemeClr val="bg2">
                                        <a:lumMod val="50000"/>
                                      </a:schemeClr>
                                    </a:solidFill>
                                    <a:latin typeface="Cambria Math" panose="02040503050406030204" pitchFamily="18" charset="0"/>
                                    <a:ea typeface="Roboto" panose="02000000000000000000" pitchFamily="2" charset="0"/>
                                  </a:rPr>
                                  <m:t>2</m:t>
                                </m:r>
                              </m:e>
                              <m:e>
                                <m:r>
                                  <a:rPr lang="es-CO" b="0" i="1" smtClean="0">
                                    <a:solidFill>
                                      <a:schemeClr val="bg2">
                                        <a:lumMod val="50000"/>
                                      </a:schemeClr>
                                    </a:solidFill>
                                    <a:latin typeface="Cambria Math" panose="02040503050406030204" pitchFamily="18" charset="0"/>
                                    <a:ea typeface="Roboto" panose="02000000000000000000" pitchFamily="2" charset="0"/>
                                  </a:rPr>
                                  <m:t>4</m:t>
                                </m:r>
                              </m:e>
                            </m:mr>
                            <m:mr>
                              <m:e>
                                <m:r>
                                  <a:rPr lang="es-CO" b="0" i="1" smtClean="0">
                                    <a:solidFill>
                                      <a:schemeClr val="bg2">
                                        <a:lumMod val="50000"/>
                                      </a:schemeClr>
                                    </a:solidFill>
                                    <a:latin typeface="Cambria Math" panose="02040503050406030204" pitchFamily="18" charset="0"/>
                                    <a:ea typeface="Roboto" panose="02000000000000000000" pitchFamily="2" charset="0"/>
                                  </a:rPr>
                                  <m:t>5</m:t>
                                </m:r>
                              </m:e>
                              <m:e>
                                <m:r>
                                  <a:rPr lang="es-CO" b="0" i="1" smtClean="0">
                                    <a:solidFill>
                                      <a:schemeClr val="bg2">
                                        <a:lumMod val="50000"/>
                                      </a:schemeClr>
                                    </a:solidFill>
                                    <a:latin typeface="Cambria Math" panose="02040503050406030204" pitchFamily="18" charset="0"/>
                                    <a:ea typeface="Roboto" panose="02000000000000000000" pitchFamily="2" charset="0"/>
                                  </a:rPr>
                                  <m:t>10</m:t>
                                </m:r>
                              </m:e>
                            </m:mr>
                            <m:mr>
                              <m:e>
                                <m:r>
                                  <a:rPr lang="es-CO" b="0" i="1" smtClean="0">
                                    <a:solidFill>
                                      <a:schemeClr val="bg2">
                                        <a:lumMod val="50000"/>
                                      </a:schemeClr>
                                    </a:solidFill>
                                    <a:latin typeface="Cambria Math" panose="02040503050406030204" pitchFamily="18" charset="0"/>
                                    <a:ea typeface="Roboto" panose="02000000000000000000" pitchFamily="2" charset="0"/>
                                  </a:rPr>
                                  <m:t>7</m:t>
                                </m:r>
                              </m:e>
                              <m:e>
                                <m:r>
                                  <a:rPr lang="es-CO" b="0" i="1" smtClean="0">
                                    <a:solidFill>
                                      <a:schemeClr val="bg2">
                                        <a:lumMod val="50000"/>
                                      </a:schemeClr>
                                    </a:solidFill>
                                    <a:latin typeface="Cambria Math" panose="02040503050406030204" pitchFamily="18" charset="0"/>
                                    <a:ea typeface="Roboto" panose="02000000000000000000" pitchFamily="2" charset="0"/>
                                  </a:rPr>
                                  <m:t>8</m:t>
                                </m:r>
                              </m:e>
                            </m:mr>
                          </m:m>
                        </m:e>
                      </m:d>
                    </m:oMath>
                  </m:oMathPara>
                </a14:m>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r>
                  <a:rPr lang="es-ES" dirty="0" err="1">
                    <a:solidFill>
                      <a:schemeClr val="bg2">
                        <a:lumMod val="50000"/>
                      </a:schemeClr>
                    </a:solidFill>
                    <a:latin typeface="Roboto" panose="02000000000000000000" pitchFamily="2" charset="0"/>
                    <a:ea typeface="Roboto" panose="02000000000000000000" pitchFamily="2" charset="0"/>
                  </a:rPr>
                  <a:t>First</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calculate</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the</a:t>
                </a:r>
                <a:r>
                  <a:rPr lang="es-ES" dirty="0">
                    <a:solidFill>
                      <a:schemeClr val="bg2">
                        <a:lumMod val="50000"/>
                      </a:schemeClr>
                    </a:solidFill>
                    <a:latin typeface="Roboto" panose="02000000000000000000" pitchFamily="2" charset="0"/>
                    <a:ea typeface="Roboto" panose="02000000000000000000" pitchFamily="2" charset="0"/>
                  </a:rPr>
                  <a:t> mean </a:t>
                </a:r>
                <a:r>
                  <a:rPr lang="es-ES" dirty="0" err="1">
                    <a:solidFill>
                      <a:schemeClr val="bg2">
                        <a:lumMod val="50000"/>
                      </a:schemeClr>
                    </a:solidFill>
                    <a:latin typeface="Roboto" panose="02000000000000000000" pitchFamily="2" charset="0"/>
                    <a:ea typeface="Roboto" panose="02000000000000000000" pitchFamily="2" charset="0"/>
                  </a:rPr>
                  <a:t>for</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each</a:t>
                </a:r>
                <a:r>
                  <a:rPr lang="es-ES" dirty="0">
                    <a:solidFill>
                      <a:schemeClr val="bg2">
                        <a:lumMod val="50000"/>
                      </a:schemeClr>
                    </a:solidFill>
                    <a:latin typeface="Roboto" panose="02000000000000000000" pitchFamily="2" charset="0"/>
                    <a:ea typeface="Roboto" panose="02000000000000000000" pitchFamily="2" charset="0"/>
                  </a:rPr>
                  <a:t> variable (</a:t>
                </a:r>
                <a:r>
                  <a:rPr lang="es-ES" dirty="0" err="1">
                    <a:solidFill>
                      <a:schemeClr val="bg2">
                        <a:lumMod val="50000"/>
                      </a:schemeClr>
                    </a:solidFill>
                    <a:latin typeface="Roboto" panose="02000000000000000000" pitchFamily="2" charset="0"/>
                    <a:ea typeface="Roboto" panose="02000000000000000000" pitchFamily="2" charset="0"/>
                  </a:rPr>
                  <a:t>column</a:t>
                </a:r>
                <a:r>
                  <a:rPr lang="es-ES"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ctr">
                  <a:buNone/>
                </a:pPr>
                <a14:m>
                  <m:oMathPara xmlns:m="http://schemas.openxmlformats.org/officeDocument/2006/math">
                    <m:oMathParaPr>
                      <m:jc m:val="centerGroup"/>
                    </m:oMathParaPr>
                    <m:oMath xmlns:m="http://schemas.openxmlformats.org/officeDocument/2006/math">
                      <m:r>
                        <a:rPr lang="es-ES" i="1" smtClean="0">
                          <a:solidFill>
                            <a:schemeClr val="bg2">
                              <a:lumMod val="50000"/>
                            </a:schemeClr>
                          </a:solidFill>
                          <a:latin typeface="Cambria Math" panose="02040503050406030204" pitchFamily="18" charset="0"/>
                          <a:ea typeface="Cambria Math" panose="02040503050406030204" pitchFamily="18" charset="0"/>
                        </a:rPr>
                        <m:t>𝜇</m:t>
                      </m:r>
                      <m:r>
                        <a:rPr lang="es-CO" b="0" i="1" smtClean="0">
                          <a:solidFill>
                            <a:schemeClr val="bg2">
                              <a:lumMod val="50000"/>
                            </a:schemeClr>
                          </a:solidFill>
                          <a:latin typeface="Cambria Math" panose="02040503050406030204" pitchFamily="18" charset="0"/>
                          <a:ea typeface="Cambria Math" panose="02040503050406030204" pitchFamily="18" charset="0"/>
                        </a:rPr>
                        <m:t>=</m:t>
                      </m:r>
                      <m:d>
                        <m:dPr>
                          <m:begChr m:val="["/>
                          <m:endChr m:val="]"/>
                          <m:ctrlPr>
                            <a:rPr lang="es-CO" b="0" i="1" smtClean="0">
                              <a:solidFill>
                                <a:schemeClr val="bg2">
                                  <a:lumMod val="50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s-CO" b="0" i="1" smtClean="0">
                                  <a:solidFill>
                                    <a:schemeClr val="bg2">
                                      <a:lumMod val="50000"/>
                                    </a:schemeClr>
                                  </a:solidFill>
                                  <a:latin typeface="Cambria Math" panose="02040503050406030204" pitchFamily="18" charset="0"/>
                                  <a:ea typeface="Cambria Math" panose="02040503050406030204" pitchFamily="18" charset="0"/>
                                </a:rPr>
                              </m:ctrlPr>
                            </m:mPr>
                            <m:mr>
                              <m:e>
                                <m:f>
                                  <m:fPr>
                                    <m:ctrlPr>
                                      <a:rPr lang="es-CO" b="0" i="1" smtClean="0">
                                        <a:solidFill>
                                          <a:schemeClr val="bg2">
                                            <a:lumMod val="50000"/>
                                          </a:schemeClr>
                                        </a:solidFill>
                                        <a:latin typeface="Cambria Math" panose="02040503050406030204" pitchFamily="18" charset="0"/>
                                        <a:ea typeface="Cambria Math" panose="02040503050406030204" pitchFamily="18" charset="0"/>
                                      </a:rPr>
                                    </m:ctrlPr>
                                  </m:fPr>
                                  <m:num>
                                    <m:r>
                                      <a:rPr lang="es-CO" b="0" i="1" smtClean="0">
                                        <a:solidFill>
                                          <a:schemeClr val="bg2">
                                            <a:lumMod val="50000"/>
                                          </a:schemeClr>
                                        </a:solidFill>
                                        <a:latin typeface="Cambria Math" panose="02040503050406030204" pitchFamily="18" charset="0"/>
                                        <a:ea typeface="Cambria Math" panose="02040503050406030204" pitchFamily="18" charset="0"/>
                                      </a:rPr>
                                      <m:t>2+5+7</m:t>
                                    </m:r>
                                  </m:num>
                                  <m:den>
                                    <m:r>
                                      <a:rPr lang="es-CO" b="0" i="1" smtClean="0">
                                        <a:solidFill>
                                          <a:schemeClr val="bg2">
                                            <a:lumMod val="50000"/>
                                          </a:schemeClr>
                                        </a:solidFill>
                                        <a:latin typeface="Cambria Math" panose="02040503050406030204" pitchFamily="18" charset="0"/>
                                        <a:ea typeface="Cambria Math" panose="02040503050406030204" pitchFamily="18" charset="0"/>
                                      </a:rPr>
                                      <m:t>3</m:t>
                                    </m:r>
                                  </m:den>
                                </m:f>
                              </m:e>
                            </m:mr>
                            <m:mr>
                              <m:e>
                                <m:f>
                                  <m:fPr>
                                    <m:ctrlPr>
                                      <a:rPr lang="es-CO" b="0" i="1" smtClean="0">
                                        <a:solidFill>
                                          <a:schemeClr val="bg2">
                                            <a:lumMod val="50000"/>
                                          </a:schemeClr>
                                        </a:solidFill>
                                        <a:latin typeface="Cambria Math" panose="02040503050406030204" pitchFamily="18" charset="0"/>
                                        <a:ea typeface="Cambria Math" panose="02040503050406030204" pitchFamily="18" charset="0"/>
                                      </a:rPr>
                                    </m:ctrlPr>
                                  </m:fPr>
                                  <m:num>
                                    <m:r>
                                      <a:rPr lang="es-CO" b="0" i="1" smtClean="0">
                                        <a:solidFill>
                                          <a:schemeClr val="bg2">
                                            <a:lumMod val="50000"/>
                                          </a:schemeClr>
                                        </a:solidFill>
                                        <a:latin typeface="Cambria Math" panose="02040503050406030204" pitchFamily="18" charset="0"/>
                                        <a:ea typeface="Cambria Math" panose="02040503050406030204" pitchFamily="18" charset="0"/>
                                      </a:rPr>
                                      <m:t>4+10+8</m:t>
                                    </m:r>
                                  </m:num>
                                  <m:den>
                                    <m:r>
                                      <a:rPr lang="es-CO" b="0" i="1" smtClean="0">
                                        <a:solidFill>
                                          <a:schemeClr val="bg2">
                                            <a:lumMod val="50000"/>
                                          </a:schemeClr>
                                        </a:solidFill>
                                        <a:latin typeface="Cambria Math" panose="02040503050406030204" pitchFamily="18" charset="0"/>
                                        <a:ea typeface="Cambria Math" panose="02040503050406030204" pitchFamily="18" charset="0"/>
                                      </a:rPr>
                                      <m:t>3</m:t>
                                    </m:r>
                                  </m:den>
                                </m:f>
                              </m:e>
                            </m:mr>
                          </m:m>
                        </m:e>
                      </m:d>
                      <m:r>
                        <a:rPr lang="es-CO" b="0" i="0" smtClean="0">
                          <a:solidFill>
                            <a:schemeClr val="bg2">
                              <a:lumMod val="50000"/>
                            </a:schemeClr>
                          </a:solidFill>
                          <a:latin typeface="Cambria Math" panose="02040503050406030204" pitchFamily="18" charset="0"/>
                          <a:ea typeface="Cambria Math" panose="02040503050406030204" pitchFamily="18" charset="0"/>
                        </a:rPr>
                        <m:t>=</m:t>
                      </m:r>
                      <m:d>
                        <m:dPr>
                          <m:begChr m:val="["/>
                          <m:endChr m:val="]"/>
                          <m:ctrlPr>
                            <a:rPr lang="es-CO" b="0" i="1" smtClean="0">
                              <a:solidFill>
                                <a:schemeClr val="bg2">
                                  <a:lumMod val="50000"/>
                                </a:schemeClr>
                              </a:solidFill>
                              <a:latin typeface="Cambria Math" panose="02040503050406030204" pitchFamily="18" charset="0"/>
                              <a:ea typeface="Cambria Math" panose="02040503050406030204" pitchFamily="18" charset="0"/>
                            </a:rPr>
                          </m:ctrlPr>
                        </m:dPr>
                        <m:e>
                          <m:m>
                            <m:mPr>
                              <m:mcs>
                                <m:mc>
                                  <m:mcPr>
                                    <m:count m:val="1"/>
                                    <m:mcJc m:val="center"/>
                                  </m:mcPr>
                                </m:mc>
                              </m:mcs>
                              <m:ctrlPr>
                                <a:rPr lang="es-CO" b="0" i="1" smtClean="0">
                                  <a:solidFill>
                                    <a:schemeClr val="bg2">
                                      <a:lumMod val="50000"/>
                                    </a:schemeClr>
                                  </a:solidFill>
                                  <a:latin typeface="Cambria Math" panose="02040503050406030204" pitchFamily="18" charset="0"/>
                                  <a:ea typeface="Cambria Math" panose="02040503050406030204" pitchFamily="18" charset="0"/>
                                </a:rPr>
                              </m:ctrlPr>
                            </m:mPr>
                            <m:mr>
                              <m:e>
                                <m:r>
                                  <m:rPr>
                                    <m:brk m:alnAt="7"/>
                                  </m:rPr>
                                  <a:rPr lang="es-CO" b="0" i="1" smtClean="0">
                                    <a:solidFill>
                                      <a:schemeClr val="bg2">
                                        <a:lumMod val="50000"/>
                                      </a:schemeClr>
                                    </a:solidFill>
                                    <a:latin typeface="Cambria Math" panose="02040503050406030204" pitchFamily="18" charset="0"/>
                                    <a:ea typeface="Cambria Math" panose="02040503050406030204" pitchFamily="18" charset="0"/>
                                  </a:rPr>
                                  <m:t>4</m:t>
                                </m:r>
                                <m:r>
                                  <a:rPr lang="es-CO" b="0" i="1" smtClean="0">
                                    <a:solidFill>
                                      <a:schemeClr val="bg2">
                                        <a:lumMod val="50000"/>
                                      </a:schemeClr>
                                    </a:solidFill>
                                    <a:latin typeface="Cambria Math" panose="02040503050406030204" pitchFamily="18" charset="0"/>
                                    <a:ea typeface="Cambria Math" panose="02040503050406030204" pitchFamily="18" charset="0"/>
                                  </a:rPr>
                                  <m:t>.67</m:t>
                                </m:r>
                              </m:e>
                            </m:mr>
                            <m:mr>
                              <m:e>
                                <m:r>
                                  <a:rPr lang="es-CO" b="0" i="1" smtClean="0">
                                    <a:solidFill>
                                      <a:schemeClr val="bg2">
                                        <a:lumMod val="50000"/>
                                      </a:schemeClr>
                                    </a:solidFill>
                                    <a:latin typeface="Cambria Math" panose="02040503050406030204" pitchFamily="18" charset="0"/>
                                    <a:ea typeface="Cambria Math" panose="02040503050406030204" pitchFamily="18" charset="0"/>
                                  </a:rPr>
                                  <m:t>7.33</m:t>
                                </m:r>
                              </m:e>
                            </m:mr>
                          </m:m>
                        </m:e>
                      </m:d>
                    </m:oMath>
                  </m:oMathPara>
                </a14:m>
                <a:endParaRPr lang="es-ES"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2312394"/>
                <a:ext cx="10320728" cy="4088406"/>
              </a:xfrm>
              <a:prstGeom prst="rect">
                <a:avLst/>
              </a:prstGeom>
              <a:blipFill>
                <a:blip r:embed="rId3"/>
                <a:stretch>
                  <a:fillRect l="-1063" t="-3130" r="-1063"/>
                </a:stretch>
              </a:blipFill>
            </p:spPr>
            <p:txBody>
              <a:bodyPr/>
              <a:lstStyle/>
              <a:p>
                <a:r>
                  <a:rPr lang="en-US">
                    <a:noFill/>
                  </a:rPr>
                  <a:t> </a:t>
                </a:r>
              </a:p>
            </p:txBody>
          </p:sp>
        </mc:Fallback>
      </mc:AlternateContent>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3" name="Título 1">
            <a:extLst>
              <a:ext uri="{FF2B5EF4-FFF2-40B4-BE49-F238E27FC236}">
                <a16:creationId xmlns:a16="http://schemas.microsoft.com/office/drawing/2014/main" id="{D2EE7398-3680-CAF6-667A-E798C3A5E673}"/>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Background-Covariance</a:t>
            </a:r>
            <a:r>
              <a:rPr lang="es-ES" sz="3200" b="1" dirty="0">
                <a:solidFill>
                  <a:schemeClr val="bg1"/>
                </a:solidFill>
                <a:latin typeface="Arial" panose="020B0604020202020204" pitchFamily="34" charset="0"/>
                <a:ea typeface="Roboto Slab" pitchFamily="2" charset="0"/>
                <a:cs typeface="Arial" panose="020B0604020202020204" pitchFamily="34" charset="0"/>
              </a:rPr>
              <a:t> Matrix</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spTree>
    <p:extLst>
      <p:ext uri="{BB962C8B-B14F-4D97-AF65-F5344CB8AC3E}">
        <p14:creationId xmlns:p14="http://schemas.microsoft.com/office/powerpoint/2010/main" val="37401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40884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solidFill>
                      <a:schemeClr val="bg2">
                        <a:lumMod val="50000"/>
                      </a:schemeClr>
                    </a:solidFill>
                    <a:latin typeface="Roboto" panose="02000000000000000000" pitchFamily="2" charset="0"/>
                    <a:ea typeface="Roboto" panose="02000000000000000000" pitchFamily="2" charset="0"/>
                  </a:rPr>
                  <a:t>Center </a:t>
                </a:r>
                <a:r>
                  <a:rPr lang="es-ES" dirty="0" err="1">
                    <a:solidFill>
                      <a:schemeClr val="bg2">
                        <a:lumMod val="50000"/>
                      </a:schemeClr>
                    </a:solidFill>
                    <a:latin typeface="Roboto" panose="02000000000000000000" pitchFamily="2" charset="0"/>
                    <a:ea typeface="Roboto" panose="02000000000000000000" pitchFamily="2" charset="0"/>
                  </a:rPr>
                  <a:t>the</a:t>
                </a:r>
                <a:r>
                  <a:rPr lang="es-ES" dirty="0">
                    <a:solidFill>
                      <a:schemeClr val="bg2">
                        <a:lumMod val="50000"/>
                      </a:schemeClr>
                    </a:solidFill>
                    <a:latin typeface="Roboto" panose="02000000000000000000" pitchFamily="2" charset="0"/>
                    <a:ea typeface="Roboto" panose="02000000000000000000" pitchFamily="2" charset="0"/>
                  </a:rPr>
                  <a:t> data </a:t>
                </a:r>
                <a:r>
                  <a:rPr lang="es-ES" dirty="0" err="1">
                    <a:solidFill>
                      <a:schemeClr val="bg2">
                        <a:lumMod val="50000"/>
                      </a:schemeClr>
                    </a:solidFill>
                    <a:latin typeface="Roboto" panose="02000000000000000000" pitchFamily="2" charset="0"/>
                    <a:ea typeface="Roboto" panose="02000000000000000000" pitchFamily="2" charset="0"/>
                  </a:rPr>
                  <a:t>by</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subtracting</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these</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means</a:t>
                </a:r>
                <a:r>
                  <a:rPr lang="es-ES"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es-CO" b="1" i="1" dirty="0" smtClean="0">
                              <a:solidFill>
                                <a:schemeClr val="bg2">
                                  <a:lumMod val="50000"/>
                                </a:schemeClr>
                              </a:solidFill>
                              <a:latin typeface="Cambria Math" panose="02040503050406030204" pitchFamily="18" charset="0"/>
                              <a:ea typeface="Roboto" panose="02000000000000000000" pitchFamily="2" charset="0"/>
                            </a:rPr>
                          </m:ctrlPr>
                        </m:sSupPr>
                        <m:e>
                          <m:r>
                            <a:rPr lang="es-CO" b="1" i="1" dirty="0" smtClean="0">
                              <a:solidFill>
                                <a:schemeClr val="bg2">
                                  <a:lumMod val="50000"/>
                                </a:schemeClr>
                              </a:solidFill>
                              <a:latin typeface="Cambria Math" panose="02040503050406030204" pitchFamily="18" charset="0"/>
                              <a:ea typeface="Roboto" panose="02000000000000000000" pitchFamily="2" charset="0"/>
                            </a:rPr>
                            <m:t>𝑿</m:t>
                          </m:r>
                        </m:e>
                        <m:sup>
                          <m:r>
                            <a:rPr lang="es-CO" b="1" i="1" dirty="0" smtClean="0">
                              <a:solidFill>
                                <a:schemeClr val="bg2">
                                  <a:lumMod val="50000"/>
                                </a:schemeClr>
                              </a:solidFill>
                              <a:latin typeface="Cambria Math" panose="02040503050406030204" pitchFamily="18" charset="0"/>
                              <a:ea typeface="Roboto" panose="02000000000000000000" pitchFamily="2" charset="0"/>
                            </a:rPr>
                            <m:t>′</m:t>
                          </m:r>
                        </m:sup>
                      </m:sSup>
                      <m:r>
                        <a:rPr lang="es-CO" b="0" i="1" smtClean="0">
                          <a:solidFill>
                            <a:schemeClr val="bg2">
                              <a:lumMod val="50000"/>
                            </a:schemeClr>
                          </a:solidFill>
                          <a:latin typeface="Cambria Math" panose="02040503050406030204" pitchFamily="18" charset="0"/>
                          <a:ea typeface="Roboto" panose="02000000000000000000" pitchFamily="2" charset="0"/>
                        </a:rPr>
                        <m:t>=</m:t>
                      </m:r>
                      <m:d>
                        <m:dPr>
                          <m:begChr m:val="["/>
                          <m:endChr m:val="]"/>
                          <m:ctrlPr>
                            <a:rPr lang="es-CO" b="0" i="1" smtClean="0">
                              <a:solidFill>
                                <a:schemeClr val="bg2">
                                  <a:lumMod val="50000"/>
                                </a:schemeClr>
                              </a:solidFill>
                              <a:latin typeface="Cambria Math" panose="02040503050406030204" pitchFamily="18" charset="0"/>
                              <a:ea typeface="Roboto" panose="02000000000000000000" pitchFamily="2" charset="0"/>
                            </a:rPr>
                          </m:ctrlPr>
                        </m:dPr>
                        <m:e>
                          <m:m>
                            <m:mPr>
                              <m:mcs>
                                <m:mc>
                                  <m:mcPr>
                                    <m:count m:val="2"/>
                                    <m:mcJc m:val="center"/>
                                  </m:mcPr>
                                </m:mc>
                              </m:mcs>
                              <m:ctrlPr>
                                <a:rPr lang="es-CO" b="0" i="1" smtClean="0">
                                  <a:solidFill>
                                    <a:schemeClr val="bg2">
                                      <a:lumMod val="50000"/>
                                    </a:schemeClr>
                                  </a:solidFill>
                                  <a:latin typeface="Cambria Math" panose="02040503050406030204" pitchFamily="18" charset="0"/>
                                  <a:ea typeface="Roboto" panose="02000000000000000000" pitchFamily="2" charset="0"/>
                                </a:rPr>
                              </m:ctrlPr>
                            </m:mPr>
                            <m:mr>
                              <m:e>
                                <m:r>
                                  <m:rPr>
                                    <m:brk m:alnAt="7"/>
                                  </m:rPr>
                                  <a:rPr lang="es-CO" b="0" i="1" smtClean="0">
                                    <a:solidFill>
                                      <a:schemeClr val="bg2">
                                        <a:lumMod val="50000"/>
                                      </a:schemeClr>
                                    </a:solidFill>
                                    <a:latin typeface="Cambria Math" panose="02040503050406030204" pitchFamily="18" charset="0"/>
                                    <a:ea typeface="Roboto" panose="02000000000000000000" pitchFamily="2" charset="0"/>
                                  </a:rPr>
                                  <m:t>2</m:t>
                                </m:r>
                                <m:r>
                                  <a:rPr lang="es-CO" b="0" i="1" smtClean="0">
                                    <a:solidFill>
                                      <a:schemeClr val="bg2">
                                        <a:lumMod val="50000"/>
                                      </a:schemeClr>
                                    </a:solidFill>
                                    <a:latin typeface="Cambria Math" panose="02040503050406030204" pitchFamily="18" charset="0"/>
                                    <a:ea typeface="Roboto" panose="02000000000000000000" pitchFamily="2" charset="0"/>
                                  </a:rPr>
                                  <m:t>−4.67</m:t>
                                </m:r>
                              </m:e>
                              <m:e>
                                <m:r>
                                  <a:rPr lang="es-CO" b="0" i="1" smtClean="0">
                                    <a:solidFill>
                                      <a:schemeClr val="bg2">
                                        <a:lumMod val="50000"/>
                                      </a:schemeClr>
                                    </a:solidFill>
                                    <a:latin typeface="Cambria Math" panose="02040503050406030204" pitchFamily="18" charset="0"/>
                                    <a:ea typeface="Roboto" panose="02000000000000000000" pitchFamily="2" charset="0"/>
                                  </a:rPr>
                                  <m:t>4−7.33</m:t>
                                </m:r>
                              </m:e>
                            </m:mr>
                            <m:mr>
                              <m:e>
                                <m:r>
                                  <a:rPr lang="es-CO" b="0" i="1" smtClean="0">
                                    <a:solidFill>
                                      <a:schemeClr val="bg2">
                                        <a:lumMod val="50000"/>
                                      </a:schemeClr>
                                    </a:solidFill>
                                    <a:latin typeface="Cambria Math" panose="02040503050406030204" pitchFamily="18" charset="0"/>
                                    <a:ea typeface="Roboto" panose="02000000000000000000" pitchFamily="2" charset="0"/>
                                  </a:rPr>
                                  <m:t>5−4.67</m:t>
                                </m:r>
                              </m:e>
                              <m:e>
                                <m:r>
                                  <a:rPr lang="es-CO" b="0" i="1" smtClean="0">
                                    <a:solidFill>
                                      <a:schemeClr val="bg2">
                                        <a:lumMod val="50000"/>
                                      </a:schemeClr>
                                    </a:solidFill>
                                    <a:latin typeface="Cambria Math" panose="02040503050406030204" pitchFamily="18" charset="0"/>
                                    <a:ea typeface="Roboto" panose="02000000000000000000" pitchFamily="2" charset="0"/>
                                  </a:rPr>
                                  <m:t>10−7.33</m:t>
                                </m:r>
                              </m:e>
                            </m:mr>
                            <m:mr>
                              <m:e>
                                <m:r>
                                  <a:rPr lang="es-CO" b="0" i="1" smtClean="0">
                                    <a:solidFill>
                                      <a:schemeClr val="bg2">
                                        <a:lumMod val="50000"/>
                                      </a:schemeClr>
                                    </a:solidFill>
                                    <a:latin typeface="Cambria Math" panose="02040503050406030204" pitchFamily="18" charset="0"/>
                                    <a:ea typeface="Roboto" panose="02000000000000000000" pitchFamily="2" charset="0"/>
                                  </a:rPr>
                                  <m:t>7−4.67</m:t>
                                </m:r>
                              </m:e>
                              <m:e>
                                <m:r>
                                  <a:rPr lang="es-CO" b="0" i="1" smtClean="0">
                                    <a:solidFill>
                                      <a:schemeClr val="bg2">
                                        <a:lumMod val="50000"/>
                                      </a:schemeClr>
                                    </a:solidFill>
                                    <a:latin typeface="Cambria Math" panose="02040503050406030204" pitchFamily="18" charset="0"/>
                                    <a:ea typeface="Roboto" panose="02000000000000000000" pitchFamily="2" charset="0"/>
                                  </a:rPr>
                                  <m:t>8−7.33</m:t>
                                </m:r>
                              </m:e>
                            </m:mr>
                          </m:m>
                        </m:e>
                      </m:d>
                      <m:r>
                        <a:rPr lang="es-CO" b="0" i="1" smtClean="0">
                          <a:solidFill>
                            <a:schemeClr val="bg2">
                              <a:lumMod val="50000"/>
                            </a:schemeClr>
                          </a:solidFill>
                          <a:latin typeface="Cambria Math" panose="02040503050406030204" pitchFamily="18" charset="0"/>
                          <a:ea typeface="Roboto" panose="02000000000000000000" pitchFamily="2" charset="0"/>
                        </a:rPr>
                        <m:t>=</m:t>
                      </m:r>
                      <m:d>
                        <m:dPr>
                          <m:begChr m:val="["/>
                          <m:endChr m:val="]"/>
                          <m:ctrlPr>
                            <a:rPr lang="es-CO" b="0" i="1" smtClean="0">
                              <a:solidFill>
                                <a:schemeClr val="bg2">
                                  <a:lumMod val="50000"/>
                                </a:schemeClr>
                              </a:solidFill>
                              <a:latin typeface="Cambria Math" panose="02040503050406030204" pitchFamily="18" charset="0"/>
                              <a:ea typeface="Roboto" panose="02000000000000000000" pitchFamily="2" charset="0"/>
                            </a:rPr>
                          </m:ctrlPr>
                        </m:dPr>
                        <m:e>
                          <m:m>
                            <m:mPr>
                              <m:mcs>
                                <m:mc>
                                  <m:mcPr>
                                    <m:count m:val="2"/>
                                    <m:mcJc m:val="center"/>
                                  </m:mcPr>
                                </m:mc>
                              </m:mcs>
                              <m:ctrlPr>
                                <a:rPr lang="es-CO" b="0" i="1" smtClean="0">
                                  <a:solidFill>
                                    <a:schemeClr val="bg2">
                                      <a:lumMod val="50000"/>
                                    </a:schemeClr>
                                  </a:solidFill>
                                  <a:latin typeface="Cambria Math" panose="02040503050406030204" pitchFamily="18" charset="0"/>
                                  <a:ea typeface="Roboto" panose="02000000000000000000" pitchFamily="2" charset="0"/>
                                </a:rPr>
                              </m:ctrlPr>
                            </m:mPr>
                            <m:mr>
                              <m:e>
                                <m:r>
                                  <m:rPr>
                                    <m:brk m:alnAt="7"/>
                                  </m:rPr>
                                  <a:rPr lang="es-CO" b="0" i="1" smtClean="0">
                                    <a:solidFill>
                                      <a:schemeClr val="bg2">
                                        <a:lumMod val="50000"/>
                                      </a:schemeClr>
                                    </a:solidFill>
                                    <a:latin typeface="Cambria Math" panose="02040503050406030204" pitchFamily="18" charset="0"/>
                                    <a:ea typeface="Roboto" panose="02000000000000000000" pitchFamily="2" charset="0"/>
                                  </a:rPr>
                                  <m:t>−</m:t>
                                </m:r>
                                <m:r>
                                  <a:rPr lang="es-CO" b="0" i="1" smtClean="0">
                                    <a:solidFill>
                                      <a:schemeClr val="bg2">
                                        <a:lumMod val="50000"/>
                                      </a:schemeClr>
                                    </a:solidFill>
                                    <a:latin typeface="Cambria Math" panose="02040503050406030204" pitchFamily="18" charset="0"/>
                                    <a:ea typeface="Roboto" panose="02000000000000000000" pitchFamily="2" charset="0"/>
                                  </a:rPr>
                                  <m:t>2.67</m:t>
                                </m:r>
                              </m:e>
                              <m:e>
                                <m:r>
                                  <a:rPr lang="es-CO" b="0" i="1" smtClean="0">
                                    <a:solidFill>
                                      <a:schemeClr val="bg2">
                                        <a:lumMod val="50000"/>
                                      </a:schemeClr>
                                    </a:solidFill>
                                    <a:latin typeface="Cambria Math" panose="02040503050406030204" pitchFamily="18" charset="0"/>
                                    <a:ea typeface="Roboto" panose="02000000000000000000" pitchFamily="2" charset="0"/>
                                  </a:rPr>
                                  <m:t>−3.33</m:t>
                                </m:r>
                              </m:e>
                            </m:mr>
                            <m:mr>
                              <m:e>
                                <m:r>
                                  <a:rPr lang="es-CO" b="0" i="1" smtClean="0">
                                    <a:solidFill>
                                      <a:schemeClr val="bg2">
                                        <a:lumMod val="50000"/>
                                      </a:schemeClr>
                                    </a:solidFill>
                                    <a:latin typeface="Cambria Math" panose="02040503050406030204" pitchFamily="18" charset="0"/>
                                    <a:ea typeface="Roboto" panose="02000000000000000000" pitchFamily="2" charset="0"/>
                                  </a:rPr>
                                  <m:t>0.33</m:t>
                                </m:r>
                              </m:e>
                              <m:e>
                                <m:r>
                                  <a:rPr lang="es-CO" b="0" i="1" smtClean="0">
                                    <a:solidFill>
                                      <a:schemeClr val="bg2">
                                        <a:lumMod val="50000"/>
                                      </a:schemeClr>
                                    </a:solidFill>
                                    <a:latin typeface="Cambria Math" panose="02040503050406030204" pitchFamily="18" charset="0"/>
                                    <a:ea typeface="Roboto" panose="02000000000000000000" pitchFamily="2" charset="0"/>
                                  </a:rPr>
                                  <m:t>2.67</m:t>
                                </m:r>
                              </m:e>
                            </m:mr>
                            <m:mr>
                              <m:e>
                                <m:r>
                                  <a:rPr lang="es-CO" b="0" i="1" smtClean="0">
                                    <a:solidFill>
                                      <a:schemeClr val="bg2">
                                        <a:lumMod val="50000"/>
                                      </a:schemeClr>
                                    </a:solidFill>
                                    <a:latin typeface="Cambria Math" panose="02040503050406030204" pitchFamily="18" charset="0"/>
                                    <a:ea typeface="Roboto" panose="02000000000000000000" pitchFamily="2" charset="0"/>
                                  </a:rPr>
                                  <m:t>2.33</m:t>
                                </m:r>
                              </m:e>
                              <m:e>
                                <m:r>
                                  <a:rPr lang="es-CO" b="0" i="1" smtClean="0">
                                    <a:solidFill>
                                      <a:schemeClr val="bg2">
                                        <a:lumMod val="50000"/>
                                      </a:schemeClr>
                                    </a:solidFill>
                                    <a:latin typeface="Cambria Math" panose="02040503050406030204" pitchFamily="18" charset="0"/>
                                    <a:ea typeface="Roboto" panose="02000000000000000000" pitchFamily="2" charset="0"/>
                                  </a:rPr>
                                  <m:t>0.67</m:t>
                                </m:r>
                              </m:e>
                            </m:mr>
                          </m:m>
                        </m:e>
                      </m:d>
                    </m:oMath>
                  </m:oMathPara>
                </a14:m>
                <a:endParaRPr lang="es-ES"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2312394"/>
                <a:ext cx="10320728" cy="4088406"/>
              </a:xfrm>
              <a:prstGeom prst="rect">
                <a:avLst/>
              </a:prstGeom>
              <a:blipFill>
                <a:blip r:embed="rId3"/>
                <a:stretch>
                  <a:fillRect l="-1240" t="-2534"/>
                </a:stretch>
              </a:blipFill>
            </p:spPr>
            <p:txBody>
              <a:bodyPr/>
              <a:lstStyle/>
              <a:p>
                <a:r>
                  <a:rPr lang="en-US">
                    <a:noFill/>
                  </a:rPr>
                  <a:t> </a:t>
                </a:r>
              </a:p>
            </p:txBody>
          </p:sp>
        </mc:Fallback>
      </mc:AlternateContent>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3" name="Título 1">
            <a:extLst>
              <a:ext uri="{FF2B5EF4-FFF2-40B4-BE49-F238E27FC236}">
                <a16:creationId xmlns:a16="http://schemas.microsoft.com/office/drawing/2014/main" id="{F4C71A9C-CDF8-4F85-D847-5C229339C917}"/>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Background-Covariance</a:t>
            </a:r>
            <a:r>
              <a:rPr lang="es-ES" sz="3200" b="1" dirty="0">
                <a:solidFill>
                  <a:schemeClr val="bg1"/>
                </a:solidFill>
                <a:latin typeface="Arial" panose="020B0604020202020204" pitchFamily="34" charset="0"/>
                <a:ea typeface="Roboto Slab" pitchFamily="2" charset="0"/>
                <a:cs typeface="Arial" panose="020B0604020202020204" pitchFamily="34" charset="0"/>
              </a:rPr>
              <a:t> Matrix</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spTree>
    <p:extLst>
      <p:ext uri="{BB962C8B-B14F-4D97-AF65-F5344CB8AC3E}">
        <p14:creationId xmlns:p14="http://schemas.microsoft.com/office/powerpoint/2010/main" val="32639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40884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solidFill>
                      <a:schemeClr val="bg2">
                        <a:lumMod val="50000"/>
                      </a:schemeClr>
                    </a:solidFill>
                    <a:latin typeface="Roboto" panose="02000000000000000000" pitchFamily="2" charset="0"/>
                    <a:ea typeface="Roboto" panose="02000000000000000000" pitchFamily="2" charset="0"/>
                  </a:rPr>
                  <a:t>Finally, </a:t>
                </a:r>
                <a:r>
                  <a:rPr lang="es-ES" dirty="0" err="1">
                    <a:solidFill>
                      <a:schemeClr val="bg2">
                        <a:lumMod val="50000"/>
                      </a:schemeClr>
                    </a:solidFill>
                    <a:latin typeface="Roboto" panose="02000000000000000000" pitchFamily="2" charset="0"/>
                    <a:ea typeface="Roboto" panose="02000000000000000000" pitchFamily="2" charset="0"/>
                  </a:rPr>
                  <a:t>to</a:t>
                </a:r>
                <a:r>
                  <a:rPr lang="es-ES" dirty="0">
                    <a:solidFill>
                      <a:schemeClr val="bg2">
                        <a:lumMod val="50000"/>
                      </a:schemeClr>
                    </a:solidFill>
                    <a:latin typeface="Roboto" panose="02000000000000000000" pitchFamily="2" charset="0"/>
                    <a:ea typeface="Roboto" panose="02000000000000000000" pitchFamily="2" charset="0"/>
                  </a:rPr>
                  <a:t> compute </a:t>
                </a:r>
                <a:r>
                  <a:rPr lang="es-ES" dirty="0" err="1">
                    <a:solidFill>
                      <a:schemeClr val="bg2">
                        <a:lumMod val="50000"/>
                      </a:schemeClr>
                    </a:solidFill>
                    <a:latin typeface="Roboto" panose="02000000000000000000" pitchFamily="2" charset="0"/>
                    <a:ea typeface="Roboto" panose="02000000000000000000" pitchFamily="2" charset="0"/>
                  </a:rPr>
                  <a:t>the</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covariance</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matrix</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the</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centered</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values</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of</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one</a:t>
                </a:r>
                <a:r>
                  <a:rPr lang="es-ES" dirty="0">
                    <a:solidFill>
                      <a:schemeClr val="bg2">
                        <a:lumMod val="50000"/>
                      </a:schemeClr>
                    </a:solidFill>
                    <a:latin typeface="Roboto" panose="02000000000000000000" pitchFamily="2" charset="0"/>
                    <a:ea typeface="Roboto" panose="02000000000000000000" pitchFamily="2" charset="0"/>
                  </a:rPr>
                  <a:t> variable </a:t>
                </a:r>
                <a:r>
                  <a:rPr lang="es-ES" dirty="0" err="1">
                    <a:solidFill>
                      <a:schemeClr val="bg2">
                        <a:lumMod val="50000"/>
                      </a:schemeClr>
                    </a:solidFill>
                    <a:latin typeface="Roboto" panose="02000000000000000000" pitchFamily="2" charset="0"/>
                    <a:ea typeface="Roboto" panose="02000000000000000000" pitchFamily="2" charset="0"/>
                  </a:rPr>
                  <a:t>must</a:t>
                </a:r>
                <a:r>
                  <a:rPr lang="es-ES" dirty="0">
                    <a:solidFill>
                      <a:schemeClr val="bg2">
                        <a:lumMod val="50000"/>
                      </a:schemeClr>
                    </a:solidFill>
                    <a:latin typeface="Roboto" panose="02000000000000000000" pitchFamily="2" charset="0"/>
                    <a:ea typeface="Roboto" panose="02000000000000000000" pitchFamily="2" charset="0"/>
                  </a:rPr>
                  <a:t> be </a:t>
                </a:r>
                <a:r>
                  <a:rPr lang="es-ES" dirty="0" err="1">
                    <a:solidFill>
                      <a:schemeClr val="bg2">
                        <a:lumMod val="50000"/>
                      </a:schemeClr>
                    </a:solidFill>
                    <a:latin typeface="Roboto" panose="02000000000000000000" pitchFamily="2" charset="0"/>
                    <a:ea typeface="Roboto" panose="02000000000000000000" pitchFamily="2" charset="0"/>
                  </a:rPr>
                  <a:t>multiplied</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by</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the</a:t>
                </a:r>
                <a:r>
                  <a:rPr lang="es-ES" dirty="0">
                    <a:solidFill>
                      <a:schemeClr val="bg2">
                        <a:lumMod val="50000"/>
                      </a:schemeClr>
                    </a:solidFill>
                    <a:latin typeface="Roboto" panose="02000000000000000000" pitchFamily="2" charset="0"/>
                    <a:ea typeface="Roboto" panose="02000000000000000000" pitchFamily="2" charset="0"/>
                  </a:rPr>
                  <a:t> center </a:t>
                </a:r>
                <a:r>
                  <a:rPr lang="es-ES" dirty="0" err="1">
                    <a:solidFill>
                      <a:schemeClr val="bg2">
                        <a:lumMod val="50000"/>
                      </a:schemeClr>
                    </a:solidFill>
                    <a:latin typeface="Roboto" panose="02000000000000000000" pitchFamily="2" charset="0"/>
                    <a:ea typeface="Roboto" panose="02000000000000000000" pitchFamily="2" charset="0"/>
                  </a:rPr>
                  <a:t>values</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of</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another</a:t>
                </a:r>
                <a:r>
                  <a:rPr lang="es-ES" dirty="0">
                    <a:solidFill>
                      <a:schemeClr val="bg2">
                        <a:lumMod val="50000"/>
                      </a:schemeClr>
                    </a:solidFill>
                    <a:latin typeface="Roboto" panose="02000000000000000000" pitchFamily="2" charset="0"/>
                    <a:ea typeface="Roboto" panose="02000000000000000000" pitchFamily="2" charset="0"/>
                  </a:rPr>
                  <a:t>, and </a:t>
                </a:r>
                <a:r>
                  <a:rPr lang="es-ES" dirty="0" err="1">
                    <a:solidFill>
                      <a:schemeClr val="bg2">
                        <a:lumMod val="50000"/>
                      </a:schemeClr>
                    </a:solidFill>
                    <a:latin typeface="Roboto" panose="02000000000000000000" pitchFamily="2" charset="0"/>
                    <a:ea typeface="Roboto" panose="02000000000000000000" pitchFamily="2" charset="0"/>
                  </a:rPr>
                  <a:t>average</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is</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calculated</a:t>
                </a:r>
                <a:r>
                  <a:rPr lang="es-ES"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r>
                  <a:rPr lang="es-ES" dirty="0" err="1">
                    <a:solidFill>
                      <a:schemeClr val="bg2">
                        <a:lumMod val="50000"/>
                      </a:schemeClr>
                    </a:solidFill>
                    <a:latin typeface="Roboto" panose="02000000000000000000" pitchFamily="2" charset="0"/>
                    <a:ea typeface="Roboto" panose="02000000000000000000" pitchFamily="2" charset="0"/>
                  </a:rPr>
                  <a:t>For</a:t>
                </a:r>
                <a:r>
                  <a:rPr lang="es-ES"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b="0" i="1" smtClean="0">
                        <a:solidFill>
                          <a:schemeClr val="bg2">
                            <a:lumMod val="50000"/>
                          </a:schemeClr>
                        </a:solidFill>
                        <a:latin typeface="Cambria Math" panose="02040503050406030204" pitchFamily="18" charset="0"/>
                        <a:ea typeface="Roboto" panose="02000000000000000000" pitchFamily="2" charset="0"/>
                      </a:rPr>
                      <m:t>𝐶𝑜𝑣</m:t>
                    </m:r>
                    <m:r>
                      <a:rPr lang="es-CO" b="0" i="1" smtClean="0">
                        <a:solidFill>
                          <a:schemeClr val="bg2">
                            <a:lumMod val="50000"/>
                          </a:schemeClr>
                        </a:solidFill>
                        <a:latin typeface="Cambria Math" panose="02040503050406030204" pitchFamily="18" charset="0"/>
                        <a:ea typeface="Roboto" panose="02000000000000000000" pitchFamily="2" charset="0"/>
                      </a:rPr>
                      <m:t>(</m:t>
                    </m:r>
                    <m:sSub>
                      <m:sSubPr>
                        <m:ctrlPr>
                          <a:rPr lang="es-CO" b="0" i="1" smtClean="0">
                            <a:solidFill>
                              <a:schemeClr val="bg2">
                                <a:lumMod val="50000"/>
                              </a:schemeClr>
                            </a:solidFill>
                            <a:latin typeface="Cambria Math" panose="02040503050406030204" pitchFamily="18" charset="0"/>
                            <a:ea typeface="Roboto" panose="02000000000000000000" pitchFamily="2" charset="0"/>
                          </a:rPr>
                        </m:ctrlPr>
                      </m:sSubPr>
                      <m:e>
                        <m:r>
                          <a:rPr lang="es-CO" b="0" i="1" smtClean="0">
                            <a:solidFill>
                              <a:schemeClr val="bg2">
                                <a:lumMod val="50000"/>
                              </a:schemeClr>
                            </a:solidFill>
                            <a:latin typeface="Cambria Math" panose="02040503050406030204" pitchFamily="18" charset="0"/>
                            <a:ea typeface="Roboto" panose="02000000000000000000" pitchFamily="2" charset="0"/>
                          </a:rPr>
                          <m:t>𝑋</m:t>
                        </m:r>
                      </m:e>
                      <m:sub>
                        <m:r>
                          <a:rPr lang="es-CO" b="0" i="1" smtClean="0">
                            <a:solidFill>
                              <a:schemeClr val="bg2">
                                <a:lumMod val="50000"/>
                              </a:schemeClr>
                            </a:solidFill>
                            <a:latin typeface="Cambria Math" panose="02040503050406030204" pitchFamily="18" charset="0"/>
                            <a:ea typeface="Roboto" panose="02000000000000000000" pitchFamily="2" charset="0"/>
                          </a:rPr>
                          <m:t>1</m:t>
                        </m:r>
                      </m:sub>
                    </m:sSub>
                    <m:r>
                      <a:rPr lang="es-CO" b="0" i="1" smtClean="0">
                        <a:solidFill>
                          <a:schemeClr val="bg2">
                            <a:lumMod val="50000"/>
                          </a:schemeClr>
                        </a:solidFill>
                        <a:latin typeface="Cambria Math" panose="02040503050406030204" pitchFamily="18" charset="0"/>
                        <a:ea typeface="Roboto" panose="02000000000000000000" pitchFamily="2" charset="0"/>
                      </a:rPr>
                      <m:t>,</m:t>
                    </m:r>
                  </m:oMath>
                </a14:m>
                <a:r>
                  <a:rPr lang="es-CO" dirty="0">
                    <a:solidFill>
                      <a:schemeClr val="bg2">
                        <a:lumMod val="50000"/>
                      </a:schemeClr>
                    </a:solidFill>
                    <a:ea typeface="Roboto" panose="02000000000000000000" pitchFamily="2" charset="0"/>
                  </a:rPr>
                  <a:t> </a:t>
                </a:r>
                <a14:m>
                  <m:oMath xmlns:m="http://schemas.openxmlformats.org/officeDocument/2006/math">
                    <m:sSub>
                      <m:sSubPr>
                        <m:ctrlPr>
                          <a:rPr lang="es-CO" i="1">
                            <a:solidFill>
                              <a:schemeClr val="bg2">
                                <a:lumMod val="50000"/>
                              </a:schemeClr>
                            </a:solidFill>
                            <a:latin typeface="Cambria Math" panose="02040503050406030204" pitchFamily="18" charset="0"/>
                            <a:ea typeface="Roboto" panose="02000000000000000000" pitchFamily="2" charset="0"/>
                          </a:rPr>
                        </m:ctrlPr>
                      </m:sSubPr>
                      <m:e>
                        <m:r>
                          <a:rPr lang="es-CO" i="1">
                            <a:solidFill>
                              <a:schemeClr val="bg2">
                                <a:lumMod val="50000"/>
                              </a:schemeClr>
                            </a:solidFill>
                            <a:latin typeface="Cambria Math" panose="02040503050406030204" pitchFamily="18" charset="0"/>
                            <a:ea typeface="Roboto" panose="02000000000000000000" pitchFamily="2" charset="0"/>
                          </a:rPr>
                          <m:t>𝑋</m:t>
                        </m:r>
                      </m:e>
                      <m:sub>
                        <m:r>
                          <a:rPr lang="es-CO" i="1">
                            <a:solidFill>
                              <a:schemeClr val="bg2">
                                <a:lumMod val="50000"/>
                              </a:schemeClr>
                            </a:solidFill>
                            <a:latin typeface="Cambria Math" panose="02040503050406030204" pitchFamily="18" charset="0"/>
                            <a:ea typeface="Roboto" panose="02000000000000000000" pitchFamily="2" charset="0"/>
                          </a:rPr>
                          <m:t>1</m:t>
                        </m:r>
                      </m:sub>
                    </m:sSub>
                  </m:oMath>
                </a14:m>
                <a:r>
                  <a:rPr lang="es-ES"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s-ES" i="1" smtClean="0">
                              <a:solidFill>
                                <a:schemeClr val="bg2">
                                  <a:lumMod val="50000"/>
                                </a:schemeClr>
                              </a:solidFill>
                              <a:latin typeface="Cambria Math" panose="02040503050406030204" pitchFamily="18" charset="0"/>
                              <a:ea typeface="Roboto" panose="02000000000000000000" pitchFamily="2" charset="0"/>
                            </a:rPr>
                          </m:ctrlPr>
                        </m:fPr>
                        <m:num>
                          <m:r>
                            <a:rPr lang="es-CO" b="0" i="1" smtClean="0">
                              <a:solidFill>
                                <a:schemeClr val="bg2">
                                  <a:lumMod val="50000"/>
                                </a:schemeClr>
                              </a:solidFill>
                              <a:latin typeface="Cambria Math" panose="02040503050406030204" pitchFamily="18" charset="0"/>
                              <a:ea typeface="Roboto" panose="02000000000000000000" pitchFamily="2" charset="0"/>
                            </a:rPr>
                            <m:t>1</m:t>
                          </m:r>
                        </m:num>
                        <m:den>
                          <m:r>
                            <a:rPr lang="es-CO" b="0" i="1" smtClean="0">
                              <a:solidFill>
                                <a:schemeClr val="bg2">
                                  <a:lumMod val="50000"/>
                                </a:schemeClr>
                              </a:solidFill>
                              <a:latin typeface="Cambria Math" panose="02040503050406030204" pitchFamily="18" charset="0"/>
                              <a:ea typeface="Roboto" panose="02000000000000000000" pitchFamily="2" charset="0"/>
                            </a:rPr>
                            <m:t>3−1</m:t>
                          </m:r>
                        </m:den>
                      </m:f>
                      <m:d>
                        <m:dPr>
                          <m:ctrlPr>
                            <a:rPr lang="es-CO" b="0" i="1" smtClean="0">
                              <a:solidFill>
                                <a:schemeClr val="bg2">
                                  <a:lumMod val="50000"/>
                                </a:schemeClr>
                              </a:solidFill>
                              <a:latin typeface="Cambria Math" panose="02040503050406030204" pitchFamily="18" charset="0"/>
                              <a:ea typeface="Roboto" panose="02000000000000000000" pitchFamily="2" charset="0"/>
                            </a:rPr>
                          </m:ctrlPr>
                        </m:dPr>
                        <m:e>
                          <m:d>
                            <m:dPr>
                              <m:ctrlPr>
                                <a:rPr lang="es-CO" b="0" i="1" smtClean="0">
                                  <a:solidFill>
                                    <a:schemeClr val="bg2">
                                      <a:lumMod val="50000"/>
                                    </a:schemeClr>
                                  </a:solidFill>
                                  <a:latin typeface="Cambria Math" panose="02040503050406030204" pitchFamily="18" charset="0"/>
                                  <a:ea typeface="Roboto" panose="02000000000000000000" pitchFamily="2" charset="0"/>
                                </a:rPr>
                              </m:ctrlPr>
                            </m:dPr>
                            <m:e>
                              <m:r>
                                <a:rPr lang="es-CO" b="0" i="1" smtClean="0">
                                  <a:solidFill>
                                    <a:schemeClr val="bg2">
                                      <a:lumMod val="50000"/>
                                    </a:schemeClr>
                                  </a:solidFill>
                                  <a:latin typeface="Cambria Math" panose="02040503050406030204" pitchFamily="18" charset="0"/>
                                  <a:ea typeface="Roboto" panose="02000000000000000000" pitchFamily="2" charset="0"/>
                                </a:rPr>
                                <m:t>−2.67∗−2.67</m:t>
                              </m:r>
                            </m:e>
                          </m:d>
                          <m:r>
                            <a:rPr lang="es-CO" b="0" i="1" smtClean="0">
                              <a:solidFill>
                                <a:schemeClr val="bg2">
                                  <a:lumMod val="50000"/>
                                </a:schemeClr>
                              </a:solidFill>
                              <a:latin typeface="Cambria Math" panose="02040503050406030204" pitchFamily="18" charset="0"/>
                              <a:ea typeface="Roboto" panose="02000000000000000000" pitchFamily="2" charset="0"/>
                            </a:rPr>
                            <m:t>+</m:t>
                          </m:r>
                          <m:d>
                            <m:dPr>
                              <m:ctrlPr>
                                <a:rPr lang="es-CO" b="0" i="1" smtClean="0">
                                  <a:solidFill>
                                    <a:schemeClr val="bg2">
                                      <a:lumMod val="50000"/>
                                    </a:schemeClr>
                                  </a:solidFill>
                                  <a:latin typeface="Cambria Math" panose="02040503050406030204" pitchFamily="18" charset="0"/>
                                  <a:ea typeface="Roboto" panose="02000000000000000000" pitchFamily="2" charset="0"/>
                                </a:rPr>
                              </m:ctrlPr>
                            </m:dPr>
                            <m:e>
                              <m:r>
                                <a:rPr lang="es-CO" b="0" i="1" smtClean="0">
                                  <a:solidFill>
                                    <a:schemeClr val="bg2">
                                      <a:lumMod val="50000"/>
                                    </a:schemeClr>
                                  </a:solidFill>
                                  <a:latin typeface="Cambria Math" panose="02040503050406030204" pitchFamily="18" charset="0"/>
                                  <a:ea typeface="Roboto" panose="02000000000000000000" pitchFamily="2" charset="0"/>
                                </a:rPr>
                                <m:t>0.33∗0.33</m:t>
                              </m:r>
                            </m:e>
                          </m:d>
                          <m:r>
                            <a:rPr lang="es-CO" b="0" i="1" smtClean="0">
                              <a:solidFill>
                                <a:schemeClr val="bg2">
                                  <a:lumMod val="50000"/>
                                </a:schemeClr>
                              </a:solidFill>
                              <a:latin typeface="Cambria Math" panose="02040503050406030204" pitchFamily="18" charset="0"/>
                              <a:ea typeface="Roboto" panose="02000000000000000000" pitchFamily="2" charset="0"/>
                            </a:rPr>
                            <m:t>+</m:t>
                          </m:r>
                          <m:d>
                            <m:dPr>
                              <m:ctrlPr>
                                <a:rPr lang="es-CO" b="0" i="1" smtClean="0">
                                  <a:solidFill>
                                    <a:schemeClr val="bg2">
                                      <a:lumMod val="50000"/>
                                    </a:schemeClr>
                                  </a:solidFill>
                                  <a:latin typeface="Cambria Math" panose="02040503050406030204" pitchFamily="18" charset="0"/>
                                  <a:ea typeface="Roboto" panose="02000000000000000000" pitchFamily="2" charset="0"/>
                                </a:rPr>
                              </m:ctrlPr>
                            </m:dPr>
                            <m:e>
                              <m:r>
                                <a:rPr lang="es-CO" b="0" i="1" smtClean="0">
                                  <a:solidFill>
                                    <a:schemeClr val="bg2">
                                      <a:lumMod val="50000"/>
                                    </a:schemeClr>
                                  </a:solidFill>
                                  <a:latin typeface="Cambria Math" panose="02040503050406030204" pitchFamily="18" charset="0"/>
                                  <a:ea typeface="Roboto" panose="02000000000000000000" pitchFamily="2" charset="0"/>
                                </a:rPr>
                                <m:t>2.33∗2.33</m:t>
                              </m:r>
                            </m:e>
                          </m:d>
                        </m:e>
                      </m:d>
                      <m:r>
                        <a:rPr lang="es-CO" b="0" i="1" smtClean="0">
                          <a:solidFill>
                            <a:schemeClr val="bg2">
                              <a:lumMod val="50000"/>
                            </a:schemeClr>
                          </a:solidFill>
                          <a:latin typeface="Cambria Math" panose="02040503050406030204" pitchFamily="18" charset="0"/>
                          <a:ea typeface="Roboto" panose="02000000000000000000" pitchFamily="2" charset="0"/>
                        </a:rPr>
                        <m:t>=6.33</m:t>
                      </m:r>
                    </m:oMath>
                  </m:oMathPara>
                </a14:m>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ctr">
                  <a:buNone/>
                </a:pPr>
                <a:endParaRPr lang="es-ES"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2312394"/>
                <a:ext cx="10320728" cy="4088406"/>
              </a:xfrm>
              <a:prstGeom prst="rect">
                <a:avLst/>
              </a:prstGeom>
              <a:blipFill>
                <a:blip r:embed="rId3"/>
                <a:stretch>
                  <a:fillRect l="-1240" t="-2534" r="-1181"/>
                </a:stretch>
              </a:blipFill>
            </p:spPr>
            <p:txBody>
              <a:bodyPr/>
              <a:lstStyle/>
              <a:p>
                <a:r>
                  <a:rPr lang="en-US">
                    <a:noFill/>
                  </a:rPr>
                  <a:t> </a:t>
                </a:r>
              </a:p>
            </p:txBody>
          </p:sp>
        </mc:Fallback>
      </mc:AlternateContent>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3" name="Título 1">
            <a:extLst>
              <a:ext uri="{FF2B5EF4-FFF2-40B4-BE49-F238E27FC236}">
                <a16:creationId xmlns:a16="http://schemas.microsoft.com/office/drawing/2014/main" id="{04022FEA-EA84-06E0-A662-F733509DD2AE}"/>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Background-Covariance</a:t>
            </a:r>
            <a:r>
              <a:rPr lang="es-ES" sz="3200" b="1" dirty="0">
                <a:solidFill>
                  <a:schemeClr val="bg1"/>
                </a:solidFill>
                <a:latin typeface="Arial" panose="020B0604020202020204" pitchFamily="34" charset="0"/>
                <a:ea typeface="Roboto Slab" pitchFamily="2" charset="0"/>
                <a:cs typeface="Arial" panose="020B0604020202020204" pitchFamily="34" charset="0"/>
              </a:rPr>
              <a:t> Matrix</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spTree>
    <p:extLst>
      <p:ext uri="{BB962C8B-B14F-4D97-AF65-F5344CB8AC3E}">
        <p14:creationId xmlns:p14="http://schemas.microsoft.com/office/powerpoint/2010/main" val="616404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40884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solidFill>
                      <a:schemeClr val="bg2">
                        <a:lumMod val="50000"/>
                      </a:schemeClr>
                    </a:solidFill>
                    <a:latin typeface="Roboto" panose="02000000000000000000" pitchFamily="2" charset="0"/>
                    <a:ea typeface="Roboto" panose="02000000000000000000" pitchFamily="2" charset="0"/>
                  </a:rPr>
                  <a:t>For </a:t>
                </a:r>
                <a14:m>
                  <m:oMath xmlns:m="http://schemas.openxmlformats.org/officeDocument/2006/math">
                    <m:r>
                      <a:rPr lang="es-CO" b="0" i="1" smtClean="0">
                        <a:solidFill>
                          <a:schemeClr val="bg2">
                            <a:lumMod val="50000"/>
                          </a:schemeClr>
                        </a:solidFill>
                        <a:latin typeface="Cambria Math" panose="02040503050406030204" pitchFamily="18" charset="0"/>
                        <a:ea typeface="Roboto" panose="02000000000000000000" pitchFamily="2" charset="0"/>
                      </a:rPr>
                      <m:t>𝐶𝑜𝑣</m:t>
                    </m:r>
                    <m:r>
                      <a:rPr lang="es-CO" b="0" i="1" smtClean="0">
                        <a:solidFill>
                          <a:schemeClr val="bg2">
                            <a:lumMod val="50000"/>
                          </a:schemeClr>
                        </a:solidFill>
                        <a:latin typeface="Cambria Math" panose="02040503050406030204" pitchFamily="18" charset="0"/>
                        <a:ea typeface="Roboto" panose="02000000000000000000" pitchFamily="2" charset="0"/>
                      </a:rPr>
                      <m:t>(</m:t>
                    </m:r>
                    <m:sSub>
                      <m:sSubPr>
                        <m:ctrlPr>
                          <a:rPr lang="es-CO" b="0" i="1" smtClean="0">
                            <a:solidFill>
                              <a:schemeClr val="bg2">
                                <a:lumMod val="50000"/>
                              </a:schemeClr>
                            </a:solidFill>
                            <a:latin typeface="Cambria Math" panose="02040503050406030204" pitchFamily="18" charset="0"/>
                            <a:ea typeface="Roboto" panose="02000000000000000000" pitchFamily="2" charset="0"/>
                          </a:rPr>
                        </m:ctrlPr>
                      </m:sSubPr>
                      <m:e>
                        <m:r>
                          <a:rPr lang="es-CO" b="0" i="1" smtClean="0">
                            <a:solidFill>
                              <a:schemeClr val="bg2">
                                <a:lumMod val="50000"/>
                              </a:schemeClr>
                            </a:solidFill>
                            <a:latin typeface="Cambria Math" panose="02040503050406030204" pitchFamily="18" charset="0"/>
                            <a:ea typeface="Roboto" panose="02000000000000000000" pitchFamily="2" charset="0"/>
                          </a:rPr>
                          <m:t>𝑋</m:t>
                        </m:r>
                      </m:e>
                      <m:sub>
                        <m:r>
                          <a:rPr lang="es-CO" b="0" i="1" smtClean="0">
                            <a:solidFill>
                              <a:schemeClr val="bg2">
                                <a:lumMod val="50000"/>
                              </a:schemeClr>
                            </a:solidFill>
                            <a:latin typeface="Cambria Math" panose="02040503050406030204" pitchFamily="18" charset="0"/>
                            <a:ea typeface="Roboto" panose="02000000000000000000" pitchFamily="2" charset="0"/>
                          </a:rPr>
                          <m:t>2</m:t>
                        </m:r>
                      </m:sub>
                    </m:sSub>
                    <m:r>
                      <a:rPr lang="es-CO" b="0" i="1" smtClean="0">
                        <a:solidFill>
                          <a:schemeClr val="bg2">
                            <a:lumMod val="50000"/>
                          </a:schemeClr>
                        </a:solidFill>
                        <a:latin typeface="Cambria Math" panose="02040503050406030204" pitchFamily="18" charset="0"/>
                        <a:ea typeface="Roboto" panose="02000000000000000000" pitchFamily="2" charset="0"/>
                      </a:rPr>
                      <m:t>,</m:t>
                    </m:r>
                  </m:oMath>
                </a14:m>
                <a:r>
                  <a:rPr lang="es-CO" dirty="0">
                    <a:solidFill>
                      <a:schemeClr val="bg2">
                        <a:lumMod val="50000"/>
                      </a:schemeClr>
                    </a:solidFill>
                    <a:ea typeface="Roboto" panose="02000000000000000000" pitchFamily="2" charset="0"/>
                  </a:rPr>
                  <a:t> </a:t>
                </a:r>
                <a14:m>
                  <m:oMath xmlns:m="http://schemas.openxmlformats.org/officeDocument/2006/math">
                    <m:sSub>
                      <m:sSubPr>
                        <m:ctrlPr>
                          <a:rPr lang="es-CO" i="1">
                            <a:solidFill>
                              <a:schemeClr val="bg2">
                                <a:lumMod val="50000"/>
                              </a:schemeClr>
                            </a:solidFill>
                            <a:latin typeface="Cambria Math" panose="02040503050406030204" pitchFamily="18" charset="0"/>
                            <a:ea typeface="Roboto" panose="02000000000000000000" pitchFamily="2" charset="0"/>
                          </a:rPr>
                        </m:ctrlPr>
                      </m:sSubPr>
                      <m:e>
                        <m:r>
                          <a:rPr lang="es-CO" i="1">
                            <a:solidFill>
                              <a:schemeClr val="bg2">
                                <a:lumMod val="50000"/>
                              </a:schemeClr>
                            </a:solidFill>
                            <a:latin typeface="Cambria Math" panose="02040503050406030204" pitchFamily="18" charset="0"/>
                            <a:ea typeface="Roboto" panose="02000000000000000000" pitchFamily="2" charset="0"/>
                          </a:rPr>
                          <m:t>𝑋</m:t>
                        </m:r>
                      </m:e>
                      <m:sub>
                        <m:r>
                          <a:rPr lang="es-CO" b="0" i="1" smtClean="0">
                            <a:solidFill>
                              <a:schemeClr val="bg2">
                                <a:lumMod val="50000"/>
                              </a:schemeClr>
                            </a:solidFill>
                            <a:latin typeface="Cambria Math" panose="02040503050406030204" pitchFamily="18" charset="0"/>
                            <a:ea typeface="Roboto" panose="02000000000000000000" pitchFamily="2" charset="0"/>
                          </a:rPr>
                          <m:t>2</m:t>
                        </m:r>
                      </m:sub>
                    </m:sSub>
                  </m:oMath>
                </a14:m>
                <a:r>
                  <a:rPr lang="es-ES"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s-ES" i="1" smtClean="0">
                              <a:solidFill>
                                <a:schemeClr val="bg2">
                                  <a:lumMod val="50000"/>
                                </a:schemeClr>
                              </a:solidFill>
                              <a:latin typeface="Cambria Math" panose="02040503050406030204" pitchFamily="18" charset="0"/>
                              <a:ea typeface="Roboto" panose="02000000000000000000" pitchFamily="2" charset="0"/>
                            </a:rPr>
                          </m:ctrlPr>
                        </m:fPr>
                        <m:num>
                          <m:r>
                            <a:rPr lang="es-CO" b="0" i="1" smtClean="0">
                              <a:solidFill>
                                <a:schemeClr val="bg2">
                                  <a:lumMod val="50000"/>
                                </a:schemeClr>
                              </a:solidFill>
                              <a:latin typeface="Cambria Math" panose="02040503050406030204" pitchFamily="18" charset="0"/>
                              <a:ea typeface="Roboto" panose="02000000000000000000" pitchFamily="2" charset="0"/>
                            </a:rPr>
                            <m:t>1</m:t>
                          </m:r>
                        </m:num>
                        <m:den>
                          <m:r>
                            <a:rPr lang="es-CO" b="0" i="1" smtClean="0">
                              <a:solidFill>
                                <a:schemeClr val="bg2">
                                  <a:lumMod val="50000"/>
                                </a:schemeClr>
                              </a:solidFill>
                              <a:latin typeface="Cambria Math" panose="02040503050406030204" pitchFamily="18" charset="0"/>
                              <a:ea typeface="Roboto" panose="02000000000000000000" pitchFamily="2" charset="0"/>
                            </a:rPr>
                            <m:t>3−1</m:t>
                          </m:r>
                        </m:den>
                      </m:f>
                      <m:d>
                        <m:dPr>
                          <m:ctrlPr>
                            <a:rPr lang="es-CO" b="0" i="1" smtClean="0">
                              <a:solidFill>
                                <a:schemeClr val="bg2">
                                  <a:lumMod val="50000"/>
                                </a:schemeClr>
                              </a:solidFill>
                              <a:latin typeface="Cambria Math" panose="02040503050406030204" pitchFamily="18" charset="0"/>
                              <a:ea typeface="Roboto" panose="02000000000000000000" pitchFamily="2" charset="0"/>
                            </a:rPr>
                          </m:ctrlPr>
                        </m:dPr>
                        <m:e>
                          <m:d>
                            <m:dPr>
                              <m:ctrlPr>
                                <a:rPr lang="es-CO" b="0" i="1" smtClean="0">
                                  <a:solidFill>
                                    <a:schemeClr val="bg2">
                                      <a:lumMod val="50000"/>
                                    </a:schemeClr>
                                  </a:solidFill>
                                  <a:latin typeface="Cambria Math" panose="02040503050406030204" pitchFamily="18" charset="0"/>
                                  <a:ea typeface="Roboto" panose="02000000000000000000" pitchFamily="2" charset="0"/>
                                </a:rPr>
                              </m:ctrlPr>
                            </m:dPr>
                            <m:e>
                              <m:r>
                                <a:rPr lang="es-CO" b="0" i="1" smtClean="0">
                                  <a:solidFill>
                                    <a:schemeClr val="bg2">
                                      <a:lumMod val="50000"/>
                                    </a:schemeClr>
                                  </a:solidFill>
                                  <a:latin typeface="Cambria Math" panose="02040503050406030204" pitchFamily="18" charset="0"/>
                                  <a:ea typeface="Roboto" panose="02000000000000000000" pitchFamily="2" charset="0"/>
                                </a:rPr>
                                <m:t>−3.33∗−3.33</m:t>
                              </m:r>
                            </m:e>
                          </m:d>
                          <m:r>
                            <a:rPr lang="es-CO" b="0" i="1" smtClean="0">
                              <a:solidFill>
                                <a:schemeClr val="bg2">
                                  <a:lumMod val="50000"/>
                                </a:schemeClr>
                              </a:solidFill>
                              <a:latin typeface="Cambria Math" panose="02040503050406030204" pitchFamily="18" charset="0"/>
                              <a:ea typeface="Roboto" panose="02000000000000000000" pitchFamily="2" charset="0"/>
                            </a:rPr>
                            <m:t>+</m:t>
                          </m:r>
                          <m:d>
                            <m:dPr>
                              <m:ctrlPr>
                                <a:rPr lang="es-CO" b="0" i="1" smtClean="0">
                                  <a:solidFill>
                                    <a:schemeClr val="bg2">
                                      <a:lumMod val="50000"/>
                                    </a:schemeClr>
                                  </a:solidFill>
                                  <a:latin typeface="Cambria Math" panose="02040503050406030204" pitchFamily="18" charset="0"/>
                                  <a:ea typeface="Roboto" panose="02000000000000000000" pitchFamily="2" charset="0"/>
                                </a:rPr>
                              </m:ctrlPr>
                            </m:dPr>
                            <m:e>
                              <m:r>
                                <a:rPr lang="es-CO" b="0" i="1" smtClean="0">
                                  <a:solidFill>
                                    <a:schemeClr val="bg2">
                                      <a:lumMod val="50000"/>
                                    </a:schemeClr>
                                  </a:solidFill>
                                  <a:latin typeface="Cambria Math" panose="02040503050406030204" pitchFamily="18" charset="0"/>
                                  <a:ea typeface="Roboto" panose="02000000000000000000" pitchFamily="2" charset="0"/>
                                </a:rPr>
                                <m:t>2.67∗2.67</m:t>
                              </m:r>
                            </m:e>
                          </m:d>
                          <m:r>
                            <a:rPr lang="es-CO" b="0" i="1" smtClean="0">
                              <a:solidFill>
                                <a:schemeClr val="bg2">
                                  <a:lumMod val="50000"/>
                                </a:schemeClr>
                              </a:solidFill>
                              <a:latin typeface="Cambria Math" panose="02040503050406030204" pitchFamily="18" charset="0"/>
                              <a:ea typeface="Roboto" panose="02000000000000000000" pitchFamily="2" charset="0"/>
                            </a:rPr>
                            <m:t>+</m:t>
                          </m:r>
                          <m:d>
                            <m:dPr>
                              <m:ctrlPr>
                                <a:rPr lang="es-CO" b="0" i="1" smtClean="0">
                                  <a:solidFill>
                                    <a:schemeClr val="bg2">
                                      <a:lumMod val="50000"/>
                                    </a:schemeClr>
                                  </a:solidFill>
                                  <a:latin typeface="Cambria Math" panose="02040503050406030204" pitchFamily="18" charset="0"/>
                                  <a:ea typeface="Roboto" panose="02000000000000000000" pitchFamily="2" charset="0"/>
                                </a:rPr>
                              </m:ctrlPr>
                            </m:dPr>
                            <m:e>
                              <m:r>
                                <a:rPr lang="es-CO" b="0" i="1" smtClean="0">
                                  <a:solidFill>
                                    <a:schemeClr val="bg2">
                                      <a:lumMod val="50000"/>
                                    </a:schemeClr>
                                  </a:solidFill>
                                  <a:latin typeface="Cambria Math" panose="02040503050406030204" pitchFamily="18" charset="0"/>
                                  <a:ea typeface="Roboto" panose="02000000000000000000" pitchFamily="2" charset="0"/>
                                </a:rPr>
                                <m:t>0.67∗0.67</m:t>
                              </m:r>
                            </m:e>
                          </m:d>
                        </m:e>
                      </m:d>
                      <m:r>
                        <a:rPr lang="es-CO" b="0" i="1" smtClean="0">
                          <a:solidFill>
                            <a:schemeClr val="bg2">
                              <a:lumMod val="50000"/>
                            </a:schemeClr>
                          </a:solidFill>
                          <a:latin typeface="Cambria Math" panose="02040503050406030204" pitchFamily="18" charset="0"/>
                          <a:ea typeface="Roboto" panose="02000000000000000000" pitchFamily="2" charset="0"/>
                        </a:rPr>
                        <m:t>=9.33</m:t>
                      </m:r>
                    </m:oMath>
                  </m:oMathPara>
                </a14:m>
                <a:endParaRPr lang="es-CO" b="0" dirty="0">
                  <a:solidFill>
                    <a:schemeClr val="bg2">
                      <a:lumMod val="50000"/>
                    </a:schemeClr>
                  </a:solidFill>
                  <a:latin typeface="Roboto" panose="02000000000000000000" pitchFamily="2" charset="0"/>
                  <a:ea typeface="Roboto" panose="02000000000000000000" pitchFamily="2" charset="0"/>
                </a:endParaRPr>
              </a:p>
              <a:p>
                <a:pPr marL="0" indent="0" algn="ctr">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r>
                  <a:rPr lang="es-ES" dirty="0">
                    <a:solidFill>
                      <a:schemeClr val="bg2">
                        <a:lumMod val="50000"/>
                      </a:schemeClr>
                    </a:solidFill>
                    <a:latin typeface="Roboto" panose="02000000000000000000" pitchFamily="2" charset="0"/>
                    <a:ea typeface="Roboto" panose="02000000000000000000" pitchFamily="2" charset="0"/>
                  </a:rPr>
                  <a:t>For </a:t>
                </a:r>
                <a14:m>
                  <m:oMath xmlns:m="http://schemas.openxmlformats.org/officeDocument/2006/math">
                    <m:r>
                      <a:rPr lang="es-CO" b="0" i="1" smtClean="0">
                        <a:solidFill>
                          <a:schemeClr val="bg2">
                            <a:lumMod val="50000"/>
                          </a:schemeClr>
                        </a:solidFill>
                        <a:latin typeface="Cambria Math" panose="02040503050406030204" pitchFamily="18" charset="0"/>
                        <a:ea typeface="Roboto" panose="02000000000000000000" pitchFamily="2" charset="0"/>
                      </a:rPr>
                      <m:t>𝐶𝑜𝑣</m:t>
                    </m:r>
                    <m:r>
                      <a:rPr lang="es-CO" b="0" i="1" smtClean="0">
                        <a:solidFill>
                          <a:schemeClr val="bg2">
                            <a:lumMod val="50000"/>
                          </a:schemeClr>
                        </a:solidFill>
                        <a:latin typeface="Cambria Math" panose="02040503050406030204" pitchFamily="18" charset="0"/>
                        <a:ea typeface="Roboto" panose="02000000000000000000" pitchFamily="2" charset="0"/>
                      </a:rPr>
                      <m:t>(</m:t>
                    </m:r>
                    <m:sSub>
                      <m:sSubPr>
                        <m:ctrlPr>
                          <a:rPr lang="es-CO" b="0" i="1" smtClean="0">
                            <a:solidFill>
                              <a:schemeClr val="bg2">
                                <a:lumMod val="50000"/>
                              </a:schemeClr>
                            </a:solidFill>
                            <a:latin typeface="Cambria Math" panose="02040503050406030204" pitchFamily="18" charset="0"/>
                            <a:ea typeface="Roboto" panose="02000000000000000000" pitchFamily="2" charset="0"/>
                          </a:rPr>
                        </m:ctrlPr>
                      </m:sSubPr>
                      <m:e>
                        <m:r>
                          <a:rPr lang="es-CO" b="0" i="1" smtClean="0">
                            <a:solidFill>
                              <a:schemeClr val="bg2">
                                <a:lumMod val="50000"/>
                              </a:schemeClr>
                            </a:solidFill>
                            <a:latin typeface="Cambria Math" panose="02040503050406030204" pitchFamily="18" charset="0"/>
                            <a:ea typeface="Roboto" panose="02000000000000000000" pitchFamily="2" charset="0"/>
                          </a:rPr>
                          <m:t>𝑋</m:t>
                        </m:r>
                      </m:e>
                      <m:sub>
                        <m:r>
                          <a:rPr lang="es-CO" b="0" i="1" smtClean="0">
                            <a:solidFill>
                              <a:schemeClr val="bg2">
                                <a:lumMod val="50000"/>
                              </a:schemeClr>
                            </a:solidFill>
                            <a:latin typeface="Cambria Math" panose="02040503050406030204" pitchFamily="18" charset="0"/>
                            <a:ea typeface="Roboto" panose="02000000000000000000" pitchFamily="2" charset="0"/>
                          </a:rPr>
                          <m:t>1</m:t>
                        </m:r>
                      </m:sub>
                    </m:sSub>
                    <m:r>
                      <a:rPr lang="es-CO" b="0" i="1" smtClean="0">
                        <a:solidFill>
                          <a:schemeClr val="bg2">
                            <a:lumMod val="50000"/>
                          </a:schemeClr>
                        </a:solidFill>
                        <a:latin typeface="Cambria Math" panose="02040503050406030204" pitchFamily="18" charset="0"/>
                        <a:ea typeface="Roboto" panose="02000000000000000000" pitchFamily="2" charset="0"/>
                      </a:rPr>
                      <m:t>,</m:t>
                    </m:r>
                  </m:oMath>
                </a14:m>
                <a:r>
                  <a:rPr lang="es-CO" dirty="0">
                    <a:solidFill>
                      <a:schemeClr val="bg2">
                        <a:lumMod val="50000"/>
                      </a:schemeClr>
                    </a:solidFill>
                    <a:ea typeface="Roboto" panose="02000000000000000000" pitchFamily="2" charset="0"/>
                  </a:rPr>
                  <a:t> </a:t>
                </a:r>
                <a14:m>
                  <m:oMath xmlns:m="http://schemas.openxmlformats.org/officeDocument/2006/math">
                    <m:sSub>
                      <m:sSubPr>
                        <m:ctrlPr>
                          <a:rPr lang="es-CO" i="1">
                            <a:solidFill>
                              <a:schemeClr val="bg2">
                                <a:lumMod val="50000"/>
                              </a:schemeClr>
                            </a:solidFill>
                            <a:latin typeface="Cambria Math" panose="02040503050406030204" pitchFamily="18" charset="0"/>
                            <a:ea typeface="Roboto" panose="02000000000000000000" pitchFamily="2" charset="0"/>
                          </a:rPr>
                        </m:ctrlPr>
                      </m:sSubPr>
                      <m:e>
                        <m:r>
                          <a:rPr lang="es-CO" i="1">
                            <a:solidFill>
                              <a:schemeClr val="bg2">
                                <a:lumMod val="50000"/>
                              </a:schemeClr>
                            </a:solidFill>
                            <a:latin typeface="Cambria Math" panose="02040503050406030204" pitchFamily="18" charset="0"/>
                            <a:ea typeface="Roboto" panose="02000000000000000000" pitchFamily="2" charset="0"/>
                          </a:rPr>
                          <m:t>𝑋</m:t>
                        </m:r>
                      </m:e>
                      <m:sub>
                        <m:r>
                          <a:rPr lang="es-CO" b="0" i="1" smtClean="0">
                            <a:solidFill>
                              <a:schemeClr val="bg2">
                                <a:lumMod val="50000"/>
                              </a:schemeClr>
                            </a:solidFill>
                            <a:latin typeface="Cambria Math" panose="02040503050406030204" pitchFamily="18" charset="0"/>
                            <a:ea typeface="Roboto" panose="02000000000000000000" pitchFamily="2" charset="0"/>
                          </a:rPr>
                          <m:t>2</m:t>
                        </m:r>
                      </m:sub>
                    </m:sSub>
                  </m:oMath>
                </a14:m>
                <a:r>
                  <a:rPr lang="es-ES"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s-ES" i="1" smtClean="0">
                              <a:solidFill>
                                <a:schemeClr val="bg2">
                                  <a:lumMod val="50000"/>
                                </a:schemeClr>
                              </a:solidFill>
                              <a:latin typeface="Cambria Math" panose="02040503050406030204" pitchFamily="18" charset="0"/>
                              <a:ea typeface="Roboto" panose="02000000000000000000" pitchFamily="2" charset="0"/>
                            </a:rPr>
                          </m:ctrlPr>
                        </m:fPr>
                        <m:num>
                          <m:r>
                            <a:rPr lang="es-CO" b="0" i="1" smtClean="0">
                              <a:solidFill>
                                <a:schemeClr val="bg2">
                                  <a:lumMod val="50000"/>
                                </a:schemeClr>
                              </a:solidFill>
                              <a:latin typeface="Cambria Math" panose="02040503050406030204" pitchFamily="18" charset="0"/>
                              <a:ea typeface="Roboto" panose="02000000000000000000" pitchFamily="2" charset="0"/>
                            </a:rPr>
                            <m:t>1</m:t>
                          </m:r>
                        </m:num>
                        <m:den>
                          <m:r>
                            <a:rPr lang="es-CO" b="0" i="1" smtClean="0">
                              <a:solidFill>
                                <a:schemeClr val="bg2">
                                  <a:lumMod val="50000"/>
                                </a:schemeClr>
                              </a:solidFill>
                              <a:latin typeface="Cambria Math" panose="02040503050406030204" pitchFamily="18" charset="0"/>
                              <a:ea typeface="Roboto" panose="02000000000000000000" pitchFamily="2" charset="0"/>
                            </a:rPr>
                            <m:t>3−1</m:t>
                          </m:r>
                        </m:den>
                      </m:f>
                      <m:d>
                        <m:dPr>
                          <m:ctrlPr>
                            <a:rPr lang="es-CO" b="0" i="1" smtClean="0">
                              <a:solidFill>
                                <a:schemeClr val="bg2">
                                  <a:lumMod val="50000"/>
                                </a:schemeClr>
                              </a:solidFill>
                              <a:latin typeface="Cambria Math" panose="02040503050406030204" pitchFamily="18" charset="0"/>
                              <a:ea typeface="Roboto" panose="02000000000000000000" pitchFamily="2" charset="0"/>
                            </a:rPr>
                          </m:ctrlPr>
                        </m:dPr>
                        <m:e>
                          <m:d>
                            <m:dPr>
                              <m:ctrlPr>
                                <a:rPr lang="es-CO" b="0" i="1" smtClean="0">
                                  <a:solidFill>
                                    <a:schemeClr val="bg2">
                                      <a:lumMod val="50000"/>
                                    </a:schemeClr>
                                  </a:solidFill>
                                  <a:latin typeface="Cambria Math" panose="02040503050406030204" pitchFamily="18" charset="0"/>
                                  <a:ea typeface="Roboto" panose="02000000000000000000" pitchFamily="2" charset="0"/>
                                </a:rPr>
                              </m:ctrlPr>
                            </m:dPr>
                            <m:e>
                              <m:r>
                                <a:rPr lang="es-CO" b="0" i="1" smtClean="0">
                                  <a:solidFill>
                                    <a:schemeClr val="bg2">
                                      <a:lumMod val="50000"/>
                                    </a:schemeClr>
                                  </a:solidFill>
                                  <a:latin typeface="Cambria Math" panose="02040503050406030204" pitchFamily="18" charset="0"/>
                                  <a:ea typeface="Roboto" panose="02000000000000000000" pitchFamily="2" charset="0"/>
                                </a:rPr>
                                <m:t>−2.67∗−3.33</m:t>
                              </m:r>
                            </m:e>
                          </m:d>
                          <m:r>
                            <a:rPr lang="es-CO" b="0" i="1" smtClean="0">
                              <a:solidFill>
                                <a:schemeClr val="bg2">
                                  <a:lumMod val="50000"/>
                                </a:schemeClr>
                              </a:solidFill>
                              <a:latin typeface="Cambria Math" panose="02040503050406030204" pitchFamily="18" charset="0"/>
                              <a:ea typeface="Roboto" panose="02000000000000000000" pitchFamily="2" charset="0"/>
                            </a:rPr>
                            <m:t>+</m:t>
                          </m:r>
                          <m:d>
                            <m:dPr>
                              <m:ctrlPr>
                                <a:rPr lang="es-CO" b="0" i="1" smtClean="0">
                                  <a:solidFill>
                                    <a:schemeClr val="bg2">
                                      <a:lumMod val="50000"/>
                                    </a:schemeClr>
                                  </a:solidFill>
                                  <a:latin typeface="Cambria Math" panose="02040503050406030204" pitchFamily="18" charset="0"/>
                                  <a:ea typeface="Roboto" panose="02000000000000000000" pitchFamily="2" charset="0"/>
                                </a:rPr>
                              </m:ctrlPr>
                            </m:dPr>
                            <m:e>
                              <m:r>
                                <a:rPr lang="es-CO" b="0" i="1" smtClean="0">
                                  <a:solidFill>
                                    <a:schemeClr val="bg2">
                                      <a:lumMod val="50000"/>
                                    </a:schemeClr>
                                  </a:solidFill>
                                  <a:latin typeface="Cambria Math" panose="02040503050406030204" pitchFamily="18" charset="0"/>
                                  <a:ea typeface="Roboto" panose="02000000000000000000" pitchFamily="2" charset="0"/>
                                </a:rPr>
                                <m:t>0.33∗2.67</m:t>
                              </m:r>
                            </m:e>
                          </m:d>
                          <m:r>
                            <a:rPr lang="es-CO" b="0" i="1" smtClean="0">
                              <a:solidFill>
                                <a:schemeClr val="bg2">
                                  <a:lumMod val="50000"/>
                                </a:schemeClr>
                              </a:solidFill>
                              <a:latin typeface="Cambria Math" panose="02040503050406030204" pitchFamily="18" charset="0"/>
                              <a:ea typeface="Roboto" panose="02000000000000000000" pitchFamily="2" charset="0"/>
                            </a:rPr>
                            <m:t>+</m:t>
                          </m:r>
                          <m:d>
                            <m:dPr>
                              <m:ctrlPr>
                                <a:rPr lang="es-CO" b="0" i="1" smtClean="0">
                                  <a:solidFill>
                                    <a:schemeClr val="bg2">
                                      <a:lumMod val="50000"/>
                                    </a:schemeClr>
                                  </a:solidFill>
                                  <a:latin typeface="Cambria Math" panose="02040503050406030204" pitchFamily="18" charset="0"/>
                                  <a:ea typeface="Roboto" panose="02000000000000000000" pitchFamily="2" charset="0"/>
                                </a:rPr>
                              </m:ctrlPr>
                            </m:dPr>
                            <m:e>
                              <m:r>
                                <a:rPr lang="es-CO" b="0" i="1" smtClean="0">
                                  <a:solidFill>
                                    <a:schemeClr val="bg2">
                                      <a:lumMod val="50000"/>
                                    </a:schemeClr>
                                  </a:solidFill>
                                  <a:latin typeface="Cambria Math" panose="02040503050406030204" pitchFamily="18" charset="0"/>
                                  <a:ea typeface="Roboto" panose="02000000000000000000" pitchFamily="2" charset="0"/>
                                </a:rPr>
                                <m:t>2.33∗0.67</m:t>
                              </m:r>
                            </m:e>
                          </m:d>
                        </m:e>
                      </m:d>
                      <m:r>
                        <a:rPr lang="es-CO" b="0" i="1" smtClean="0">
                          <a:solidFill>
                            <a:schemeClr val="bg2">
                              <a:lumMod val="50000"/>
                            </a:schemeClr>
                          </a:solidFill>
                          <a:latin typeface="Cambria Math" panose="02040503050406030204" pitchFamily="18" charset="0"/>
                          <a:ea typeface="Roboto" panose="02000000000000000000" pitchFamily="2" charset="0"/>
                        </a:rPr>
                        <m:t>=5.66</m:t>
                      </m:r>
                    </m:oMath>
                  </m:oMathPara>
                </a14:m>
                <a:endParaRPr lang="es-ES" dirty="0">
                  <a:solidFill>
                    <a:schemeClr val="bg2">
                      <a:lumMod val="50000"/>
                    </a:schemeClr>
                  </a:solidFill>
                  <a:latin typeface="Roboto" panose="02000000000000000000" pitchFamily="2" charset="0"/>
                  <a:ea typeface="Roboto" panose="02000000000000000000" pitchFamily="2" charset="0"/>
                </a:endParaRPr>
              </a:p>
              <a:p>
                <a:pPr marL="0" indent="0" algn="ctr">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ctr">
                  <a:buNone/>
                </a:pPr>
                <a:endParaRPr lang="es-ES"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2312394"/>
                <a:ext cx="10320728" cy="4088406"/>
              </a:xfrm>
              <a:prstGeom prst="rect">
                <a:avLst/>
              </a:prstGeom>
              <a:blipFill>
                <a:blip r:embed="rId3"/>
                <a:stretch>
                  <a:fillRect l="-1240" t="-2534"/>
                </a:stretch>
              </a:blipFill>
            </p:spPr>
            <p:txBody>
              <a:bodyPr/>
              <a:lstStyle/>
              <a:p>
                <a:r>
                  <a:rPr lang="en-US">
                    <a:noFill/>
                  </a:rPr>
                  <a:t> </a:t>
                </a:r>
              </a:p>
            </p:txBody>
          </p:sp>
        </mc:Fallback>
      </mc:AlternateContent>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3" name="Título 1">
            <a:extLst>
              <a:ext uri="{FF2B5EF4-FFF2-40B4-BE49-F238E27FC236}">
                <a16:creationId xmlns:a16="http://schemas.microsoft.com/office/drawing/2014/main" id="{EC6DCDF8-A2D5-3E34-FF3C-9BA81E0D37B8}"/>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Background-Covariance</a:t>
            </a:r>
            <a:r>
              <a:rPr lang="es-ES" sz="3200" b="1" dirty="0">
                <a:solidFill>
                  <a:schemeClr val="bg1"/>
                </a:solidFill>
                <a:latin typeface="Arial" panose="020B0604020202020204" pitchFamily="34" charset="0"/>
                <a:ea typeface="Roboto Slab" pitchFamily="2" charset="0"/>
                <a:cs typeface="Arial" panose="020B0604020202020204" pitchFamily="34" charset="0"/>
              </a:rPr>
              <a:t> Matrix</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spTree>
    <p:extLst>
      <p:ext uri="{BB962C8B-B14F-4D97-AF65-F5344CB8AC3E}">
        <p14:creationId xmlns:p14="http://schemas.microsoft.com/office/powerpoint/2010/main" val="380784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40884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dirty="0">
                    <a:solidFill>
                      <a:schemeClr val="bg2">
                        <a:lumMod val="50000"/>
                      </a:schemeClr>
                    </a:solidFill>
                    <a:latin typeface="Roboto" panose="02000000000000000000" pitchFamily="2" charset="0"/>
                    <a:ea typeface="Roboto" panose="02000000000000000000" pitchFamily="2" charset="0"/>
                  </a:rPr>
                  <a:t>Thus, </a:t>
                </a:r>
                <a:r>
                  <a:rPr lang="es-CO" dirty="0" err="1">
                    <a:solidFill>
                      <a:schemeClr val="bg2">
                        <a:lumMod val="50000"/>
                      </a:schemeClr>
                    </a:solidFill>
                    <a:latin typeface="Roboto" panose="02000000000000000000" pitchFamily="2" charset="0"/>
                    <a:ea typeface="Roboto" panose="02000000000000000000" pitchFamily="2" charset="0"/>
                  </a:rPr>
                  <a:t>the</a:t>
                </a:r>
                <a:r>
                  <a:rPr lang="es-CO" dirty="0">
                    <a:solidFill>
                      <a:schemeClr val="bg2">
                        <a:lumMod val="50000"/>
                      </a:schemeClr>
                    </a:solidFill>
                    <a:latin typeface="Roboto" panose="02000000000000000000" pitchFamily="2" charset="0"/>
                    <a:ea typeface="Roboto" panose="02000000000000000000" pitchFamily="2" charset="0"/>
                  </a:rPr>
                  <a:t> </a:t>
                </a:r>
                <a:r>
                  <a:rPr lang="es-CO" dirty="0" err="1">
                    <a:solidFill>
                      <a:schemeClr val="bg2">
                        <a:lumMod val="50000"/>
                      </a:schemeClr>
                    </a:solidFill>
                    <a:latin typeface="Roboto" panose="02000000000000000000" pitchFamily="2" charset="0"/>
                    <a:ea typeface="Roboto" panose="02000000000000000000" pitchFamily="2" charset="0"/>
                  </a:rPr>
                  <a:t>covariance</a:t>
                </a:r>
                <a:r>
                  <a:rPr lang="es-CO" dirty="0">
                    <a:solidFill>
                      <a:schemeClr val="bg2">
                        <a:lumMod val="50000"/>
                      </a:schemeClr>
                    </a:solidFill>
                    <a:latin typeface="Roboto" panose="02000000000000000000" pitchFamily="2" charset="0"/>
                    <a:ea typeface="Roboto" panose="02000000000000000000" pitchFamily="2" charset="0"/>
                  </a:rPr>
                  <a:t> </a:t>
                </a:r>
                <a:r>
                  <a:rPr lang="es-CO" dirty="0" err="1">
                    <a:solidFill>
                      <a:schemeClr val="bg2">
                        <a:lumMod val="50000"/>
                      </a:schemeClr>
                    </a:solidFill>
                    <a:latin typeface="Roboto" panose="02000000000000000000" pitchFamily="2" charset="0"/>
                    <a:ea typeface="Roboto" panose="02000000000000000000" pitchFamily="2" charset="0"/>
                  </a:rPr>
                  <a:t>matrix</a:t>
                </a:r>
                <a:r>
                  <a:rPr lang="es-CO" dirty="0">
                    <a:solidFill>
                      <a:schemeClr val="bg2">
                        <a:lumMod val="50000"/>
                      </a:schemeClr>
                    </a:solidFill>
                    <a:latin typeface="Roboto" panose="02000000000000000000" pitchFamily="2" charset="0"/>
                    <a:ea typeface="Roboto" panose="02000000000000000000" pitchFamily="2" charset="0"/>
                  </a:rPr>
                  <a:t> </a:t>
                </a:r>
                <a:r>
                  <a:rPr lang="es-CO" dirty="0" err="1">
                    <a:solidFill>
                      <a:schemeClr val="bg2">
                        <a:lumMod val="50000"/>
                      </a:schemeClr>
                    </a:solidFill>
                    <a:latin typeface="Roboto" panose="02000000000000000000" pitchFamily="2" charset="0"/>
                    <a:ea typeface="Roboto" panose="02000000000000000000" pitchFamily="2" charset="0"/>
                  </a:rPr>
                  <a:t>is</a:t>
                </a:r>
                <a:r>
                  <a:rPr lang="es-CO"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CO" dirty="0">
                  <a:solidFill>
                    <a:schemeClr val="bg2">
                      <a:lumMod val="50000"/>
                    </a:schemeClr>
                  </a:solidFill>
                  <a:latin typeface="Roboto" panose="02000000000000000000" pitchFamily="2" charset="0"/>
                  <a:ea typeface="Roboto" panose="02000000000000000000" pitchFamily="2" charset="0"/>
                </a:endParaRPr>
              </a:p>
              <a:p>
                <a:pPr marL="0" indent="0" algn="just">
                  <a:buNone/>
                </a:pPr>
                <a14:m>
                  <m:oMathPara xmlns:m="http://schemas.openxmlformats.org/officeDocument/2006/math">
                    <m:oMathParaPr>
                      <m:jc m:val="centerGroup"/>
                    </m:oMathParaPr>
                    <m:oMath xmlns:m="http://schemas.openxmlformats.org/officeDocument/2006/math">
                      <m:r>
                        <a:rPr lang="es-CO" b="0" i="1" smtClean="0">
                          <a:solidFill>
                            <a:schemeClr val="bg2">
                              <a:lumMod val="50000"/>
                            </a:schemeClr>
                          </a:solidFill>
                          <a:latin typeface="Cambria Math" panose="02040503050406030204" pitchFamily="18" charset="0"/>
                          <a:ea typeface="Roboto" panose="02000000000000000000" pitchFamily="2" charset="0"/>
                        </a:rPr>
                        <m:t>𝐶</m:t>
                      </m:r>
                      <m:r>
                        <a:rPr lang="es-CO" b="0" i="1" smtClean="0">
                          <a:solidFill>
                            <a:schemeClr val="bg2">
                              <a:lumMod val="50000"/>
                            </a:schemeClr>
                          </a:solidFill>
                          <a:latin typeface="Cambria Math" panose="02040503050406030204" pitchFamily="18" charset="0"/>
                          <a:ea typeface="Roboto" panose="02000000000000000000" pitchFamily="2" charset="0"/>
                        </a:rPr>
                        <m:t>=</m:t>
                      </m:r>
                      <m:d>
                        <m:dPr>
                          <m:begChr m:val="["/>
                          <m:endChr m:val="]"/>
                          <m:ctrlPr>
                            <a:rPr lang="es-CO" b="0" i="1" smtClean="0">
                              <a:solidFill>
                                <a:schemeClr val="bg2">
                                  <a:lumMod val="50000"/>
                                </a:schemeClr>
                              </a:solidFill>
                              <a:latin typeface="Cambria Math" panose="02040503050406030204" pitchFamily="18" charset="0"/>
                              <a:ea typeface="Roboto" panose="02000000000000000000" pitchFamily="2" charset="0"/>
                            </a:rPr>
                          </m:ctrlPr>
                        </m:dPr>
                        <m:e>
                          <m:m>
                            <m:mPr>
                              <m:mcs>
                                <m:mc>
                                  <m:mcPr>
                                    <m:count m:val="2"/>
                                    <m:mcJc m:val="center"/>
                                  </m:mcPr>
                                </m:mc>
                              </m:mcs>
                              <m:ctrlPr>
                                <a:rPr lang="es-CO" b="0" i="1" smtClean="0">
                                  <a:solidFill>
                                    <a:schemeClr val="bg2">
                                      <a:lumMod val="50000"/>
                                    </a:schemeClr>
                                  </a:solidFill>
                                  <a:latin typeface="Cambria Math" panose="02040503050406030204" pitchFamily="18" charset="0"/>
                                  <a:ea typeface="Roboto" panose="02000000000000000000" pitchFamily="2" charset="0"/>
                                </a:rPr>
                              </m:ctrlPr>
                            </m:mPr>
                            <m:mr>
                              <m:e>
                                <m:r>
                                  <m:rPr>
                                    <m:brk m:alnAt="7"/>
                                  </m:rPr>
                                  <a:rPr lang="es-CO" b="0" i="1" smtClean="0">
                                    <a:solidFill>
                                      <a:schemeClr val="bg2">
                                        <a:lumMod val="50000"/>
                                      </a:schemeClr>
                                    </a:solidFill>
                                    <a:latin typeface="Cambria Math" panose="02040503050406030204" pitchFamily="18" charset="0"/>
                                    <a:ea typeface="Roboto" panose="02000000000000000000" pitchFamily="2" charset="0"/>
                                  </a:rPr>
                                  <m:t>6</m:t>
                                </m:r>
                                <m:r>
                                  <a:rPr lang="es-CO" b="0" i="1" smtClean="0">
                                    <a:solidFill>
                                      <a:schemeClr val="bg2">
                                        <a:lumMod val="50000"/>
                                      </a:schemeClr>
                                    </a:solidFill>
                                    <a:latin typeface="Cambria Math" panose="02040503050406030204" pitchFamily="18" charset="0"/>
                                    <a:ea typeface="Roboto" panose="02000000000000000000" pitchFamily="2" charset="0"/>
                                  </a:rPr>
                                  <m:t>.33</m:t>
                                </m:r>
                              </m:e>
                              <m:e>
                                <m:r>
                                  <a:rPr lang="es-CO" b="0" i="1" smtClean="0">
                                    <a:solidFill>
                                      <a:schemeClr val="bg2">
                                        <a:lumMod val="50000"/>
                                      </a:schemeClr>
                                    </a:solidFill>
                                    <a:latin typeface="Cambria Math" panose="02040503050406030204" pitchFamily="18" charset="0"/>
                                    <a:ea typeface="Roboto" panose="02000000000000000000" pitchFamily="2" charset="0"/>
                                  </a:rPr>
                                  <m:t>5.66</m:t>
                                </m:r>
                              </m:e>
                            </m:mr>
                            <m:mr>
                              <m:e>
                                <m:r>
                                  <a:rPr lang="es-CO" b="0" i="1" smtClean="0">
                                    <a:solidFill>
                                      <a:schemeClr val="bg2">
                                        <a:lumMod val="50000"/>
                                      </a:schemeClr>
                                    </a:solidFill>
                                    <a:latin typeface="Cambria Math" panose="02040503050406030204" pitchFamily="18" charset="0"/>
                                    <a:ea typeface="Roboto" panose="02000000000000000000" pitchFamily="2" charset="0"/>
                                  </a:rPr>
                                  <m:t>5.66</m:t>
                                </m:r>
                              </m:e>
                              <m:e>
                                <m:r>
                                  <a:rPr lang="es-CO" b="0" i="1" smtClean="0">
                                    <a:solidFill>
                                      <a:schemeClr val="bg2">
                                        <a:lumMod val="50000"/>
                                      </a:schemeClr>
                                    </a:solidFill>
                                    <a:latin typeface="Cambria Math" panose="02040503050406030204" pitchFamily="18" charset="0"/>
                                    <a:ea typeface="Roboto" panose="02000000000000000000" pitchFamily="2" charset="0"/>
                                  </a:rPr>
                                  <m:t>9.33</m:t>
                                </m:r>
                              </m:e>
                            </m:mr>
                          </m:m>
                        </m:e>
                      </m:d>
                    </m:oMath>
                  </m:oMathPara>
                </a14:m>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r>
                  <a:rPr lang="es-ES" dirty="0" err="1">
                    <a:solidFill>
                      <a:schemeClr val="bg2">
                        <a:lumMod val="50000"/>
                      </a:schemeClr>
                    </a:solidFill>
                    <a:latin typeface="Roboto" panose="02000000000000000000" pitchFamily="2" charset="0"/>
                    <a:ea typeface="Roboto" panose="02000000000000000000" pitchFamily="2" charset="0"/>
                  </a:rPr>
                  <a:t>The</a:t>
                </a:r>
                <a:r>
                  <a:rPr lang="es-ES" dirty="0">
                    <a:solidFill>
                      <a:schemeClr val="bg2">
                        <a:lumMod val="50000"/>
                      </a:schemeClr>
                    </a:solidFill>
                    <a:latin typeface="Roboto" panose="02000000000000000000" pitchFamily="2" charset="0"/>
                    <a:ea typeface="Roboto" panose="02000000000000000000" pitchFamily="2" charset="0"/>
                  </a:rPr>
                  <a:t> diagonal elementes (6.33 and 9.33) are </a:t>
                </a:r>
                <a:r>
                  <a:rPr lang="es-ES" dirty="0" err="1">
                    <a:solidFill>
                      <a:schemeClr val="bg2">
                        <a:lumMod val="50000"/>
                      </a:schemeClr>
                    </a:solidFill>
                    <a:latin typeface="Roboto" panose="02000000000000000000" pitchFamily="2" charset="0"/>
                    <a:ea typeface="Roboto" panose="02000000000000000000" pitchFamily="2" charset="0"/>
                  </a:rPr>
                  <a:t>the</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variances</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of</a:t>
                </a:r>
                <a:r>
                  <a:rPr lang="es-ES"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sSub>
                      <m:sSubPr>
                        <m:ctrlPr>
                          <a:rPr lang="es-CO" b="0" i="1" smtClean="0">
                            <a:solidFill>
                              <a:schemeClr val="bg2">
                                <a:lumMod val="50000"/>
                              </a:schemeClr>
                            </a:solidFill>
                            <a:latin typeface="Cambria Math" panose="02040503050406030204" pitchFamily="18" charset="0"/>
                            <a:ea typeface="Roboto" panose="02000000000000000000" pitchFamily="2" charset="0"/>
                          </a:rPr>
                        </m:ctrlPr>
                      </m:sSubPr>
                      <m:e>
                        <m:r>
                          <a:rPr lang="es-CO" b="0" i="1" smtClean="0">
                            <a:solidFill>
                              <a:schemeClr val="bg2">
                                <a:lumMod val="50000"/>
                              </a:schemeClr>
                            </a:solidFill>
                            <a:latin typeface="Cambria Math" panose="02040503050406030204" pitchFamily="18" charset="0"/>
                            <a:ea typeface="Roboto" panose="02000000000000000000" pitchFamily="2" charset="0"/>
                          </a:rPr>
                          <m:t>𝑋</m:t>
                        </m:r>
                      </m:e>
                      <m:sub>
                        <m:r>
                          <a:rPr lang="es-CO" b="0" i="1" smtClean="0">
                            <a:solidFill>
                              <a:schemeClr val="bg2">
                                <a:lumMod val="50000"/>
                              </a:schemeClr>
                            </a:solidFill>
                            <a:latin typeface="Cambria Math" panose="02040503050406030204" pitchFamily="18" charset="0"/>
                            <a:ea typeface="Roboto" panose="02000000000000000000" pitchFamily="2" charset="0"/>
                          </a:rPr>
                          <m:t>1</m:t>
                        </m:r>
                      </m:sub>
                    </m:sSub>
                  </m:oMath>
                </a14:m>
                <a:r>
                  <a:rPr lang="es-ES" dirty="0">
                    <a:solidFill>
                      <a:schemeClr val="bg2">
                        <a:lumMod val="50000"/>
                      </a:schemeClr>
                    </a:solidFill>
                    <a:latin typeface="Roboto" panose="02000000000000000000" pitchFamily="2" charset="0"/>
                    <a:ea typeface="Roboto" panose="02000000000000000000" pitchFamily="2" charset="0"/>
                  </a:rPr>
                  <a:t> and </a:t>
                </a:r>
                <a14:m>
                  <m:oMath xmlns:m="http://schemas.openxmlformats.org/officeDocument/2006/math">
                    <m:sSub>
                      <m:sSubPr>
                        <m:ctrlPr>
                          <a:rPr lang="es-CO" i="1">
                            <a:solidFill>
                              <a:schemeClr val="bg2">
                                <a:lumMod val="50000"/>
                              </a:schemeClr>
                            </a:solidFill>
                            <a:latin typeface="Cambria Math" panose="02040503050406030204" pitchFamily="18" charset="0"/>
                            <a:ea typeface="Roboto" panose="02000000000000000000" pitchFamily="2" charset="0"/>
                          </a:rPr>
                        </m:ctrlPr>
                      </m:sSubPr>
                      <m:e>
                        <m:r>
                          <a:rPr lang="es-CO" i="1">
                            <a:solidFill>
                              <a:schemeClr val="bg2">
                                <a:lumMod val="50000"/>
                              </a:schemeClr>
                            </a:solidFill>
                            <a:latin typeface="Cambria Math" panose="02040503050406030204" pitchFamily="18" charset="0"/>
                            <a:ea typeface="Roboto" panose="02000000000000000000" pitchFamily="2" charset="0"/>
                          </a:rPr>
                          <m:t>𝑋</m:t>
                        </m:r>
                      </m:e>
                      <m:sub>
                        <m:r>
                          <a:rPr lang="es-CO" i="1">
                            <a:solidFill>
                              <a:schemeClr val="bg2">
                                <a:lumMod val="50000"/>
                              </a:schemeClr>
                            </a:solidFill>
                            <a:latin typeface="Cambria Math" panose="02040503050406030204" pitchFamily="18" charset="0"/>
                            <a:ea typeface="Roboto" panose="02000000000000000000" pitchFamily="2" charset="0"/>
                          </a:rPr>
                          <m:t>2</m:t>
                        </m:r>
                      </m:sub>
                    </m:sSub>
                  </m:oMath>
                </a14:m>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respectively</a:t>
                </a:r>
                <a:r>
                  <a:rPr lang="es-ES" dirty="0">
                    <a:solidFill>
                      <a:schemeClr val="bg2">
                        <a:lumMod val="50000"/>
                      </a:schemeClr>
                    </a:solidFill>
                    <a:latin typeface="Roboto" panose="02000000000000000000" pitchFamily="2" charset="0"/>
                    <a:ea typeface="Roboto" panose="02000000000000000000" pitchFamily="2" charset="0"/>
                  </a:rPr>
                  <a:t>, and </a:t>
                </a:r>
                <a:r>
                  <a:rPr lang="es-ES" dirty="0" err="1">
                    <a:solidFill>
                      <a:schemeClr val="bg2">
                        <a:lumMod val="50000"/>
                      </a:schemeClr>
                    </a:solidFill>
                    <a:latin typeface="Roboto" panose="02000000000000000000" pitchFamily="2" charset="0"/>
                    <a:ea typeface="Roboto" panose="02000000000000000000" pitchFamily="2" charset="0"/>
                  </a:rPr>
                  <a:t>the</a:t>
                </a:r>
                <a:r>
                  <a:rPr lang="es-ES" dirty="0">
                    <a:solidFill>
                      <a:schemeClr val="bg2">
                        <a:lumMod val="50000"/>
                      </a:schemeClr>
                    </a:solidFill>
                    <a:latin typeface="Roboto" panose="02000000000000000000" pitchFamily="2" charset="0"/>
                    <a:ea typeface="Roboto" panose="02000000000000000000" pitchFamily="2" charset="0"/>
                  </a:rPr>
                  <a:t> off-diagonal </a:t>
                </a:r>
                <a:r>
                  <a:rPr lang="es-ES" dirty="0" err="1">
                    <a:solidFill>
                      <a:schemeClr val="bg2">
                        <a:lumMod val="50000"/>
                      </a:schemeClr>
                    </a:solidFill>
                    <a:latin typeface="Roboto" panose="02000000000000000000" pitchFamily="2" charset="0"/>
                    <a:ea typeface="Roboto" panose="02000000000000000000" pitchFamily="2" charset="0"/>
                  </a:rPr>
                  <a:t>elements</a:t>
                </a:r>
                <a:r>
                  <a:rPr lang="es-ES" dirty="0">
                    <a:solidFill>
                      <a:schemeClr val="bg2">
                        <a:lumMod val="50000"/>
                      </a:schemeClr>
                    </a:solidFill>
                    <a:latin typeface="Roboto" panose="02000000000000000000" pitchFamily="2" charset="0"/>
                    <a:ea typeface="Roboto" panose="02000000000000000000" pitchFamily="2" charset="0"/>
                  </a:rPr>
                  <a:t> (5.66) are </a:t>
                </a:r>
                <a:r>
                  <a:rPr lang="es-ES" dirty="0" err="1">
                    <a:solidFill>
                      <a:schemeClr val="bg2">
                        <a:lumMod val="50000"/>
                      </a:schemeClr>
                    </a:solidFill>
                    <a:latin typeface="Roboto" panose="02000000000000000000" pitchFamily="2" charset="0"/>
                    <a:ea typeface="Roboto" panose="02000000000000000000" pitchFamily="2" charset="0"/>
                  </a:rPr>
                  <a:t>the</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covariances</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between</a:t>
                </a:r>
                <a:r>
                  <a:rPr lang="es-ES"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sSub>
                      <m:sSubPr>
                        <m:ctrlPr>
                          <a:rPr lang="es-CO" i="1">
                            <a:solidFill>
                              <a:schemeClr val="bg2">
                                <a:lumMod val="50000"/>
                              </a:schemeClr>
                            </a:solidFill>
                            <a:latin typeface="Cambria Math" panose="02040503050406030204" pitchFamily="18" charset="0"/>
                            <a:ea typeface="Roboto" panose="02000000000000000000" pitchFamily="2" charset="0"/>
                          </a:rPr>
                        </m:ctrlPr>
                      </m:sSubPr>
                      <m:e>
                        <m:r>
                          <a:rPr lang="es-CO" i="1">
                            <a:solidFill>
                              <a:schemeClr val="bg2">
                                <a:lumMod val="50000"/>
                              </a:schemeClr>
                            </a:solidFill>
                            <a:latin typeface="Cambria Math" panose="02040503050406030204" pitchFamily="18" charset="0"/>
                            <a:ea typeface="Roboto" panose="02000000000000000000" pitchFamily="2" charset="0"/>
                          </a:rPr>
                          <m:t>𝑋</m:t>
                        </m:r>
                      </m:e>
                      <m:sub>
                        <m:r>
                          <a:rPr lang="es-CO" b="0" i="1" smtClean="0">
                            <a:solidFill>
                              <a:schemeClr val="bg2">
                                <a:lumMod val="50000"/>
                              </a:schemeClr>
                            </a:solidFill>
                            <a:latin typeface="Cambria Math" panose="02040503050406030204" pitchFamily="18" charset="0"/>
                            <a:ea typeface="Roboto" panose="02000000000000000000" pitchFamily="2" charset="0"/>
                          </a:rPr>
                          <m:t>1</m:t>
                        </m:r>
                      </m:sub>
                    </m:sSub>
                  </m:oMath>
                </a14:m>
                <a:r>
                  <a:rPr lang="es-ES" dirty="0">
                    <a:solidFill>
                      <a:schemeClr val="bg2">
                        <a:lumMod val="50000"/>
                      </a:schemeClr>
                    </a:solidFill>
                    <a:latin typeface="Roboto" panose="02000000000000000000" pitchFamily="2" charset="0"/>
                    <a:ea typeface="Roboto" panose="02000000000000000000" pitchFamily="2" charset="0"/>
                  </a:rPr>
                  <a:t> and </a:t>
                </a:r>
                <a14:m>
                  <m:oMath xmlns:m="http://schemas.openxmlformats.org/officeDocument/2006/math">
                    <m:sSub>
                      <m:sSubPr>
                        <m:ctrlPr>
                          <a:rPr lang="es-CO" i="1">
                            <a:solidFill>
                              <a:schemeClr val="bg2">
                                <a:lumMod val="50000"/>
                              </a:schemeClr>
                            </a:solidFill>
                            <a:latin typeface="Cambria Math" panose="02040503050406030204" pitchFamily="18" charset="0"/>
                            <a:ea typeface="Roboto" panose="02000000000000000000" pitchFamily="2" charset="0"/>
                          </a:rPr>
                        </m:ctrlPr>
                      </m:sSubPr>
                      <m:e>
                        <m:r>
                          <a:rPr lang="es-CO" i="1">
                            <a:solidFill>
                              <a:schemeClr val="bg2">
                                <a:lumMod val="50000"/>
                              </a:schemeClr>
                            </a:solidFill>
                            <a:latin typeface="Cambria Math" panose="02040503050406030204" pitchFamily="18" charset="0"/>
                            <a:ea typeface="Roboto" panose="02000000000000000000" pitchFamily="2" charset="0"/>
                          </a:rPr>
                          <m:t>𝑋</m:t>
                        </m:r>
                      </m:e>
                      <m:sub>
                        <m:r>
                          <a:rPr lang="es-CO" i="1">
                            <a:solidFill>
                              <a:schemeClr val="bg2">
                                <a:lumMod val="50000"/>
                              </a:schemeClr>
                            </a:solidFill>
                            <a:latin typeface="Cambria Math" panose="02040503050406030204" pitchFamily="18" charset="0"/>
                            <a:ea typeface="Roboto" panose="02000000000000000000" pitchFamily="2" charset="0"/>
                          </a:rPr>
                          <m:t>2</m:t>
                        </m:r>
                      </m:sub>
                    </m:sSub>
                  </m:oMath>
                </a14:m>
                <a:r>
                  <a:rPr lang="es-ES" dirty="0">
                    <a:solidFill>
                      <a:schemeClr val="bg2">
                        <a:lumMod val="50000"/>
                      </a:schemeClr>
                    </a:solidFill>
                    <a:latin typeface="Roboto" panose="02000000000000000000" pitchFamily="2" charset="0"/>
                    <a:ea typeface="Roboto" panose="02000000000000000000" pitchFamily="2" charset="0"/>
                  </a:rPr>
                  <a:t>.  </a:t>
                </a:r>
              </a:p>
              <a:p>
                <a:pPr marL="0" indent="0" algn="ctr">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ctr">
                  <a:buNone/>
                </a:pPr>
                <a:endParaRPr lang="es-ES"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2312394"/>
                <a:ext cx="10320728" cy="4088406"/>
              </a:xfrm>
              <a:prstGeom prst="rect">
                <a:avLst/>
              </a:prstGeom>
              <a:blipFill>
                <a:blip r:embed="rId3"/>
                <a:stretch>
                  <a:fillRect l="-1240" t="-2534" r="-1181"/>
                </a:stretch>
              </a:blipFill>
            </p:spPr>
            <p:txBody>
              <a:bodyPr/>
              <a:lstStyle/>
              <a:p>
                <a:r>
                  <a:rPr lang="en-US">
                    <a:noFill/>
                  </a:rPr>
                  <a:t> </a:t>
                </a:r>
              </a:p>
            </p:txBody>
          </p:sp>
        </mc:Fallback>
      </mc:AlternateContent>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3" name="Título 1">
            <a:extLst>
              <a:ext uri="{FF2B5EF4-FFF2-40B4-BE49-F238E27FC236}">
                <a16:creationId xmlns:a16="http://schemas.microsoft.com/office/drawing/2014/main" id="{AA1D63A8-BAE5-21D7-2798-14F9B33A07DA}"/>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Background-Covariance</a:t>
            </a:r>
            <a:r>
              <a:rPr lang="es-ES" sz="3200" b="1" dirty="0">
                <a:solidFill>
                  <a:schemeClr val="bg1"/>
                </a:solidFill>
                <a:latin typeface="Arial" panose="020B0604020202020204" pitchFamily="34" charset="0"/>
                <a:ea typeface="Roboto Slab" pitchFamily="2" charset="0"/>
                <a:cs typeface="Arial" panose="020B0604020202020204" pitchFamily="34" charset="0"/>
              </a:rPr>
              <a:t> Matrix</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spTree>
    <p:extLst>
      <p:ext uri="{BB962C8B-B14F-4D97-AF65-F5344CB8AC3E}">
        <p14:creationId xmlns:p14="http://schemas.microsoft.com/office/powerpoint/2010/main" val="2009124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40884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dirty="0">
                <a:solidFill>
                  <a:schemeClr val="bg2">
                    <a:lumMod val="50000"/>
                  </a:schemeClr>
                </a:solidFill>
                <a:latin typeface="Roboto" panose="02000000000000000000" pitchFamily="2" charset="0"/>
                <a:ea typeface="Roboto" panose="02000000000000000000" pitchFamily="2" charset="0"/>
              </a:rPr>
              <a:t>A positive covariance indicates that the variables tend to increase together, as one variable increases, the other tends to increase as well.</a:t>
            </a:r>
          </a:p>
          <a:p>
            <a:pPr marL="0" indent="0" algn="just">
              <a:buNone/>
            </a:pPr>
            <a:endParaRPr lang="en-US"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r>
              <a:rPr lang="en-US" dirty="0">
                <a:solidFill>
                  <a:schemeClr val="bg2">
                    <a:lumMod val="50000"/>
                  </a:schemeClr>
                </a:solidFill>
                <a:latin typeface="Roboto" panose="02000000000000000000" pitchFamily="2" charset="0"/>
                <a:ea typeface="Roboto" panose="02000000000000000000" pitchFamily="2" charset="0"/>
              </a:rPr>
              <a:t>The diagonal elements of the covariance matrix represent the variance of each variable. This is a measure of the spread of the data around the mean.</a:t>
            </a:r>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ctr">
              <a:buNone/>
            </a:pPr>
            <a:endParaRPr lang="es-ES" dirty="0">
              <a:solidFill>
                <a:schemeClr val="bg2">
                  <a:lumMod val="50000"/>
                </a:schemeClr>
              </a:solidFill>
              <a:latin typeface="Roboto" panose="02000000000000000000" pitchFamily="2" charset="0"/>
              <a:ea typeface="Roboto" panose="02000000000000000000" pitchFamily="2"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3" name="Título 1">
            <a:extLst>
              <a:ext uri="{FF2B5EF4-FFF2-40B4-BE49-F238E27FC236}">
                <a16:creationId xmlns:a16="http://schemas.microsoft.com/office/drawing/2014/main" id="{1724039C-4919-01D9-4D63-F2899C56E69C}"/>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Background-Covariance</a:t>
            </a:r>
            <a:r>
              <a:rPr lang="es-ES" sz="3200" b="1" dirty="0">
                <a:solidFill>
                  <a:schemeClr val="bg1"/>
                </a:solidFill>
                <a:latin typeface="Arial" panose="020B0604020202020204" pitchFamily="34" charset="0"/>
                <a:ea typeface="Roboto Slab" pitchFamily="2" charset="0"/>
                <a:cs typeface="Arial" panose="020B0604020202020204" pitchFamily="34" charset="0"/>
              </a:rPr>
              <a:t> Matrix</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spTree>
    <p:extLst>
      <p:ext uri="{BB962C8B-B14F-4D97-AF65-F5344CB8AC3E}">
        <p14:creationId xmlns:p14="http://schemas.microsoft.com/office/powerpoint/2010/main" val="364376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40884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s-CO" b="1" dirty="0" err="1">
                    <a:solidFill>
                      <a:schemeClr val="bg2">
                        <a:lumMod val="50000"/>
                      </a:schemeClr>
                    </a:solidFill>
                    <a:latin typeface="Roboto" panose="02000000000000000000" pitchFamily="2" charset="0"/>
                    <a:ea typeface="Roboto" panose="02000000000000000000" pitchFamily="2" charset="0"/>
                  </a:rPr>
                  <a:t>Eigenvectors</a:t>
                </a:r>
                <a:r>
                  <a:rPr lang="es-CO" b="1" dirty="0">
                    <a:solidFill>
                      <a:schemeClr val="bg2">
                        <a:lumMod val="50000"/>
                      </a:schemeClr>
                    </a:solidFill>
                    <a:latin typeface="Roboto" panose="02000000000000000000" pitchFamily="2" charset="0"/>
                    <a:ea typeface="Roboto" panose="02000000000000000000" pitchFamily="2" charset="0"/>
                  </a:rPr>
                  <a:t> and </a:t>
                </a:r>
                <a:r>
                  <a:rPr lang="es-CO" b="1" dirty="0" err="1">
                    <a:solidFill>
                      <a:schemeClr val="bg2">
                        <a:lumMod val="50000"/>
                      </a:schemeClr>
                    </a:solidFill>
                    <a:latin typeface="Roboto" panose="02000000000000000000" pitchFamily="2" charset="0"/>
                    <a:ea typeface="Roboto" panose="02000000000000000000" pitchFamily="2" charset="0"/>
                  </a:rPr>
                  <a:t>Eigenvalues</a:t>
                </a:r>
                <a:r>
                  <a:rPr lang="es-CO" b="1" dirty="0">
                    <a:solidFill>
                      <a:schemeClr val="bg2">
                        <a:lumMod val="50000"/>
                      </a:schemeClr>
                    </a:solidFill>
                    <a:latin typeface="Roboto" panose="02000000000000000000" pitchFamily="2" charset="0"/>
                    <a:ea typeface="Roboto" panose="02000000000000000000" pitchFamily="2" charset="0"/>
                  </a:rPr>
                  <a:t>:  </a:t>
                </a:r>
              </a:p>
              <a:p>
                <a:pPr marL="0" indent="0" algn="just">
                  <a:buNone/>
                </a:pPr>
                <a:r>
                  <a:rPr lang="es-CO" dirty="0" err="1">
                    <a:solidFill>
                      <a:schemeClr val="bg2">
                        <a:lumMod val="50000"/>
                      </a:schemeClr>
                    </a:solidFill>
                    <a:latin typeface="Roboto" panose="02000000000000000000" pitchFamily="2" charset="0"/>
                    <a:ea typeface="Roboto" panose="02000000000000000000" pitchFamily="2" charset="0"/>
                  </a:rPr>
                  <a:t>An</a:t>
                </a:r>
                <a:r>
                  <a:rPr lang="es-CO" dirty="0">
                    <a:solidFill>
                      <a:schemeClr val="bg2">
                        <a:lumMod val="50000"/>
                      </a:schemeClr>
                    </a:solidFill>
                    <a:latin typeface="Roboto" panose="02000000000000000000" pitchFamily="2" charset="0"/>
                    <a:ea typeface="Roboto" panose="02000000000000000000" pitchFamily="2" charset="0"/>
                  </a:rPr>
                  <a:t> </a:t>
                </a:r>
                <a:r>
                  <a:rPr lang="es-CO" dirty="0" err="1">
                    <a:solidFill>
                      <a:schemeClr val="bg2">
                        <a:lumMod val="50000"/>
                      </a:schemeClr>
                    </a:solidFill>
                    <a:latin typeface="Roboto" panose="02000000000000000000" pitchFamily="2" charset="0"/>
                    <a:ea typeface="Roboto" panose="02000000000000000000" pitchFamily="2" charset="0"/>
                  </a:rPr>
                  <a:t>eigenvector</a:t>
                </a:r>
                <a:r>
                  <a:rPr lang="es-CO" dirty="0">
                    <a:solidFill>
                      <a:schemeClr val="bg2">
                        <a:lumMod val="50000"/>
                      </a:schemeClr>
                    </a:solidFill>
                    <a:latin typeface="Roboto" panose="02000000000000000000" pitchFamily="2" charset="0"/>
                    <a:ea typeface="Roboto" panose="02000000000000000000" pitchFamily="2" charset="0"/>
                  </a:rPr>
                  <a:t> </a:t>
                </a:r>
                <a:r>
                  <a:rPr lang="es-CO" dirty="0" err="1">
                    <a:solidFill>
                      <a:schemeClr val="bg2">
                        <a:lumMod val="50000"/>
                      </a:schemeClr>
                    </a:solidFill>
                    <a:latin typeface="Roboto" panose="02000000000000000000" pitchFamily="2" charset="0"/>
                    <a:ea typeface="Roboto" panose="02000000000000000000" pitchFamily="2" charset="0"/>
                  </a:rPr>
                  <a:t>of</a:t>
                </a:r>
                <a:r>
                  <a:rPr lang="es-CO" dirty="0">
                    <a:solidFill>
                      <a:schemeClr val="bg2">
                        <a:lumMod val="50000"/>
                      </a:schemeClr>
                    </a:solidFill>
                    <a:latin typeface="Roboto" panose="02000000000000000000" pitchFamily="2" charset="0"/>
                    <a:ea typeface="Roboto" panose="02000000000000000000" pitchFamily="2" charset="0"/>
                  </a:rPr>
                  <a:t> a </a:t>
                </a:r>
                <a:r>
                  <a:rPr lang="es-CO" dirty="0" err="1">
                    <a:solidFill>
                      <a:schemeClr val="bg2">
                        <a:lumMod val="50000"/>
                      </a:schemeClr>
                    </a:solidFill>
                    <a:latin typeface="Roboto" panose="02000000000000000000" pitchFamily="2" charset="0"/>
                    <a:ea typeface="Roboto" panose="02000000000000000000" pitchFamily="2" charset="0"/>
                  </a:rPr>
                  <a:t>square</a:t>
                </a:r>
                <a:r>
                  <a:rPr lang="es-CO" dirty="0">
                    <a:solidFill>
                      <a:schemeClr val="bg2">
                        <a:lumMod val="50000"/>
                      </a:schemeClr>
                    </a:solidFill>
                    <a:latin typeface="Roboto" panose="02000000000000000000" pitchFamily="2" charset="0"/>
                    <a:ea typeface="Roboto" panose="02000000000000000000" pitchFamily="2" charset="0"/>
                  </a:rPr>
                  <a:t> </a:t>
                </a:r>
                <a:r>
                  <a:rPr lang="es-CO" dirty="0" err="1">
                    <a:solidFill>
                      <a:schemeClr val="bg2">
                        <a:lumMod val="50000"/>
                      </a:schemeClr>
                    </a:solidFill>
                    <a:latin typeface="Roboto" panose="02000000000000000000" pitchFamily="2" charset="0"/>
                    <a:ea typeface="Roboto" panose="02000000000000000000" pitchFamily="2" charset="0"/>
                  </a:rPr>
                  <a:t>matrix</a:t>
                </a:r>
                <a:r>
                  <a:rPr lang="es-CO"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b="0" i="1" smtClean="0">
                        <a:solidFill>
                          <a:schemeClr val="bg2">
                            <a:lumMod val="50000"/>
                          </a:schemeClr>
                        </a:solidFill>
                        <a:latin typeface="Cambria Math" panose="02040503050406030204" pitchFamily="18" charset="0"/>
                        <a:ea typeface="Roboto" panose="02000000000000000000" pitchFamily="2" charset="0"/>
                      </a:rPr>
                      <m:t>𝐴</m:t>
                    </m:r>
                  </m:oMath>
                </a14:m>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is</a:t>
                </a:r>
                <a:r>
                  <a:rPr lang="es-ES" dirty="0">
                    <a:solidFill>
                      <a:schemeClr val="bg2">
                        <a:lumMod val="50000"/>
                      </a:schemeClr>
                    </a:solidFill>
                    <a:latin typeface="Roboto" panose="02000000000000000000" pitchFamily="2" charset="0"/>
                    <a:ea typeface="Roboto" panose="02000000000000000000" pitchFamily="2" charset="0"/>
                  </a:rPr>
                  <a:t> a non-</a:t>
                </a:r>
                <a:r>
                  <a:rPr lang="es-ES" dirty="0" err="1">
                    <a:solidFill>
                      <a:schemeClr val="bg2">
                        <a:lumMod val="50000"/>
                      </a:schemeClr>
                    </a:solidFill>
                    <a:latin typeface="Roboto" panose="02000000000000000000" pitchFamily="2" charset="0"/>
                    <a:ea typeface="Roboto" panose="02000000000000000000" pitchFamily="2" charset="0"/>
                  </a:rPr>
                  <a:t>zero</a:t>
                </a:r>
                <a:r>
                  <a:rPr lang="es-ES" dirty="0">
                    <a:solidFill>
                      <a:schemeClr val="bg2">
                        <a:lumMod val="50000"/>
                      </a:schemeClr>
                    </a:solidFill>
                    <a:latin typeface="Roboto" panose="02000000000000000000" pitchFamily="2" charset="0"/>
                    <a:ea typeface="Roboto" panose="02000000000000000000" pitchFamily="2" charset="0"/>
                  </a:rPr>
                  <a:t> vector </a:t>
                </a:r>
                <a14:m>
                  <m:oMath xmlns:m="http://schemas.openxmlformats.org/officeDocument/2006/math">
                    <m:r>
                      <a:rPr lang="es-CO" b="1" i="1" smtClean="0">
                        <a:solidFill>
                          <a:schemeClr val="bg2">
                            <a:lumMod val="50000"/>
                          </a:schemeClr>
                        </a:solidFill>
                        <a:latin typeface="Cambria Math" panose="02040503050406030204" pitchFamily="18" charset="0"/>
                        <a:ea typeface="Roboto" panose="02000000000000000000" pitchFamily="2" charset="0"/>
                      </a:rPr>
                      <m:t>𝒙</m:t>
                    </m:r>
                  </m:oMath>
                </a14:m>
                <a:r>
                  <a:rPr lang="es-ES" b="1"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that</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when</a:t>
                </a:r>
                <a:r>
                  <a:rPr lang="es-ES"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i="1">
                        <a:solidFill>
                          <a:schemeClr val="bg2">
                            <a:lumMod val="50000"/>
                          </a:schemeClr>
                        </a:solidFill>
                        <a:latin typeface="Cambria Math" panose="02040503050406030204" pitchFamily="18" charset="0"/>
                        <a:ea typeface="Roboto" panose="02000000000000000000" pitchFamily="2" charset="0"/>
                      </a:rPr>
                      <m:t>𝐴</m:t>
                    </m:r>
                  </m:oMath>
                </a14:m>
                <a:r>
                  <a:rPr lang="es-ES" b="1"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is</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multiplied</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by</a:t>
                </a:r>
                <a:r>
                  <a:rPr lang="es-ES"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b="1" i="1">
                        <a:solidFill>
                          <a:schemeClr val="bg2">
                            <a:lumMod val="50000"/>
                          </a:schemeClr>
                        </a:solidFill>
                        <a:latin typeface="Cambria Math" panose="02040503050406030204" pitchFamily="18" charset="0"/>
                        <a:ea typeface="Roboto" panose="02000000000000000000" pitchFamily="2" charset="0"/>
                      </a:rPr>
                      <m:t>𝒙</m:t>
                    </m:r>
                  </m:oMath>
                </a14:m>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does</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not</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change</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direction</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Mathematically</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for</a:t>
                </a:r>
                <a:r>
                  <a:rPr lang="es-ES" dirty="0">
                    <a:solidFill>
                      <a:schemeClr val="bg2">
                        <a:lumMod val="50000"/>
                      </a:schemeClr>
                    </a:solidFill>
                    <a:latin typeface="Roboto" panose="02000000000000000000" pitchFamily="2" charset="0"/>
                    <a:ea typeface="Roboto" panose="02000000000000000000" pitchFamily="2" charset="0"/>
                  </a:rPr>
                  <a:t> a </a:t>
                </a:r>
                <a:r>
                  <a:rPr lang="es-ES" dirty="0" err="1">
                    <a:solidFill>
                      <a:schemeClr val="bg2">
                        <a:lumMod val="50000"/>
                      </a:schemeClr>
                    </a:solidFill>
                    <a:latin typeface="Roboto" panose="02000000000000000000" pitchFamily="2" charset="0"/>
                    <a:ea typeface="Roboto" panose="02000000000000000000" pitchFamily="2" charset="0"/>
                  </a:rPr>
                  <a:t>given</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matrix</a:t>
                </a:r>
                <a:r>
                  <a:rPr lang="es-ES"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i="1">
                        <a:solidFill>
                          <a:schemeClr val="bg2">
                            <a:lumMod val="50000"/>
                          </a:schemeClr>
                        </a:solidFill>
                        <a:latin typeface="Cambria Math" panose="02040503050406030204" pitchFamily="18" charset="0"/>
                        <a:ea typeface="Roboto" panose="02000000000000000000" pitchFamily="2" charset="0"/>
                      </a:rPr>
                      <m:t>𝐴</m:t>
                    </m:r>
                  </m:oMath>
                </a14:m>
                <a:r>
                  <a:rPr lang="es-ES" dirty="0">
                    <a:solidFill>
                      <a:schemeClr val="bg2">
                        <a:lumMod val="50000"/>
                      </a:schemeClr>
                    </a:solidFill>
                    <a:latin typeface="Roboto" panose="02000000000000000000" pitchFamily="2" charset="0"/>
                    <a:ea typeface="Roboto" panose="02000000000000000000" pitchFamily="2" charset="0"/>
                  </a:rPr>
                  <a:t> and a vector </a:t>
                </a:r>
                <a14:m>
                  <m:oMath xmlns:m="http://schemas.openxmlformats.org/officeDocument/2006/math">
                    <m:r>
                      <a:rPr lang="es-CO" b="1" i="1">
                        <a:solidFill>
                          <a:schemeClr val="bg2">
                            <a:lumMod val="50000"/>
                          </a:schemeClr>
                        </a:solidFill>
                        <a:latin typeface="Cambria Math" panose="02040503050406030204" pitchFamily="18" charset="0"/>
                        <a:ea typeface="Roboto" panose="02000000000000000000" pitchFamily="2" charset="0"/>
                      </a:rPr>
                      <m:t>𝒙</m:t>
                    </m:r>
                  </m:oMath>
                </a14:m>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if</a:t>
                </a:r>
                <a:r>
                  <a:rPr lang="es-ES"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i="1">
                        <a:solidFill>
                          <a:schemeClr val="bg2">
                            <a:lumMod val="50000"/>
                          </a:schemeClr>
                        </a:solidFill>
                        <a:latin typeface="Cambria Math" panose="02040503050406030204" pitchFamily="18" charset="0"/>
                        <a:ea typeface="Roboto" panose="02000000000000000000" pitchFamily="2" charset="0"/>
                      </a:rPr>
                      <m:t>𝐴</m:t>
                    </m:r>
                    <m:r>
                      <a:rPr lang="es-CO" b="0" i="1" dirty="0" smtClean="0">
                        <a:solidFill>
                          <a:schemeClr val="bg2">
                            <a:lumMod val="50000"/>
                          </a:schemeClr>
                        </a:solidFill>
                        <a:latin typeface="Cambria Math" panose="02040503050406030204" pitchFamily="18" charset="0"/>
                        <a:ea typeface="Cambria Math" panose="02040503050406030204" pitchFamily="18" charset="0"/>
                      </a:rPr>
                      <m:t>∙</m:t>
                    </m:r>
                    <m:r>
                      <a:rPr lang="es-CO" b="1" i="1" smtClean="0">
                        <a:solidFill>
                          <a:schemeClr val="bg2">
                            <a:lumMod val="50000"/>
                          </a:schemeClr>
                        </a:solidFill>
                        <a:latin typeface="Cambria Math" panose="02040503050406030204" pitchFamily="18" charset="0"/>
                        <a:ea typeface="Roboto" panose="02000000000000000000" pitchFamily="2" charset="0"/>
                      </a:rPr>
                      <m:t>𝒙</m:t>
                    </m:r>
                  </m:oMath>
                </a14:m>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results</a:t>
                </a:r>
                <a:r>
                  <a:rPr lang="es-ES" dirty="0">
                    <a:solidFill>
                      <a:schemeClr val="bg2">
                        <a:lumMod val="50000"/>
                      </a:schemeClr>
                    </a:solidFill>
                    <a:latin typeface="Roboto" panose="02000000000000000000" pitchFamily="2" charset="0"/>
                    <a:ea typeface="Roboto" panose="02000000000000000000" pitchFamily="2" charset="0"/>
                  </a:rPr>
                  <a:t> in a vector </a:t>
                </a:r>
                <a:r>
                  <a:rPr lang="es-ES" dirty="0" err="1">
                    <a:solidFill>
                      <a:schemeClr val="bg2">
                        <a:lumMod val="50000"/>
                      </a:schemeClr>
                    </a:solidFill>
                    <a:latin typeface="Roboto" panose="02000000000000000000" pitchFamily="2" charset="0"/>
                    <a:ea typeface="Roboto" panose="02000000000000000000" pitchFamily="2" charset="0"/>
                  </a:rPr>
                  <a:t>that</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is</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scalar</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multple</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of</a:t>
                </a:r>
                <a:r>
                  <a:rPr lang="es-ES"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b="1" i="1">
                        <a:solidFill>
                          <a:schemeClr val="bg2">
                            <a:lumMod val="50000"/>
                          </a:schemeClr>
                        </a:solidFill>
                        <a:latin typeface="Cambria Math" panose="02040503050406030204" pitchFamily="18" charset="0"/>
                        <a:ea typeface="Roboto" panose="02000000000000000000" pitchFamily="2" charset="0"/>
                      </a:rPr>
                      <m:t>𝒙</m:t>
                    </m:r>
                  </m:oMath>
                </a14:m>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then</a:t>
                </a:r>
                <a:r>
                  <a:rPr lang="es-ES"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b="1" i="1">
                        <a:solidFill>
                          <a:schemeClr val="bg2">
                            <a:lumMod val="50000"/>
                          </a:schemeClr>
                        </a:solidFill>
                        <a:latin typeface="Cambria Math" panose="02040503050406030204" pitchFamily="18" charset="0"/>
                        <a:ea typeface="Roboto" panose="02000000000000000000" pitchFamily="2" charset="0"/>
                      </a:rPr>
                      <m:t>𝒙</m:t>
                    </m:r>
                  </m:oMath>
                </a14:m>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is</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an</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eigenvector</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of</a:t>
                </a:r>
                <a:r>
                  <a:rPr lang="es-ES"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i="1">
                        <a:solidFill>
                          <a:schemeClr val="bg2">
                            <a:lumMod val="50000"/>
                          </a:schemeClr>
                        </a:solidFill>
                        <a:latin typeface="Cambria Math" panose="02040503050406030204" pitchFamily="18" charset="0"/>
                        <a:ea typeface="Roboto" panose="02000000000000000000" pitchFamily="2" charset="0"/>
                      </a:rPr>
                      <m:t>𝐴</m:t>
                    </m:r>
                  </m:oMath>
                </a14:m>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This</a:t>
                </a:r>
                <a:r>
                  <a:rPr lang="es-ES" dirty="0">
                    <a:solidFill>
                      <a:schemeClr val="bg2">
                        <a:lumMod val="50000"/>
                      </a:schemeClr>
                    </a:solidFill>
                    <a:latin typeface="Roboto" panose="02000000000000000000" pitchFamily="2" charset="0"/>
                    <a:ea typeface="Roboto" panose="02000000000000000000" pitchFamily="2" charset="0"/>
                  </a:rPr>
                  <a:t> can be </a:t>
                </a:r>
                <a:r>
                  <a:rPr lang="es-ES" dirty="0" err="1">
                    <a:solidFill>
                      <a:schemeClr val="bg2">
                        <a:lumMod val="50000"/>
                      </a:schemeClr>
                    </a:solidFill>
                    <a:latin typeface="Roboto" panose="02000000000000000000" pitchFamily="2" charset="0"/>
                    <a:ea typeface="Roboto" panose="02000000000000000000" pitchFamily="2" charset="0"/>
                  </a:rPr>
                  <a:t>expressed</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by</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the</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equation</a:t>
                </a:r>
                <a:endParaRPr lang="es-ES" dirty="0">
                  <a:solidFill>
                    <a:schemeClr val="bg2">
                      <a:lumMod val="50000"/>
                    </a:schemeClr>
                  </a:solidFill>
                  <a:latin typeface="Roboto" panose="02000000000000000000" pitchFamily="2" charset="0"/>
                  <a:ea typeface="Roboto" panose="02000000000000000000" pitchFamily="2" charset="0"/>
                </a:endParaRPr>
              </a:p>
              <a:p>
                <a:pPr marL="0" indent="0" algn="ctr">
                  <a:buNone/>
                </a:pPr>
                <a:r>
                  <a:rPr lang="es-ES"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i="1">
                        <a:solidFill>
                          <a:schemeClr val="bg2">
                            <a:lumMod val="50000"/>
                          </a:schemeClr>
                        </a:solidFill>
                        <a:latin typeface="Cambria Math" panose="02040503050406030204" pitchFamily="18" charset="0"/>
                        <a:ea typeface="Roboto" panose="02000000000000000000" pitchFamily="2" charset="0"/>
                      </a:rPr>
                      <m:t>𝐴</m:t>
                    </m:r>
                    <m:r>
                      <a:rPr lang="es-CO" i="1" dirty="0">
                        <a:solidFill>
                          <a:schemeClr val="bg2">
                            <a:lumMod val="50000"/>
                          </a:schemeClr>
                        </a:solidFill>
                        <a:latin typeface="Cambria Math" panose="02040503050406030204" pitchFamily="18" charset="0"/>
                        <a:ea typeface="Cambria Math" panose="02040503050406030204" pitchFamily="18" charset="0"/>
                      </a:rPr>
                      <m:t>∙</m:t>
                    </m:r>
                    <m:r>
                      <a:rPr lang="es-CO" b="1" i="1" dirty="0" smtClean="0">
                        <a:solidFill>
                          <a:schemeClr val="bg2">
                            <a:lumMod val="50000"/>
                          </a:schemeClr>
                        </a:solidFill>
                        <a:latin typeface="Cambria Math" panose="02040503050406030204" pitchFamily="18" charset="0"/>
                        <a:ea typeface="Cambria Math" panose="02040503050406030204" pitchFamily="18" charset="0"/>
                      </a:rPr>
                      <m:t>𝒙</m:t>
                    </m:r>
                    <m:r>
                      <a:rPr lang="es-CO" b="0" i="1" dirty="0" smtClean="0">
                        <a:solidFill>
                          <a:schemeClr val="bg2">
                            <a:lumMod val="50000"/>
                          </a:schemeClr>
                        </a:solidFill>
                        <a:latin typeface="Cambria Math" panose="02040503050406030204" pitchFamily="18" charset="0"/>
                        <a:ea typeface="Cambria Math" panose="02040503050406030204" pitchFamily="18" charset="0"/>
                      </a:rPr>
                      <m:t>=</m:t>
                    </m:r>
                    <m:r>
                      <a:rPr lang="es-CO" b="0" i="1" dirty="0" smtClean="0">
                        <a:solidFill>
                          <a:schemeClr val="bg2">
                            <a:lumMod val="50000"/>
                          </a:schemeClr>
                        </a:solidFill>
                        <a:latin typeface="Cambria Math" panose="02040503050406030204" pitchFamily="18" charset="0"/>
                        <a:ea typeface="Cambria Math" panose="02040503050406030204" pitchFamily="18" charset="0"/>
                      </a:rPr>
                      <m:t>𝜆</m:t>
                    </m:r>
                    <m:r>
                      <a:rPr lang="es-CO" b="0" i="1" dirty="0" smtClean="0">
                        <a:solidFill>
                          <a:schemeClr val="bg2">
                            <a:lumMod val="50000"/>
                          </a:schemeClr>
                        </a:solidFill>
                        <a:latin typeface="Cambria Math" panose="02040503050406030204" pitchFamily="18" charset="0"/>
                        <a:ea typeface="Cambria Math" panose="02040503050406030204" pitchFamily="18" charset="0"/>
                      </a:rPr>
                      <m:t>∙</m:t>
                    </m:r>
                    <m:r>
                      <a:rPr lang="es-CO" b="1" i="1" dirty="0" smtClean="0">
                        <a:solidFill>
                          <a:schemeClr val="bg2">
                            <a:lumMod val="50000"/>
                          </a:schemeClr>
                        </a:solidFill>
                        <a:latin typeface="Cambria Math" panose="02040503050406030204" pitchFamily="18" charset="0"/>
                        <a:ea typeface="Cambria Math" panose="02040503050406030204" pitchFamily="18" charset="0"/>
                      </a:rPr>
                      <m:t>𝒙</m:t>
                    </m:r>
                  </m:oMath>
                </a14:m>
                <a:r>
                  <a:rPr lang="es-ES" dirty="0">
                    <a:solidFill>
                      <a:schemeClr val="bg2">
                        <a:lumMod val="50000"/>
                      </a:schemeClr>
                    </a:solidFill>
                    <a:latin typeface="Roboto" panose="02000000000000000000" pitchFamily="2" charset="0"/>
                    <a:ea typeface="Roboto" panose="02000000000000000000" pitchFamily="2" charset="0"/>
                  </a:rPr>
                  <a:t>   </a:t>
                </a:r>
              </a:p>
              <a:p>
                <a:pPr marL="0" indent="0" algn="just">
                  <a:buNone/>
                </a:pPr>
                <a:r>
                  <a:rPr lang="es-ES" dirty="0" err="1">
                    <a:solidFill>
                      <a:schemeClr val="bg2">
                        <a:lumMod val="50000"/>
                      </a:schemeClr>
                    </a:solidFill>
                    <a:latin typeface="Roboto" panose="02000000000000000000" pitchFamily="2" charset="0"/>
                    <a:ea typeface="Roboto" panose="02000000000000000000" pitchFamily="2" charset="0"/>
                  </a:rPr>
                  <a:t>Where</a:t>
                </a:r>
                <a:r>
                  <a:rPr lang="es-ES"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b="0" i="1" dirty="0" smtClean="0">
                        <a:solidFill>
                          <a:schemeClr val="bg2">
                            <a:lumMod val="50000"/>
                          </a:schemeClr>
                        </a:solidFill>
                        <a:latin typeface="Cambria Math" panose="02040503050406030204" pitchFamily="18" charset="0"/>
                        <a:ea typeface="Cambria Math" panose="02040503050406030204" pitchFamily="18" charset="0"/>
                      </a:rPr>
                      <m:t>𝜆</m:t>
                    </m:r>
                  </m:oMath>
                </a14:m>
                <a:r>
                  <a:rPr lang="es-ES" b="1"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is</a:t>
                </a:r>
                <a:r>
                  <a:rPr lang="es-ES" dirty="0">
                    <a:solidFill>
                      <a:schemeClr val="bg2">
                        <a:lumMod val="50000"/>
                      </a:schemeClr>
                    </a:solidFill>
                    <a:latin typeface="Roboto" panose="02000000000000000000" pitchFamily="2" charset="0"/>
                    <a:ea typeface="Roboto" panose="02000000000000000000" pitchFamily="2" charset="0"/>
                  </a:rPr>
                  <a:t> a </a:t>
                </a:r>
                <a:r>
                  <a:rPr lang="es-ES" dirty="0" err="1">
                    <a:solidFill>
                      <a:schemeClr val="bg2">
                        <a:lumMod val="50000"/>
                      </a:schemeClr>
                    </a:solidFill>
                    <a:latin typeface="Roboto" panose="02000000000000000000" pitchFamily="2" charset="0"/>
                    <a:ea typeface="Roboto" panose="02000000000000000000" pitchFamily="2" charset="0"/>
                  </a:rPr>
                  <a:t>scalar</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known</a:t>
                </a:r>
                <a:r>
                  <a:rPr lang="es-ES" dirty="0">
                    <a:solidFill>
                      <a:schemeClr val="bg2">
                        <a:lumMod val="50000"/>
                      </a:schemeClr>
                    </a:solidFill>
                    <a:latin typeface="Roboto" panose="02000000000000000000" pitchFamily="2" charset="0"/>
                    <a:ea typeface="Roboto" panose="02000000000000000000" pitchFamily="2" charset="0"/>
                  </a:rPr>
                  <a:t> as </a:t>
                </a:r>
                <a:r>
                  <a:rPr lang="es-ES" dirty="0" err="1">
                    <a:solidFill>
                      <a:schemeClr val="bg2">
                        <a:lumMod val="50000"/>
                      </a:schemeClr>
                    </a:solidFill>
                    <a:latin typeface="Roboto" panose="02000000000000000000" pitchFamily="2" charset="0"/>
                    <a:ea typeface="Roboto" panose="02000000000000000000" pitchFamily="2" charset="0"/>
                  </a:rPr>
                  <a:t>the</a:t>
                </a:r>
                <a:r>
                  <a:rPr lang="es-ES" dirty="0">
                    <a:solidFill>
                      <a:schemeClr val="bg2">
                        <a:lumMod val="50000"/>
                      </a:schemeClr>
                    </a:solidFill>
                    <a:latin typeface="Roboto" panose="02000000000000000000" pitchFamily="2" charset="0"/>
                    <a:ea typeface="Roboto" panose="02000000000000000000" pitchFamily="2" charset="0"/>
                  </a:rPr>
                  <a:t> </a:t>
                </a:r>
                <a:r>
                  <a:rPr lang="es-ES" b="1" dirty="0" err="1">
                    <a:solidFill>
                      <a:schemeClr val="bg2">
                        <a:lumMod val="50000"/>
                      </a:schemeClr>
                    </a:solidFill>
                    <a:latin typeface="Roboto" panose="02000000000000000000" pitchFamily="2" charset="0"/>
                    <a:ea typeface="Roboto" panose="02000000000000000000" pitchFamily="2" charset="0"/>
                  </a:rPr>
                  <a:t>eigenvalue</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associated</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with</a:t>
                </a:r>
                <a:r>
                  <a:rPr lang="es-ES" dirty="0">
                    <a:solidFill>
                      <a:schemeClr val="bg2">
                        <a:lumMod val="50000"/>
                      </a:schemeClr>
                    </a:solidFill>
                    <a:latin typeface="Roboto" panose="02000000000000000000" pitchFamily="2" charset="0"/>
                    <a:ea typeface="Roboto" panose="02000000000000000000" pitchFamily="2" charset="0"/>
                  </a:rPr>
                  <a:t> </a:t>
                </a:r>
                <a:r>
                  <a:rPr lang="es-ES" dirty="0" err="1">
                    <a:solidFill>
                      <a:schemeClr val="bg2">
                        <a:lumMod val="50000"/>
                      </a:schemeClr>
                    </a:solidFill>
                    <a:latin typeface="Roboto" panose="02000000000000000000" pitchFamily="2" charset="0"/>
                    <a:ea typeface="Roboto" panose="02000000000000000000" pitchFamily="2" charset="0"/>
                  </a:rPr>
                  <a:t>the</a:t>
                </a:r>
                <a:r>
                  <a:rPr lang="es-ES" dirty="0">
                    <a:solidFill>
                      <a:schemeClr val="bg2">
                        <a:lumMod val="50000"/>
                      </a:schemeClr>
                    </a:solidFill>
                    <a:latin typeface="Roboto" panose="02000000000000000000" pitchFamily="2" charset="0"/>
                    <a:ea typeface="Roboto" panose="02000000000000000000" pitchFamily="2" charset="0"/>
                  </a:rPr>
                  <a:t> </a:t>
                </a:r>
                <a:r>
                  <a:rPr lang="es-ES" b="1" dirty="0" err="1">
                    <a:solidFill>
                      <a:schemeClr val="bg2">
                        <a:lumMod val="50000"/>
                      </a:schemeClr>
                    </a:solidFill>
                    <a:latin typeface="Roboto" panose="02000000000000000000" pitchFamily="2" charset="0"/>
                    <a:ea typeface="Roboto" panose="02000000000000000000" pitchFamily="2" charset="0"/>
                  </a:rPr>
                  <a:t>eigenvector</a:t>
                </a:r>
                <a:r>
                  <a:rPr lang="es-ES"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b="1" i="1">
                        <a:solidFill>
                          <a:schemeClr val="bg2">
                            <a:lumMod val="50000"/>
                          </a:schemeClr>
                        </a:solidFill>
                        <a:latin typeface="Cambria Math" panose="02040503050406030204" pitchFamily="18" charset="0"/>
                        <a:ea typeface="Roboto" panose="02000000000000000000" pitchFamily="2" charset="0"/>
                      </a:rPr>
                      <m:t>𝒙</m:t>
                    </m:r>
                  </m:oMath>
                </a14:m>
                <a:r>
                  <a:rPr lang="es-ES" dirty="0">
                    <a:solidFill>
                      <a:schemeClr val="bg2">
                        <a:lumMod val="50000"/>
                      </a:schemeClr>
                    </a:solidFill>
                    <a:latin typeface="Roboto" panose="02000000000000000000" pitchFamily="2" charset="0"/>
                    <a:ea typeface="Roboto" panose="02000000000000000000" pitchFamily="2" charset="0"/>
                  </a:rPr>
                  <a:t> </a:t>
                </a:r>
                <a:r>
                  <a:rPr lang="es-ES" b="1" dirty="0">
                    <a:solidFill>
                      <a:schemeClr val="bg2">
                        <a:lumMod val="50000"/>
                      </a:schemeClr>
                    </a:solidFill>
                    <a:latin typeface="Roboto" panose="02000000000000000000" pitchFamily="2" charset="0"/>
                    <a:ea typeface="Roboto" panose="02000000000000000000" pitchFamily="2" charset="0"/>
                  </a:rPr>
                  <a:t> </a:t>
                </a: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marL="0" indent="0" algn="ctr">
                  <a:buNone/>
                </a:pPr>
                <a:endParaRPr lang="es-ES"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2312394"/>
                <a:ext cx="10320728" cy="4088406"/>
              </a:xfrm>
              <a:prstGeom prst="rect">
                <a:avLst/>
              </a:prstGeom>
              <a:blipFill>
                <a:blip r:embed="rId3"/>
                <a:stretch>
                  <a:fillRect l="-1240" t="-2534" r="-1181" b="-298"/>
                </a:stretch>
              </a:blipFill>
            </p:spPr>
            <p:txBody>
              <a:bodyPr/>
              <a:lstStyle/>
              <a:p>
                <a:r>
                  <a:rPr lang="en-US">
                    <a:noFill/>
                  </a:rPr>
                  <a:t> </a:t>
                </a:r>
              </a:p>
            </p:txBody>
          </p:sp>
        </mc:Fallback>
      </mc:AlternateContent>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3" name="Título 1">
            <a:extLst>
              <a:ext uri="{FF2B5EF4-FFF2-40B4-BE49-F238E27FC236}">
                <a16:creationId xmlns:a16="http://schemas.microsoft.com/office/drawing/2014/main" id="{1724039C-4919-01D9-4D63-F2899C56E69C}"/>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Background-Eigenvalues</a:t>
            </a:r>
            <a:r>
              <a:rPr lang="es-ES" sz="3200" b="1" dirty="0">
                <a:solidFill>
                  <a:schemeClr val="bg1"/>
                </a:solidFill>
                <a:latin typeface="Arial" panose="020B0604020202020204" pitchFamily="34" charset="0"/>
                <a:ea typeface="Roboto Slab" pitchFamily="2" charset="0"/>
                <a:cs typeface="Arial" panose="020B0604020202020204" pitchFamily="34" charset="0"/>
              </a:rPr>
              <a:t> and </a:t>
            </a:r>
            <a:r>
              <a:rPr lang="es-ES" sz="3200" b="1" dirty="0" err="1">
                <a:solidFill>
                  <a:schemeClr val="bg1"/>
                </a:solidFill>
                <a:latin typeface="Arial" panose="020B0604020202020204" pitchFamily="34" charset="0"/>
                <a:ea typeface="Roboto Slab" pitchFamily="2" charset="0"/>
                <a:cs typeface="Arial" panose="020B0604020202020204" pitchFamily="34" charset="0"/>
              </a:rPr>
              <a:t>Eigenvectors</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spTree>
    <p:extLst>
      <p:ext uri="{BB962C8B-B14F-4D97-AF65-F5344CB8AC3E}">
        <p14:creationId xmlns:p14="http://schemas.microsoft.com/office/powerpoint/2010/main" val="1853201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3499126"/>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5100" dirty="0">
                <a:solidFill>
                  <a:schemeClr val="bg2">
                    <a:lumMod val="50000"/>
                  </a:schemeClr>
                </a:solidFill>
                <a:latin typeface="Roboto" panose="02000000000000000000" pitchFamily="2" charset="0"/>
                <a:ea typeface="Roboto" panose="02000000000000000000" pitchFamily="2" charset="0"/>
              </a:rPr>
              <a:t>PCA </a:t>
            </a:r>
            <a:r>
              <a:rPr lang="es-ES" sz="5100" dirty="0" err="1">
                <a:solidFill>
                  <a:schemeClr val="bg2">
                    <a:lumMod val="50000"/>
                  </a:schemeClr>
                </a:solidFill>
                <a:latin typeface="Roboto" panose="02000000000000000000" pitchFamily="2" charset="0"/>
                <a:ea typeface="Roboto" panose="02000000000000000000" pitchFamily="2" charset="0"/>
              </a:rPr>
              <a:t>is</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an</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unsupervised</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algorithm</a:t>
            </a:r>
            <a:endParaRPr lang="es-ES" sz="51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5100" dirty="0">
              <a:solidFill>
                <a:schemeClr val="bg2">
                  <a:lumMod val="50000"/>
                </a:schemeClr>
              </a:solidFill>
              <a:latin typeface="Roboto" panose="02000000000000000000" pitchFamily="2" charset="0"/>
              <a:ea typeface="Roboto" panose="02000000000000000000" pitchFamily="2" charset="0"/>
            </a:endParaRPr>
          </a:p>
          <a:p>
            <a:pPr algn="just"/>
            <a:r>
              <a:rPr lang="es-ES" sz="5100" dirty="0" err="1">
                <a:solidFill>
                  <a:schemeClr val="bg2">
                    <a:lumMod val="50000"/>
                  </a:schemeClr>
                </a:solidFill>
                <a:latin typeface="Roboto" panose="02000000000000000000" pitchFamily="2" charset="0"/>
                <a:ea typeface="Roboto" panose="02000000000000000000" pitchFamily="2" charset="0"/>
              </a:rPr>
              <a:t>It</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is</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commonly</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used</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for</a:t>
            </a:r>
            <a:r>
              <a:rPr lang="es-ES" sz="5100" dirty="0">
                <a:solidFill>
                  <a:schemeClr val="bg2">
                    <a:lumMod val="50000"/>
                  </a:schemeClr>
                </a:solidFill>
                <a:latin typeface="Roboto" panose="02000000000000000000" pitchFamily="2" charset="0"/>
                <a:ea typeface="Roboto" panose="02000000000000000000" pitchFamily="2" charset="0"/>
              </a:rPr>
              <a:t> data </a:t>
            </a:r>
            <a:r>
              <a:rPr lang="es-ES" sz="5100" dirty="0" err="1">
                <a:solidFill>
                  <a:schemeClr val="bg2">
                    <a:lumMod val="50000"/>
                  </a:schemeClr>
                </a:solidFill>
                <a:latin typeface="Roboto" panose="02000000000000000000" pitchFamily="2" charset="0"/>
                <a:ea typeface="Roboto" panose="02000000000000000000" pitchFamily="2" charset="0"/>
              </a:rPr>
              <a:t>visualization</a:t>
            </a:r>
            <a:endParaRPr lang="es-ES" sz="51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5100" dirty="0">
              <a:solidFill>
                <a:schemeClr val="bg2">
                  <a:lumMod val="50000"/>
                </a:schemeClr>
              </a:solidFill>
              <a:latin typeface="Roboto" panose="02000000000000000000" pitchFamily="2" charset="0"/>
              <a:ea typeface="Roboto" panose="02000000000000000000" pitchFamily="2" charset="0"/>
            </a:endParaRPr>
          </a:p>
          <a:p>
            <a:pPr algn="just"/>
            <a:r>
              <a:rPr lang="es-ES" sz="5100" dirty="0" err="1">
                <a:solidFill>
                  <a:schemeClr val="bg2">
                    <a:lumMod val="50000"/>
                  </a:schemeClr>
                </a:solidFill>
                <a:latin typeface="Roboto" panose="02000000000000000000" pitchFamily="2" charset="0"/>
                <a:ea typeface="Roboto" panose="02000000000000000000" pitchFamily="2" charset="0"/>
              </a:rPr>
              <a:t>It</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allows</a:t>
            </a:r>
            <a:r>
              <a:rPr lang="es-ES" sz="5100" dirty="0">
                <a:solidFill>
                  <a:schemeClr val="bg2">
                    <a:lumMod val="50000"/>
                  </a:schemeClr>
                </a:solidFill>
                <a:latin typeface="Roboto" panose="02000000000000000000" pitchFamily="2" charset="0"/>
                <a:ea typeface="Roboto" panose="02000000000000000000" pitchFamily="2" charset="0"/>
              </a:rPr>
              <a:t> data </a:t>
            </a:r>
            <a:r>
              <a:rPr lang="es-ES" sz="5100" dirty="0" err="1">
                <a:solidFill>
                  <a:schemeClr val="bg2">
                    <a:lumMod val="50000"/>
                  </a:schemeClr>
                </a:solidFill>
                <a:latin typeface="Roboto" panose="02000000000000000000" pitchFamily="2" charset="0"/>
                <a:ea typeface="Roboto" panose="02000000000000000000" pitchFamily="2" charset="0"/>
              </a:rPr>
              <a:t>with</a:t>
            </a:r>
            <a:r>
              <a:rPr lang="es-ES" sz="5100" dirty="0">
                <a:solidFill>
                  <a:schemeClr val="bg2">
                    <a:lumMod val="50000"/>
                  </a:schemeClr>
                </a:solidFill>
                <a:latin typeface="Roboto" panose="02000000000000000000" pitchFamily="2" charset="0"/>
                <a:ea typeface="Roboto" panose="02000000000000000000" pitchFamily="2" charset="0"/>
              </a:rPr>
              <a:t> a </a:t>
            </a:r>
            <a:r>
              <a:rPr lang="es-ES" sz="5100" dirty="0" err="1">
                <a:solidFill>
                  <a:schemeClr val="bg2">
                    <a:lumMod val="50000"/>
                  </a:schemeClr>
                </a:solidFill>
                <a:latin typeface="Roboto" panose="02000000000000000000" pitchFamily="2" charset="0"/>
                <a:ea typeface="Roboto" panose="02000000000000000000" pitchFamily="2" charset="0"/>
              </a:rPr>
              <a:t>lot</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of</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features</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to</a:t>
            </a:r>
            <a:r>
              <a:rPr lang="es-ES" sz="5100" dirty="0">
                <a:solidFill>
                  <a:schemeClr val="bg2">
                    <a:lumMod val="50000"/>
                  </a:schemeClr>
                </a:solidFill>
                <a:latin typeface="Roboto" panose="02000000000000000000" pitchFamily="2" charset="0"/>
                <a:ea typeface="Roboto" panose="02000000000000000000" pitchFamily="2" charset="0"/>
              </a:rPr>
              <a:t> be </a:t>
            </a:r>
            <a:r>
              <a:rPr lang="es-ES" sz="5100" dirty="0" err="1">
                <a:solidFill>
                  <a:schemeClr val="bg2">
                    <a:lumMod val="50000"/>
                  </a:schemeClr>
                </a:solidFill>
                <a:latin typeface="Roboto" panose="02000000000000000000" pitchFamily="2" charset="0"/>
                <a:ea typeface="Roboto" panose="02000000000000000000" pitchFamily="2" charset="0"/>
              </a:rPr>
              <a:t>reduced</a:t>
            </a:r>
            <a:r>
              <a:rPr lang="es-ES" sz="5100" dirty="0">
                <a:solidFill>
                  <a:schemeClr val="bg2">
                    <a:lumMod val="50000"/>
                  </a:schemeClr>
                </a:solidFill>
                <a:latin typeface="Roboto" panose="02000000000000000000" pitchFamily="2" charset="0"/>
                <a:ea typeface="Roboto" panose="02000000000000000000" pitchFamily="2" charset="0"/>
              </a:rPr>
              <a:t> in </a:t>
            </a:r>
            <a:r>
              <a:rPr lang="es-ES" sz="5100" dirty="0" err="1">
                <a:solidFill>
                  <a:schemeClr val="bg2">
                    <a:lumMod val="50000"/>
                  </a:schemeClr>
                </a:solidFill>
                <a:latin typeface="Roboto" panose="02000000000000000000" pitchFamily="2" charset="0"/>
                <a:ea typeface="Roboto" panose="02000000000000000000" pitchFamily="2" charset="0"/>
              </a:rPr>
              <a:t>order</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to</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plot</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it</a:t>
            </a:r>
            <a:r>
              <a:rPr lang="es-ES" sz="5100" dirty="0">
                <a:solidFill>
                  <a:schemeClr val="bg2">
                    <a:lumMod val="50000"/>
                  </a:schemeClr>
                </a:solidFill>
                <a:latin typeface="Roboto" panose="02000000000000000000" pitchFamily="2" charset="0"/>
                <a:ea typeface="Roboto" panose="02000000000000000000" pitchFamily="2" charset="0"/>
              </a:rPr>
              <a:t> and </a:t>
            </a:r>
            <a:r>
              <a:rPr lang="es-ES" sz="5100" dirty="0" err="1">
                <a:solidFill>
                  <a:schemeClr val="bg2">
                    <a:lumMod val="50000"/>
                  </a:schemeClr>
                </a:solidFill>
                <a:latin typeface="Roboto" panose="02000000000000000000" pitchFamily="2" charset="0"/>
                <a:ea typeface="Roboto" panose="02000000000000000000" pitchFamily="2" charset="0"/>
              </a:rPr>
              <a:t>visualize</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it</a:t>
            </a:r>
            <a:r>
              <a:rPr lang="es-ES" sz="5100"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sz="5100" dirty="0">
              <a:solidFill>
                <a:schemeClr val="bg2">
                  <a:lumMod val="50000"/>
                </a:schemeClr>
              </a:solidFill>
              <a:latin typeface="Roboto" panose="02000000000000000000" pitchFamily="2" charset="0"/>
              <a:ea typeface="Roboto" panose="02000000000000000000" pitchFamily="2" charset="0"/>
            </a:endParaRPr>
          </a:p>
          <a:p>
            <a:pPr algn="just"/>
            <a:r>
              <a:rPr lang="es-ES" sz="5100" dirty="0" err="1">
                <a:solidFill>
                  <a:schemeClr val="bg2">
                    <a:lumMod val="50000"/>
                  </a:schemeClr>
                </a:solidFill>
                <a:latin typeface="Roboto" panose="02000000000000000000" pitchFamily="2" charset="0"/>
                <a:ea typeface="Roboto" panose="02000000000000000000" pitchFamily="2" charset="0"/>
              </a:rPr>
              <a:t>It</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is</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highly</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used</a:t>
            </a:r>
            <a:r>
              <a:rPr lang="es-ES" sz="5100" dirty="0">
                <a:solidFill>
                  <a:schemeClr val="bg2">
                    <a:lumMod val="50000"/>
                  </a:schemeClr>
                </a:solidFill>
                <a:latin typeface="Roboto" panose="02000000000000000000" pitchFamily="2" charset="0"/>
                <a:ea typeface="Roboto" panose="02000000000000000000" pitchFamily="2" charset="0"/>
              </a:rPr>
              <a:t> in data </a:t>
            </a:r>
            <a:r>
              <a:rPr lang="es-ES" sz="5100" dirty="0" err="1">
                <a:solidFill>
                  <a:schemeClr val="bg2">
                    <a:lumMod val="50000"/>
                  </a:schemeClr>
                </a:solidFill>
                <a:latin typeface="Roboto" panose="02000000000000000000" pitchFamily="2" charset="0"/>
                <a:ea typeface="Roboto" panose="02000000000000000000" pitchFamily="2" charset="0"/>
              </a:rPr>
              <a:t>science</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for</a:t>
            </a:r>
            <a:r>
              <a:rPr lang="es-ES" sz="5100" dirty="0">
                <a:solidFill>
                  <a:schemeClr val="bg2">
                    <a:lumMod val="50000"/>
                  </a:schemeClr>
                </a:solidFill>
                <a:latin typeface="Roboto" panose="02000000000000000000" pitchFamily="2" charset="0"/>
                <a:ea typeface="Roboto" panose="02000000000000000000" pitchFamily="2" charset="0"/>
              </a:rPr>
              <a:t> </a:t>
            </a:r>
            <a:r>
              <a:rPr lang="es-ES" sz="5100" dirty="0" err="1">
                <a:solidFill>
                  <a:schemeClr val="bg2">
                    <a:lumMod val="50000"/>
                  </a:schemeClr>
                </a:solidFill>
                <a:latin typeface="Roboto" panose="02000000000000000000" pitchFamily="2" charset="0"/>
                <a:ea typeface="Roboto" panose="02000000000000000000" pitchFamily="2" charset="0"/>
              </a:rPr>
              <a:t>visualization</a:t>
            </a:r>
            <a:endParaRPr lang="es-ES" sz="51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Motivation</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1366860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295274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300" dirty="0">
                <a:solidFill>
                  <a:schemeClr val="bg2">
                    <a:lumMod val="50000"/>
                  </a:schemeClr>
                </a:solidFill>
                <a:latin typeface="Roboto" panose="02000000000000000000" pitchFamily="2" charset="0"/>
                <a:ea typeface="Roboto" panose="02000000000000000000" pitchFamily="2" charset="0"/>
              </a:rPr>
              <a:t>Solution to a number of problems in Pattern Recognition can be achieved by choosing a better feature space</a:t>
            </a:r>
          </a:p>
          <a:p>
            <a:pPr algn="just"/>
            <a:endParaRPr lang="es-ES" sz="3300" dirty="0">
              <a:solidFill>
                <a:schemeClr val="bg2">
                  <a:lumMod val="50000"/>
                </a:schemeClr>
              </a:solidFill>
              <a:latin typeface="Roboto" panose="02000000000000000000" pitchFamily="2" charset="0"/>
              <a:ea typeface="Roboto" panose="02000000000000000000" pitchFamily="2" charset="0"/>
            </a:endParaRPr>
          </a:p>
          <a:p>
            <a:pPr algn="just"/>
            <a:r>
              <a:rPr lang="en-US" sz="3300" dirty="0">
                <a:solidFill>
                  <a:schemeClr val="bg2">
                    <a:lumMod val="50000"/>
                  </a:schemeClr>
                </a:solidFill>
                <a:latin typeface="Roboto" panose="02000000000000000000" pitchFamily="2" charset="0"/>
                <a:ea typeface="Roboto" panose="02000000000000000000" pitchFamily="2" charset="0"/>
              </a:rPr>
              <a:t>Dimensionality: number of examples needed to train classifier function grows exponentially with number of dimensions</a:t>
            </a: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r>
              <a:rPr lang="en-US" sz="3400" dirty="0">
                <a:solidFill>
                  <a:schemeClr val="bg2">
                    <a:lumMod val="50000"/>
                  </a:schemeClr>
                </a:solidFill>
                <a:latin typeface="Roboto" panose="02000000000000000000" pitchFamily="2" charset="0"/>
              </a:rPr>
              <a:t>What features best characterize a class</a:t>
            </a: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Motivation</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389689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29527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bg2">
                    <a:lumMod val="50000"/>
                  </a:schemeClr>
                </a:solidFill>
                <a:latin typeface="Roboto" panose="02000000000000000000" pitchFamily="2" charset="0"/>
                <a:ea typeface="Roboto" panose="02000000000000000000" pitchFamily="2" charset="0"/>
              </a:rPr>
              <a:t>PCA is widely used for applications such as dimensionality reduction, lossy data compression, feature extraction, and data visualization (Jolliffe, 2002). </a:t>
            </a:r>
          </a:p>
          <a:p>
            <a:pPr marL="0" indent="0" algn="just">
              <a:buNone/>
            </a:pPr>
            <a:endParaRPr lang="es-ES" dirty="0">
              <a:solidFill>
                <a:schemeClr val="bg2">
                  <a:lumMod val="50000"/>
                </a:schemeClr>
              </a:solidFill>
              <a:latin typeface="Roboto" panose="02000000000000000000" pitchFamily="2" charset="0"/>
              <a:ea typeface="Roboto" panose="02000000000000000000" pitchFamily="2" charset="0"/>
            </a:endParaRPr>
          </a:p>
          <a:p>
            <a:pPr algn="just"/>
            <a:r>
              <a:rPr lang="en-US" dirty="0">
                <a:solidFill>
                  <a:schemeClr val="bg2">
                    <a:lumMod val="50000"/>
                  </a:schemeClr>
                </a:solidFill>
                <a:latin typeface="Roboto" panose="02000000000000000000" pitchFamily="2" charset="0"/>
                <a:ea typeface="Roboto" panose="02000000000000000000" pitchFamily="2" charset="0"/>
              </a:rPr>
              <a:t>The goal is to project the data onto a space having less dimensionality, while maximizing the variance of the projected data.</a:t>
            </a:r>
            <a:endParaRPr lang="es-ES" dirty="0">
              <a:solidFill>
                <a:schemeClr val="bg2">
                  <a:lumMod val="50000"/>
                </a:schemeClr>
              </a:solidFill>
              <a:latin typeface="Roboto" panose="02000000000000000000" pitchFamily="2" charset="0"/>
              <a:ea typeface="Roboto" panose="02000000000000000000" pitchFamily="2" charset="0"/>
            </a:endParaRPr>
          </a:p>
          <a:p>
            <a:pPr algn="just"/>
            <a:endParaRPr lang="es-ES" dirty="0">
              <a:solidFill>
                <a:schemeClr val="bg2">
                  <a:lumMod val="50000"/>
                </a:schemeClr>
              </a:solidFill>
              <a:latin typeface="Roboto" panose="02000000000000000000" pitchFamily="2" charset="0"/>
              <a:ea typeface="Roboto" panose="02000000000000000000" pitchFamily="2" charset="0"/>
            </a:endParaRPr>
          </a:p>
        </p:txBody>
      </p: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Motivation</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264052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34991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4000" b="1" dirty="0" err="1">
                <a:solidFill>
                  <a:schemeClr val="bg2">
                    <a:lumMod val="50000"/>
                  </a:schemeClr>
                </a:solidFill>
                <a:latin typeface="Roboto" panose="02000000000000000000" pitchFamily="2" charset="0"/>
                <a:ea typeface="Roboto" panose="02000000000000000000" pitchFamily="2" charset="0"/>
              </a:rPr>
              <a:t>Feature</a:t>
            </a:r>
            <a:r>
              <a:rPr lang="es-ES" sz="4000" b="1" dirty="0">
                <a:solidFill>
                  <a:schemeClr val="bg2">
                    <a:lumMod val="50000"/>
                  </a:schemeClr>
                </a:solidFill>
                <a:latin typeface="Roboto" panose="02000000000000000000" pitchFamily="2" charset="0"/>
                <a:ea typeface="Roboto" panose="02000000000000000000" pitchFamily="2" charset="0"/>
              </a:rPr>
              <a:t> </a:t>
            </a:r>
            <a:r>
              <a:rPr lang="es-ES" sz="4000" b="1" dirty="0" err="1">
                <a:solidFill>
                  <a:schemeClr val="bg2">
                    <a:lumMod val="50000"/>
                  </a:schemeClr>
                </a:solidFill>
                <a:latin typeface="Roboto" panose="02000000000000000000" pitchFamily="2" charset="0"/>
                <a:ea typeface="Roboto" panose="02000000000000000000" pitchFamily="2" charset="0"/>
              </a:rPr>
              <a:t>or</a:t>
            </a:r>
            <a:r>
              <a:rPr lang="es-ES" sz="4000" b="1" dirty="0">
                <a:solidFill>
                  <a:schemeClr val="bg2">
                    <a:lumMod val="50000"/>
                  </a:schemeClr>
                </a:solidFill>
                <a:latin typeface="Roboto" panose="02000000000000000000" pitchFamily="2" charset="0"/>
                <a:ea typeface="Roboto" panose="02000000000000000000" pitchFamily="2" charset="0"/>
              </a:rPr>
              <a:t> variable</a:t>
            </a:r>
          </a:p>
          <a:p>
            <a:pPr marL="0" indent="0" algn="just">
              <a:buNone/>
            </a:pPr>
            <a:r>
              <a:rPr lang="en-US" sz="3800" dirty="0">
                <a:solidFill>
                  <a:schemeClr val="bg2">
                    <a:lumMod val="50000"/>
                  </a:schemeClr>
                </a:solidFill>
                <a:latin typeface="Roboto" panose="02000000000000000000" pitchFamily="2" charset="0"/>
                <a:ea typeface="Roboto" panose="02000000000000000000" pitchFamily="2" charset="0"/>
              </a:rPr>
              <a:t>A feature in a database refers to specifying an attribute or characteristic that is significant for analysis, prediction, or interpretation within the context of data science and machine learning. </a:t>
            </a: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51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Background-Feature</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or</a:t>
            </a:r>
            <a:r>
              <a:rPr lang="es-ES" sz="3200" b="1" dirty="0">
                <a:solidFill>
                  <a:schemeClr val="bg1"/>
                </a:solidFill>
                <a:latin typeface="Arial" panose="020B0604020202020204" pitchFamily="34" charset="0"/>
                <a:ea typeface="Roboto Slab" pitchFamily="2" charset="0"/>
                <a:cs typeface="Arial" panose="020B0604020202020204" pitchFamily="34" charset="0"/>
              </a:rPr>
              <a:t> variable</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334169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29527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300" dirty="0">
                    <a:solidFill>
                      <a:schemeClr val="bg2">
                        <a:lumMod val="50000"/>
                      </a:schemeClr>
                    </a:solidFill>
                    <a:latin typeface="Roboto" panose="02000000000000000000" pitchFamily="2" charset="0"/>
                    <a:ea typeface="Roboto" panose="02000000000000000000" pitchFamily="2" charset="0"/>
                  </a:rPr>
                  <a:t>To summarize, principal component analysis involves evaluating the mean of </a:t>
                </a:r>
                <a14:m>
                  <m:oMath xmlns:m="http://schemas.openxmlformats.org/officeDocument/2006/math">
                    <m:r>
                      <a:rPr lang="es-CO" sz="3300" b="0" i="1" dirty="0" smtClean="0">
                        <a:solidFill>
                          <a:schemeClr val="bg2">
                            <a:lumMod val="50000"/>
                          </a:schemeClr>
                        </a:solidFill>
                        <a:latin typeface="Cambria Math" panose="02040503050406030204" pitchFamily="18" charset="0"/>
                        <a:ea typeface="Roboto" panose="02000000000000000000" pitchFamily="2" charset="0"/>
                      </a:rPr>
                      <m:t>𝑥</m:t>
                    </m:r>
                  </m:oMath>
                </a14:m>
                <a:r>
                  <a:rPr lang="en-US" sz="3300" dirty="0">
                    <a:solidFill>
                      <a:schemeClr val="bg2">
                        <a:lumMod val="50000"/>
                      </a:schemeClr>
                    </a:solidFill>
                    <a:latin typeface="Roboto" panose="02000000000000000000" pitchFamily="2" charset="0"/>
                    <a:ea typeface="Roboto" panose="02000000000000000000" pitchFamily="2" charset="0"/>
                  </a:rPr>
                  <a:t> and the covariance matrix </a:t>
                </a:r>
                <a14:m>
                  <m:oMath xmlns:m="http://schemas.openxmlformats.org/officeDocument/2006/math">
                    <m:r>
                      <a:rPr lang="es-CO" sz="3300" b="0" i="1" dirty="0" smtClean="0">
                        <a:solidFill>
                          <a:schemeClr val="bg2">
                            <a:lumMod val="50000"/>
                          </a:schemeClr>
                        </a:solidFill>
                        <a:latin typeface="Cambria Math" panose="02040503050406030204" pitchFamily="18" charset="0"/>
                        <a:ea typeface="Roboto" panose="02000000000000000000" pitchFamily="2" charset="0"/>
                      </a:rPr>
                      <m:t>𝐶</m:t>
                    </m:r>
                  </m:oMath>
                </a14:m>
                <a:r>
                  <a:rPr lang="en-US" sz="3300" dirty="0">
                    <a:solidFill>
                      <a:schemeClr val="bg2">
                        <a:lumMod val="50000"/>
                      </a:schemeClr>
                    </a:solidFill>
                    <a:latin typeface="Roboto" panose="02000000000000000000" pitchFamily="2" charset="0"/>
                    <a:ea typeface="Roboto" panose="02000000000000000000" pitchFamily="2" charset="0"/>
                  </a:rPr>
                  <a:t> of the data set and then finding the </a:t>
                </a:r>
                <a14:m>
                  <m:oMath xmlns:m="http://schemas.openxmlformats.org/officeDocument/2006/math">
                    <m:r>
                      <a:rPr lang="en-US" sz="3300" i="1" dirty="0" smtClean="0">
                        <a:solidFill>
                          <a:schemeClr val="bg2">
                            <a:lumMod val="50000"/>
                          </a:schemeClr>
                        </a:solidFill>
                        <a:latin typeface="Cambria Math" panose="02040503050406030204" pitchFamily="18" charset="0"/>
                        <a:ea typeface="Roboto" panose="02000000000000000000" pitchFamily="2" charset="0"/>
                      </a:rPr>
                      <m:t>𝑀</m:t>
                    </m:r>
                  </m:oMath>
                </a14:m>
                <a:r>
                  <a:rPr lang="en-US" sz="3300" dirty="0">
                    <a:solidFill>
                      <a:schemeClr val="bg2">
                        <a:lumMod val="50000"/>
                      </a:schemeClr>
                    </a:solidFill>
                    <a:latin typeface="Roboto" panose="02000000000000000000" pitchFamily="2" charset="0"/>
                    <a:ea typeface="Roboto" panose="02000000000000000000" pitchFamily="2" charset="0"/>
                  </a:rPr>
                  <a:t> eigenvectors of </a:t>
                </a:r>
                <a14:m>
                  <m:oMath xmlns:m="http://schemas.openxmlformats.org/officeDocument/2006/math">
                    <m:r>
                      <a:rPr lang="es-CO" sz="3300" b="0" i="1" dirty="0" smtClean="0">
                        <a:solidFill>
                          <a:schemeClr val="bg2">
                            <a:lumMod val="50000"/>
                          </a:schemeClr>
                        </a:solidFill>
                        <a:latin typeface="Cambria Math" panose="02040503050406030204" pitchFamily="18" charset="0"/>
                        <a:ea typeface="Roboto" panose="02000000000000000000" pitchFamily="2" charset="0"/>
                      </a:rPr>
                      <m:t>𝐶</m:t>
                    </m:r>
                  </m:oMath>
                </a14:m>
                <a:r>
                  <a:rPr lang="en-US" sz="3300" dirty="0">
                    <a:solidFill>
                      <a:schemeClr val="bg2">
                        <a:lumMod val="50000"/>
                      </a:schemeClr>
                    </a:solidFill>
                    <a:latin typeface="Roboto" panose="02000000000000000000" pitchFamily="2" charset="0"/>
                    <a:ea typeface="Roboto" panose="02000000000000000000" pitchFamily="2" charset="0"/>
                  </a:rPr>
                  <a:t> corresponding to the </a:t>
                </a:r>
                <a14:m>
                  <m:oMath xmlns:m="http://schemas.openxmlformats.org/officeDocument/2006/math">
                    <m:r>
                      <a:rPr lang="en-US" sz="3300" i="1" dirty="0">
                        <a:solidFill>
                          <a:schemeClr val="bg2">
                            <a:lumMod val="50000"/>
                          </a:schemeClr>
                        </a:solidFill>
                        <a:latin typeface="Cambria Math" panose="02040503050406030204" pitchFamily="18" charset="0"/>
                        <a:ea typeface="Roboto" panose="02000000000000000000" pitchFamily="2" charset="0"/>
                      </a:rPr>
                      <m:t>𝑀</m:t>
                    </m:r>
                  </m:oMath>
                </a14:m>
                <a:r>
                  <a:rPr lang="en-US" sz="3300" dirty="0">
                    <a:solidFill>
                      <a:schemeClr val="bg2">
                        <a:lumMod val="50000"/>
                      </a:schemeClr>
                    </a:solidFill>
                    <a:latin typeface="Roboto" panose="02000000000000000000" pitchFamily="2" charset="0"/>
                    <a:ea typeface="Roboto" panose="02000000000000000000" pitchFamily="2" charset="0"/>
                  </a:rPr>
                  <a:t> largest eigenvalues </a:t>
                </a:r>
                <a14:m>
                  <m:oMath xmlns:m="http://schemas.openxmlformats.org/officeDocument/2006/math">
                    <m:sSub>
                      <m:sSubPr>
                        <m:ctrlPr>
                          <a:rPr lang="en-US" sz="3300" i="1" smtClean="0">
                            <a:solidFill>
                              <a:schemeClr val="bg2">
                                <a:lumMod val="50000"/>
                              </a:schemeClr>
                            </a:solidFill>
                            <a:latin typeface="Cambria Math" panose="02040503050406030204" pitchFamily="18" charset="0"/>
                          </a:rPr>
                        </m:ctrlPr>
                      </m:sSubPr>
                      <m:e>
                        <m:r>
                          <a:rPr lang="en-US" sz="3300" i="1" smtClean="0">
                            <a:solidFill>
                              <a:schemeClr val="bg2">
                                <a:lumMod val="50000"/>
                              </a:schemeClr>
                            </a:solidFill>
                            <a:latin typeface="Cambria Math" panose="02040503050406030204" pitchFamily="18" charset="0"/>
                            <a:ea typeface="Cambria Math" panose="02040503050406030204" pitchFamily="18" charset="0"/>
                          </a:rPr>
                          <m:t>𝜆</m:t>
                        </m:r>
                      </m:e>
                      <m:sub>
                        <m:r>
                          <a:rPr lang="es-CO" sz="3300" b="0" i="1" smtClean="0">
                            <a:solidFill>
                              <a:schemeClr val="bg2">
                                <a:lumMod val="50000"/>
                              </a:schemeClr>
                            </a:solidFill>
                            <a:latin typeface="Cambria Math" panose="02040503050406030204" pitchFamily="18" charset="0"/>
                          </a:rPr>
                          <m:t>𝑖</m:t>
                        </m:r>
                      </m:sub>
                    </m:sSub>
                  </m:oMath>
                </a14:m>
                <a:r>
                  <a:rPr lang="en-US" sz="3300" dirty="0">
                    <a:solidFill>
                      <a:schemeClr val="bg2">
                        <a:lumMod val="50000"/>
                      </a:schemeClr>
                    </a:solidFill>
                    <a:latin typeface="Roboto" panose="02000000000000000000" pitchFamily="2" charset="0"/>
                    <a:ea typeface="Roboto" panose="02000000000000000000" pitchFamily="2" charset="0"/>
                  </a:rPr>
                  <a:t> [1].</a:t>
                </a:r>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2312394"/>
                <a:ext cx="10320728" cy="2952748"/>
              </a:xfrm>
              <a:prstGeom prst="rect">
                <a:avLst/>
              </a:prstGeom>
              <a:blipFill>
                <a:blip r:embed="rId3"/>
                <a:stretch>
                  <a:fillRect l="-1418" t="-4536" r="-1595"/>
                </a:stretch>
              </a:blipFill>
            </p:spPr>
            <p:txBody>
              <a:bodyPr/>
              <a:lstStyle/>
              <a:p>
                <a:r>
                  <a:rPr lang="en-US">
                    <a:noFill/>
                  </a:rPr>
                  <a:t> </a:t>
                </a:r>
              </a:p>
            </p:txBody>
          </p:sp>
        </mc:Fallback>
      </mc:AlternateContent>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Motivation</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243787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86621" y="2007067"/>
            <a:ext cx="10320728" cy="29527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300" dirty="0" err="1">
                <a:solidFill>
                  <a:schemeClr val="bg2">
                    <a:lumMod val="50000"/>
                  </a:schemeClr>
                </a:solidFill>
                <a:latin typeface="Roboto" panose="02000000000000000000" pitchFamily="2" charset="0"/>
                <a:ea typeface="Roboto" panose="02000000000000000000" pitchFamily="2" charset="0"/>
              </a:rPr>
              <a:t>For</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example</a:t>
            </a:r>
            <a:r>
              <a:rPr lang="es-ES" sz="3300" dirty="0">
                <a:solidFill>
                  <a:schemeClr val="bg2">
                    <a:lumMod val="50000"/>
                  </a:schemeClr>
                </a:solidFill>
                <a:latin typeface="Roboto" panose="02000000000000000000" pitchFamily="2" charset="0"/>
                <a:ea typeface="Roboto" panose="02000000000000000000" pitchFamily="2" charset="0"/>
              </a:rPr>
              <a:t>, car </a:t>
            </a:r>
            <a:r>
              <a:rPr lang="es-ES" sz="3300" dirty="0" err="1">
                <a:solidFill>
                  <a:schemeClr val="bg2">
                    <a:lumMod val="50000"/>
                  </a:schemeClr>
                </a:solidFill>
                <a:latin typeface="Roboto" panose="02000000000000000000" pitchFamily="2" charset="0"/>
                <a:ea typeface="Roboto" panose="02000000000000000000" pitchFamily="2" charset="0"/>
              </a:rPr>
              <a:t>measurements</a:t>
            </a:r>
            <a:r>
              <a:rPr lang="es-ES" sz="3300"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How</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does</a:t>
            </a:r>
            <a:r>
              <a:rPr lang="es-ES" sz="3200" b="1" dirty="0">
                <a:solidFill>
                  <a:schemeClr val="bg1"/>
                </a:solidFill>
                <a:latin typeface="Arial" panose="020B0604020202020204" pitchFamily="34" charset="0"/>
                <a:ea typeface="Roboto Slab" pitchFamily="2" charset="0"/>
                <a:cs typeface="Arial" panose="020B0604020202020204" pitchFamily="34" charset="0"/>
              </a:rPr>
              <a:t> PCA </a:t>
            </a:r>
            <a:r>
              <a:rPr lang="es-ES" sz="3200" b="1" dirty="0" err="1">
                <a:solidFill>
                  <a:schemeClr val="bg1"/>
                </a:solidFill>
                <a:latin typeface="Arial" panose="020B0604020202020204" pitchFamily="34" charset="0"/>
                <a:ea typeface="Roboto Slab" pitchFamily="2" charset="0"/>
                <a:cs typeface="Arial" panose="020B0604020202020204" pitchFamily="34" charset="0"/>
              </a:rPr>
              <a:t>work</a:t>
            </a:r>
            <a:r>
              <a:rPr lang="es-ES" sz="3200" b="1" dirty="0">
                <a:solidFill>
                  <a:schemeClr val="bg1"/>
                </a:solidFill>
                <a:latin typeface="Arial" panose="020B0604020202020204" pitchFamily="34" charset="0"/>
                <a:ea typeface="Roboto Slab" pitchFamily="2" charset="0"/>
                <a:cs typeface="Arial" panose="020B0604020202020204" pitchFamily="34" charset="0"/>
              </a:rPr>
              <a:t>?</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pic>
        <p:nvPicPr>
          <p:cNvPr id="4" name="Imagen 3">
            <a:extLst>
              <a:ext uri="{FF2B5EF4-FFF2-40B4-BE49-F238E27FC236}">
                <a16:creationId xmlns:a16="http://schemas.microsoft.com/office/drawing/2014/main" id="{6962C7CB-4BDD-470D-80A8-9DF28B46E8C7}"/>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95680" y="3003430"/>
            <a:ext cx="4219824" cy="2738967"/>
          </a:xfrm>
          <a:prstGeom prst="rect">
            <a:avLst/>
          </a:prstGeom>
        </p:spPr>
      </p:pic>
      <p:cxnSp>
        <p:nvCxnSpPr>
          <p:cNvPr id="7" name="Conector recto de flecha 6">
            <a:extLst>
              <a:ext uri="{FF2B5EF4-FFF2-40B4-BE49-F238E27FC236}">
                <a16:creationId xmlns:a16="http://schemas.microsoft.com/office/drawing/2014/main" id="{75E23D5C-FB6F-44B5-B301-BAAF1173C9E6}"/>
              </a:ext>
            </a:extLst>
          </p:cNvPr>
          <p:cNvCxnSpPr>
            <a:cxnSpLocks/>
          </p:cNvCxnSpPr>
          <p:nvPr/>
        </p:nvCxnSpPr>
        <p:spPr>
          <a:xfrm>
            <a:off x="1413933" y="5254003"/>
            <a:ext cx="2904067" cy="499533"/>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1AFF096A-7715-46F0-9E0A-D5312E7707F2}"/>
              </a:ext>
            </a:extLst>
          </p:cNvPr>
          <p:cNvSpPr txBox="1"/>
          <p:nvPr/>
        </p:nvSpPr>
        <p:spPr>
          <a:xfrm>
            <a:off x="2041958" y="5448042"/>
            <a:ext cx="824008" cy="369332"/>
          </a:xfrm>
          <a:prstGeom prst="rect">
            <a:avLst/>
          </a:prstGeom>
          <a:noFill/>
        </p:spPr>
        <p:txBody>
          <a:bodyPr wrap="none" rtlCol="0">
            <a:spAutoFit/>
          </a:bodyPr>
          <a:lstStyle/>
          <a:p>
            <a:r>
              <a:rPr lang="es-CO" dirty="0" err="1">
                <a:solidFill>
                  <a:schemeClr val="bg1"/>
                </a:solidFill>
              </a:rPr>
              <a:t>Length</a:t>
            </a:r>
            <a:endParaRPr lang="es-CO" dirty="0">
              <a:solidFill>
                <a:schemeClr val="bg1"/>
              </a:solidFill>
            </a:endParaRPr>
          </a:p>
        </p:txBody>
      </p:sp>
      <p:cxnSp>
        <p:nvCxnSpPr>
          <p:cNvPr id="13" name="Conector recto de flecha 12">
            <a:extLst>
              <a:ext uri="{FF2B5EF4-FFF2-40B4-BE49-F238E27FC236}">
                <a16:creationId xmlns:a16="http://schemas.microsoft.com/office/drawing/2014/main" id="{55EDEE55-7A58-4D44-9D28-38FEEEFA81C0}"/>
              </a:ext>
            </a:extLst>
          </p:cNvPr>
          <p:cNvCxnSpPr>
            <a:cxnSpLocks/>
          </p:cNvCxnSpPr>
          <p:nvPr/>
        </p:nvCxnSpPr>
        <p:spPr>
          <a:xfrm flipV="1">
            <a:off x="4456518" y="5123501"/>
            <a:ext cx="1058986" cy="509208"/>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1DB67BA7-AE5A-4BBD-9C21-4092C4E5E746}"/>
              </a:ext>
            </a:extLst>
          </p:cNvPr>
          <p:cNvSpPr txBox="1"/>
          <p:nvPr/>
        </p:nvSpPr>
        <p:spPr>
          <a:xfrm>
            <a:off x="4760755" y="5373065"/>
            <a:ext cx="763351" cy="369332"/>
          </a:xfrm>
          <a:prstGeom prst="rect">
            <a:avLst/>
          </a:prstGeom>
          <a:noFill/>
        </p:spPr>
        <p:txBody>
          <a:bodyPr wrap="none" rtlCol="0">
            <a:spAutoFit/>
          </a:bodyPr>
          <a:lstStyle/>
          <a:p>
            <a:r>
              <a:rPr lang="es-CO" dirty="0" err="1">
                <a:solidFill>
                  <a:schemeClr val="bg1"/>
                </a:solidFill>
              </a:rPr>
              <a:t>Width</a:t>
            </a:r>
            <a:endParaRPr lang="es-CO" dirty="0">
              <a:solidFill>
                <a:schemeClr val="bg1"/>
              </a:solidFill>
            </a:endParaRPr>
          </a:p>
        </p:txBody>
      </p:sp>
      <p:cxnSp>
        <p:nvCxnSpPr>
          <p:cNvPr id="17" name="Conector recto de flecha 16">
            <a:extLst>
              <a:ext uri="{FF2B5EF4-FFF2-40B4-BE49-F238E27FC236}">
                <a16:creationId xmlns:a16="http://schemas.microsoft.com/office/drawing/2014/main" id="{F2EC4158-E8F1-4C42-BA67-CD4990DA629A}"/>
              </a:ext>
            </a:extLst>
          </p:cNvPr>
          <p:cNvCxnSpPr>
            <a:cxnSpLocks/>
          </p:cNvCxnSpPr>
          <p:nvPr/>
        </p:nvCxnSpPr>
        <p:spPr>
          <a:xfrm flipV="1">
            <a:off x="3826433" y="4846192"/>
            <a:ext cx="0" cy="786516"/>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73AB915F-52C8-4AAF-860D-648810F55504}"/>
              </a:ext>
            </a:extLst>
          </p:cNvPr>
          <p:cNvSpPr txBox="1"/>
          <p:nvPr/>
        </p:nvSpPr>
        <p:spPr>
          <a:xfrm>
            <a:off x="2738153" y="4987260"/>
            <a:ext cx="1059393" cy="369332"/>
          </a:xfrm>
          <a:prstGeom prst="rect">
            <a:avLst/>
          </a:prstGeom>
          <a:noFill/>
        </p:spPr>
        <p:txBody>
          <a:bodyPr wrap="none" rtlCol="0">
            <a:spAutoFit/>
          </a:bodyPr>
          <a:lstStyle/>
          <a:p>
            <a:r>
              <a:rPr lang="es-CO" dirty="0" err="1">
                <a:solidFill>
                  <a:schemeClr val="bg1"/>
                </a:solidFill>
              </a:rPr>
              <a:t>Diameter</a:t>
            </a:r>
            <a:endParaRPr lang="es-CO" dirty="0">
              <a:solidFill>
                <a:schemeClr val="bg1"/>
              </a:solidFill>
            </a:endParaRPr>
          </a:p>
        </p:txBody>
      </p:sp>
      <p:cxnSp>
        <p:nvCxnSpPr>
          <p:cNvPr id="22" name="Conector recto de flecha 21">
            <a:extLst>
              <a:ext uri="{FF2B5EF4-FFF2-40B4-BE49-F238E27FC236}">
                <a16:creationId xmlns:a16="http://schemas.microsoft.com/office/drawing/2014/main" id="{467C90E1-8471-4DAE-82B2-90735F55236E}"/>
              </a:ext>
            </a:extLst>
          </p:cNvPr>
          <p:cNvCxnSpPr>
            <a:cxnSpLocks/>
          </p:cNvCxnSpPr>
          <p:nvPr/>
        </p:nvCxnSpPr>
        <p:spPr>
          <a:xfrm flipH="1" flipV="1">
            <a:off x="5501540" y="3556443"/>
            <a:ext cx="22566" cy="2076265"/>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6228E429-E4B2-48E0-9FCC-E997DFB10491}"/>
              </a:ext>
            </a:extLst>
          </p:cNvPr>
          <p:cNvSpPr txBox="1"/>
          <p:nvPr/>
        </p:nvSpPr>
        <p:spPr>
          <a:xfrm>
            <a:off x="4760755" y="3201705"/>
            <a:ext cx="802912" cy="369332"/>
          </a:xfrm>
          <a:prstGeom prst="rect">
            <a:avLst/>
          </a:prstGeom>
          <a:noFill/>
        </p:spPr>
        <p:txBody>
          <a:bodyPr wrap="none" rtlCol="0">
            <a:spAutoFit/>
          </a:bodyPr>
          <a:lstStyle/>
          <a:p>
            <a:r>
              <a:rPr lang="es-CO" dirty="0" err="1">
                <a:solidFill>
                  <a:schemeClr val="bg1"/>
                </a:solidFill>
              </a:rPr>
              <a:t>Height</a:t>
            </a:r>
            <a:endParaRPr lang="es-CO" dirty="0">
              <a:solidFill>
                <a:schemeClr val="bg1"/>
              </a:solidFill>
            </a:endParaRPr>
          </a:p>
        </p:txBody>
      </p: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84FDAAE-2DF2-415E-B79C-F8D170BF18AD}"/>
                  </a:ext>
                </a:extLst>
              </p:cNvPr>
              <p:cNvSpPr txBox="1"/>
              <p:nvPr/>
            </p:nvSpPr>
            <p:spPr>
              <a:xfrm>
                <a:off x="5563667" y="2925589"/>
                <a:ext cx="6494085" cy="774571"/>
              </a:xfrm>
              <a:prstGeom prst="rect">
                <a:avLst/>
              </a:prstGeom>
              <a:noFill/>
            </p:spPr>
            <p:txBody>
              <a:bodyPr wrap="none" rtlCol="0">
                <a:spAutoFit/>
              </a:bodyPr>
              <a:lstStyle/>
              <a:p>
                <a:pPr marL="228600" indent="-228600" algn="just">
                  <a:lnSpc>
                    <a:spcPct val="90000"/>
                  </a:lnSpc>
                  <a:spcBef>
                    <a:spcPts val="1000"/>
                  </a:spcBef>
                  <a:buFont typeface="Arial" panose="020B0604020202020204" pitchFamily="34" charset="0"/>
                  <a:buChar char="•"/>
                </a:pPr>
                <a:r>
                  <a:rPr lang="es-CO" sz="2000" dirty="0">
                    <a:solidFill>
                      <a:schemeClr val="bg2">
                        <a:lumMod val="50000"/>
                      </a:schemeClr>
                    </a:solidFill>
                    <a:latin typeface="Roboto" panose="02000000000000000000" pitchFamily="2" charset="0"/>
                  </a:rPr>
                  <a:t>Features: </a:t>
                </a:r>
                <a:r>
                  <a:rPr lang="es-CO" sz="2000" dirty="0" err="1">
                    <a:solidFill>
                      <a:schemeClr val="bg2">
                        <a:lumMod val="50000"/>
                      </a:schemeClr>
                    </a:solidFill>
                    <a:latin typeface="Roboto" panose="02000000000000000000" pitchFamily="2" charset="0"/>
                  </a:rPr>
                  <a:t>length</a:t>
                </a:r>
                <a:r>
                  <a:rPr lang="es-CO" sz="2000" dirty="0">
                    <a:solidFill>
                      <a:schemeClr val="bg2">
                        <a:lumMod val="50000"/>
                      </a:schemeClr>
                    </a:solidFill>
                    <a:latin typeface="Roboto" panose="02000000000000000000" pitchFamily="2" charset="0"/>
                  </a:rPr>
                  <a:t>, </a:t>
                </a:r>
                <a:r>
                  <a:rPr lang="es-CO" sz="2000" dirty="0" err="1">
                    <a:solidFill>
                      <a:schemeClr val="bg2">
                        <a:lumMod val="50000"/>
                      </a:schemeClr>
                    </a:solidFill>
                    <a:latin typeface="Roboto" panose="02000000000000000000" pitchFamily="2" charset="0"/>
                  </a:rPr>
                  <a:t>width</a:t>
                </a:r>
                <a:r>
                  <a:rPr lang="es-CO" sz="2000" dirty="0">
                    <a:solidFill>
                      <a:schemeClr val="bg2">
                        <a:lumMod val="50000"/>
                      </a:schemeClr>
                    </a:solidFill>
                    <a:latin typeface="Roboto" panose="02000000000000000000" pitchFamily="2" charset="0"/>
                  </a:rPr>
                  <a:t>, </a:t>
                </a:r>
                <a:r>
                  <a:rPr lang="es-CO" sz="2000" dirty="0" err="1">
                    <a:solidFill>
                      <a:schemeClr val="bg2">
                        <a:lumMod val="50000"/>
                      </a:schemeClr>
                    </a:solidFill>
                    <a:latin typeface="Roboto" panose="02000000000000000000" pitchFamily="2" charset="0"/>
                  </a:rPr>
                  <a:t>diameter</a:t>
                </a:r>
                <a:r>
                  <a:rPr lang="es-CO" sz="2000" dirty="0">
                    <a:solidFill>
                      <a:schemeClr val="bg2">
                        <a:lumMod val="50000"/>
                      </a:schemeClr>
                    </a:solidFill>
                    <a:latin typeface="Roboto" panose="02000000000000000000" pitchFamily="2" charset="0"/>
                  </a:rPr>
                  <a:t> </a:t>
                </a:r>
                <a:r>
                  <a:rPr lang="es-CO" sz="2000" dirty="0" err="1">
                    <a:solidFill>
                      <a:schemeClr val="bg2">
                        <a:lumMod val="50000"/>
                      </a:schemeClr>
                    </a:solidFill>
                    <a:latin typeface="Roboto" panose="02000000000000000000" pitchFamily="2" charset="0"/>
                  </a:rPr>
                  <a:t>of</a:t>
                </a:r>
                <a:r>
                  <a:rPr lang="es-CO" sz="2000" dirty="0">
                    <a:solidFill>
                      <a:schemeClr val="bg2">
                        <a:lumMod val="50000"/>
                      </a:schemeClr>
                    </a:solidFill>
                    <a:latin typeface="Roboto" panose="02000000000000000000" pitchFamily="2" charset="0"/>
                  </a:rPr>
                  <a:t> </a:t>
                </a:r>
                <a:r>
                  <a:rPr lang="es-CO" sz="2000" dirty="0" err="1">
                    <a:solidFill>
                      <a:schemeClr val="bg2">
                        <a:lumMod val="50000"/>
                      </a:schemeClr>
                    </a:solidFill>
                    <a:latin typeface="Roboto" panose="02000000000000000000" pitchFamily="2" charset="0"/>
                  </a:rPr>
                  <a:t>the</a:t>
                </a:r>
                <a:r>
                  <a:rPr lang="es-CO" sz="2000" dirty="0">
                    <a:solidFill>
                      <a:schemeClr val="bg2">
                        <a:lumMod val="50000"/>
                      </a:schemeClr>
                    </a:solidFill>
                    <a:latin typeface="Roboto" panose="02000000000000000000" pitchFamily="2" charset="0"/>
                  </a:rPr>
                  <a:t> Wheel, </a:t>
                </a:r>
                <a:r>
                  <a:rPr lang="es-CO" sz="2000" dirty="0" err="1">
                    <a:solidFill>
                      <a:schemeClr val="bg2">
                        <a:lumMod val="50000"/>
                      </a:schemeClr>
                    </a:solidFill>
                    <a:latin typeface="Roboto" panose="02000000000000000000" pitchFamily="2" charset="0"/>
                  </a:rPr>
                  <a:t>height</a:t>
                </a:r>
                <a:endParaRPr lang="es-CO" sz="2000" dirty="0">
                  <a:solidFill>
                    <a:schemeClr val="bg2">
                      <a:lumMod val="50000"/>
                    </a:schemeClr>
                  </a:solidFill>
                  <a:latin typeface="Roboto" panose="02000000000000000000" pitchFamily="2" charset="0"/>
                </a:endParaRPr>
              </a:p>
              <a:p>
                <a:pPr marL="228600" indent="-228600" algn="just">
                  <a:lnSpc>
                    <a:spcPct val="90000"/>
                  </a:lnSpc>
                  <a:spcBef>
                    <a:spcPts val="1000"/>
                  </a:spcBef>
                  <a:buFont typeface="Arial" panose="020B0604020202020204" pitchFamily="34" charset="0"/>
                  <a:buChar char="•"/>
                </a:pPr>
                <a:r>
                  <a:rPr lang="es-CO" sz="2000" dirty="0" err="1">
                    <a:solidFill>
                      <a:schemeClr val="bg2">
                        <a:lumMod val="50000"/>
                      </a:schemeClr>
                    </a:solidFill>
                    <a:latin typeface="Roboto" panose="02000000000000000000" pitchFamily="2" charset="0"/>
                  </a:rPr>
                  <a:t>If</a:t>
                </a:r>
                <a:r>
                  <a:rPr lang="es-CO" sz="2000" dirty="0">
                    <a:solidFill>
                      <a:schemeClr val="bg2">
                        <a:lumMod val="50000"/>
                      </a:schemeClr>
                    </a:solidFill>
                    <a:latin typeface="Roboto" panose="02000000000000000000" pitchFamily="2" charset="0"/>
                  </a:rPr>
                  <a:t> </a:t>
                </a:r>
                <a14:m>
                  <m:oMath xmlns:m="http://schemas.openxmlformats.org/officeDocument/2006/math">
                    <m:sSub>
                      <m:sSubPr>
                        <m:ctrlPr>
                          <a:rPr lang="es-CO" sz="2000" i="1" smtClean="0">
                            <a:solidFill>
                              <a:schemeClr val="bg2">
                                <a:lumMod val="50000"/>
                              </a:schemeClr>
                            </a:solidFill>
                            <a:latin typeface="Cambria Math" panose="02040503050406030204" pitchFamily="18" charset="0"/>
                          </a:rPr>
                        </m:ctrlPr>
                      </m:sSubPr>
                      <m:e>
                        <m:r>
                          <a:rPr lang="es-CO" sz="2000" b="0" i="1" smtClean="0">
                            <a:solidFill>
                              <a:schemeClr val="bg2">
                                <a:lumMod val="50000"/>
                              </a:schemeClr>
                            </a:solidFill>
                            <a:latin typeface="Cambria Math" panose="02040503050406030204" pitchFamily="18" charset="0"/>
                          </a:rPr>
                          <m:t>𝑥</m:t>
                        </m:r>
                      </m:e>
                      <m:sub>
                        <m:r>
                          <a:rPr lang="es-CO" sz="2000" b="0" i="1" smtClean="0">
                            <a:solidFill>
                              <a:schemeClr val="bg2">
                                <a:lumMod val="50000"/>
                              </a:schemeClr>
                            </a:solidFill>
                            <a:latin typeface="Cambria Math" panose="02040503050406030204" pitchFamily="18" charset="0"/>
                          </a:rPr>
                          <m:t>1</m:t>
                        </m:r>
                      </m:sub>
                    </m:sSub>
                    <m:r>
                      <a:rPr lang="es-CO" sz="2000" b="0" i="1" smtClean="0">
                        <a:solidFill>
                          <a:schemeClr val="bg2">
                            <a:lumMod val="50000"/>
                          </a:schemeClr>
                        </a:solidFill>
                        <a:latin typeface="Cambria Math" panose="02040503050406030204" pitchFamily="18" charset="0"/>
                      </a:rPr>
                      <m:t>=</m:t>
                    </m:r>
                    <m:r>
                      <a:rPr lang="es-CO" sz="2000" b="0" i="1" smtClean="0">
                        <a:solidFill>
                          <a:schemeClr val="bg2">
                            <a:lumMod val="50000"/>
                          </a:schemeClr>
                        </a:solidFill>
                        <a:latin typeface="Cambria Math" panose="02040503050406030204" pitchFamily="18" charset="0"/>
                      </a:rPr>
                      <m:t>𝑙𝑒𝑛𝑔𝑡h</m:t>
                    </m:r>
                  </m:oMath>
                </a14:m>
                <a:r>
                  <a:rPr lang="es-CO" sz="2000" dirty="0">
                    <a:solidFill>
                      <a:schemeClr val="bg2">
                        <a:lumMod val="50000"/>
                      </a:schemeClr>
                    </a:solidFill>
                    <a:latin typeface="Roboto" panose="02000000000000000000" pitchFamily="2" charset="0"/>
                  </a:rPr>
                  <a:t> and </a:t>
                </a:r>
                <a14:m>
                  <m:oMath xmlns:m="http://schemas.openxmlformats.org/officeDocument/2006/math">
                    <m:sSub>
                      <m:sSubPr>
                        <m:ctrlPr>
                          <a:rPr lang="es-CO" sz="2000" i="1">
                            <a:solidFill>
                              <a:schemeClr val="bg2">
                                <a:lumMod val="50000"/>
                              </a:schemeClr>
                            </a:solidFill>
                            <a:latin typeface="Cambria Math" panose="02040503050406030204" pitchFamily="18" charset="0"/>
                          </a:rPr>
                        </m:ctrlPr>
                      </m:sSubPr>
                      <m:e>
                        <m:r>
                          <a:rPr lang="es-CO" sz="2000" i="1">
                            <a:solidFill>
                              <a:schemeClr val="bg2">
                                <a:lumMod val="50000"/>
                              </a:schemeClr>
                            </a:solidFill>
                            <a:latin typeface="Cambria Math" panose="02040503050406030204" pitchFamily="18" charset="0"/>
                          </a:rPr>
                          <m:t>𝑥</m:t>
                        </m:r>
                      </m:e>
                      <m:sub>
                        <m:r>
                          <a:rPr lang="es-CO" sz="2000" b="0" i="1" smtClean="0">
                            <a:solidFill>
                              <a:schemeClr val="bg2">
                                <a:lumMod val="50000"/>
                              </a:schemeClr>
                            </a:solidFill>
                            <a:latin typeface="Cambria Math" panose="02040503050406030204" pitchFamily="18" charset="0"/>
                          </a:rPr>
                          <m:t>2</m:t>
                        </m:r>
                      </m:sub>
                    </m:sSub>
                    <m:r>
                      <a:rPr lang="es-CO" sz="2000" b="0" i="1" smtClean="0">
                        <a:solidFill>
                          <a:schemeClr val="bg2">
                            <a:lumMod val="50000"/>
                          </a:schemeClr>
                        </a:solidFill>
                        <a:latin typeface="Cambria Math" panose="02040503050406030204" pitchFamily="18" charset="0"/>
                      </a:rPr>
                      <m:t>=</m:t>
                    </m:r>
                    <m:r>
                      <a:rPr lang="es-CO" sz="2000" b="0" i="1" smtClean="0">
                        <a:solidFill>
                          <a:schemeClr val="bg2">
                            <a:lumMod val="50000"/>
                          </a:schemeClr>
                        </a:solidFill>
                        <a:latin typeface="Cambria Math" panose="02040503050406030204" pitchFamily="18" charset="0"/>
                      </a:rPr>
                      <m:t>𝑤𝑖𝑑𝑡h</m:t>
                    </m:r>
                  </m:oMath>
                </a14:m>
                <a:r>
                  <a:rPr lang="es-CO" sz="2000" dirty="0">
                    <a:solidFill>
                      <a:schemeClr val="bg2">
                        <a:lumMod val="50000"/>
                      </a:schemeClr>
                    </a:solidFill>
                    <a:latin typeface="Roboto" panose="02000000000000000000" pitchFamily="2" charset="0"/>
                  </a:rPr>
                  <a:t>, </a:t>
                </a:r>
              </a:p>
            </p:txBody>
          </p:sp>
        </mc:Choice>
        <mc:Fallback xmlns="">
          <p:sp>
            <p:nvSpPr>
              <p:cNvPr id="23" name="CuadroTexto 22">
                <a:extLst>
                  <a:ext uri="{FF2B5EF4-FFF2-40B4-BE49-F238E27FC236}">
                    <a16:creationId xmlns:a16="http://schemas.microsoft.com/office/drawing/2014/main" id="{D84FDAAE-2DF2-415E-B79C-F8D170BF18AD}"/>
                  </a:ext>
                </a:extLst>
              </p:cNvPr>
              <p:cNvSpPr txBox="1">
                <a:spLocks noRot="1" noChangeAspect="1" noMove="1" noResize="1" noEditPoints="1" noAdjustHandles="1" noChangeArrowheads="1" noChangeShapeType="1" noTextEdit="1"/>
              </p:cNvSpPr>
              <p:nvPr/>
            </p:nvSpPr>
            <p:spPr>
              <a:xfrm>
                <a:off x="5563667" y="2925589"/>
                <a:ext cx="6494085" cy="774571"/>
              </a:xfrm>
              <a:prstGeom prst="rect">
                <a:avLst/>
              </a:prstGeom>
              <a:blipFill>
                <a:blip r:embed="rId6"/>
                <a:stretch>
                  <a:fillRect l="-845" t="-7874" r="-94" b="-13386"/>
                </a:stretch>
              </a:blipFill>
            </p:spPr>
            <p:txBody>
              <a:bodyPr/>
              <a:lstStyle/>
              <a:p>
                <a:r>
                  <a:rPr lang="es-CO">
                    <a:noFill/>
                  </a:rPr>
                  <a:t> </a:t>
                </a:r>
              </a:p>
            </p:txBody>
          </p:sp>
        </mc:Fallback>
      </mc:AlternateContent>
      <p:cxnSp>
        <p:nvCxnSpPr>
          <p:cNvPr id="25" name="Conector recto de flecha 24">
            <a:extLst>
              <a:ext uri="{FF2B5EF4-FFF2-40B4-BE49-F238E27FC236}">
                <a16:creationId xmlns:a16="http://schemas.microsoft.com/office/drawing/2014/main" id="{25CED3D4-8FE9-493F-99C9-9CA0E8B112DF}"/>
              </a:ext>
            </a:extLst>
          </p:cNvPr>
          <p:cNvCxnSpPr/>
          <p:nvPr/>
        </p:nvCxnSpPr>
        <p:spPr>
          <a:xfrm flipV="1">
            <a:off x="6575466" y="3788768"/>
            <a:ext cx="0" cy="2028606"/>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9D53FD12-476B-41F8-B7C3-72C3C4F07B4B}"/>
              </a:ext>
            </a:extLst>
          </p:cNvPr>
          <p:cNvCxnSpPr/>
          <p:nvPr/>
        </p:nvCxnSpPr>
        <p:spPr>
          <a:xfrm>
            <a:off x="6375400" y="5632708"/>
            <a:ext cx="3962400" cy="0"/>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CD20BB55-4340-41C7-8168-11E70EF6A933}"/>
                  </a:ext>
                </a:extLst>
              </p:cNvPr>
              <p:cNvSpPr txBox="1"/>
              <p:nvPr/>
            </p:nvSpPr>
            <p:spPr>
              <a:xfrm>
                <a:off x="10284967" y="5503769"/>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i="1">
                              <a:solidFill>
                                <a:schemeClr val="bg2">
                                  <a:lumMod val="50000"/>
                                </a:schemeClr>
                              </a:solidFill>
                              <a:latin typeface="Cambria Math" panose="02040503050406030204" pitchFamily="18" charset="0"/>
                            </a:rPr>
                            <m:t>1</m:t>
                          </m:r>
                        </m:sub>
                      </m:sSub>
                    </m:oMath>
                  </m:oMathPara>
                </a14:m>
                <a:endParaRPr lang="es-CO" dirty="0"/>
              </a:p>
            </p:txBody>
          </p:sp>
        </mc:Choice>
        <mc:Fallback xmlns="">
          <p:sp>
            <p:nvSpPr>
              <p:cNvPr id="29" name="CuadroTexto 28">
                <a:extLst>
                  <a:ext uri="{FF2B5EF4-FFF2-40B4-BE49-F238E27FC236}">
                    <a16:creationId xmlns:a16="http://schemas.microsoft.com/office/drawing/2014/main" id="{CD20BB55-4340-41C7-8168-11E70EF6A933}"/>
                  </a:ext>
                </a:extLst>
              </p:cNvPr>
              <p:cNvSpPr txBox="1">
                <a:spLocks noRot="1" noChangeAspect="1" noMove="1" noResize="1" noEditPoints="1" noAdjustHandles="1" noChangeArrowheads="1" noChangeShapeType="1" noTextEdit="1"/>
              </p:cNvSpPr>
              <p:nvPr/>
            </p:nvSpPr>
            <p:spPr>
              <a:xfrm>
                <a:off x="10284967" y="5503769"/>
                <a:ext cx="460767" cy="369332"/>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DC14DE9C-1B2A-4776-806C-67CED974D96E}"/>
                  </a:ext>
                </a:extLst>
              </p:cNvPr>
              <p:cNvSpPr txBox="1"/>
              <p:nvPr/>
            </p:nvSpPr>
            <p:spPr>
              <a:xfrm>
                <a:off x="6145016" y="3634808"/>
                <a:ext cx="4660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smtClean="0">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b="0" i="1" smtClean="0">
                              <a:solidFill>
                                <a:schemeClr val="bg2">
                                  <a:lumMod val="50000"/>
                                </a:schemeClr>
                              </a:solidFill>
                              <a:latin typeface="Cambria Math" panose="02040503050406030204" pitchFamily="18" charset="0"/>
                            </a:rPr>
                            <m:t>2</m:t>
                          </m:r>
                        </m:sub>
                      </m:sSub>
                    </m:oMath>
                  </m:oMathPara>
                </a14:m>
                <a:endParaRPr lang="es-CO" dirty="0"/>
              </a:p>
            </p:txBody>
          </p:sp>
        </mc:Choice>
        <mc:Fallback xmlns="">
          <p:sp>
            <p:nvSpPr>
              <p:cNvPr id="33" name="CuadroTexto 32">
                <a:extLst>
                  <a:ext uri="{FF2B5EF4-FFF2-40B4-BE49-F238E27FC236}">
                    <a16:creationId xmlns:a16="http://schemas.microsoft.com/office/drawing/2014/main" id="{DC14DE9C-1B2A-4776-806C-67CED974D96E}"/>
                  </a:ext>
                </a:extLst>
              </p:cNvPr>
              <p:cNvSpPr txBox="1">
                <a:spLocks noRot="1" noChangeAspect="1" noMove="1" noResize="1" noEditPoints="1" noAdjustHandles="1" noChangeArrowheads="1" noChangeShapeType="1" noTextEdit="1"/>
              </p:cNvSpPr>
              <p:nvPr/>
            </p:nvSpPr>
            <p:spPr>
              <a:xfrm>
                <a:off x="6145016" y="3634808"/>
                <a:ext cx="466089" cy="369332"/>
              </a:xfrm>
              <a:prstGeom prst="rect">
                <a:avLst/>
              </a:prstGeom>
              <a:blipFill>
                <a:blip r:embed="rId8"/>
                <a:stretch>
                  <a:fillRect/>
                </a:stretch>
              </a:blipFill>
            </p:spPr>
            <p:txBody>
              <a:bodyPr/>
              <a:lstStyle/>
              <a:p>
                <a:r>
                  <a:rPr lang="es-CO">
                    <a:noFill/>
                  </a:rPr>
                  <a:t> </a:t>
                </a:r>
              </a:p>
            </p:txBody>
          </p:sp>
        </mc:Fallback>
      </mc:AlternateContent>
      <p:pic>
        <p:nvPicPr>
          <p:cNvPr id="31" name="Gráfico 30" descr="Cerrar">
            <a:extLst>
              <a:ext uri="{FF2B5EF4-FFF2-40B4-BE49-F238E27FC236}">
                <a16:creationId xmlns:a16="http://schemas.microsoft.com/office/drawing/2014/main" id="{001EA49A-8BCE-494B-B1F8-2FC645B13B9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53124" y="4843600"/>
            <a:ext cx="191877" cy="191877"/>
          </a:xfrm>
          <a:prstGeom prst="rect">
            <a:avLst/>
          </a:prstGeom>
        </p:spPr>
      </p:pic>
      <p:pic>
        <p:nvPicPr>
          <p:cNvPr id="36" name="Gráfico 35" descr="Cerrar">
            <a:extLst>
              <a:ext uri="{FF2B5EF4-FFF2-40B4-BE49-F238E27FC236}">
                <a16:creationId xmlns:a16="http://schemas.microsoft.com/office/drawing/2014/main" id="{2EBD9CCB-0088-4547-AA06-FC181B65C4E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93222" y="4792812"/>
            <a:ext cx="191877" cy="191877"/>
          </a:xfrm>
          <a:prstGeom prst="rect">
            <a:avLst/>
          </a:prstGeom>
        </p:spPr>
      </p:pic>
      <p:pic>
        <p:nvPicPr>
          <p:cNvPr id="37" name="Gráfico 36" descr="Cerrar">
            <a:extLst>
              <a:ext uri="{FF2B5EF4-FFF2-40B4-BE49-F238E27FC236}">
                <a16:creationId xmlns:a16="http://schemas.microsoft.com/office/drawing/2014/main" id="{90AF2ECC-9CFE-49FF-BFF0-8ADB67240F8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35429" y="4878707"/>
            <a:ext cx="191877" cy="191877"/>
          </a:xfrm>
          <a:prstGeom prst="rect">
            <a:avLst/>
          </a:prstGeom>
        </p:spPr>
      </p:pic>
      <p:pic>
        <p:nvPicPr>
          <p:cNvPr id="38" name="Gráfico 37" descr="Cerrar">
            <a:extLst>
              <a:ext uri="{FF2B5EF4-FFF2-40B4-BE49-F238E27FC236}">
                <a16:creationId xmlns:a16="http://schemas.microsoft.com/office/drawing/2014/main" id="{99374EE4-F2B9-410E-B10C-1353245BF55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67530" y="4755419"/>
            <a:ext cx="191877" cy="191877"/>
          </a:xfrm>
          <a:prstGeom prst="rect">
            <a:avLst/>
          </a:prstGeom>
        </p:spPr>
      </p:pic>
      <p:pic>
        <p:nvPicPr>
          <p:cNvPr id="39" name="Gráfico 38" descr="Cerrar">
            <a:extLst>
              <a:ext uri="{FF2B5EF4-FFF2-40B4-BE49-F238E27FC236}">
                <a16:creationId xmlns:a16="http://schemas.microsoft.com/office/drawing/2014/main" id="{CAC8D534-7155-4205-8D83-3E7EEEE2378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18356" y="4913002"/>
            <a:ext cx="191877" cy="191877"/>
          </a:xfrm>
          <a:prstGeom prst="rect">
            <a:avLst/>
          </a:prstGeom>
        </p:spPr>
      </p:pic>
      <p:pic>
        <p:nvPicPr>
          <p:cNvPr id="40" name="Gráfico 39" descr="Cerrar">
            <a:extLst>
              <a:ext uri="{FF2B5EF4-FFF2-40B4-BE49-F238E27FC236}">
                <a16:creationId xmlns:a16="http://schemas.microsoft.com/office/drawing/2014/main" id="{26684920-A47E-4C35-916B-90AFD1D3B6D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55804" y="4755419"/>
            <a:ext cx="191877" cy="191877"/>
          </a:xfrm>
          <a:prstGeom prst="rect">
            <a:avLst/>
          </a:prstGeom>
        </p:spPr>
      </p:pic>
      <p:pic>
        <p:nvPicPr>
          <p:cNvPr id="41" name="Gráfico 40" descr="Cerrar">
            <a:extLst>
              <a:ext uri="{FF2B5EF4-FFF2-40B4-BE49-F238E27FC236}">
                <a16:creationId xmlns:a16="http://schemas.microsoft.com/office/drawing/2014/main" id="{EF997D31-B2E9-4D33-81FF-46D45634B8A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6655" y="4919733"/>
            <a:ext cx="191877" cy="191877"/>
          </a:xfrm>
          <a:prstGeom prst="rect">
            <a:avLst/>
          </a:prstGeom>
        </p:spPr>
      </p:pic>
      <p:pic>
        <p:nvPicPr>
          <p:cNvPr id="42" name="Gráfico 41" descr="Cerrar">
            <a:extLst>
              <a:ext uri="{FF2B5EF4-FFF2-40B4-BE49-F238E27FC236}">
                <a16:creationId xmlns:a16="http://schemas.microsoft.com/office/drawing/2014/main" id="{4D341B07-E6EE-4DB6-816D-AA6C9187B98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73962" y="4766201"/>
            <a:ext cx="191877" cy="191877"/>
          </a:xfrm>
          <a:prstGeom prst="rect">
            <a:avLst/>
          </a:prstGeom>
        </p:spPr>
      </p:pic>
      <p:pic>
        <p:nvPicPr>
          <p:cNvPr id="43" name="Gráfico 42" descr="Cerrar">
            <a:extLst>
              <a:ext uri="{FF2B5EF4-FFF2-40B4-BE49-F238E27FC236}">
                <a16:creationId xmlns:a16="http://schemas.microsoft.com/office/drawing/2014/main" id="{9480C59D-DE8A-4F0B-A5EA-1B7D07A8444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82997" y="4946608"/>
            <a:ext cx="191877" cy="191877"/>
          </a:xfrm>
          <a:prstGeom prst="rect">
            <a:avLst/>
          </a:prstGeom>
        </p:spPr>
      </p:pic>
      <p:pic>
        <p:nvPicPr>
          <p:cNvPr id="44" name="Gráfico 43" descr="Cerrar">
            <a:extLst>
              <a:ext uri="{FF2B5EF4-FFF2-40B4-BE49-F238E27FC236}">
                <a16:creationId xmlns:a16="http://schemas.microsoft.com/office/drawing/2014/main" id="{4C400CCD-F284-4B2B-8973-A4D81C07CC8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78534" y="4737245"/>
            <a:ext cx="191877" cy="191877"/>
          </a:xfrm>
          <a:prstGeom prst="rect">
            <a:avLst/>
          </a:prstGeom>
        </p:spPr>
      </p:pic>
      <p:pic>
        <p:nvPicPr>
          <p:cNvPr id="45" name="Gráfico 44" descr="Cerrar">
            <a:extLst>
              <a:ext uri="{FF2B5EF4-FFF2-40B4-BE49-F238E27FC236}">
                <a16:creationId xmlns:a16="http://schemas.microsoft.com/office/drawing/2014/main" id="{31C9A556-E2E2-4067-AAF5-E63B326FD41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55516" y="4912619"/>
            <a:ext cx="191877" cy="191877"/>
          </a:xfrm>
          <a:prstGeom prst="rect">
            <a:avLst/>
          </a:prstGeom>
        </p:spPr>
      </p:pic>
      <p:pic>
        <p:nvPicPr>
          <p:cNvPr id="46" name="Gráfico 45" descr="Cerrar">
            <a:extLst>
              <a:ext uri="{FF2B5EF4-FFF2-40B4-BE49-F238E27FC236}">
                <a16:creationId xmlns:a16="http://schemas.microsoft.com/office/drawing/2014/main" id="{D9F1D893-BFBE-4EF6-914B-CEFBB4453D0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10614" y="4780819"/>
            <a:ext cx="191877" cy="191877"/>
          </a:xfrm>
          <a:prstGeom prst="rect">
            <a:avLst/>
          </a:prstGeom>
        </p:spPr>
      </p:pic>
      <p:sp>
        <p:nvSpPr>
          <p:cNvPr id="34" name="Abrir llave 33">
            <a:extLst>
              <a:ext uri="{FF2B5EF4-FFF2-40B4-BE49-F238E27FC236}">
                <a16:creationId xmlns:a16="http://schemas.microsoft.com/office/drawing/2014/main" id="{664A9260-E766-43D5-A4AC-E8827C9D9707}"/>
              </a:ext>
            </a:extLst>
          </p:cNvPr>
          <p:cNvSpPr/>
          <p:nvPr/>
        </p:nvSpPr>
        <p:spPr>
          <a:xfrm>
            <a:off x="6145016" y="4768159"/>
            <a:ext cx="277774" cy="308895"/>
          </a:xfrm>
          <a:prstGeom prst="leftBrace">
            <a:avLst/>
          </a:prstGeom>
          <a:ln w="19050">
            <a:solidFill>
              <a:srgbClr val="02693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49" name="Abrir llave 48">
            <a:extLst>
              <a:ext uri="{FF2B5EF4-FFF2-40B4-BE49-F238E27FC236}">
                <a16:creationId xmlns:a16="http://schemas.microsoft.com/office/drawing/2014/main" id="{6078A4BA-1689-496C-A654-D76F055C5E50}"/>
              </a:ext>
            </a:extLst>
          </p:cNvPr>
          <p:cNvSpPr/>
          <p:nvPr/>
        </p:nvSpPr>
        <p:spPr>
          <a:xfrm rot="16200000">
            <a:off x="7938922" y="5112179"/>
            <a:ext cx="277774" cy="1449365"/>
          </a:xfrm>
          <a:prstGeom prst="leftBrace">
            <a:avLst/>
          </a:prstGeom>
          <a:ln w="19050">
            <a:solidFill>
              <a:srgbClr val="02693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35" name="CuadroTexto 34">
                <a:extLst>
                  <a:ext uri="{FF2B5EF4-FFF2-40B4-BE49-F238E27FC236}">
                    <a16:creationId xmlns:a16="http://schemas.microsoft.com/office/drawing/2014/main" id="{B85CFAA7-0EA6-471A-9007-C385005C6F56}"/>
                  </a:ext>
                </a:extLst>
              </p:cNvPr>
              <p:cNvSpPr txBox="1"/>
              <p:nvPr/>
            </p:nvSpPr>
            <p:spPr>
              <a:xfrm>
                <a:off x="4649894" y="6066312"/>
                <a:ext cx="4126835" cy="923330"/>
              </a:xfrm>
              <a:prstGeom prst="rect">
                <a:avLst/>
              </a:prstGeom>
              <a:noFill/>
            </p:spPr>
            <p:txBody>
              <a:bodyPr wrap="none" rtlCol="0">
                <a:spAutoFit/>
              </a:bodyPr>
              <a:lstStyle/>
              <a:p>
                <a:r>
                  <a:rPr lang="es-CO" dirty="0">
                    <a:solidFill>
                      <a:schemeClr val="bg2">
                        <a:lumMod val="50000"/>
                      </a:schemeClr>
                    </a:solidFill>
                    <a:latin typeface="Roboto" panose="02000000000000000000" pitchFamily="2" charset="0"/>
                  </a:rPr>
                  <a:t>Only </a:t>
                </a:r>
                <a:r>
                  <a:rPr lang="es-CO" dirty="0" err="1">
                    <a:solidFill>
                      <a:schemeClr val="bg2">
                        <a:lumMod val="50000"/>
                      </a:schemeClr>
                    </a:solidFill>
                    <a:latin typeface="Roboto" panose="02000000000000000000" pitchFamily="2" charset="0"/>
                  </a:rPr>
                  <a:t>take</a:t>
                </a:r>
                <a:r>
                  <a:rPr lang="es-CO" dirty="0">
                    <a:solidFill>
                      <a:schemeClr val="bg2">
                        <a:lumMod val="50000"/>
                      </a:schemeClr>
                    </a:solidFill>
                    <a:latin typeface="Roboto" panose="02000000000000000000" pitchFamily="2" charset="0"/>
                  </a:rPr>
                  <a:t> </a:t>
                </a:r>
                <a14:m>
                  <m:oMath xmlns:m="http://schemas.openxmlformats.org/officeDocument/2006/math">
                    <m:sSub>
                      <m:sSubPr>
                        <m:ctrlPr>
                          <a:rPr lang="es-CO" i="1">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i="1">
                            <a:solidFill>
                              <a:schemeClr val="bg2">
                                <a:lumMod val="50000"/>
                              </a:schemeClr>
                            </a:solidFill>
                            <a:latin typeface="Cambria Math" panose="02040503050406030204" pitchFamily="18" charset="0"/>
                          </a:rPr>
                          <m:t>1</m:t>
                        </m:r>
                      </m:sub>
                    </m:sSub>
                  </m:oMath>
                </a14:m>
                <a:r>
                  <a:rPr lang="es-CO" dirty="0" err="1">
                    <a:solidFill>
                      <a:schemeClr val="bg2">
                        <a:lumMod val="50000"/>
                      </a:schemeClr>
                    </a:solidFill>
                    <a:latin typeface="Roboto" panose="02000000000000000000" pitchFamily="2" charset="0"/>
                  </a:rPr>
                  <a:t>which</a:t>
                </a:r>
                <a:r>
                  <a:rPr lang="es-CO" dirty="0">
                    <a:solidFill>
                      <a:schemeClr val="bg2">
                        <a:lumMod val="50000"/>
                      </a:schemeClr>
                    </a:solidFill>
                    <a:latin typeface="Roboto" panose="02000000000000000000" pitchFamily="2" charset="0"/>
                  </a:rPr>
                  <a:t> has more </a:t>
                </a:r>
                <a:r>
                  <a:rPr lang="es-CO" dirty="0" err="1">
                    <a:solidFill>
                      <a:schemeClr val="bg2">
                        <a:lumMod val="50000"/>
                      </a:schemeClr>
                    </a:solidFill>
                    <a:latin typeface="Roboto" panose="02000000000000000000" pitchFamily="2" charset="0"/>
                  </a:rPr>
                  <a:t>variance</a:t>
                </a:r>
                <a:r>
                  <a:rPr lang="es-CO" dirty="0">
                    <a:solidFill>
                      <a:schemeClr val="bg2">
                        <a:lumMod val="50000"/>
                      </a:schemeClr>
                    </a:solidFill>
                    <a:latin typeface="Roboto" panose="02000000000000000000" pitchFamily="2" charset="0"/>
                  </a:rPr>
                  <a:t>, </a:t>
                </a:r>
              </a:p>
              <a:p>
                <a:r>
                  <a:rPr lang="es-CO" dirty="0" err="1">
                    <a:solidFill>
                      <a:schemeClr val="bg2">
                        <a:lumMod val="50000"/>
                      </a:schemeClr>
                    </a:solidFill>
                    <a:latin typeface="Roboto" panose="02000000000000000000" pitchFamily="2" charset="0"/>
                  </a:rPr>
                  <a:t>to</a:t>
                </a:r>
                <a:r>
                  <a:rPr lang="es-CO" dirty="0">
                    <a:solidFill>
                      <a:schemeClr val="bg2">
                        <a:lumMod val="50000"/>
                      </a:schemeClr>
                    </a:solidFill>
                    <a:latin typeface="Roboto" panose="02000000000000000000" pitchFamily="2" charset="0"/>
                  </a:rPr>
                  <a:t> reduce de </a:t>
                </a:r>
                <a:r>
                  <a:rPr lang="es-CO" dirty="0" err="1">
                    <a:solidFill>
                      <a:schemeClr val="bg2">
                        <a:lumMod val="50000"/>
                      </a:schemeClr>
                    </a:solidFill>
                    <a:latin typeface="Roboto" panose="02000000000000000000" pitchFamily="2" charset="0"/>
                  </a:rPr>
                  <a:t>number</a:t>
                </a:r>
                <a:r>
                  <a:rPr lang="es-CO" dirty="0">
                    <a:solidFill>
                      <a:schemeClr val="bg2">
                        <a:lumMod val="50000"/>
                      </a:schemeClr>
                    </a:solidFill>
                    <a:latin typeface="Roboto" panose="02000000000000000000" pitchFamily="2" charset="0"/>
                  </a:rPr>
                  <a:t> </a:t>
                </a:r>
                <a:r>
                  <a:rPr lang="es-CO" dirty="0" err="1">
                    <a:solidFill>
                      <a:schemeClr val="bg2">
                        <a:lumMod val="50000"/>
                      </a:schemeClr>
                    </a:solidFill>
                    <a:latin typeface="Roboto" panose="02000000000000000000" pitchFamily="2" charset="0"/>
                  </a:rPr>
                  <a:t>of</a:t>
                </a:r>
                <a:r>
                  <a:rPr lang="es-CO" dirty="0">
                    <a:solidFill>
                      <a:schemeClr val="bg2">
                        <a:lumMod val="50000"/>
                      </a:schemeClr>
                    </a:solidFill>
                    <a:latin typeface="Roboto" panose="02000000000000000000" pitchFamily="2" charset="0"/>
                  </a:rPr>
                  <a:t> </a:t>
                </a:r>
                <a:r>
                  <a:rPr lang="es-CO" dirty="0" err="1">
                    <a:solidFill>
                      <a:schemeClr val="bg2">
                        <a:lumMod val="50000"/>
                      </a:schemeClr>
                    </a:solidFill>
                    <a:latin typeface="Roboto" panose="02000000000000000000" pitchFamily="2" charset="0"/>
                  </a:rPr>
                  <a:t>features</a:t>
                </a:r>
                <a:endParaRPr lang="es-CO" dirty="0">
                  <a:solidFill>
                    <a:schemeClr val="bg2">
                      <a:lumMod val="50000"/>
                    </a:schemeClr>
                  </a:solidFill>
                  <a:latin typeface="Roboto" panose="02000000000000000000" pitchFamily="2" charset="0"/>
                </a:endParaRPr>
              </a:p>
              <a:p>
                <a:endParaRPr lang="es-CO" dirty="0"/>
              </a:p>
            </p:txBody>
          </p:sp>
        </mc:Choice>
        <mc:Fallback xmlns="">
          <p:sp>
            <p:nvSpPr>
              <p:cNvPr id="35" name="CuadroTexto 34">
                <a:extLst>
                  <a:ext uri="{FF2B5EF4-FFF2-40B4-BE49-F238E27FC236}">
                    <a16:creationId xmlns:a16="http://schemas.microsoft.com/office/drawing/2014/main" id="{B85CFAA7-0EA6-471A-9007-C385005C6F56}"/>
                  </a:ext>
                </a:extLst>
              </p:cNvPr>
              <p:cNvSpPr txBox="1">
                <a:spLocks noRot="1" noChangeAspect="1" noMove="1" noResize="1" noEditPoints="1" noAdjustHandles="1" noChangeArrowheads="1" noChangeShapeType="1" noTextEdit="1"/>
              </p:cNvSpPr>
              <p:nvPr/>
            </p:nvSpPr>
            <p:spPr>
              <a:xfrm>
                <a:off x="4649894" y="6066312"/>
                <a:ext cx="4126835" cy="923330"/>
              </a:xfrm>
              <a:prstGeom prst="rect">
                <a:avLst/>
              </a:prstGeom>
              <a:blipFill>
                <a:blip r:embed="rId11"/>
                <a:stretch>
                  <a:fillRect l="-1329" t="-3289" r="-148"/>
                </a:stretch>
              </a:blipFill>
            </p:spPr>
            <p:txBody>
              <a:bodyPr/>
              <a:lstStyle/>
              <a:p>
                <a:r>
                  <a:rPr lang="es-CO">
                    <a:noFill/>
                  </a:rPr>
                  <a:t> </a:t>
                </a:r>
              </a:p>
            </p:txBody>
          </p:sp>
        </mc:Fallback>
      </mc:AlternateContent>
    </p:spTree>
    <p:extLst>
      <p:ext uri="{BB962C8B-B14F-4D97-AF65-F5344CB8AC3E}">
        <p14:creationId xmlns:p14="http://schemas.microsoft.com/office/powerpoint/2010/main" val="1623963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29527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300" dirty="0">
                <a:solidFill>
                  <a:schemeClr val="bg2">
                    <a:lumMod val="50000"/>
                  </a:schemeClr>
                </a:solidFill>
                <a:latin typeface="Roboto" panose="02000000000000000000" pitchFamily="2" charset="0"/>
                <a:ea typeface="Roboto" panose="02000000000000000000" pitchFamily="2" charset="0"/>
              </a:rPr>
              <a:t>PCA </a:t>
            </a:r>
            <a:r>
              <a:rPr lang="es-ES" sz="3300" dirty="0" err="1">
                <a:solidFill>
                  <a:schemeClr val="bg2">
                    <a:lumMod val="50000"/>
                  </a:schemeClr>
                </a:solidFill>
                <a:latin typeface="Roboto" panose="02000000000000000000" pitchFamily="2" charset="0"/>
                <a:ea typeface="Roboto" panose="02000000000000000000" pitchFamily="2" charset="0"/>
              </a:rPr>
              <a:t>automaticaly</a:t>
            </a:r>
            <a:r>
              <a:rPr lang="es-ES" sz="3300" dirty="0">
                <a:solidFill>
                  <a:schemeClr val="bg2">
                    <a:lumMod val="50000"/>
                  </a:schemeClr>
                </a:solidFill>
                <a:latin typeface="Roboto" panose="02000000000000000000" pitchFamily="2" charset="0"/>
                <a:ea typeface="Roboto" panose="02000000000000000000" pitchFamily="2" charset="0"/>
              </a:rPr>
              <a:t> decides </a:t>
            </a:r>
            <a:r>
              <a:rPr lang="es-ES" sz="3300" dirty="0" err="1">
                <a:solidFill>
                  <a:schemeClr val="bg2">
                    <a:lumMod val="50000"/>
                  </a:schemeClr>
                </a:solidFill>
                <a:latin typeface="Roboto" panose="02000000000000000000" pitchFamily="2" charset="0"/>
                <a:ea typeface="Roboto" panose="02000000000000000000" pitchFamily="2" charset="0"/>
              </a:rPr>
              <a:t>which</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features</a:t>
            </a:r>
            <a:r>
              <a:rPr lang="es-ES" sz="3300" dirty="0">
                <a:solidFill>
                  <a:schemeClr val="bg2">
                    <a:lumMod val="50000"/>
                  </a:schemeClr>
                </a:solidFill>
                <a:latin typeface="Roboto" panose="02000000000000000000" pitchFamily="2" charset="0"/>
                <a:ea typeface="Roboto" panose="02000000000000000000" pitchFamily="2" charset="0"/>
              </a:rPr>
              <a:t> are </a:t>
            </a:r>
            <a:r>
              <a:rPr lang="es-ES" sz="3300" dirty="0" err="1">
                <a:solidFill>
                  <a:schemeClr val="bg2">
                    <a:lumMod val="50000"/>
                  </a:schemeClr>
                </a:solidFill>
                <a:latin typeface="Roboto" panose="02000000000000000000" pitchFamily="2" charset="0"/>
                <a:ea typeface="Roboto" panose="02000000000000000000" pitchFamily="2" charset="0"/>
              </a:rPr>
              <a:t>relevant</a:t>
            </a:r>
            <a:r>
              <a:rPr lang="es-ES" sz="3300" dirty="0">
                <a:solidFill>
                  <a:schemeClr val="bg2">
                    <a:lumMod val="50000"/>
                  </a:schemeClr>
                </a:solidFill>
                <a:latin typeface="Roboto" panose="02000000000000000000" pitchFamily="2" charset="0"/>
                <a:ea typeface="Roboto" panose="02000000000000000000" pitchFamily="2" charset="0"/>
              </a:rPr>
              <a:t> (more </a:t>
            </a:r>
            <a:r>
              <a:rPr lang="es-ES" sz="3300" dirty="0" err="1">
                <a:solidFill>
                  <a:schemeClr val="bg2">
                    <a:lumMod val="50000"/>
                  </a:schemeClr>
                </a:solidFill>
                <a:latin typeface="Roboto" panose="02000000000000000000" pitchFamily="2" charset="0"/>
                <a:ea typeface="Roboto" panose="02000000000000000000" pitchFamily="2" charset="0"/>
              </a:rPr>
              <a:t>variance</a:t>
            </a:r>
            <a:r>
              <a:rPr lang="es-ES" sz="3300" dirty="0">
                <a:solidFill>
                  <a:schemeClr val="bg2">
                    <a:lumMod val="50000"/>
                  </a:schemeClr>
                </a:solidFill>
                <a:latin typeface="Roboto" panose="02000000000000000000" pitchFamily="2" charset="0"/>
                <a:ea typeface="Roboto" panose="02000000000000000000" pitchFamily="2" charset="0"/>
              </a:rPr>
              <a:t>)</a:t>
            </a:r>
          </a:p>
          <a:p>
            <a:pPr algn="just"/>
            <a:endParaRPr lang="es-ES" sz="3300" dirty="0">
              <a:solidFill>
                <a:schemeClr val="bg2">
                  <a:lumMod val="50000"/>
                </a:schemeClr>
              </a:solidFill>
              <a:latin typeface="Roboto" panose="02000000000000000000" pitchFamily="2" charset="0"/>
              <a:ea typeface="Roboto" panose="02000000000000000000" pitchFamily="2" charset="0"/>
            </a:endParaRPr>
          </a:p>
          <a:p>
            <a:pPr algn="just"/>
            <a:r>
              <a:rPr lang="es-ES" sz="3300" dirty="0" err="1">
                <a:solidFill>
                  <a:schemeClr val="bg2">
                    <a:lumMod val="50000"/>
                  </a:schemeClr>
                </a:solidFill>
                <a:latin typeface="Roboto" panose="02000000000000000000" pitchFamily="2" charset="0"/>
                <a:ea typeface="Roboto" panose="02000000000000000000" pitchFamily="2" charset="0"/>
              </a:rPr>
              <a:t>It</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is</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very</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useful</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to</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visualize</a:t>
            </a:r>
            <a:r>
              <a:rPr lang="es-ES" sz="3300" dirty="0">
                <a:solidFill>
                  <a:schemeClr val="bg2">
                    <a:lumMod val="50000"/>
                  </a:schemeClr>
                </a:solidFill>
                <a:latin typeface="Roboto" panose="02000000000000000000" pitchFamily="2" charset="0"/>
                <a:ea typeface="Roboto" panose="02000000000000000000" pitchFamily="2" charset="0"/>
              </a:rPr>
              <a:t> data </a:t>
            </a:r>
            <a:r>
              <a:rPr lang="es-ES" sz="3300" dirty="0" err="1">
                <a:solidFill>
                  <a:schemeClr val="bg2">
                    <a:lumMod val="50000"/>
                  </a:schemeClr>
                </a:solidFill>
                <a:latin typeface="Roboto" panose="02000000000000000000" pitchFamily="2" charset="0"/>
                <a:ea typeface="Roboto" panose="02000000000000000000" pitchFamily="2" charset="0"/>
              </a:rPr>
              <a:t>to</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understand</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how</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it</a:t>
            </a:r>
            <a:r>
              <a:rPr lang="es-ES" sz="3300" dirty="0">
                <a:solidFill>
                  <a:schemeClr val="bg2">
                    <a:lumMod val="50000"/>
                  </a:schemeClr>
                </a:solidFill>
                <a:latin typeface="Roboto" panose="02000000000000000000" pitchFamily="2" charset="0"/>
                <a:ea typeface="Roboto" panose="02000000000000000000" pitchFamily="2" charset="0"/>
              </a:rPr>
              <a:t> looks </a:t>
            </a:r>
            <a:r>
              <a:rPr lang="es-ES" sz="3300" dirty="0" err="1">
                <a:solidFill>
                  <a:schemeClr val="bg2">
                    <a:lumMod val="50000"/>
                  </a:schemeClr>
                </a:solidFill>
                <a:latin typeface="Roboto" panose="02000000000000000000" pitchFamily="2" charset="0"/>
                <a:ea typeface="Roboto" panose="02000000000000000000" pitchFamily="2" charset="0"/>
              </a:rPr>
              <a:t>like</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what</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is</a:t>
            </a:r>
            <a:r>
              <a:rPr lang="es-ES" sz="3300" dirty="0">
                <a:solidFill>
                  <a:schemeClr val="bg2">
                    <a:lumMod val="50000"/>
                  </a:schemeClr>
                </a:solidFill>
                <a:latin typeface="Roboto" panose="02000000000000000000" pitchFamily="2" charset="0"/>
                <a:ea typeface="Roboto" panose="02000000000000000000" pitchFamily="2" charset="0"/>
              </a:rPr>
              <a:t> happening in </a:t>
            </a:r>
            <a:r>
              <a:rPr lang="es-ES" sz="3300" dirty="0" err="1">
                <a:solidFill>
                  <a:schemeClr val="bg2">
                    <a:lumMod val="50000"/>
                  </a:schemeClr>
                </a:solidFill>
                <a:latin typeface="Roboto" panose="02000000000000000000" pitchFamily="2" charset="0"/>
                <a:ea typeface="Roboto" panose="02000000000000000000" pitchFamily="2" charset="0"/>
              </a:rPr>
              <a:t>the</a:t>
            </a:r>
            <a:r>
              <a:rPr lang="es-ES" sz="3300" dirty="0">
                <a:solidFill>
                  <a:schemeClr val="bg2">
                    <a:lumMod val="50000"/>
                  </a:schemeClr>
                </a:solidFill>
                <a:latin typeface="Roboto" panose="02000000000000000000" pitchFamily="2" charset="0"/>
                <a:ea typeface="Roboto" panose="02000000000000000000" pitchFamily="2" charset="0"/>
              </a:rPr>
              <a:t> data.</a:t>
            </a:r>
          </a:p>
          <a:p>
            <a:pPr algn="just"/>
            <a:endParaRPr lang="es-ES" sz="33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How</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does</a:t>
            </a:r>
            <a:r>
              <a:rPr lang="es-ES" sz="3200" b="1" dirty="0">
                <a:solidFill>
                  <a:schemeClr val="bg1"/>
                </a:solidFill>
                <a:latin typeface="Arial" panose="020B0604020202020204" pitchFamily="34" charset="0"/>
                <a:ea typeface="Roboto Slab" pitchFamily="2" charset="0"/>
                <a:cs typeface="Arial" panose="020B0604020202020204" pitchFamily="34" charset="0"/>
              </a:rPr>
              <a:t> PCA </a:t>
            </a:r>
            <a:r>
              <a:rPr lang="es-ES" sz="3200" b="1" dirty="0" err="1">
                <a:solidFill>
                  <a:schemeClr val="bg1"/>
                </a:solidFill>
                <a:latin typeface="Arial" panose="020B0604020202020204" pitchFamily="34" charset="0"/>
                <a:ea typeface="Roboto Slab" pitchFamily="2" charset="0"/>
                <a:cs typeface="Arial" panose="020B0604020202020204" pitchFamily="34" charset="0"/>
              </a:rPr>
              <a:t>work</a:t>
            </a:r>
            <a:r>
              <a:rPr lang="es-ES" sz="3200" b="1" dirty="0">
                <a:solidFill>
                  <a:schemeClr val="bg1"/>
                </a:solidFill>
                <a:latin typeface="Arial" panose="020B0604020202020204" pitchFamily="34" charset="0"/>
                <a:ea typeface="Roboto Slab" pitchFamily="2" charset="0"/>
                <a:cs typeface="Arial" panose="020B0604020202020204" pitchFamily="34" charset="0"/>
              </a:rPr>
              <a:t>?</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1170978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86621" y="2007067"/>
            <a:ext cx="10320728" cy="29527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300" dirty="0" err="1">
                <a:solidFill>
                  <a:schemeClr val="bg2">
                    <a:lumMod val="50000"/>
                  </a:schemeClr>
                </a:solidFill>
                <a:latin typeface="Roboto" panose="02000000000000000000" pitchFamily="2" charset="0"/>
                <a:ea typeface="Roboto" panose="02000000000000000000" pitchFamily="2" charset="0"/>
              </a:rPr>
              <a:t>For</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example</a:t>
            </a:r>
            <a:r>
              <a:rPr lang="es-ES" sz="3300" dirty="0">
                <a:solidFill>
                  <a:schemeClr val="bg2">
                    <a:lumMod val="50000"/>
                  </a:schemeClr>
                </a:solidFill>
                <a:latin typeface="Roboto" panose="02000000000000000000" pitchFamily="2" charset="0"/>
                <a:ea typeface="Roboto" panose="02000000000000000000" pitchFamily="2" charset="0"/>
              </a:rPr>
              <a:t>, car </a:t>
            </a:r>
            <a:r>
              <a:rPr lang="es-ES" sz="3300" dirty="0" err="1">
                <a:solidFill>
                  <a:schemeClr val="bg2">
                    <a:lumMod val="50000"/>
                  </a:schemeClr>
                </a:solidFill>
                <a:latin typeface="Roboto" panose="02000000000000000000" pitchFamily="2" charset="0"/>
                <a:ea typeface="Roboto" panose="02000000000000000000" pitchFamily="2" charset="0"/>
              </a:rPr>
              <a:t>measurements</a:t>
            </a:r>
            <a:r>
              <a:rPr lang="es-ES" sz="3300"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How</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does</a:t>
            </a:r>
            <a:r>
              <a:rPr lang="es-ES" sz="3200" b="1" dirty="0">
                <a:solidFill>
                  <a:schemeClr val="bg1"/>
                </a:solidFill>
                <a:latin typeface="Arial" panose="020B0604020202020204" pitchFamily="34" charset="0"/>
                <a:ea typeface="Roboto Slab" pitchFamily="2" charset="0"/>
                <a:cs typeface="Arial" panose="020B0604020202020204" pitchFamily="34" charset="0"/>
              </a:rPr>
              <a:t> PCA </a:t>
            </a:r>
            <a:r>
              <a:rPr lang="es-ES" sz="3200" b="1" dirty="0" err="1">
                <a:solidFill>
                  <a:schemeClr val="bg1"/>
                </a:solidFill>
                <a:latin typeface="Arial" panose="020B0604020202020204" pitchFamily="34" charset="0"/>
                <a:ea typeface="Roboto Slab" pitchFamily="2" charset="0"/>
                <a:cs typeface="Arial" panose="020B0604020202020204" pitchFamily="34" charset="0"/>
              </a:rPr>
              <a:t>work</a:t>
            </a:r>
            <a:r>
              <a:rPr lang="es-ES" sz="3200" b="1" dirty="0">
                <a:solidFill>
                  <a:schemeClr val="bg1"/>
                </a:solidFill>
                <a:latin typeface="Arial" panose="020B0604020202020204" pitchFamily="34" charset="0"/>
                <a:ea typeface="Roboto Slab" pitchFamily="2" charset="0"/>
                <a:cs typeface="Arial" panose="020B0604020202020204" pitchFamily="34" charset="0"/>
              </a:rPr>
              <a:t>?</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pic>
        <p:nvPicPr>
          <p:cNvPr id="4" name="Imagen 3">
            <a:extLst>
              <a:ext uri="{FF2B5EF4-FFF2-40B4-BE49-F238E27FC236}">
                <a16:creationId xmlns:a16="http://schemas.microsoft.com/office/drawing/2014/main" id="{6962C7CB-4BDD-470D-80A8-9DF28B46E8C7}"/>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95680" y="3003430"/>
            <a:ext cx="4219824" cy="2738967"/>
          </a:xfrm>
          <a:prstGeom prst="rect">
            <a:avLst/>
          </a:prstGeom>
        </p:spPr>
      </p:pic>
      <p:cxnSp>
        <p:nvCxnSpPr>
          <p:cNvPr id="7" name="Conector recto de flecha 6">
            <a:extLst>
              <a:ext uri="{FF2B5EF4-FFF2-40B4-BE49-F238E27FC236}">
                <a16:creationId xmlns:a16="http://schemas.microsoft.com/office/drawing/2014/main" id="{75E23D5C-FB6F-44B5-B301-BAAF1173C9E6}"/>
              </a:ext>
            </a:extLst>
          </p:cNvPr>
          <p:cNvCxnSpPr>
            <a:cxnSpLocks/>
          </p:cNvCxnSpPr>
          <p:nvPr/>
        </p:nvCxnSpPr>
        <p:spPr>
          <a:xfrm>
            <a:off x="1413933" y="5254003"/>
            <a:ext cx="2904067" cy="499533"/>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1AFF096A-7715-46F0-9E0A-D5312E7707F2}"/>
              </a:ext>
            </a:extLst>
          </p:cNvPr>
          <p:cNvSpPr txBox="1"/>
          <p:nvPr/>
        </p:nvSpPr>
        <p:spPr>
          <a:xfrm>
            <a:off x="2041958" y="5448042"/>
            <a:ext cx="824008" cy="369332"/>
          </a:xfrm>
          <a:prstGeom prst="rect">
            <a:avLst/>
          </a:prstGeom>
          <a:noFill/>
        </p:spPr>
        <p:txBody>
          <a:bodyPr wrap="none" rtlCol="0">
            <a:spAutoFit/>
          </a:bodyPr>
          <a:lstStyle/>
          <a:p>
            <a:r>
              <a:rPr lang="es-CO" dirty="0" err="1">
                <a:solidFill>
                  <a:schemeClr val="bg1"/>
                </a:solidFill>
              </a:rPr>
              <a:t>Length</a:t>
            </a:r>
            <a:endParaRPr lang="es-CO" dirty="0">
              <a:solidFill>
                <a:schemeClr val="bg1"/>
              </a:solidFill>
            </a:endParaRPr>
          </a:p>
        </p:txBody>
      </p:sp>
      <p:cxnSp>
        <p:nvCxnSpPr>
          <p:cNvPr id="13" name="Conector recto de flecha 12">
            <a:extLst>
              <a:ext uri="{FF2B5EF4-FFF2-40B4-BE49-F238E27FC236}">
                <a16:creationId xmlns:a16="http://schemas.microsoft.com/office/drawing/2014/main" id="{55EDEE55-7A58-4D44-9D28-38FEEEFA81C0}"/>
              </a:ext>
            </a:extLst>
          </p:cNvPr>
          <p:cNvCxnSpPr>
            <a:cxnSpLocks/>
          </p:cNvCxnSpPr>
          <p:nvPr/>
        </p:nvCxnSpPr>
        <p:spPr>
          <a:xfrm flipV="1">
            <a:off x="4456518" y="5123501"/>
            <a:ext cx="1058986" cy="509208"/>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1DB67BA7-AE5A-4BBD-9C21-4092C4E5E746}"/>
              </a:ext>
            </a:extLst>
          </p:cNvPr>
          <p:cNvSpPr txBox="1"/>
          <p:nvPr/>
        </p:nvSpPr>
        <p:spPr>
          <a:xfrm>
            <a:off x="4760755" y="5373065"/>
            <a:ext cx="763351" cy="369332"/>
          </a:xfrm>
          <a:prstGeom prst="rect">
            <a:avLst/>
          </a:prstGeom>
          <a:noFill/>
        </p:spPr>
        <p:txBody>
          <a:bodyPr wrap="none" rtlCol="0">
            <a:spAutoFit/>
          </a:bodyPr>
          <a:lstStyle/>
          <a:p>
            <a:r>
              <a:rPr lang="es-CO" dirty="0" err="1">
                <a:solidFill>
                  <a:schemeClr val="bg1"/>
                </a:solidFill>
              </a:rPr>
              <a:t>Width</a:t>
            </a:r>
            <a:endParaRPr lang="es-CO" dirty="0">
              <a:solidFill>
                <a:schemeClr val="bg1"/>
              </a:solidFill>
            </a:endParaRPr>
          </a:p>
        </p:txBody>
      </p:sp>
      <p:cxnSp>
        <p:nvCxnSpPr>
          <p:cNvPr id="17" name="Conector recto de flecha 16">
            <a:extLst>
              <a:ext uri="{FF2B5EF4-FFF2-40B4-BE49-F238E27FC236}">
                <a16:creationId xmlns:a16="http://schemas.microsoft.com/office/drawing/2014/main" id="{F2EC4158-E8F1-4C42-BA67-CD4990DA629A}"/>
              </a:ext>
            </a:extLst>
          </p:cNvPr>
          <p:cNvCxnSpPr>
            <a:cxnSpLocks/>
          </p:cNvCxnSpPr>
          <p:nvPr/>
        </p:nvCxnSpPr>
        <p:spPr>
          <a:xfrm flipV="1">
            <a:off x="3826433" y="4846192"/>
            <a:ext cx="0" cy="786516"/>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73AB915F-52C8-4AAF-860D-648810F55504}"/>
              </a:ext>
            </a:extLst>
          </p:cNvPr>
          <p:cNvSpPr txBox="1"/>
          <p:nvPr/>
        </p:nvSpPr>
        <p:spPr>
          <a:xfrm>
            <a:off x="2738153" y="4987260"/>
            <a:ext cx="1059393" cy="369332"/>
          </a:xfrm>
          <a:prstGeom prst="rect">
            <a:avLst/>
          </a:prstGeom>
          <a:noFill/>
        </p:spPr>
        <p:txBody>
          <a:bodyPr wrap="none" rtlCol="0">
            <a:spAutoFit/>
          </a:bodyPr>
          <a:lstStyle/>
          <a:p>
            <a:r>
              <a:rPr lang="es-CO" dirty="0" err="1">
                <a:solidFill>
                  <a:schemeClr val="bg1"/>
                </a:solidFill>
              </a:rPr>
              <a:t>Diameter</a:t>
            </a:r>
            <a:endParaRPr lang="es-CO" dirty="0">
              <a:solidFill>
                <a:schemeClr val="bg1"/>
              </a:solidFill>
            </a:endParaRPr>
          </a:p>
        </p:txBody>
      </p:sp>
      <p:cxnSp>
        <p:nvCxnSpPr>
          <p:cNvPr id="22" name="Conector recto de flecha 21">
            <a:extLst>
              <a:ext uri="{FF2B5EF4-FFF2-40B4-BE49-F238E27FC236}">
                <a16:creationId xmlns:a16="http://schemas.microsoft.com/office/drawing/2014/main" id="{467C90E1-8471-4DAE-82B2-90735F55236E}"/>
              </a:ext>
            </a:extLst>
          </p:cNvPr>
          <p:cNvCxnSpPr>
            <a:cxnSpLocks/>
          </p:cNvCxnSpPr>
          <p:nvPr/>
        </p:nvCxnSpPr>
        <p:spPr>
          <a:xfrm flipH="1" flipV="1">
            <a:off x="5501540" y="3556443"/>
            <a:ext cx="22566" cy="2076265"/>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6228E429-E4B2-48E0-9FCC-E997DFB10491}"/>
              </a:ext>
            </a:extLst>
          </p:cNvPr>
          <p:cNvSpPr txBox="1"/>
          <p:nvPr/>
        </p:nvSpPr>
        <p:spPr>
          <a:xfrm>
            <a:off x="4760755" y="3201705"/>
            <a:ext cx="802912" cy="369332"/>
          </a:xfrm>
          <a:prstGeom prst="rect">
            <a:avLst/>
          </a:prstGeom>
          <a:noFill/>
        </p:spPr>
        <p:txBody>
          <a:bodyPr wrap="none" rtlCol="0">
            <a:spAutoFit/>
          </a:bodyPr>
          <a:lstStyle/>
          <a:p>
            <a:r>
              <a:rPr lang="es-CO" dirty="0" err="1">
                <a:solidFill>
                  <a:schemeClr val="bg1"/>
                </a:solidFill>
              </a:rPr>
              <a:t>Height</a:t>
            </a:r>
            <a:endParaRPr lang="es-CO" dirty="0">
              <a:solidFill>
                <a:schemeClr val="bg1"/>
              </a:solidFill>
            </a:endParaRPr>
          </a:p>
        </p:txBody>
      </p: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84FDAAE-2DF2-415E-B79C-F8D170BF18AD}"/>
                  </a:ext>
                </a:extLst>
              </p:cNvPr>
              <p:cNvSpPr txBox="1"/>
              <p:nvPr/>
            </p:nvSpPr>
            <p:spPr>
              <a:xfrm>
                <a:off x="5804952" y="2894488"/>
                <a:ext cx="4026808" cy="369332"/>
              </a:xfrm>
              <a:prstGeom prst="rect">
                <a:avLst/>
              </a:prstGeom>
              <a:noFill/>
            </p:spPr>
            <p:txBody>
              <a:bodyPr wrap="none" rtlCol="0">
                <a:spAutoFit/>
              </a:bodyPr>
              <a:lstStyle/>
              <a:p>
                <a:pPr marL="228600" indent="-228600" algn="just">
                  <a:lnSpc>
                    <a:spcPct val="90000"/>
                  </a:lnSpc>
                  <a:spcBef>
                    <a:spcPts val="1000"/>
                  </a:spcBef>
                  <a:buFont typeface="Arial" panose="020B0604020202020204" pitchFamily="34" charset="0"/>
                  <a:buChar char="•"/>
                </a:pPr>
                <a:r>
                  <a:rPr lang="es-CO" sz="2000" dirty="0" err="1">
                    <a:solidFill>
                      <a:schemeClr val="bg2">
                        <a:lumMod val="50000"/>
                      </a:schemeClr>
                    </a:solidFill>
                    <a:latin typeface="Roboto" panose="02000000000000000000" pitchFamily="2" charset="0"/>
                  </a:rPr>
                  <a:t>If</a:t>
                </a:r>
                <a:r>
                  <a:rPr lang="es-CO" sz="2000" dirty="0">
                    <a:solidFill>
                      <a:schemeClr val="bg2">
                        <a:lumMod val="50000"/>
                      </a:schemeClr>
                    </a:solidFill>
                    <a:latin typeface="Roboto" panose="02000000000000000000" pitchFamily="2" charset="0"/>
                  </a:rPr>
                  <a:t> </a:t>
                </a:r>
                <a14:m>
                  <m:oMath xmlns:m="http://schemas.openxmlformats.org/officeDocument/2006/math">
                    <m:sSub>
                      <m:sSubPr>
                        <m:ctrlPr>
                          <a:rPr lang="es-CO" sz="2000" i="1" smtClean="0">
                            <a:solidFill>
                              <a:schemeClr val="bg2">
                                <a:lumMod val="50000"/>
                              </a:schemeClr>
                            </a:solidFill>
                            <a:latin typeface="Cambria Math" panose="02040503050406030204" pitchFamily="18" charset="0"/>
                          </a:rPr>
                        </m:ctrlPr>
                      </m:sSubPr>
                      <m:e>
                        <m:r>
                          <a:rPr lang="es-CO" sz="2000" b="0" i="1" smtClean="0">
                            <a:solidFill>
                              <a:schemeClr val="bg2">
                                <a:lumMod val="50000"/>
                              </a:schemeClr>
                            </a:solidFill>
                            <a:latin typeface="Cambria Math" panose="02040503050406030204" pitchFamily="18" charset="0"/>
                          </a:rPr>
                          <m:t>𝑥</m:t>
                        </m:r>
                      </m:e>
                      <m:sub>
                        <m:r>
                          <a:rPr lang="es-CO" sz="2000" b="0" i="1" smtClean="0">
                            <a:solidFill>
                              <a:schemeClr val="bg2">
                                <a:lumMod val="50000"/>
                              </a:schemeClr>
                            </a:solidFill>
                            <a:latin typeface="Cambria Math" panose="02040503050406030204" pitchFamily="18" charset="0"/>
                          </a:rPr>
                          <m:t>1</m:t>
                        </m:r>
                      </m:sub>
                    </m:sSub>
                    <m:r>
                      <a:rPr lang="es-CO" sz="2000" b="0" i="1" smtClean="0">
                        <a:solidFill>
                          <a:schemeClr val="bg2">
                            <a:lumMod val="50000"/>
                          </a:schemeClr>
                        </a:solidFill>
                        <a:latin typeface="Cambria Math" panose="02040503050406030204" pitchFamily="18" charset="0"/>
                      </a:rPr>
                      <m:t>=</m:t>
                    </m:r>
                    <m:r>
                      <a:rPr lang="es-CO" sz="2000" b="0" i="1" smtClean="0">
                        <a:solidFill>
                          <a:schemeClr val="bg2">
                            <a:lumMod val="50000"/>
                          </a:schemeClr>
                        </a:solidFill>
                        <a:latin typeface="Cambria Math" panose="02040503050406030204" pitchFamily="18" charset="0"/>
                      </a:rPr>
                      <m:t>𝑙𝑒𝑛𝑔𝑡h</m:t>
                    </m:r>
                  </m:oMath>
                </a14:m>
                <a:r>
                  <a:rPr lang="es-CO" sz="2000" dirty="0">
                    <a:solidFill>
                      <a:schemeClr val="bg2">
                        <a:lumMod val="50000"/>
                      </a:schemeClr>
                    </a:solidFill>
                    <a:latin typeface="Roboto" panose="02000000000000000000" pitchFamily="2" charset="0"/>
                  </a:rPr>
                  <a:t> and </a:t>
                </a:r>
                <a14:m>
                  <m:oMath xmlns:m="http://schemas.openxmlformats.org/officeDocument/2006/math">
                    <m:sSub>
                      <m:sSubPr>
                        <m:ctrlPr>
                          <a:rPr lang="es-CO" sz="2000" i="1">
                            <a:solidFill>
                              <a:schemeClr val="bg2">
                                <a:lumMod val="50000"/>
                              </a:schemeClr>
                            </a:solidFill>
                            <a:latin typeface="Cambria Math" panose="02040503050406030204" pitchFamily="18" charset="0"/>
                          </a:rPr>
                        </m:ctrlPr>
                      </m:sSubPr>
                      <m:e>
                        <m:r>
                          <a:rPr lang="es-CO" sz="2000" i="1">
                            <a:solidFill>
                              <a:schemeClr val="bg2">
                                <a:lumMod val="50000"/>
                              </a:schemeClr>
                            </a:solidFill>
                            <a:latin typeface="Cambria Math" panose="02040503050406030204" pitchFamily="18" charset="0"/>
                          </a:rPr>
                          <m:t>𝑥</m:t>
                        </m:r>
                      </m:e>
                      <m:sub>
                        <m:r>
                          <a:rPr lang="es-CO" sz="2000" b="0" i="1" smtClean="0">
                            <a:solidFill>
                              <a:schemeClr val="bg2">
                                <a:lumMod val="50000"/>
                              </a:schemeClr>
                            </a:solidFill>
                            <a:latin typeface="Cambria Math" panose="02040503050406030204" pitchFamily="18" charset="0"/>
                          </a:rPr>
                          <m:t>2</m:t>
                        </m:r>
                      </m:sub>
                    </m:sSub>
                    <m:r>
                      <a:rPr lang="es-CO" sz="2000" b="0" i="1" smtClean="0">
                        <a:solidFill>
                          <a:schemeClr val="bg2">
                            <a:lumMod val="50000"/>
                          </a:schemeClr>
                        </a:solidFill>
                        <a:latin typeface="Cambria Math" panose="02040503050406030204" pitchFamily="18" charset="0"/>
                      </a:rPr>
                      <m:t>=</m:t>
                    </m:r>
                    <m:r>
                      <a:rPr lang="es-CO" sz="2000" b="0" i="1" smtClean="0">
                        <a:solidFill>
                          <a:schemeClr val="bg2">
                            <a:lumMod val="50000"/>
                          </a:schemeClr>
                        </a:solidFill>
                        <a:latin typeface="Cambria Math" panose="02040503050406030204" pitchFamily="18" charset="0"/>
                      </a:rPr>
                      <m:t>h𝑒𝑖𝑔h𝑡</m:t>
                    </m:r>
                  </m:oMath>
                </a14:m>
                <a:r>
                  <a:rPr lang="es-CO" sz="2000" dirty="0">
                    <a:solidFill>
                      <a:schemeClr val="bg2">
                        <a:lumMod val="50000"/>
                      </a:schemeClr>
                    </a:solidFill>
                    <a:latin typeface="Roboto" panose="02000000000000000000" pitchFamily="2" charset="0"/>
                  </a:rPr>
                  <a:t>, </a:t>
                </a:r>
              </a:p>
            </p:txBody>
          </p:sp>
        </mc:Choice>
        <mc:Fallback xmlns="">
          <p:sp>
            <p:nvSpPr>
              <p:cNvPr id="23" name="CuadroTexto 22">
                <a:extLst>
                  <a:ext uri="{FF2B5EF4-FFF2-40B4-BE49-F238E27FC236}">
                    <a16:creationId xmlns:a16="http://schemas.microsoft.com/office/drawing/2014/main" id="{D84FDAAE-2DF2-415E-B79C-F8D170BF18AD}"/>
                  </a:ext>
                </a:extLst>
              </p:cNvPr>
              <p:cNvSpPr txBox="1">
                <a:spLocks noRot="1" noChangeAspect="1" noMove="1" noResize="1" noEditPoints="1" noAdjustHandles="1" noChangeArrowheads="1" noChangeShapeType="1" noTextEdit="1"/>
              </p:cNvSpPr>
              <p:nvPr/>
            </p:nvSpPr>
            <p:spPr>
              <a:xfrm>
                <a:off x="5804952" y="2894488"/>
                <a:ext cx="4026808" cy="369332"/>
              </a:xfrm>
              <a:prstGeom prst="rect">
                <a:avLst/>
              </a:prstGeom>
              <a:blipFill>
                <a:blip r:embed="rId6"/>
                <a:stretch>
                  <a:fillRect l="-1362" t="-16667" b="-31667"/>
                </a:stretch>
              </a:blipFill>
            </p:spPr>
            <p:txBody>
              <a:bodyPr/>
              <a:lstStyle/>
              <a:p>
                <a:r>
                  <a:rPr lang="es-CO">
                    <a:noFill/>
                  </a:rPr>
                  <a:t> </a:t>
                </a:r>
              </a:p>
            </p:txBody>
          </p:sp>
        </mc:Fallback>
      </mc:AlternateContent>
      <p:cxnSp>
        <p:nvCxnSpPr>
          <p:cNvPr id="25" name="Conector recto de flecha 24">
            <a:extLst>
              <a:ext uri="{FF2B5EF4-FFF2-40B4-BE49-F238E27FC236}">
                <a16:creationId xmlns:a16="http://schemas.microsoft.com/office/drawing/2014/main" id="{25CED3D4-8FE9-493F-99C9-9CA0E8B112DF}"/>
              </a:ext>
            </a:extLst>
          </p:cNvPr>
          <p:cNvCxnSpPr/>
          <p:nvPr/>
        </p:nvCxnSpPr>
        <p:spPr>
          <a:xfrm flipV="1">
            <a:off x="6575466" y="3788768"/>
            <a:ext cx="0" cy="2028606"/>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9D53FD12-476B-41F8-B7C3-72C3C4F07B4B}"/>
              </a:ext>
            </a:extLst>
          </p:cNvPr>
          <p:cNvCxnSpPr/>
          <p:nvPr/>
        </p:nvCxnSpPr>
        <p:spPr>
          <a:xfrm>
            <a:off x="6375400" y="5632708"/>
            <a:ext cx="3962400" cy="0"/>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CD20BB55-4340-41C7-8168-11E70EF6A933}"/>
                  </a:ext>
                </a:extLst>
              </p:cNvPr>
              <p:cNvSpPr txBox="1"/>
              <p:nvPr/>
            </p:nvSpPr>
            <p:spPr>
              <a:xfrm>
                <a:off x="10284967" y="5503769"/>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i="1">
                              <a:solidFill>
                                <a:schemeClr val="bg2">
                                  <a:lumMod val="50000"/>
                                </a:schemeClr>
                              </a:solidFill>
                              <a:latin typeface="Cambria Math" panose="02040503050406030204" pitchFamily="18" charset="0"/>
                            </a:rPr>
                            <m:t>1</m:t>
                          </m:r>
                        </m:sub>
                      </m:sSub>
                    </m:oMath>
                  </m:oMathPara>
                </a14:m>
                <a:endParaRPr lang="es-CO" dirty="0"/>
              </a:p>
            </p:txBody>
          </p:sp>
        </mc:Choice>
        <mc:Fallback xmlns="">
          <p:sp>
            <p:nvSpPr>
              <p:cNvPr id="29" name="CuadroTexto 28">
                <a:extLst>
                  <a:ext uri="{FF2B5EF4-FFF2-40B4-BE49-F238E27FC236}">
                    <a16:creationId xmlns:a16="http://schemas.microsoft.com/office/drawing/2014/main" id="{CD20BB55-4340-41C7-8168-11E70EF6A933}"/>
                  </a:ext>
                </a:extLst>
              </p:cNvPr>
              <p:cNvSpPr txBox="1">
                <a:spLocks noRot="1" noChangeAspect="1" noMove="1" noResize="1" noEditPoints="1" noAdjustHandles="1" noChangeArrowheads="1" noChangeShapeType="1" noTextEdit="1"/>
              </p:cNvSpPr>
              <p:nvPr/>
            </p:nvSpPr>
            <p:spPr>
              <a:xfrm>
                <a:off x="10284967" y="5503769"/>
                <a:ext cx="460767" cy="369332"/>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DC14DE9C-1B2A-4776-806C-67CED974D96E}"/>
                  </a:ext>
                </a:extLst>
              </p:cNvPr>
              <p:cNvSpPr txBox="1"/>
              <p:nvPr/>
            </p:nvSpPr>
            <p:spPr>
              <a:xfrm>
                <a:off x="6145016" y="3634808"/>
                <a:ext cx="4660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smtClean="0">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b="0" i="1" smtClean="0">
                              <a:solidFill>
                                <a:schemeClr val="bg2">
                                  <a:lumMod val="50000"/>
                                </a:schemeClr>
                              </a:solidFill>
                              <a:latin typeface="Cambria Math" panose="02040503050406030204" pitchFamily="18" charset="0"/>
                            </a:rPr>
                            <m:t>2</m:t>
                          </m:r>
                        </m:sub>
                      </m:sSub>
                    </m:oMath>
                  </m:oMathPara>
                </a14:m>
                <a:endParaRPr lang="es-CO" dirty="0"/>
              </a:p>
            </p:txBody>
          </p:sp>
        </mc:Choice>
        <mc:Fallback xmlns="">
          <p:sp>
            <p:nvSpPr>
              <p:cNvPr id="33" name="CuadroTexto 32">
                <a:extLst>
                  <a:ext uri="{FF2B5EF4-FFF2-40B4-BE49-F238E27FC236}">
                    <a16:creationId xmlns:a16="http://schemas.microsoft.com/office/drawing/2014/main" id="{DC14DE9C-1B2A-4776-806C-67CED974D96E}"/>
                  </a:ext>
                </a:extLst>
              </p:cNvPr>
              <p:cNvSpPr txBox="1">
                <a:spLocks noRot="1" noChangeAspect="1" noMove="1" noResize="1" noEditPoints="1" noAdjustHandles="1" noChangeArrowheads="1" noChangeShapeType="1" noTextEdit="1"/>
              </p:cNvSpPr>
              <p:nvPr/>
            </p:nvSpPr>
            <p:spPr>
              <a:xfrm>
                <a:off x="6145016" y="3634808"/>
                <a:ext cx="466089" cy="369332"/>
              </a:xfrm>
              <a:prstGeom prst="rect">
                <a:avLst/>
              </a:prstGeom>
              <a:blipFill>
                <a:blip r:embed="rId8"/>
                <a:stretch>
                  <a:fillRect/>
                </a:stretch>
              </a:blipFill>
            </p:spPr>
            <p:txBody>
              <a:bodyPr/>
              <a:lstStyle/>
              <a:p>
                <a:r>
                  <a:rPr lang="es-CO">
                    <a:noFill/>
                  </a:rPr>
                  <a:t> </a:t>
                </a:r>
              </a:p>
            </p:txBody>
          </p:sp>
        </mc:Fallback>
      </mc:AlternateContent>
      <p:pic>
        <p:nvPicPr>
          <p:cNvPr id="31" name="Gráfico 30" descr="Cerrar">
            <a:extLst>
              <a:ext uri="{FF2B5EF4-FFF2-40B4-BE49-F238E27FC236}">
                <a16:creationId xmlns:a16="http://schemas.microsoft.com/office/drawing/2014/main" id="{001EA49A-8BCE-494B-B1F8-2FC645B13B9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66971" y="5025080"/>
            <a:ext cx="191877" cy="191877"/>
          </a:xfrm>
          <a:prstGeom prst="rect">
            <a:avLst/>
          </a:prstGeom>
        </p:spPr>
      </p:pic>
      <p:pic>
        <p:nvPicPr>
          <p:cNvPr id="36" name="Gráfico 35" descr="Cerrar">
            <a:extLst>
              <a:ext uri="{FF2B5EF4-FFF2-40B4-BE49-F238E27FC236}">
                <a16:creationId xmlns:a16="http://schemas.microsoft.com/office/drawing/2014/main" id="{2EBD9CCB-0088-4547-AA06-FC181B65C4E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92549" y="4851357"/>
            <a:ext cx="191877" cy="191877"/>
          </a:xfrm>
          <a:prstGeom prst="rect">
            <a:avLst/>
          </a:prstGeom>
        </p:spPr>
      </p:pic>
      <p:pic>
        <p:nvPicPr>
          <p:cNvPr id="37" name="Gráfico 36" descr="Cerrar">
            <a:extLst>
              <a:ext uri="{FF2B5EF4-FFF2-40B4-BE49-F238E27FC236}">
                <a16:creationId xmlns:a16="http://schemas.microsoft.com/office/drawing/2014/main" id="{90AF2ECC-9CFE-49FF-BFF0-8ADB67240F8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74557" y="4718187"/>
            <a:ext cx="191877" cy="191877"/>
          </a:xfrm>
          <a:prstGeom prst="rect">
            <a:avLst/>
          </a:prstGeom>
        </p:spPr>
      </p:pic>
      <p:pic>
        <p:nvPicPr>
          <p:cNvPr id="38" name="Gráfico 37" descr="Cerrar">
            <a:extLst>
              <a:ext uri="{FF2B5EF4-FFF2-40B4-BE49-F238E27FC236}">
                <a16:creationId xmlns:a16="http://schemas.microsoft.com/office/drawing/2014/main" id="{99374EE4-F2B9-410E-B10C-1353245BF55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35506" y="4647124"/>
            <a:ext cx="191877" cy="191877"/>
          </a:xfrm>
          <a:prstGeom prst="rect">
            <a:avLst/>
          </a:prstGeom>
        </p:spPr>
      </p:pic>
      <p:pic>
        <p:nvPicPr>
          <p:cNvPr id="39" name="Gráfico 38" descr="Cerrar">
            <a:extLst>
              <a:ext uri="{FF2B5EF4-FFF2-40B4-BE49-F238E27FC236}">
                <a16:creationId xmlns:a16="http://schemas.microsoft.com/office/drawing/2014/main" id="{CAC8D534-7155-4205-8D83-3E7EEEE2378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55214" y="4905586"/>
            <a:ext cx="191877" cy="191877"/>
          </a:xfrm>
          <a:prstGeom prst="rect">
            <a:avLst/>
          </a:prstGeom>
        </p:spPr>
      </p:pic>
      <p:pic>
        <p:nvPicPr>
          <p:cNvPr id="40" name="Gráfico 39" descr="Cerrar">
            <a:extLst>
              <a:ext uri="{FF2B5EF4-FFF2-40B4-BE49-F238E27FC236}">
                <a16:creationId xmlns:a16="http://schemas.microsoft.com/office/drawing/2014/main" id="{26684920-A47E-4C35-916B-90AFD1D3B6D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03376" y="4788344"/>
            <a:ext cx="191877" cy="191877"/>
          </a:xfrm>
          <a:prstGeom prst="rect">
            <a:avLst/>
          </a:prstGeom>
        </p:spPr>
      </p:pic>
      <p:pic>
        <p:nvPicPr>
          <p:cNvPr id="41" name="Gráfico 40" descr="Cerrar">
            <a:extLst>
              <a:ext uri="{FF2B5EF4-FFF2-40B4-BE49-F238E27FC236}">
                <a16:creationId xmlns:a16="http://schemas.microsoft.com/office/drawing/2014/main" id="{EF997D31-B2E9-4D33-81FF-46D45634B8A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78308" y="4471113"/>
            <a:ext cx="191877" cy="191877"/>
          </a:xfrm>
          <a:prstGeom prst="rect">
            <a:avLst/>
          </a:prstGeom>
        </p:spPr>
      </p:pic>
      <p:pic>
        <p:nvPicPr>
          <p:cNvPr id="42" name="Gráfico 41" descr="Cerrar">
            <a:extLst>
              <a:ext uri="{FF2B5EF4-FFF2-40B4-BE49-F238E27FC236}">
                <a16:creationId xmlns:a16="http://schemas.microsoft.com/office/drawing/2014/main" id="{4D341B07-E6EE-4DB6-816D-AA6C9187B98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36256" y="4682141"/>
            <a:ext cx="191877" cy="191877"/>
          </a:xfrm>
          <a:prstGeom prst="rect">
            <a:avLst/>
          </a:prstGeom>
        </p:spPr>
      </p:pic>
      <p:pic>
        <p:nvPicPr>
          <p:cNvPr id="43" name="Gráfico 42" descr="Cerrar">
            <a:extLst>
              <a:ext uri="{FF2B5EF4-FFF2-40B4-BE49-F238E27FC236}">
                <a16:creationId xmlns:a16="http://schemas.microsoft.com/office/drawing/2014/main" id="{9480C59D-DE8A-4F0B-A5EA-1B7D07A8444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44644" y="4422516"/>
            <a:ext cx="191877" cy="191877"/>
          </a:xfrm>
          <a:prstGeom prst="rect">
            <a:avLst/>
          </a:prstGeom>
        </p:spPr>
      </p:pic>
      <p:pic>
        <p:nvPicPr>
          <p:cNvPr id="44" name="Gráfico 43" descr="Cerrar">
            <a:extLst>
              <a:ext uri="{FF2B5EF4-FFF2-40B4-BE49-F238E27FC236}">
                <a16:creationId xmlns:a16="http://schemas.microsoft.com/office/drawing/2014/main" id="{4C400CCD-F284-4B2B-8973-A4D81C07CC8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02592" y="4576282"/>
            <a:ext cx="191877" cy="191877"/>
          </a:xfrm>
          <a:prstGeom prst="rect">
            <a:avLst/>
          </a:prstGeom>
        </p:spPr>
      </p:pic>
      <p:pic>
        <p:nvPicPr>
          <p:cNvPr id="45" name="Gráfico 44" descr="Cerrar">
            <a:extLst>
              <a:ext uri="{FF2B5EF4-FFF2-40B4-BE49-F238E27FC236}">
                <a16:creationId xmlns:a16="http://schemas.microsoft.com/office/drawing/2014/main" id="{31C9A556-E2E2-4067-AAF5-E63B326FD41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01310" y="4338476"/>
            <a:ext cx="191877" cy="191877"/>
          </a:xfrm>
          <a:prstGeom prst="rect">
            <a:avLst/>
          </a:prstGeom>
        </p:spPr>
      </p:pic>
      <p:pic>
        <p:nvPicPr>
          <p:cNvPr id="46" name="Gráfico 45" descr="Cerrar">
            <a:extLst>
              <a:ext uri="{FF2B5EF4-FFF2-40B4-BE49-F238E27FC236}">
                <a16:creationId xmlns:a16="http://schemas.microsoft.com/office/drawing/2014/main" id="{D9F1D893-BFBE-4EF6-914B-CEFBB4453D0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58439" y="4533273"/>
            <a:ext cx="191877" cy="191877"/>
          </a:xfrm>
          <a:prstGeom prst="rect">
            <a:avLst/>
          </a:prstGeom>
        </p:spPr>
      </p:pic>
      <p:sp>
        <p:nvSpPr>
          <p:cNvPr id="34" name="Abrir llave 33">
            <a:extLst>
              <a:ext uri="{FF2B5EF4-FFF2-40B4-BE49-F238E27FC236}">
                <a16:creationId xmlns:a16="http://schemas.microsoft.com/office/drawing/2014/main" id="{664A9260-E766-43D5-A4AC-E8827C9D9707}"/>
              </a:ext>
            </a:extLst>
          </p:cNvPr>
          <p:cNvSpPr/>
          <p:nvPr/>
        </p:nvSpPr>
        <p:spPr>
          <a:xfrm>
            <a:off x="6153710" y="4314014"/>
            <a:ext cx="277774" cy="902941"/>
          </a:xfrm>
          <a:prstGeom prst="leftBrace">
            <a:avLst/>
          </a:prstGeom>
          <a:ln w="19050">
            <a:solidFill>
              <a:srgbClr val="02693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49" name="Abrir llave 48">
            <a:extLst>
              <a:ext uri="{FF2B5EF4-FFF2-40B4-BE49-F238E27FC236}">
                <a16:creationId xmlns:a16="http://schemas.microsoft.com/office/drawing/2014/main" id="{6078A4BA-1689-496C-A654-D76F055C5E50}"/>
              </a:ext>
            </a:extLst>
          </p:cNvPr>
          <p:cNvSpPr/>
          <p:nvPr/>
        </p:nvSpPr>
        <p:spPr>
          <a:xfrm rot="16200000">
            <a:off x="7829383" y="5235566"/>
            <a:ext cx="277774" cy="1202591"/>
          </a:xfrm>
          <a:prstGeom prst="leftBrace">
            <a:avLst/>
          </a:prstGeom>
          <a:ln w="19050">
            <a:solidFill>
              <a:srgbClr val="02693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5" name="CuadroTexto 34">
            <a:extLst>
              <a:ext uri="{FF2B5EF4-FFF2-40B4-BE49-F238E27FC236}">
                <a16:creationId xmlns:a16="http://schemas.microsoft.com/office/drawing/2014/main" id="{B85CFAA7-0EA6-471A-9007-C385005C6F56}"/>
              </a:ext>
            </a:extLst>
          </p:cNvPr>
          <p:cNvSpPr txBox="1"/>
          <p:nvPr/>
        </p:nvSpPr>
        <p:spPr>
          <a:xfrm>
            <a:off x="8477599" y="3496308"/>
            <a:ext cx="2133918" cy="646331"/>
          </a:xfrm>
          <a:prstGeom prst="rect">
            <a:avLst/>
          </a:prstGeom>
          <a:noFill/>
        </p:spPr>
        <p:txBody>
          <a:bodyPr wrap="none" rtlCol="0">
            <a:spAutoFit/>
          </a:bodyPr>
          <a:lstStyle/>
          <a:p>
            <a:r>
              <a:rPr lang="es-CO" dirty="0" err="1">
                <a:solidFill>
                  <a:schemeClr val="bg2">
                    <a:lumMod val="50000"/>
                  </a:schemeClr>
                </a:solidFill>
                <a:latin typeface="Roboto" panose="02000000000000000000" pitchFamily="2" charset="0"/>
              </a:rPr>
              <a:t>Which</a:t>
            </a:r>
            <a:r>
              <a:rPr lang="es-CO" dirty="0">
                <a:solidFill>
                  <a:schemeClr val="bg2">
                    <a:lumMod val="50000"/>
                  </a:schemeClr>
                </a:solidFill>
                <a:latin typeface="Roboto" panose="02000000000000000000" pitchFamily="2" charset="0"/>
              </a:rPr>
              <a:t> </a:t>
            </a:r>
            <a:r>
              <a:rPr lang="es-CO" dirty="0" err="1">
                <a:solidFill>
                  <a:schemeClr val="bg2">
                    <a:lumMod val="50000"/>
                  </a:schemeClr>
                </a:solidFill>
                <a:latin typeface="Roboto" panose="02000000000000000000" pitchFamily="2" charset="0"/>
              </a:rPr>
              <a:t>one</a:t>
            </a:r>
            <a:r>
              <a:rPr lang="es-CO" dirty="0">
                <a:solidFill>
                  <a:schemeClr val="bg2">
                    <a:lumMod val="50000"/>
                  </a:schemeClr>
                </a:solidFill>
                <a:latin typeface="Roboto" panose="02000000000000000000" pitchFamily="2" charset="0"/>
              </a:rPr>
              <a:t> </a:t>
            </a:r>
            <a:r>
              <a:rPr lang="es-CO" dirty="0" err="1">
                <a:solidFill>
                  <a:schemeClr val="bg2">
                    <a:lumMod val="50000"/>
                  </a:schemeClr>
                </a:solidFill>
                <a:latin typeface="Roboto" panose="02000000000000000000" pitchFamily="2" charset="0"/>
              </a:rPr>
              <a:t>to</a:t>
            </a:r>
            <a:r>
              <a:rPr lang="es-CO" dirty="0">
                <a:solidFill>
                  <a:schemeClr val="bg2">
                    <a:lumMod val="50000"/>
                  </a:schemeClr>
                </a:solidFill>
                <a:latin typeface="Roboto" panose="02000000000000000000" pitchFamily="2" charset="0"/>
              </a:rPr>
              <a:t> pick?</a:t>
            </a:r>
          </a:p>
          <a:p>
            <a:endParaRPr lang="es-CO" dirty="0"/>
          </a:p>
        </p:txBody>
      </p:sp>
      <p:pic>
        <p:nvPicPr>
          <p:cNvPr id="47" name="Gráfico 46" descr="Cerrar">
            <a:extLst>
              <a:ext uri="{FF2B5EF4-FFF2-40B4-BE49-F238E27FC236}">
                <a16:creationId xmlns:a16="http://schemas.microsoft.com/office/drawing/2014/main" id="{8EF4493F-B611-45F4-B8C6-D236BAFB3E6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77690" y="4314014"/>
            <a:ext cx="191877" cy="191877"/>
          </a:xfrm>
          <a:prstGeom prst="rect">
            <a:avLst/>
          </a:prstGeom>
        </p:spPr>
      </p:pic>
      <p:sp>
        <p:nvSpPr>
          <p:cNvPr id="48" name="CuadroTexto 47">
            <a:extLst>
              <a:ext uri="{FF2B5EF4-FFF2-40B4-BE49-F238E27FC236}">
                <a16:creationId xmlns:a16="http://schemas.microsoft.com/office/drawing/2014/main" id="{A02276B9-6011-4B81-AAF7-EBA1BB6C9218}"/>
              </a:ext>
            </a:extLst>
          </p:cNvPr>
          <p:cNvSpPr txBox="1"/>
          <p:nvPr/>
        </p:nvSpPr>
        <p:spPr>
          <a:xfrm>
            <a:off x="4760755" y="6183241"/>
            <a:ext cx="4006225" cy="923330"/>
          </a:xfrm>
          <a:prstGeom prst="rect">
            <a:avLst/>
          </a:prstGeom>
          <a:noFill/>
        </p:spPr>
        <p:txBody>
          <a:bodyPr wrap="none" rtlCol="0">
            <a:spAutoFit/>
          </a:bodyPr>
          <a:lstStyle/>
          <a:p>
            <a:r>
              <a:rPr lang="es-CO" dirty="0" err="1">
                <a:solidFill>
                  <a:schemeClr val="bg2">
                    <a:lumMod val="50000"/>
                  </a:schemeClr>
                </a:solidFill>
                <a:latin typeface="Roboto" panose="02000000000000000000" pitchFamily="2" charset="0"/>
              </a:rPr>
              <a:t>Both</a:t>
            </a:r>
            <a:r>
              <a:rPr lang="es-CO" dirty="0">
                <a:solidFill>
                  <a:schemeClr val="bg2">
                    <a:lumMod val="50000"/>
                  </a:schemeClr>
                </a:solidFill>
                <a:latin typeface="Roboto" panose="02000000000000000000" pitchFamily="2" charset="0"/>
              </a:rPr>
              <a:t> </a:t>
            </a:r>
            <a:r>
              <a:rPr lang="es-CO" dirty="0" err="1">
                <a:solidFill>
                  <a:schemeClr val="bg2">
                    <a:lumMod val="50000"/>
                  </a:schemeClr>
                </a:solidFill>
                <a:latin typeface="Roboto" panose="02000000000000000000" pitchFamily="2" charset="0"/>
              </a:rPr>
              <a:t>features</a:t>
            </a:r>
            <a:r>
              <a:rPr lang="es-CO" dirty="0">
                <a:solidFill>
                  <a:schemeClr val="bg2">
                    <a:lumMod val="50000"/>
                  </a:schemeClr>
                </a:solidFill>
                <a:latin typeface="Roboto" panose="02000000000000000000" pitchFamily="2" charset="0"/>
              </a:rPr>
              <a:t> </a:t>
            </a:r>
            <a:r>
              <a:rPr lang="es-CO" dirty="0" err="1">
                <a:solidFill>
                  <a:schemeClr val="bg2">
                    <a:lumMod val="50000"/>
                  </a:schemeClr>
                </a:solidFill>
                <a:latin typeface="Roboto" panose="02000000000000000000" pitchFamily="2" charset="0"/>
              </a:rPr>
              <a:t>have</a:t>
            </a:r>
            <a:r>
              <a:rPr lang="es-CO" dirty="0">
                <a:solidFill>
                  <a:schemeClr val="bg2">
                    <a:lumMod val="50000"/>
                  </a:schemeClr>
                </a:solidFill>
                <a:latin typeface="Roboto" panose="02000000000000000000" pitchFamily="2" charset="0"/>
              </a:rPr>
              <a:t> </a:t>
            </a:r>
            <a:r>
              <a:rPr lang="es-CO" dirty="0" err="1">
                <a:solidFill>
                  <a:schemeClr val="bg2">
                    <a:lumMod val="50000"/>
                  </a:schemeClr>
                </a:solidFill>
                <a:latin typeface="Roboto" panose="02000000000000000000" pitchFamily="2" charset="0"/>
              </a:rPr>
              <a:t>useful</a:t>
            </a:r>
            <a:r>
              <a:rPr lang="es-CO" dirty="0">
                <a:solidFill>
                  <a:schemeClr val="bg2">
                    <a:lumMod val="50000"/>
                  </a:schemeClr>
                </a:solidFill>
                <a:latin typeface="Roboto" panose="02000000000000000000" pitchFamily="2" charset="0"/>
              </a:rPr>
              <a:t> </a:t>
            </a:r>
            <a:r>
              <a:rPr lang="es-CO" dirty="0" err="1">
                <a:solidFill>
                  <a:schemeClr val="bg2">
                    <a:lumMod val="50000"/>
                  </a:schemeClr>
                </a:solidFill>
                <a:latin typeface="Roboto" panose="02000000000000000000" pitchFamily="2" charset="0"/>
              </a:rPr>
              <a:t>information</a:t>
            </a:r>
            <a:endParaRPr lang="es-CO" dirty="0">
              <a:solidFill>
                <a:schemeClr val="bg2">
                  <a:lumMod val="50000"/>
                </a:schemeClr>
              </a:solidFill>
              <a:latin typeface="Roboto" panose="02000000000000000000" pitchFamily="2" charset="0"/>
            </a:endParaRPr>
          </a:p>
          <a:p>
            <a:r>
              <a:rPr lang="es-CO" dirty="0">
                <a:solidFill>
                  <a:schemeClr val="bg2">
                    <a:lumMod val="50000"/>
                  </a:schemeClr>
                </a:solidFill>
                <a:latin typeface="Roboto" panose="02000000000000000000" pitchFamily="2" charset="0"/>
              </a:rPr>
              <a:t>(more </a:t>
            </a:r>
            <a:r>
              <a:rPr lang="es-CO" dirty="0" err="1">
                <a:solidFill>
                  <a:schemeClr val="bg2">
                    <a:lumMod val="50000"/>
                  </a:schemeClr>
                </a:solidFill>
                <a:latin typeface="Roboto" panose="02000000000000000000" pitchFamily="2" charset="0"/>
              </a:rPr>
              <a:t>variance</a:t>
            </a:r>
            <a:r>
              <a:rPr lang="es-CO" dirty="0">
                <a:solidFill>
                  <a:schemeClr val="bg2">
                    <a:lumMod val="50000"/>
                  </a:schemeClr>
                </a:solidFill>
                <a:latin typeface="Roboto" panose="02000000000000000000" pitchFamily="2" charset="0"/>
              </a:rPr>
              <a:t>)</a:t>
            </a:r>
          </a:p>
          <a:p>
            <a:endParaRPr lang="es-CO" dirty="0"/>
          </a:p>
        </p:txBody>
      </p:sp>
    </p:spTree>
    <p:extLst>
      <p:ext uri="{BB962C8B-B14F-4D97-AF65-F5344CB8AC3E}">
        <p14:creationId xmlns:p14="http://schemas.microsoft.com/office/powerpoint/2010/main" val="2638647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86621" y="2007067"/>
            <a:ext cx="10320728" cy="29527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300" dirty="0" err="1">
                <a:solidFill>
                  <a:schemeClr val="bg2">
                    <a:lumMod val="50000"/>
                  </a:schemeClr>
                </a:solidFill>
                <a:latin typeface="Roboto" panose="02000000000000000000" pitchFamily="2" charset="0"/>
                <a:ea typeface="Roboto" panose="02000000000000000000" pitchFamily="2" charset="0"/>
              </a:rPr>
              <a:t>For</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example</a:t>
            </a:r>
            <a:r>
              <a:rPr lang="es-ES" sz="3300" dirty="0">
                <a:solidFill>
                  <a:schemeClr val="bg2">
                    <a:lumMod val="50000"/>
                  </a:schemeClr>
                </a:solidFill>
                <a:latin typeface="Roboto" panose="02000000000000000000" pitchFamily="2" charset="0"/>
                <a:ea typeface="Roboto" panose="02000000000000000000" pitchFamily="2" charset="0"/>
              </a:rPr>
              <a:t>, car </a:t>
            </a:r>
            <a:r>
              <a:rPr lang="es-ES" sz="3300" dirty="0" err="1">
                <a:solidFill>
                  <a:schemeClr val="bg2">
                    <a:lumMod val="50000"/>
                  </a:schemeClr>
                </a:solidFill>
                <a:latin typeface="Roboto" panose="02000000000000000000" pitchFamily="2" charset="0"/>
                <a:ea typeface="Roboto" panose="02000000000000000000" pitchFamily="2" charset="0"/>
              </a:rPr>
              <a:t>measurements</a:t>
            </a:r>
            <a:r>
              <a:rPr lang="es-ES" sz="3300"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How</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does</a:t>
            </a:r>
            <a:r>
              <a:rPr lang="es-ES" sz="3200" b="1" dirty="0">
                <a:solidFill>
                  <a:schemeClr val="bg1"/>
                </a:solidFill>
                <a:latin typeface="Arial" panose="020B0604020202020204" pitchFamily="34" charset="0"/>
                <a:ea typeface="Roboto Slab" pitchFamily="2" charset="0"/>
                <a:cs typeface="Arial" panose="020B0604020202020204" pitchFamily="34" charset="0"/>
              </a:rPr>
              <a:t> PCA </a:t>
            </a:r>
            <a:r>
              <a:rPr lang="es-ES" sz="3200" b="1" dirty="0" err="1">
                <a:solidFill>
                  <a:schemeClr val="bg1"/>
                </a:solidFill>
                <a:latin typeface="Arial" panose="020B0604020202020204" pitchFamily="34" charset="0"/>
                <a:ea typeface="Roboto Slab" pitchFamily="2" charset="0"/>
                <a:cs typeface="Arial" panose="020B0604020202020204" pitchFamily="34" charset="0"/>
              </a:rPr>
              <a:t>work</a:t>
            </a:r>
            <a:r>
              <a:rPr lang="es-ES" sz="3200" b="1" dirty="0">
                <a:solidFill>
                  <a:schemeClr val="bg1"/>
                </a:solidFill>
                <a:latin typeface="Arial" panose="020B0604020202020204" pitchFamily="34" charset="0"/>
                <a:ea typeface="Roboto Slab" pitchFamily="2" charset="0"/>
                <a:cs typeface="Arial" panose="020B0604020202020204" pitchFamily="34" charset="0"/>
              </a:rPr>
              <a:t>?</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pic>
        <p:nvPicPr>
          <p:cNvPr id="4" name="Imagen 3">
            <a:extLst>
              <a:ext uri="{FF2B5EF4-FFF2-40B4-BE49-F238E27FC236}">
                <a16:creationId xmlns:a16="http://schemas.microsoft.com/office/drawing/2014/main" id="{6962C7CB-4BDD-470D-80A8-9DF28B46E8C7}"/>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95680" y="3003430"/>
            <a:ext cx="4219824" cy="2738967"/>
          </a:xfrm>
          <a:prstGeom prst="rect">
            <a:avLst/>
          </a:prstGeom>
        </p:spPr>
      </p:pic>
      <p:cxnSp>
        <p:nvCxnSpPr>
          <p:cNvPr id="7" name="Conector recto de flecha 6">
            <a:extLst>
              <a:ext uri="{FF2B5EF4-FFF2-40B4-BE49-F238E27FC236}">
                <a16:creationId xmlns:a16="http://schemas.microsoft.com/office/drawing/2014/main" id="{75E23D5C-FB6F-44B5-B301-BAAF1173C9E6}"/>
              </a:ext>
            </a:extLst>
          </p:cNvPr>
          <p:cNvCxnSpPr>
            <a:cxnSpLocks/>
          </p:cNvCxnSpPr>
          <p:nvPr/>
        </p:nvCxnSpPr>
        <p:spPr>
          <a:xfrm>
            <a:off x="1413933" y="5254003"/>
            <a:ext cx="2904067" cy="499533"/>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1AFF096A-7715-46F0-9E0A-D5312E7707F2}"/>
              </a:ext>
            </a:extLst>
          </p:cNvPr>
          <p:cNvSpPr txBox="1"/>
          <p:nvPr/>
        </p:nvSpPr>
        <p:spPr>
          <a:xfrm>
            <a:off x="2041958" y="5448042"/>
            <a:ext cx="824008" cy="369332"/>
          </a:xfrm>
          <a:prstGeom prst="rect">
            <a:avLst/>
          </a:prstGeom>
          <a:noFill/>
        </p:spPr>
        <p:txBody>
          <a:bodyPr wrap="none" rtlCol="0">
            <a:spAutoFit/>
          </a:bodyPr>
          <a:lstStyle/>
          <a:p>
            <a:r>
              <a:rPr lang="es-CO" dirty="0" err="1">
                <a:solidFill>
                  <a:schemeClr val="bg1"/>
                </a:solidFill>
              </a:rPr>
              <a:t>Length</a:t>
            </a:r>
            <a:endParaRPr lang="es-CO" dirty="0">
              <a:solidFill>
                <a:schemeClr val="bg1"/>
              </a:solidFill>
            </a:endParaRPr>
          </a:p>
        </p:txBody>
      </p:sp>
      <p:cxnSp>
        <p:nvCxnSpPr>
          <p:cNvPr id="13" name="Conector recto de flecha 12">
            <a:extLst>
              <a:ext uri="{FF2B5EF4-FFF2-40B4-BE49-F238E27FC236}">
                <a16:creationId xmlns:a16="http://schemas.microsoft.com/office/drawing/2014/main" id="{55EDEE55-7A58-4D44-9D28-38FEEEFA81C0}"/>
              </a:ext>
            </a:extLst>
          </p:cNvPr>
          <p:cNvCxnSpPr>
            <a:cxnSpLocks/>
          </p:cNvCxnSpPr>
          <p:nvPr/>
        </p:nvCxnSpPr>
        <p:spPr>
          <a:xfrm flipV="1">
            <a:off x="4456518" y="5123501"/>
            <a:ext cx="1058986" cy="509208"/>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1DB67BA7-AE5A-4BBD-9C21-4092C4E5E746}"/>
              </a:ext>
            </a:extLst>
          </p:cNvPr>
          <p:cNvSpPr txBox="1"/>
          <p:nvPr/>
        </p:nvSpPr>
        <p:spPr>
          <a:xfrm>
            <a:off x="4760755" y="5373065"/>
            <a:ext cx="763351" cy="369332"/>
          </a:xfrm>
          <a:prstGeom prst="rect">
            <a:avLst/>
          </a:prstGeom>
          <a:noFill/>
        </p:spPr>
        <p:txBody>
          <a:bodyPr wrap="none" rtlCol="0">
            <a:spAutoFit/>
          </a:bodyPr>
          <a:lstStyle/>
          <a:p>
            <a:r>
              <a:rPr lang="es-CO" dirty="0" err="1">
                <a:solidFill>
                  <a:schemeClr val="bg1"/>
                </a:solidFill>
              </a:rPr>
              <a:t>Width</a:t>
            </a:r>
            <a:endParaRPr lang="es-CO" dirty="0">
              <a:solidFill>
                <a:schemeClr val="bg1"/>
              </a:solidFill>
            </a:endParaRPr>
          </a:p>
        </p:txBody>
      </p:sp>
      <p:cxnSp>
        <p:nvCxnSpPr>
          <p:cNvPr id="17" name="Conector recto de flecha 16">
            <a:extLst>
              <a:ext uri="{FF2B5EF4-FFF2-40B4-BE49-F238E27FC236}">
                <a16:creationId xmlns:a16="http://schemas.microsoft.com/office/drawing/2014/main" id="{F2EC4158-E8F1-4C42-BA67-CD4990DA629A}"/>
              </a:ext>
            </a:extLst>
          </p:cNvPr>
          <p:cNvCxnSpPr>
            <a:cxnSpLocks/>
          </p:cNvCxnSpPr>
          <p:nvPr/>
        </p:nvCxnSpPr>
        <p:spPr>
          <a:xfrm flipV="1">
            <a:off x="3826433" y="4846192"/>
            <a:ext cx="0" cy="786516"/>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73AB915F-52C8-4AAF-860D-648810F55504}"/>
              </a:ext>
            </a:extLst>
          </p:cNvPr>
          <p:cNvSpPr txBox="1"/>
          <p:nvPr/>
        </p:nvSpPr>
        <p:spPr>
          <a:xfrm>
            <a:off x="2738153" y="4987260"/>
            <a:ext cx="1059393" cy="369332"/>
          </a:xfrm>
          <a:prstGeom prst="rect">
            <a:avLst/>
          </a:prstGeom>
          <a:noFill/>
        </p:spPr>
        <p:txBody>
          <a:bodyPr wrap="none" rtlCol="0">
            <a:spAutoFit/>
          </a:bodyPr>
          <a:lstStyle/>
          <a:p>
            <a:r>
              <a:rPr lang="es-CO" dirty="0" err="1">
                <a:solidFill>
                  <a:schemeClr val="bg1"/>
                </a:solidFill>
              </a:rPr>
              <a:t>Diameter</a:t>
            </a:r>
            <a:endParaRPr lang="es-CO" dirty="0">
              <a:solidFill>
                <a:schemeClr val="bg1"/>
              </a:solidFill>
            </a:endParaRPr>
          </a:p>
        </p:txBody>
      </p:sp>
      <p:cxnSp>
        <p:nvCxnSpPr>
          <p:cNvPr id="22" name="Conector recto de flecha 21">
            <a:extLst>
              <a:ext uri="{FF2B5EF4-FFF2-40B4-BE49-F238E27FC236}">
                <a16:creationId xmlns:a16="http://schemas.microsoft.com/office/drawing/2014/main" id="{467C90E1-8471-4DAE-82B2-90735F55236E}"/>
              </a:ext>
            </a:extLst>
          </p:cNvPr>
          <p:cNvCxnSpPr>
            <a:cxnSpLocks/>
          </p:cNvCxnSpPr>
          <p:nvPr/>
        </p:nvCxnSpPr>
        <p:spPr>
          <a:xfrm flipH="1" flipV="1">
            <a:off x="5501540" y="3556443"/>
            <a:ext cx="22566" cy="2076265"/>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6228E429-E4B2-48E0-9FCC-E997DFB10491}"/>
              </a:ext>
            </a:extLst>
          </p:cNvPr>
          <p:cNvSpPr txBox="1"/>
          <p:nvPr/>
        </p:nvSpPr>
        <p:spPr>
          <a:xfrm>
            <a:off x="4760755" y="3201705"/>
            <a:ext cx="802912" cy="369332"/>
          </a:xfrm>
          <a:prstGeom prst="rect">
            <a:avLst/>
          </a:prstGeom>
          <a:noFill/>
        </p:spPr>
        <p:txBody>
          <a:bodyPr wrap="none" rtlCol="0">
            <a:spAutoFit/>
          </a:bodyPr>
          <a:lstStyle/>
          <a:p>
            <a:r>
              <a:rPr lang="es-CO" dirty="0" err="1">
                <a:solidFill>
                  <a:schemeClr val="bg1"/>
                </a:solidFill>
              </a:rPr>
              <a:t>Height</a:t>
            </a:r>
            <a:endParaRPr lang="es-CO" dirty="0">
              <a:solidFill>
                <a:schemeClr val="bg1"/>
              </a:solidFill>
            </a:endParaRPr>
          </a:p>
        </p:txBody>
      </p: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84FDAAE-2DF2-415E-B79C-F8D170BF18AD}"/>
                  </a:ext>
                </a:extLst>
              </p:cNvPr>
              <p:cNvSpPr txBox="1"/>
              <p:nvPr/>
            </p:nvSpPr>
            <p:spPr>
              <a:xfrm>
                <a:off x="5804952" y="2894488"/>
                <a:ext cx="4026808" cy="369332"/>
              </a:xfrm>
              <a:prstGeom prst="rect">
                <a:avLst/>
              </a:prstGeom>
              <a:noFill/>
            </p:spPr>
            <p:txBody>
              <a:bodyPr wrap="none" rtlCol="0">
                <a:spAutoFit/>
              </a:bodyPr>
              <a:lstStyle/>
              <a:p>
                <a:pPr marL="228600" indent="-228600" algn="just">
                  <a:lnSpc>
                    <a:spcPct val="90000"/>
                  </a:lnSpc>
                  <a:spcBef>
                    <a:spcPts val="1000"/>
                  </a:spcBef>
                  <a:buFont typeface="Arial" panose="020B0604020202020204" pitchFamily="34" charset="0"/>
                  <a:buChar char="•"/>
                </a:pPr>
                <a:r>
                  <a:rPr lang="es-CO" sz="2000" dirty="0" err="1">
                    <a:solidFill>
                      <a:schemeClr val="bg2">
                        <a:lumMod val="50000"/>
                      </a:schemeClr>
                    </a:solidFill>
                    <a:latin typeface="Roboto" panose="02000000000000000000" pitchFamily="2" charset="0"/>
                  </a:rPr>
                  <a:t>If</a:t>
                </a:r>
                <a:r>
                  <a:rPr lang="es-CO" sz="2000" dirty="0">
                    <a:solidFill>
                      <a:schemeClr val="bg2">
                        <a:lumMod val="50000"/>
                      </a:schemeClr>
                    </a:solidFill>
                    <a:latin typeface="Roboto" panose="02000000000000000000" pitchFamily="2" charset="0"/>
                  </a:rPr>
                  <a:t> </a:t>
                </a:r>
                <a14:m>
                  <m:oMath xmlns:m="http://schemas.openxmlformats.org/officeDocument/2006/math">
                    <m:sSub>
                      <m:sSubPr>
                        <m:ctrlPr>
                          <a:rPr lang="es-CO" sz="2000" i="1" smtClean="0">
                            <a:solidFill>
                              <a:schemeClr val="bg2">
                                <a:lumMod val="50000"/>
                              </a:schemeClr>
                            </a:solidFill>
                            <a:latin typeface="Cambria Math" panose="02040503050406030204" pitchFamily="18" charset="0"/>
                          </a:rPr>
                        </m:ctrlPr>
                      </m:sSubPr>
                      <m:e>
                        <m:r>
                          <a:rPr lang="es-CO" sz="2000" b="0" i="1" smtClean="0">
                            <a:solidFill>
                              <a:schemeClr val="bg2">
                                <a:lumMod val="50000"/>
                              </a:schemeClr>
                            </a:solidFill>
                            <a:latin typeface="Cambria Math" panose="02040503050406030204" pitchFamily="18" charset="0"/>
                          </a:rPr>
                          <m:t>𝑥</m:t>
                        </m:r>
                      </m:e>
                      <m:sub>
                        <m:r>
                          <a:rPr lang="es-CO" sz="2000" b="0" i="1" smtClean="0">
                            <a:solidFill>
                              <a:schemeClr val="bg2">
                                <a:lumMod val="50000"/>
                              </a:schemeClr>
                            </a:solidFill>
                            <a:latin typeface="Cambria Math" panose="02040503050406030204" pitchFamily="18" charset="0"/>
                          </a:rPr>
                          <m:t>1</m:t>
                        </m:r>
                      </m:sub>
                    </m:sSub>
                    <m:r>
                      <a:rPr lang="es-CO" sz="2000" b="0" i="1" smtClean="0">
                        <a:solidFill>
                          <a:schemeClr val="bg2">
                            <a:lumMod val="50000"/>
                          </a:schemeClr>
                        </a:solidFill>
                        <a:latin typeface="Cambria Math" panose="02040503050406030204" pitchFamily="18" charset="0"/>
                      </a:rPr>
                      <m:t>=</m:t>
                    </m:r>
                    <m:r>
                      <a:rPr lang="es-CO" sz="2000" b="0" i="1" smtClean="0">
                        <a:solidFill>
                          <a:schemeClr val="bg2">
                            <a:lumMod val="50000"/>
                          </a:schemeClr>
                        </a:solidFill>
                        <a:latin typeface="Cambria Math" panose="02040503050406030204" pitchFamily="18" charset="0"/>
                      </a:rPr>
                      <m:t>𝑙𝑒𝑛𝑔𝑡h</m:t>
                    </m:r>
                  </m:oMath>
                </a14:m>
                <a:r>
                  <a:rPr lang="es-CO" sz="2000" dirty="0">
                    <a:solidFill>
                      <a:schemeClr val="bg2">
                        <a:lumMod val="50000"/>
                      </a:schemeClr>
                    </a:solidFill>
                    <a:latin typeface="Roboto" panose="02000000000000000000" pitchFamily="2" charset="0"/>
                  </a:rPr>
                  <a:t> and </a:t>
                </a:r>
                <a14:m>
                  <m:oMath xmlns:m="http://schemas.openxmlformats.org/officeDocument/2006/math">
                    <m:sSub>
                      <m:sSubPr>
                        <m:ctrlPr>
                          <a:rPr lang="es-CO" sz="2000" i="1">
                            <a:solidFill>
                              <a:schemeClr val="bg2">
                                <a:lumMod val="50000"/>
                              </a:schemeClr>
                            </a:solidFill>
                            <a:latin typeface="Cambria Math" panose="02040503050406030204" pitchFamily="18" charset="0"/>
                          </a:rPr>
                        </m:ctrlPr>
                      </m:sSubPr>
                      <m:e>
                        <m:r>
                          <a:rPr lang="es-CO" sz="2000" i="1">
                            <a:solidFill>
                              <a:schemeClr val="bg2">
                                <a:lumMod val="50000"/>
                              </a:schemeClr>
                            </a:solidFill>
                            <a:latin typeface="Cambria Math" panose="02040503050406030204" pitchFamily="18" charset="0"/>
                          </a:rPr>
                          <m:t>𝑥</m:t>
                        </m:r>
                      </m:e>
                      <m:sub>
                        <m:r>
                          <a:rPr lang="es-CO" sz="2000" b="0" i="1" smtClean="0">
                            <a:solidFill>
                              <a:schemeClr val="bg2">
                                <a:lumMod val="50000"/>
                              </a:schemeClr>
                            </a:solidFill>
                            <a:latin typeface="Cambria Math" panose="02040503050406030204" pitchFamily="18" charset="0"/>
                          </a:rPr>
                          <m:t>2</m:t>
                        </m:r>
                      </m:sub>
                    </m:sSub>
                    <m:r>
                      <a:rPr lang="es-CO" sz="2000" b="0" i="1" smtClean="0">
                        <a:solidFill>
                          <a:schemeClr val="bg2">
                            <a:lumMod val="50000"/>
                          </a:schemeClr>
                        </a:solidFill>
                        <a:latin typeface="Cambria Math" panose="02040503050406030204" pitchFamily="18" charset="0"/>
                      </a:rPr>
                      <m:t>=</m:t>
                    </m:r>
                    <m:r>
                      <a:rPr lang="es-CO" sz="2000" b="0" i="1" smtClean="0">
                        <a:solidFill>
                          <a:schemeClr val="bg2">
                            <a:lumMod val="50000"/>
                          </a:schemeClr>
                        </a:solidFill>
                        <a:latin typeface="Cambria Math" panose="02040503050406030204" pitchFamily="18" charset="0"/>
                      </a:rPr>
                      <m:t>h𝑒𝑖𝑔h𝑡</m:t>
                    </m:r>
                  </m:oMath>
                </a14:m>
                <a:r>
                  <a:rPr lang="es-CO" sz="2000" dirty="0">
                    <a:solidFill>
                      <a:schemeClr val="bg2">
                        <a:lumMod val="50000"/>
                      </a:schemeClr>
                    </a:solidFill>
                    <a:latin typeface="Roboto" panose="02000000000000000000" pitchFamily="2" charset="0"/>
                  </a:rPr>
                  <a:t>, </a:t>
                </a:r>
              </a:p>
            </p:txBody>
          </p:sp>
        </mc:Choice>
        <mc:Fallback xmlns="">
          <p:sp>
            <p:nvSpPr>
              <p:cNvPr id="23" name="CuadroTexto 22">
                <a:extLst>
                  <a:ext uri="{FF2B5EF4-FFF2-40B4-BE49-F238E27FC236}">
                    <a16:creationId xmlns:a16="http://schemas.microsoft.com/office/drawing/2014/main" id="{D84FDAAE-2DF2-415E-B79C-F8D170BF18AD}"/>
                  </a:ext>
                </a:extLst>
              </p:cNvPr>
              <p:cNvSpPr txBox="1">
                <a:spLocks noRot="1" noChangeAspect="1" noMove="1" noResize="1" noEditPoints="1" noAdjustHandles="1" noChangeArrowheads="1" noChangeShapeType="1" noTextEdit="1"/>
              </p:cNvSpPr>
              <p:nvPr/>
            </p:nvSpPr>
            <p:spPr>
              <a:xfrm>
                <a:off x="5804952" y="2894488"/>
                <a:ext cx="4026808" cy="369332"/>
              </a:xfrm>
              <a:prstGeom prst="rect">
                <a:avLst/>
              </a:prstGeom>
              <a:blipFill>
                <a:blip r:embed="rId6"/>
                <a:stretch>
                  <a:fillRect l="-1362" t="-16667" b="-31667"/>
                </a:stretch>
              </a:blipFill>
            </p:spPr>
            <p:txBody>
              <a:bodyPr/>
              <a:lstStyle/>
              <a:p>
                <a:r>
                  <a:rPr lang="es-CO">
                    <a:noFill/>
                  </a:rPr>
                  <a:t> </a:t>
                </a:r>
              </a:p>
            </p:txBody>
          </p:sp>
        </mc:Fallback>
      </mc:AlternateContent>
      <p:cxnSp>
        <p:nvCxnSpPr>
          <p:cNvPr id="25" name="Conector recto de flecha 24">
            <a:extLst>
              <a:ext uri="{FF2B5EF4-FFF2-40B4-BE49-F238E27FC236}">
                <a16:creationId xmlns:a16="http://schemas.microsoft.com/office/drawing/2014/main" id="{25CED3D4-8FE9-493F-99C9-9CA0E8B112DF}"/>
              </a:ext>
            </a:extLst>
          </p:cNvPr>
          <p:cNvCxnSpPr/>
          <p:nvPr/>
        </p:nvCxnSpPr>
        <p:spPr>
          <a:xfrm flipV="1">
            <a:off x="6575466" y="3788768"/>
            <a:ext cx="0" cy="2028606"/>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9D53FD12-476B-41F8-B7C3-72C3C4F07B4B}"/>
              </a:ext>
            </a:extLst>
          </p:cNvPr>
          <p:cNvCxnSpPr/>
          <p:nvPr/>
        </p:nvCxnSpPr>
        <p:spPr>
          <a:xfrm>
            <a:off x="6375400" y="5632708"/>
            <a:ext cx="3962400" cy="0"/>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CD20BB55-4340-41C7-8168-11E70EF6A933}"/>
                  </a:ext>
                </a:extLst>
              </p:cNvPr>
              <p:cNvSpPr txBox="1"/>
              <p:nvPr/>
            </p:nvSpPr>
            <p:spPr>
              <a:xfrm>
                <a:off x="10284967" y="5503769"/>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i="1">
                              <a:solidFill>
                                <a:schemeClr val="bg2">
                                  <a:lumMod val="50000"/>
                                </a:schemeClr>
                              </a:solidFill>
                              <a:latin typeface="Cambria Math" panose="02040503050406030204" pitchFamily="18" charset="0"/>
                            </a:rPr>
                            <m:t>1</m:t>
                          </m:r>
                        </m:sub>
                      </m:sSub>
                    </m:oMath>
                  </m:oMathPara>
                </a14:m>
                <a:endParaRPr lang="es-CO" dirty="0"/>
              </a:p>
            </p:txBody>
          </p:sp>
        </mc:Choice>
        <mc:Fallback xmlns="">
          <p:sp>
            <p:nvSpPr>
              <p:cNvPr id="29" name="CuadroTexto 28">
                <a:extLst>
                  <a:ext uri="{FF2B5EF4-FFF2-40B4-BE49-F238E27FC236}">
                    <a16:creationId xmlns:a16="http://schemas.microsoft.com/office/drawing/2014/main" id="{CD20BB55-4340-41C7-8168-11E70EF6A933}"/>
                  </a:ext>
                </a:extLst>
              </p:cNvPr>
              <p:cNvSpPr txBox="1">
                <a:spLocks noRot="1" noChangeAspect="1" noMove="1" noResize="1" noEditPoints="1" noAdjustHandles="1" noChangeArrowheads="1" noChangeShapeType="1" noTextEdit="1"/>
              </p:cNvSpPr>
              <p:nvPr/>
            </p:nvSpPr>
            <p:spPr>
              <a:xfrm>
                <a:off x="10284967" y="5503769"/>
                <a:ext cx="460767" cy="369332"/>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DC14DE9C-1B2A-4776-806C-67CED974D96E}"/>
                  </a:ext>
                </a:extLst>
              </p:cNvPr>
              <p:cNvSpPr txBox="1"/>
              <p:nvPr/>
            </p:nvSpPr>
            <p:spPr>
              <a:xfrm>
                <a:off x="6145016" y="3634808"/>
                <a:ext cx="4660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smtClean="0">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b="0" i="1" smtClean="0">
                              <a:solidFill>
                                <a:schemeClr val="bg2">
                                  <a:lumMod val="50000"/>
                                </a:schemeClr>
                              </a:solidFill>
                              <a:latin typeface="Cambria Math" panose="02040503050406030204" pitchFamily="18" charset="0"/>
                            </a:rPr>
                            <m:t>2</m:t>
                          </m:r>
                        </m:sub>
                      </m:sSub>
                    </m:oMath>
                  </m:oMathPara>
                </a14:m>
                <a:endParaRPr lang="es-CO" dirty="0"/>
              </a:p>
            </p:txBody>
          </p:sp>
        </mc:Choice>
        <mc:Fallback xmlns="">
          <p:sp>
            <p:nvSpPr>
              <p:cNvPr id="33" name="CuadroTexto 32">
                <a:extLst>
                  <a:ext uri="{FF2B5EF4-FFF2-40B4-BE49-F238E27FC236}">
                    <a16:creationId xmlns:a16="http://schemas.microsoft.com/office/drawing/2014/main" id="{DC14DE9C-1B2A-4776-806C-67CED974D96E}"/>
                  </a:ext>
                </a:extLst>
              </p:cNvPr>
              <p:cNvSpPr txBox="1">
                <a:spLocks noRot="1" noChangeAspect="1" noMove="1" noResize="1" noEditPoints="1" noAdjustHandles="1" noChangeArrowheads="1" noChangeShapeType="1" noTextEdit="1"/>
              </p:cNvSpPr>
              <p:nvPr/>
            </p:nvSpPr>
            <p:spPr>
              <a:xfrm>
                <a:off x="6145016" y="3634808"/>
                <a:ext cx="466089" cy="369332"/>
              </a:xfrm>
              <a:prstGeom prst="rect">
                <a:avLst/>
              </a:prstGeom>
              <a:blipFill>
                <a:blip r:embed="rId8"/>
                <a:stretch>
                  <a:fillRect/>
                </a:stretch>
              </a:blipFill>
            </p:spPr>
            <p:txBody>
              <a:bodyPr/>
              <a:lstStyle/>
              <a:p>
                <a:r>
                  <a:rPr lang="es-CO">
                    <a:noFill/>
                  </a:rPr>
                  <a:t> </a:t>
                </a:r>
              </a:p>
            </p:txBody>
          </p:sp>
        </mc:Fallback>
      </mc:AlternateContent>
      <p:pic>
        <p:nvPicPr>
          <p:cNvPr id="31" name="Gráfico 30" descr="Cerrar">
            <a:extLst>
              <a:ext uri="{FF2B5EF4-FFF2-40B4-BE49-F238E27FC236}">
                <a16:creationId xmlns:a16="http://schemas.microsoft.com/office/drawing/2014/main" id="{001EA49A-8BCE-494B-B1F8-2FC645B13B9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66971" y="5025080"/>
            <a:ext cx="191877" cy="191877"/>
          </a:xfrm>
          <a:prstGeom prst="rect">
            <a:avLst/>
          </a:prstGeom>
        </p:spPr>
      </p:pic>
      <p:pic>
        <p:nvPicPr>
          <p:cNvPr id="36" name="Gráfico 35" descr="Cerrar">
            <a:extLst>
              <a:ext uri="{FF2B5EF4-FFF2-40B4-BE49-F238E27FC236}">
                <a16:creationId xmlns:a16="http://schemas.microsoft.com/office/drawing/2014/main" id="{2EBD9CCB-0088-4547-AA06-FC181B65C4E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92549" y="4851357"/>
            <a:ext cx="191877" cy="191877"/>
          </a:xfrm>
          <a:prstGeom prst="rect">
            <a:avLst/>
          </a:prstGeom>
        </p:spPr>
      </p:pic>
      <p:pic>
        <p:nvPicPr>
          <p:cNvPr id="37" name="Gráfico 36" descr="Cerrar">
            <a:extLst>
              <a:ext uri="{FF2B5EF4-FFF2-40B4-BE49-F238E27FC236}">
                <a16:creationId xmlns:a16="http://schemas.microsoft.com/office/drawing/2014/main" id="{90AF2ECC-9CFE-49FF-BFF0-8ADB67240F8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74557" y="4718187"/>
            <a:ext cx="191877" cy="191877"/>
          </a:xfrm>
          <a:prstGeom prst="rect">
            <a:avLst/>
          </a:prstGeom>
        </p:spPr>
      </p:pic>
      <p:pic>
        <p:nvPicPr>
          <p:cNvPr id="38" name="Gráfico 37" descr="Cerrar">
            <a:extLst>
              <a:ext uri="{FF2B5EF4-FFF2-40B4-BE49-F238E27FC236}">
                <a16:creationId xmlns:a16="http://schemas.microsoft.com/office/drawing/2014/main" id="{99374EE4-F2B9-410E-B10C-1353245BF55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35506" y="4647124"/>
            <a:ext cx="191877" cy="191877"/>
          </a:xfrm>
          <a:prstGeom prst="rect">
            <a:avLst/>
          </a:prstGeom>
        </p:spPr>
      </p:pic>
      <p:pic>
        <p:nvPicPr>
          <p:cNvPr id="39" name="Gráfico 38" descr="Cerrar">
            <a:extLst>
              <a:ext uri="{FF2B5EF4-FFF2-40B4-BE49-F238E27FC236}">
                <a16:creationId xmlns:a16="http://schemas.microsoft.com/office/drawing/2014/main" id="{CAC8D534-7155-4205-8D83-3E7EEEE2378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55214" y="4905586"/>
            <a:ext cx="191877" cy="191877"/>
          </a:xfrm>
          <a:prstGeom prst="rect">
            <a:avLst/>
          </a:prstGeom>
        </p:spPr>
      </p:pic>
      <p:pic>
        <p:nvPicPr>
          <p:cNvPr id="40" name="Gráfico 39" descr="Cerrar">
            <a:extLst>
              <a:ext uri="{FF2B5EF4-FFF2-40B4-BE49-F238E27FC236}">
                <a16:creationId xmlns:a16="http://schemas.microsoft.com/office/drawing/2014/main" id="{26684920-A47E-4C35-916B-90AFD1D3B6D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03376" y="4788344"/>
            <a:ext cx="191877" cy="191877"/>
          </a:xfrm>
          <a:prstGeom prst="rect">
            <a:avLst/>
          </a:prstGeom>
        </p:spPr>
      </p:pic>
      <p:pic>
        <p:nvPicPr>
          <p:cNvPr id="41" name="Gráfico 40" descr="Cerrar">
            <a:extLst>
              <a:ext uri="{FF2B5EF4-FFF2-40B4-BE49-F238E27FC236}">
                <a16:creationId xmlns:a16="http://schemas.microsoft.com/office/drawing/2014/main" id="{EF997D31-B2E9-4D33-81FF-46D45634B8A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78308" y="4471113"/>
            <a:ext cx="191877" cy="191877"/>
          </a:xfrm>
          <a:prstGeom prst="rect">
            <a:avLst/>
          </a:prstGeom>
        </p:spPr>
      </p:pic>
      <p:pic>
        <p:nvPicPr>
          <p:cNvPr id="42" name="Gráfico 41" descr="Cerrar">
            <a:extLst>
              <a:ext uri="{FF2B5EF4-FFF2-40B4-BE49-F238E27FC236}">
                <a16:creationId xmlns:a16="http://schemas.microsoft.com/office/drawing/2014/main" id="{4D341B07-E6EE-4DB6-816D-AA6C9187B98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36256" y="4682141"/>
            <a:ext cx="191877" cy="191877"/>
          </a:xfrm>
          <a:prstGeom prst="rect">
            <a:avLst/>
          </a:prstGeom>
        </p:spPr>
      </p:pic>
      <p:pic>
        <p:nvPicPr>
          <p:cNvPr id="43" name="Gráfico 42" descr="Cerrar">
            <a:extLst>
              <a:ext uri="{FF2B5EF4-FFF2-40B4-BE49-F238E27FC236}">
                <a16:creationId xmlns:a16="http://schemas.microsoft.com/office/drawing/2014/main" id="{9480C59D-DE8A-4F0B-A5EA-1B7D07A8444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44644" y="4422516"/>
            <a:ext cx="191877" cy="191877"/>
          </a:xfrm>
          <a:prstGeom prst="rect">
            <a:avLst/>
          </a:prstGeom>
        </p:spPr>
      </p:pic>
      <p:pic>
        <p:nvPicPr>
          <p:cNvPr id="44" name="Gráfico 43" descr="Cerrar">
            <a:extLst>
              <a:ext uri="{FF2B5EF4-FFF2-40B4-BE49-F238E27FC236}">
                <a16:creationId xmlns:a16="http://schemas.microsoft.com/office/drawing/2014/main" id="{4C400CCD-F284-4B2B-8973-A4D81C07CC8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02592" y="4576282"/>
            <a:ext cx="191877" cy="191877"/>
          </a:xfrm>
          <a:prstGeom prst="rect">
            <a:avLst/>
          </a:prstGeom>
        </p:spPr>
      </p:pic>
      <p:pic>
        <p:nvPicPr>
          <p:cNvPr id="45" name="Gráfico 44" descr="Cerrar">
            <a:extLst>
              <a:ext uri="{FF2B5EF4-FFF2-40B4-BE49-F238E27FC236}">
                <a16:creationId xmlns:a16="http://schemas.microsoft.com/office/drawing/2014/main" id="{31C9A556-E2E2-4067-AAF5-E63B326FD41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01310" y="4338476"/>
            <a:ext cx="191877" cy="191877"/>
          </a:xfrm>
          <a:prstGeom prst="rect">
            <a:avLst/>
          </a:prstGeom>
        </p:spPr>
      </p:pic>
      <p:pic>
        <p:nvPicPr>
          <p:cNvPr id="46" name="Gráfico 45" descr="Cerrar">
            <a:extLst>
              <a:ext uri="{FF2B5EF4-FFF2-40B4-BE49-F238E27FC236}">
                <a16:creationId xmlns:a16="http://schemas.microsoft.com/office/drawing/2014/main" id="{D9F1D893-BFBE-4EF6-914B-CEFBB4453D0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58439" y="4533273"/>
            <a:ext cx="191877" cy="191877"/>
          </a:xfrm>
          <a:prstGeom prst="rect">
            <a:avLst/>
          </a:prstGeom>
        </p:spPr>
      </p:pic>
      <p:sp>
        <p:nvSpPr>
          <p:cNvPr id="35" name="CuadroTexto 34">
            <a:extLst>
              <a:ext uri="{FF2B5EF4-FFF2-40B4-BE49-F238E27FC236}">
                <a16:creationId xmlns:a16="http://schemas.microsoft.com/office/drawing/2014/main" id="{B85CFAA7-0EA6-471A-9007-C385005C6F56}"/>
              </a:ext>
            </a:extLst>
          </p:cNvPr>
          <p:cNvSpPr txBox="1"/>
          <p:nvPr/>
        </p:nvSpPr>
        <p:spPr>
          <a:xfrm>
            <a:off x="8477599" y="3496308"/>
            <a:ext cx="2133918" cy="646331"/>
          </a:xfrm>
          <a:prstGeom prst="rect">
            <a:avLst/>
          </a:prstGeom>
          <a:noFill/>
        </p:spPr>
        <p:txBody>
          <a:bodyPr wrap="none" rtlCol="0">
            <a:spAutoFit/>
          </a:bodyPr>
          <a:lstStyle/>
          <a:p>
            <a:r>
              <a:rPr lang="es-CO" dirty="0" err="1">
                <a:solidFill>
                  <a:schemeClr val="bg2">
                    <a:lumMod val="50000"/>
                  </a:schemeClr>
                </a:solidFill>
                <a:latin typeface="Roboto" panose="02000000000000000000" pitchFamily="2" charset="0"/>
              </a:rPr>
              <a:t>Which</a:t>
            </a:r>
            <a:r>
              <a:rPr lang="es-CO" dirty="0">
                <a:solidFill>
                  <a:schemeClr val="bg2">
                    <a:lumMod val="50000"/>
                  </a:schemeClr>
                </a:solidFill>
                <a:latin typeface="Roboto" panose="02000000000000000000" pitchFamily="2" charset="0"/>
              </a:rPr>
              <a:t> </a:t>
            </a:r>
            <a:r>
              <a:rPr lang="es-CO" dirty="0" err="1">
                <a:solidFill>
                  <a:schemeClr val="bg2">
                    <a:lumMod val="50000"/>
                  </a:schemeClr>
                </a:solidFill>
                <a:latin typeface="Roboto" panose="02000000000000000000" pitchFamily="2" charset="0"/>
              </a:rPr>
              <a:t>one</a:t>
            </a:r>
            <a:r>
              <a:rPr lang="es-CO" dirty="0">
                <a:solidFill>
                  <a:schemeClr val="bg2">
                    <a:lumMod val="50000"/>
                  </a:schemeClr>
                </a:solidFill>
                <a:latin typeface="Roboto" panose="02000000000000000000" pitchFamily="2" charset="0"/>
              </a:rPr>
              <a:t> </a:t>
            </a:r>
            <a:r>
              <a:rPr lang="es-CO" dirty="0" err="1">
                <a:solidFill>
                  <a:schemeClr val="bg2">
                    <a:lumMod val="50000"/>
                  </a:schemeClr>
                </a:solidFill>
                <a:latin typeface="Roboto" panose="02000000000000000000" pitchFamily="2" charset="0"/>
              </a:rPr>
              <a:t>to</a:t>
            </a:r>
            <a:r>
              <a:rPr lang="es-CO" dirty="0">
                <a:solidFill>
                  <a:schemeClr val="bg2">
                    <a:lumMod val="50000"/>
                  </a:schemeClr>
                </a:solidFill>
                <a:latin typeface="Roboto" panose="02000000000000000000" pitchFamily="2" charset="0"/>
              </a:rPr>
              <a:t> pick?</a:t>
            </a:r>
          </a:p>
          <a:p>
            <a:endParaRPr lang="es-CO" dirty="0"/>
          </a:p>
        </p:txBody>
      </p:sp>
      <p:pic>
        <p:nvPicPr>
          <p:cNvPr id="47" name="Gráfico 46" descr="Cerrar">
            <a:extLst>
              <a:ext uri="{FF2B5EF4-FFF2-40B4-BE49-F238E27FC236}">
                <a16:creationId xmlns:a16="http://schemas.microsoft.com/office/drawing/2014/main" id="{8EF4493F-B611-45F4-B8C6-D236BAFB3E6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77690" y="4314014"/>
            <a:ext cx="191877" cy="191877"/>
          </a:xfrm>
          <a:prstGeom prst="rect">
            <a:avLst/>
          </a:prstGeom>
        </p:spPr>
      </p:pic>
      <p:cxnSp>
        <p:nvCxnSpPr>
          <p:cNvPr id="50" name="Conector recto de flecha 49">
            <a:extLst>
              <a:ext uri="{FF2B5EF4-FFF2-40B4-BE49-F238E27FC236}">
                <a16:creationId xmlns:a16="http://schemas.microsoft.com/office/drawing/2014/main" id="{05220890-7D2D-48FB-8249-9A522CD83126}"/>
              </a:ext>
            </a:extLst>
          </p:cNvPr>
          <p:cNvCxnSpPr>
            <a:cxnSpLocks/>
          </p:cNvCxnSpPr>
          <p:nvPr/>
        </p:nvCxnSpPr>
        <p:spPr>
          <a:xfrm flipV="1">
            <a:off x="6555360" y="3916307"/>
            <a:ext cx="2622786" cy="1715573"/>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1D7DD451-2B1C-444C-B8A1-17F3E2492288}"/>
                  </a:ext>
                </a:extLst>
              </p:cNvPr>
              <p:cNvSpPr txBox="1"/>
              <p:nvPr/>
            </p:nvSpPr>
            <p:spPr>
              <a:xfrm>
                <a:off x="9083791" y="3805940"/>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O" b="0" i="1" smtClean="0">
                          <a:solidFill>
                            <a:schemeClr val="bg2">
                              <a:lumMod val="50000"/>
                            </a:schemeClr>
                          </a:solidFill>
                          <a:latin typeface="Cambria Math" panose="02040503050406030204" pitchFamily="18" charset="0"/>
                        </a:rPr>
                        <m:t>𝑧</m:t>
                      </m:r>
                    </m:oMath>
                  </m:oMathPara>
                </a14:m>
                <a:endParaRPr lang="es-CO" dirty="0"/>
              </a:p>
            </p:txBody>
          </p:sp>
        </mc:Choice>
        <mc:Fallback xmlns="">
          <p:sp>
            <p:nvSpPr>
              <p:cNvPr id="51" name="CuadroTexto 50">
                <a:extLst>
                  <a:ext uri="{FF2B5EF4-FFF2-40B4-BE49-F238E27FC236}">
                    <a16:creationId xmlns:a16="http://schemas.microsoft.com/office/drawing/2014/main" id="{1D7DD451-2B1C-444C-B8A1-17F3E2492288}"/>
                  </a:ext>
                </a:extLst>
              </p:cNvPr>
              <p:cNvSpPr txBox="1">
                <a:spLocks noRot="1" noChangeAspect="1" noMove="1" noResize="1" noEditPoints="1" noAdjustHandles="1" noChangeArrowheads="1" noChangeShapeType="1" noTextEdit="1"/>
              </p:cNvSpPr>
              <p:nvPr/>
            </p:nvSpPr>
            <p:spPr>
              <a:xfrm>
                <a:off x="9083791" y="3805940"/>
                <a:ext cx="353750" cy="369332"/>
              </a:xfrm>
              <a:prstGeom prst="rect">
                <a:avLst/>
              </a:prstGeom>
              <a:blipFill>
                <a:blip r:embed="rId11"/>
                <a:stretch>
                  <a:fillRect/>
                </a:stretch>
              </a:blipFill>
            </p:spPr>
            <p:txBody>
              <a:bodyPr/>
              <a:lstStyle/>
              <a:p>
                <a:r>
                  <a:rPr lang="es-CO">
                    <a:noFill/>
                  </a:rPr>
                  <a:t> </a:t>
                </a:r>
              </a:p>
            </p:txBody>
          </p:sp>
        </mc:Fallback>
      </mc:AlternateContent>
      <p:cxnSp>
        <p:nvCxnSpPr>
          <p:cNvPr id="52" name="Conector recto de flecha 51">
            <a:extLst>
              <a:ext uri="{FF2B5EF4-FFF2-40B4-BE49-F238E27FC236}">
                <a16:creationId xmlns:a16="http://schemas.microsoft.com/office/drawing/2014/main" id="{C3CDEDE3-AC92-4B78-BC84-5C348DF42E8B}"/>
              </a:ext>
            </a:extLst>
          </p:cNvPr>
          <p:cNvCxnSpPr>
            <a:cxnSpLocks/>
          </p:cNvCxnSpPr>
          <p:nvPr/>
        </p:nvCxnSpPr>
        <p:spPr>
          <a:xfrm flipH="1" flipV="1">
            <a:off x="7968271" y="4672221"/>
            <a:ext cx="5975" cy="94008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38AB8FA1-C468-4941-B350-C83E8C814474}"/>
              </a:ext>
            </a:extLst>
          </p:cNvPr>
          <p:cNvCxnSpPr>
            <a:cxnSpLocks/>
          </p:cNvCxnSpPr>
          <p:nvPr/>
        </p:nvCxnSpPr>
        <p:spPr>
          <a:xfrm flipV="1">
            <a:off x="6606693" y="4677634"/>
            <a:ext cx="1338940" cy="1424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32EEE3BD-7C6F-4C39-BC7A-38B7E9BD377A}"/>
              </a:ext>
            </a:extLst>
          </p:cNvPr>
          <p:cNvCxnSpPr>
            <a:cxnSpLocks/>
          </p:cNvCxnSpPr>
          <p:nvPr/>
        </p:nvCxnSpPr>
        <p:spPr>
          <a:xfrm flipV="1">
            <a:off x="6575466" y="4697676"/>
            <a:ext cx="1402782" cy="934205"/>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D3B51DEA-6C42-430C-ACAB-56E51E36D285}"/>
              </a:ext>
            </a:extLst>
          </p:cNvPr>
          <p:cNvCxnSpPr/>
          <p:nvPr/>
        </p:nvCxnSpPr>
        <p:spPr>
          <a:xfrm>
            <a:off x="6270171" y="4672220"/>
            <a:ext cx="0" cy="940082"/>
          </a:xfrm>
          <a:prstGeom prst="straightConnector1">
            <a:avLst/>
          </a:prstGeom>
          <a:ln w="12700">
            <a:solidFill>
              <a:srgbClr val="005C2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E1C5BF96-D3DB-4B25-9B83-706A8F59BCD4}"/>
              </a:ext>
            </a:extLst>
          </p:cNvPr>
          <p:cNvCxnSpPr>
            <a:cxnSpLocks/>
          </p:cNvCxnSpPr>
          <p:nvPr/>
        </p:nvCxnSpPr>
        <p:spPr>
          <a:xfrm flipH="1">
            <a:off x="6555360" y="5832018"/>
            <a:ext cx="1422889" cy="0"/>
          </a:xfrm>
          <a:prstGeom prst="straightConnector1">
            <a:avLst/>
          </a:prstGeom>
          <a:ln w="1270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039562A9-44DC-4FC2-AAFB-02D2450C6BC5}"/>
              </a:ext>
            </a:extLst>
          </p:cNvPr>
          <p:cNvSpPr txBox="1"/>
          <p:nvPr/>
        </p:nvSpPr>
        <p:spPr>
          <a:xfrm>
            <a:off x="5793465" y="6095129"/>
            <a:ext cx="2159630" cy="646331"/>
          </a:xfrm>
          <a:prstGeom prst="rect">
            <a:avLst/>
          </a:prstGeom>
          <a:noFill/>
        </p:spPr>
        <p:txBody>
          <a:bodyPr wrap="none" rtlCol="0">
            <a:spAutoFit/>
          </a:bodyPr>
          <a:lstStyle/>
          <a:p>
            <a:r>
              <a:rPr lang="es-CO" dirty="0">
                <a:solidFill>
                  <a:schemeClr val="bg2">
                    <a:lumMod val="50000"/>
                  </a:schemeClr>
                </a:solidFill>
                <a:latin typeface="Roboto" panose="02000000000000000000" pitchFamily="2" charset="0"/>
              </a:rPr>
              <a:t>PCA </a:t>
            </a:r>
            <a:r>
              <a:rPr lang="es-CO" dirty="0" err="1">
                <a:solidFill>
                  <a:schemeClr val="bg2">
                    <a:lumMod val="50000"/>
                  </a:schemeClr>
                </a:solidFill>
                <a:latin typeface="Roboto" panose="02000000000000000000" pitchFamily="2" charset="0"/>
              </a:rPr>
              <a:t>finds</a:t>
            </a:r>
            <a:r>
              <a:rPr lang="es-CO" dirty="0">
                <a:solidFill>
                  <a:schemeClr val="bg2">
                    <a:lumMod val="50000"/>
                  </a:schemeClr>
                </a:solidFill>
                <a:latin typeface="Roboto" panose="02000000000000000000" pitchFamily="2" charset="0"/>
              </a:rPr>
              <a:t> new axis</a:t>
            </a:r>
          </a:p>
          <a:p>
            <a:endParaRPr lang="es-CO" dirty="0"/>
          </a:p>
        </p:txBody>
      </p:sp>
    </p:spTree>
    <p:extLst>
      <p:ext uri="{BB962C8B-B14F-4D97-AF65-F5344CB8AC3E}">
        <p14:creationId xmlns:p14="http://schemas.microsoft.com/office/powerpoint/2010/main" val="618311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29527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300" dirty="0">
                    <a:solidFill>
                      <a:schemeClr val="bg2">
                        <a:lumMod val="50000"/>
                      </a:schemeClr>
                    </a:solidFill>
                    <a:latin typeface="Roboto" panose="02000000000000000000" pitchFamily="2" charset="0"/>
                    <a:ea typeface="Roboto" panose="02000000000000000000" pitchFamily="2" charset="0"/>
                  </a:rPr>
                  <a:t>PCA reduces </a:t>
                </a:r>
                <a14:m>
                  <m:oMath xmlns:m="http://schemas.openxmlformats.org/officeDocument/2006/math">
                    <m:sSub>
                      <m:sSubPr>
                        <m:ctrlPr>
                          <a:rPr lang="es-CO" sz="3600" i="1">
                            <a:solidFill>
                              <a:schemeClr val="bg2">
                                <a:lumMod val="50000"/>
                              </a:schemeClr>
                            </a:solidFill>
                            <a:latin typeface="Cambria Math" panose="02040503050406030204" pitchFamily="18" charset="0"/>
                          </a:rPr>
                        </m:ctrlPr>
                      </m:sSubPr>
                      <m:e>
                        <m:r>
                          <a:rPr lang="es-CO" sz="3600" i="1">
                            <a:solidFill>
                              <a:schemeClr val="bg2">
                                <a:lumMod val="50000"/>
                              </a:schemeClr>
                            </a:solidFill>
                            <a:latin typeface="Cambria Math" panose="02040503050406030204" pitchFamily="18" charset="0"/>
                          </a:rPr>
                          <m:t>𝑥</m:t>
                        </m:r>
                      </m:e>
                      <m:sub>
                        <m:r>
                          <a:rPr lang="es-CO" sz="3600" i="1">
                            <a:solidFill>
                              <a:schemeClr val="bg2">
                                <a:lumMod val="50000"/>
                              </a:schemeClr>
                            </a:solidFill>
                            <a:latin typeface="Cambria Math" panose="02040503050406030204" pitchFamily="18" charset="0"/>
                          </a:rPr>
                          <m:t>1</m:t>
                        </m:r>
                      </m:sub>
                    </m:sSub>
                  </m:oMath>
                </a14:m>
                <a:r>
                  <a:rPr lang="es-ES" sz="3300" dirty="0">
                    <a:solidFill>
                      <a:schemeClr val="bg2">
                        <a:lumMod val="50000"/>
                      </a:schemeClr>
                    </a:solidFill>
                    <a:latin typeface="Roboto" panose="02000000000000000000" pitchFamily="2" charset="0"/>
                    <a:ea typeface="Roboto" panose="02000000000000000000" pitchFamily="2" charset="0"/>
                  </a:rPr>
                  <a:t> and </a:t>
                </a:r>
                <a14:m>
                  <m:oMath xmlns:m="http://schemas.openxmlformats.org/officeDocument/2006/math">
                    <m:sSub>
                      <m:sSubPr>
                        <m:ctrlPr>
                          <a:rPr lang="es-CO" sz="3600" i="1">
                            <a:solidFill>
                              <a:schemeClr val="bg2">
                                <a:lumMod val="50000"/>
                              </a:schemeClr>
                            </a:solidFill>
                            <a:latin typeface="Cambria Math" panose="02040503050406030204" pitchFamily="18" charset="0"/>
                          </a:rPr>
                        </m:ctrlPr>
                      </m:sSubPr>
                      <m:e>
                        <m:r>
                          <a:rPr lang="es-CO" sz="3600" i="1">
                            <a:solidFill>
                              <a:schemeClr val="bg2">
                                <a:lumMod val="50000"/>
                              </a:schemeClr>
                            </a:solidFill>
                            <a:latin typeface="Cambria Math" panose="02040503050406030204" pitchFamily="18" charset="0"/>
                          </a:rPr>
                          <m:t>𝑥</m:t>
                        </m:r>
                      </m:e>
                      <m:sub>
                        <m:r>
                          <a:rPr lang="es-CO" sz="3600" b="0" i="1" smtClean="0">
                            <a:solidFill>
                              <a:schemeClr val="bg2">
                                <a:lumMod val="50000"/>
                              </a:schemeClr>
                            </a:solidFill>
                            <a:latin typeface="Cambria Math" panose="02040503050406030204" pitchFamily="18" charset="0"/>
                          </a:rPr>
                          <m:t>2</m:t>
                        </m:r>
                      </m:sub>
                    </m:sSub>
                  </m:oMath>
                </a14:m>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into</a:t>
                </a:r>
                <a:r>
                  <a:rPr lang="es-ES" sz="3300" dirty="0">
                    <a:solidFill>
                      <a:schemeClr val="bg2">
                        <a:lumMod val="50000"/>
                      </a:schemeClr>
                    </a:solidFill>
                    <a:latin typeface="Roboto" panose="02000000000000000000" pitchFamily="2" charset="0"/>
                    <a:ea typeface="Roboto" panose="02000000000000000000" pitchFamily="2" charset="0"/>
                  </a:rPr>
                  <a:t> a new axis </a:t>
                </a:r>
                <a:r>
                  <a:rPr lang="es-ES" sz="3300" dirty="0" err="1">
                    <a:solidFill>
                      <a:schemeClr val="bg2">
                        <a:lumMod val="50000"/>
                      </a:schemeClr>
                    </a:solidFill>
                    <a:latin typeface="Roboto" panose="02000000000000000000" pitchFamily="2" charset="0"/>
                    <a:ea typeface="Roboto" panose="02000000000000000000" pitchFamily="2" charset="0"/>
                  </a:rPr>
                  <a:t>called</a:t>
                </a:r>
                <a:r>
                  <a:rPr lang="es-ES" sz="33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sz="3600" b="0" i="1" smtClean="0">
                        <a:solidFill>
                          <a:schemeClr val="bg2">
                            <a:lumMod val="50000"/>
                          </a:schemeClr>
                        </a:solidFill>
                        <a:latin typeface="Cambria Math" panose="02040503050406030204" pitchFamily="18" charset="0"/>
                      </a:rPr>
                      <m:t>𝑧</m:t>
                    </m:r>
                  </m:oMath>
                </a14:m>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that</a:t>
                </a:r>
                <a:r>
                  <a:rPr lang="es-ES" sz="3300" dirty="0">
                    <a:solidFill>
                      <a:schemeClr val="bg2">
                        <a:lumMod val="50000"/>
                      </a:schemeClr>
                    </a:solidFill>
                    <a:latin typeface="Roboto" panose="02000000000000000000" pitchFamily="2" charset="0"/>
                    <a:ea typeface="Roboto" panose="02000000000000000000" pitchFamily="2" charset="0"/>
                  </a:rPr>
                  <a:t> can be </a:t>
                </a:r>
                <a:r>
                  <a:rPr lang="es-ES" sz="3300" dirty="0" err="1">
                    <a:solidFill>
                      <a:schemeClr val="bg2">
                        <a:lumMod val="50000"/>
                      </a:schemeClr>
                    </a:solidFill>
                    <a:latin typeface="Roboto" panose="02000000000000000000" pitchFamily="2" charset="0"/>
                    <a:ea typeface="Roboto" panose="02000000000000000000" pitchFamily="2" charset="0"/>
                  </a:rPr>
                  <a:t>understood</a:t>
                </a:r>
                <a:r>
                  <a:rPr lang="es-ES" sz="3300" dirty="0">
                    <a:solidFill>
                      <a:schemeClr val="bg2">
                        <a:lumMod val="50000"/>
                      </a:schemeClr>
                    </a:solidFill>
                    <a:latin typeface="Roboto" panose="02000000000000000000" pitchFamily="2" charset="0"/>
                    <a:ea typeface="Roboto" panose="02000000000000000000" pitchFamily="2" charset="0"/>
                  </a:rPr>
                  <a:t> as a “</a:t>
                </a:r>
                <a:r>
                  <a:rPr lang="es-ES" sz="3300" dirty="0" err="1">
                    <a:solidFill>
                      <a:schemeClr val="bg2">
                        <a:lumMod val="50000"/>
                      </a:schemeClr>
                    </a:solidFill>
                    <a:latin typeface="Roboto" panose="02000000000000000000" pitchFamily="2" charset="0"/>
                    <a:ea typeface="Roboto" panose="02000000000000000000" pitchFamily="2" charset="0"/>
                  </a:rPr>
                  <a:t>size</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feature</a:t>
                </a:r>
                <a:r>
                  <a:rPr lang="es-ES" sz="3300"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r>
                  <a:rPr lang="es-ES" sz="3300" dirty="0">
                    <a:solidFill>
                      <a:schemeClr val="bg2">
                        <a:lumMod val="50000"/>
                      </a:schemeClr>
                    </a:solidFill>
                    <a:latin typeface="Roboto" panose="02000000000000000000" pitchFamily="2" charset="0"/>
                    <a:ea typeface="Roboto" panose="02000000000000000000" pitchFamily="2" charset="0"/>
                  </a:rPr>
                  <a:t>In general, PCA reduces </a:t>
                </a:r>
                <a:r>
                  <a:rPr lang="es-ES" sz="3300" dirty="0" err="1">
                    <a:solidFill>
                      <a:schemeClr val="bg2">
                        <a:lumMod val="50000"/>
                      </a:schemeClr>
                    </a:solidFill>
                    <a:latin typeface="Roboto" panose="02000000000000000000" pitchFamily="2" charset="0"/>
                    <a:ea typeface="Roboto" panose="02000000000000000000" pitchFamily="2" charset="0"/>
                  </a:rPr>
                  <a:t>many</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number</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of</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features</a:t>
                </a:r>
                <a:r>
                  <a:rPr lang="es-ES" sz="3300" dirty="0">
                    <a:solidFill>
                      <a:schemeClr val="bg2">
                        <a:lumMod val="50000"/>
                      </a:schemeClr>
                    </a:solidFill>
                    <a:latin typeface="Roboto" panose="02000000000000000000" pitchFamily="2" charset="0"/>
                    <a:ea typeface="Roboto" panose="02000000000000000000" pitchFamily="2" charset="0"/>
                  </a:rPr>
                  <a:t> </a:t>
                </a:r>
                <a:r>
                  <a:rPr lang="en-US" sz="3300" dirty="0">
                    <a:solidFill>
                      <a:schemeClr val="bg2">
                        <a:lumMod val="50000"/>
                      </a:schemeClr>
                    </a:solidFill>
                    <a:latin typeface="Roboto" panose="02000000000000000000" pitchFamily="2" charset="0"/>
                    <a:ea typeface="Roboto" panose="02000000000000000000" pitchFamily="2" charset="0"/>
                  </a:rPr>
                  <a:t>down to fewer features.</a:t>
                </a: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33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2312394"/>
                <a:ext cx="10320728" cy="2952748"/>
              </a:xfrm>
              <a:prstGeom prst="rect">
                <a:avLst/>
              </a:prstGeom>
              <a:blipFill>
                <a:blip r:embed="rId3"/>
                <a:stretch>
                  <a:fillRect l="-1418" t="-3711" r="-1595"/>
                </a:stretch>
              </a:blipFill>
            </p:spPr>
            <p:txBody>
              <a:bodyPr/>
              <a:lstStyle/>
              <a:p>
                <a:r>
                  <a:rPr lang="es-CO">
                    <a:noFill/>
                  </a:rPr>
                  <a:t> </a:t>
                </a:r>
              </a:p>
            </p:txBody>
          </p:sp>
        </mc:Fallback>
      </mc:AlternateContent>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How</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does</a:t>
            </a:r>
            <a:r>
              <a:rPr lang="es-ES" sz="3200" b="1" dirty="0">
                <a:solidFill>
                  <a:schemeClr val="bg1"/>
                </a:solidFill>
                <a:latin typeface="Arial" panose="020B0604020202020204" pitchFamily="34" charset="0"/>
                <a:ea typeface="Roboto Slab" pitchFamily="2" charset="0"/>
                <a:cs typeface="Arial" panose="020B0604020202020204" pitchFamily="34" charset="0"/>
              </a:rPr>
              <a:t> PCA </a:t>
            </a:r>
            <a:r>
              <a:rPr lang="es-ES" sz="3200" b="1" dirty="0" err="1">
                <a:solidFill>
                  <a:schemeClr val="bg1"/>
                </a:solidFill>
                <a:latin typeface="Arial" panose="020B0604020202020204" pitchFamily="34" charset="0"/>
                <a:ea typeface="Roboto Slab" pitchFamily="2" charset="0"/>
                <a:cs typeface="Arial" panose="020B0604020202020204" pitchFamily="34" charset="0"/>
              </a:rPr>
              <a:t>work</a:t>
            </a:r>
            <a:r>
              <a:rPr lang="es-ES" sz="3200" b="1" dirty="0">
                <a:solidFill>
                  <a:schemeClr val="bg1"/>
                </a:solidFill>
                <a:latin typeface="Arial" panose="020B0604020202020204" pitchFamily="34" charset="0"/>
                <a:ea typeface="Roboto Slab" pitchFamily="2" charset="0"/>
                <a:cs typeface="Arial" panose="020B0604020202020204" pitchFamily="34" charset="0"/>
              </a:rPr>
              <a:t>?</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3632667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How</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does</a:t>
            </a:r>
            <a:r>
              <a:rPr lang="es-ES" sz="3200" b="1" dirty="0">
                <a:solidFill>
                  <a:schemeClr val="bg1"/>
                </a:solidFill>
                <a:latin typeface="Arial" panose="020B0604020202020204" pitchFamily="34" charset="0"/>
                <a:ea typeface="Roboto Slab" pitchFamily="2" charset="0"/>
                <a:cs typeface="Arial" panose="020B0604020202020204" pitchFamily="34" charset="0"/>
              </a:rPr>
              <a:t> PCA </a:t>
            </a:r>
            <a:r>
              <a:rPr lang="es-ES" sz="3200" b="1" dirty="0" err="1">
                <a:solidFill>
                  <a:schemeClr val="bg1"/>
                </a:solidFill>
                <a:latin typeface="Arial" panose="020B0604020202020204" pitchFamily="34" charset="0"/>
                <a:ea typeface="Roboto Slab" pitchFamily="2" charset="0"/>
                <a:cs typeface="Arial" panose="020B0604020202020204" pitchFamily="34" charset="0"/>
              </a:rPr>
              <a:t>work</a:t>
            </a:r>
            <a:r>
              <a:rPr lang="es-ES" sz="3200" b="1" dirty="0">
                <a:solidFill>
                  <a:schemeClr val="bg1"/>
                </a:solidFill>
                <a:latin typeface="Arial" panose="020B0604020202020204" pitchFamily="34" charset="0"/>
                <a:ea typeface="Roboto Slab" pitchFamily="2" charset="0"/>
                <a:cs typeface="Arial" panose="020B0604020202020204" pitchFamily="34" charset="0"/>
              </a:rPr>
              <a:t>?</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6" name="Subtítulo 2">
            <a:extLst>
              <a:ext uri="{FF2B5EF4-FFF2-40B4-BE49-F238E27FC236}">
                <a16:creationId xmlns:a16="http://schemas.microsoft.com/office/drawing/2014/main" id="{96401361-3E52-42EA-B6C9-DC76F462DE2C}"/>
              </a:ext>
            </a:extLst>
          </p:cNvPr>
          <p:cNvSpPr txBox="1">
            <a:spLocks/>
          </p:cNvSpPr>
          <p:nvPr/>
        </p:nvSpPr>
        <p:spPr>
          <a:xfrm>
            <a:off x="886621" y="2007067"/>
            <a:ext cx="10320728" cy="29527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300" dirty="0" err="1">
                <a:solidFill>
                  <a:schemeClr val="bg2">
                    <a:lumMod val="50000"/>
                  </a:schemeClr>
                </a:solidFill>
                <a:latin typeface="Roboto" panose="02000000000000000000" pitchFamily="2" charset="0"/>
                <a:ea typeface="Roboto" panose="02000000000000000000" pitchFamily="2" charset="0"/>
              </a:rPr>
              <a:t>Another</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example</a:t>
            </a:r>
            <a:r>
              <a:rPr lang="es-ES" sz="3300"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graphicFrame>
            <p:nvGraphicFramePr>
              <p:cNvPr id="3" name="Tabla 2">
                <a:extLst>
                  <a:ext uri="{FF2B5EF4-FFF2-40B4-BE49-F238E27FC236}">
                    <a16:creationId xmlns:a16="http://schemas.microsoft.com/office/drawing/2014/main" id="{D1623F1F-81D6-4D91-857F-80AE2662EFF1}"/>
                  </a:ext>
                </a:extLst>
              </p:cNvPr>
              <p:cNvGraphicFramePr>
                <a:graphicFrameLocks noGrp="1"/>
              </p:cNvGraphicFramePr>
              <p:nvPr>
                <p:extLst>
                  <p:ext uri="{D42A27DB-BD31-4B8C-83A1-F6EECF244321}">
                    <p14:modId xmlns:p14="http://schemas.microsoft.com/office/powerpoint/2010/main" val="1769402446"/>
                  </p:ext>
                </p:extLst>
              </p:nvPr>
            </p:nvGraphicFramePr>
            <p:xfrm>
              <a:off x="1831703" y="2679095"/>
              <a:ext cx="8128002" cy="2865120"/>
            </p:xfrm>
            <a:graphic>
              <a:graphicData uri="http://schemas.openxmlformats.org/drawingml/2006/table">
                <a:tbl>
                  <a:tblPr firstRow="1" bandRow="1">
                    <a:tableStyleId>{93296810-A885-4BE3-A3E7-6D5BEEA58F35}</a:tableStyleId>
                  </a:tblPr>
                  <a:tblGrid>
                    <a:gridCol w="1354667">
                      <a:extLst>
                        <a:ext uri="{9D8B030D-6E8A-4147-A177-3AD203B41FA5}">
                          <a16:colId xmlns:a16="http://schemas.microsoft.com/office/drawing/2014/main" val="4009113726"/>
                        </a:ext>
                      </a:extLst>
                    </a:gridCol>
                    <a:gridCol w="1354667">
                      <a:extLst>
                        <a:ext uri="{9D8B030D-6E8A-4147-A177-3AD203B41FA5}">
                          <a16:colId xmlns:a16="http://schemas.microsoft.com/office/drawing/2014/main" val="1298109979"/>
                        </a:ext>
                      </a:extLst>
                    </a:gridCol>
                    <a:gridCol w="1354667">
                      <a:extLst>
                        <a:ext uri="{9D8B030D-6E8A-4147-A177-3AD203B41FA5}">
                          <a16:colId xmlns:a16="http://schemas.microsoft.com/office/drawing/2014/main" val="1935809830"/>
                        </a:ext>
                      </a:extLst>
                    </a:gridCol>
                    <a:gridCol w="1354667">
                      <a:extLst>
                        <a:ext uri="{9D8B030D-6E8A-4147-A177-3AD203B41FA5}">
                          <a16:colId xmlns:a16="http://schemas.microsoft.com/office/drawing/2014/main" val="2579471316"/>
                        </a:ext>
                      </a:extLst>
                    </a:gridCol>
                    <a:gridCol w="1354667">
                      <a:extLst>
                        <a:ext uri="{9D8B030D-6E8A-4147-A177-3AD203B41FA5}">
                          <a16:colId xmlns:a16="http://schemas.microsoft.com/office/drawing/2014/main" val="816367934"/>
                        </a:ext>
                      </a:extLst>
                    </a:gridCol>
                    <a:gridCol w="1354667">
                      <a:extLst>
                        <a:ext uri="{9D8B030D-6E8A-4147-A177-3AD203B41FA5}">
                          <a16:colId xmlns:a16="http://schemas.microsoft.com/office/drawing/2014/main" val="3061869072"/>
                        </a:ext>
                      </a:extLst>
                    </a:gridCol>
                  </a:tblGrid>
                  <a:tr h="370840">
                    <a:tc>
                      <a:txBody>
                        <a:bodyPr/>
                        <a:lstStyle/>
                        <a:p>
                          <a:pPr algn="ctr"/>
                          <a:r>
                            <a:rPr lang="es-CO" dirty="0"/>
                            <a:t>Country</a:t>
                          </a:r>
                        </a:p>
                      </a:txBody>
                      <a:tcPr/>
                    </a:tc>
                    <a:tc>
                      <a:txBody>
                        <a:bodyPr/>
                        <a:lstStyle/>
                        <a:p>
                          <a:pPr algn="ctr"/>
                          <a:r>
                            <a:rPr lang="es-CO" dirty="0"/>
                            <a:t>Area (</a:t>
                          </a:r>
                          <a14:m>
                            <m:oMath xmlns:m="http://schemas.openxmlformats.org/officeDocument/2006/math">
                              <m:sSup>
                                <m:sSupPr>
                                  <m:ctrlPr>
                                    <a:rPr lang="es-CO" i="1" smtClean="0">
                                      <a:latin typeface="Cambria Math" panose="02040503050406030204" pitchFamily="18" charset="0"/>
                                    </a:rPr>
                                  </m:ctrlPr>
                                </m:sSupPr>
                                <m:e>
                                  <m:r>
                                    <a:rPr lang="es-CO" b="1" i="1" smtClean="0">
                                      <a:latin typeface="Cambria Math" panose="02040503050406030204" pitchFamily="18" charset="0"/>
                                    </a:rPr>
                                    <m:t>𝒌𝒎</m:t>
                                  </m:r>
                                </m:e>
                                <m:sup>
                                  <m:r>
                                    <a:rPr lang="es-CO" b="1" i="1" smtClean="0">
                                      <a:latin typeface="Cambria Math" panose="02040503050406030204" pitchFamily="18" charset="0"/>
                                    </a:rPr>
                                    <m:t>𝟐</m:t>
                                  </m:r>
                                </m:sup>
                              </m:sSup>
                              <m:r>
                                <a:rPr lang="es-CO" b="1" i="1" smtClean="0">
                                  <a:latin typeface="Cambria Math" panose="02040503050406030204" pitchFamily="18" charset="0"/>
                                </a:rPr>
                                <m:t>)</m:t>
                              </m:r>
                            </m:oMath>
                          </a14:m>
                          <a:endParaRPr lang="es-CO" dirty="0"/>
                        </a:p>
                      </a:txBody>
                      <a:tcPr/>
                    </a:tc>
                    <a:tc>
                      <a:txBody>
                        <a:bodyPr/>
                        <a:lstStyle/>
                        <a:p>
                          <a:pPr algn="ctr"/>
                          <a:r>
                            <a:rPr lang="es-CO" dirty="0" err="1"/>
                            <a:t>Population</a:t>
                          </a:r>
                          <a:r>
                            <a:rPr lang="es-CO" dirty="0"/>
                            <a:t> (</a:t>
                          </a:r>
                          <a:r>
                            <a:rPr lang="es-CO" dirty="0" err="1"/>
                            <a:t>millions</a:t>
                          </a:r>
                          <a:r>
                            <a:rPr lang="es-CO" dirty="0"/>
                            <a:t>)</a:t>
                          </a:r>
                        </a:p>
                      </a:txBody>
                      <a:tcPr/>
                    </a:tc>
                    <a:tc>
                      <a:txBody>
                        <a:bodyPr/>
                        <a:lstStyle/>
                        <a:p>
                          <a:pPr algn="ctr"/>
                          <a:r>
                            <a:rPr lang="es-CO" dirty="0"/>
                            <a:t>PIB (US$ </a:t>
                          </a:r>
                          <a:r>
                            <a:rPr lang="es-CO" dirty="0" err="1"/>
                            <a:t>Billions</a:t>
                          </a:r>
                          <a:r>
                            <a:rPr lang="es-CO" dirty="0"/>
                            <a:t>)</a:t>
                          </a:r>
                        </a:p>
                      </a:txBody>
                      <a:tcPr/>
                    </a:tc>
                    <a:tc>
                      <a:txBody>
                        <a:bodyPr/>
                        <a:lstStyle/>
                        <a:p>
                          <a:pPr algn="ctr"/>
                          <a:r>
                            <a:rPr lang="es-CO" dirty="0" err="1"/>
                            <a:t>Bordering</a:t>
                          </a:r>
                          <a:r>
                            <a:rPr lang="es-CO" dirty="0"/>
                            <a:t> </a:t>
                          </a:r>
                          <a:r>
                            <a:rPr lang="es-CO" dirty="0" err="1"/>
                            <a:t>countries</a:t>
                          </a:r>
                          <a:endParaRPr lang="es-CO"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s-CO" dirty="0"/>
                            <a:t>GDP (US$ </a:t>
                          </a:r>
                          <a:r>
                            <a:rPr lang="es-CO" dirty="0" err="1"/>
                            <a:t>Trillions</a:t>
                          </a:r>
                          <a:r>
                            <a:rPr lang="es-CO" dirty="0"/>
                            <a:t>)</a:t>
                          </a:r>
                        </a:p>
                      </a:txBody>
                      <a:tcPr/>
                    </a:tc>
                    <a:extLst>
                      <a:ext uri="{0D108BD9-81ED-4DB2-BD59-A6C34878D82A}">
                        <a16:rowId xmlns:a16="http://schemas.microsoft.com/office/drawing/2014/main" val="2146981498"/>
                      </a:ext>
                    </a:extLst>
                  </a:tr>
                  <a:tr h="370840">
                    <a:tc>
                      <a:txBody>
                        <a:bodyPr/>
                        <a:lstStyle/>
                        <a:p>
                          <a:pPr algn="ctr"/>
                          <a:r>
                            <a:rPr lang="es-CO" dirty="0" err="1"/>
                            <a:t>Germany</a:t>
                          </a:r>
                          <a:endParaRPr lang="es-CO" dirty="0"/>
                        </a:p>
                      </a:txBody>
                      <a:tcPr/>
                    </a:tc>
                    <a:tc>
                      <a:txBody>
                        <a:bodyPr/>
                        <a:lstStyle/>
                        <a:p>
                          <a:pPr algn="ctr"/>
                          <a:r>
                            <a:rPr lang="es-CO" dirty="0"/>
                            <a:t>357,022</a:t>
                          </a:r>
                        </a:p>
                      </a:txBody>
                      <a:tcPr/>
                    </a:tc>
                    <a:tc>
                      <a:txBody>
                        <a:bodyPr/>
                        <a:lstStyle/>
                        <a:p>
                          <a:pPr algn="ctr"/>
                          <a:r>
                            <a:rPr lang="es-CO" dirty="0"/>
                            <a:t>83.24</a:t>
                          </a:r>
                        </a:p>
                      </a:txBody>
                      <a:tcPr/>
                    </a:tc>
                    <a:tc>
                      <a:txBody>
                        <a:bodyPr/>
                        <a:lstStyle/>
                        <a:p>
                          <a:pPr algn="ctr"/>
                          <a:r>
                            <a:rPr lang="es-CO" dirty="0"/>
                            <a:t>3.800</a:t>
                          </a:r>
                        </a:p>
                      </a:txBody>
                      <a:tcPr/>
                    </a:tc>
                    <a:tc>
                      <a:txBody>
                        <a:bodyPr/>
                        <a:lstStyle/>
                        <a:p>
                          <a:pPr algn="ctr"/>
                          <a:r>
                            <a:rPr lang="es-CO" dirty="0"/>
                            <a:t>9</a:t>
                          </a:r>
                        </a:p>
                      </a:txBody>
                      <a:tcPr/>
                    </a:tc>
                    <a:tc>
                      <a:txBody>
                        <a:bodyPr/>
                        <a:lstStyle/>
                        <a:p>
                          <a:pPr algn="ctr"/>
                          <a:r>
                            <a:rPr lang="es-CO" dirty="0"/>
                            <a:t>3.8</a:t>
                          </a:r>
                        </a:p>
                      </a:txBody>
                      <a:tcPr/>
                    </a:tc>
                    <a:extLst>
                      <a:ext uri="{0D108BD9-81ED-4DB2-BD59-A6C34878D82A}">
                        <a16:rowId xmlns:a16="http://schemas.microsoft.com/office/drawing/2014/main" val="2435092989"/>
                      </a:ext>
                    </a:extLst>
                  </a:tr>
                  <a:tr h="370840">
                    <a:tc>
                      <a:txBody>
                        <a:bodyPr/>
                        <a:lstStyle/>
                        <a:p>
                          <a:pPr algn="ctr"/>
                          <a:r>
                            <a:rPr lang="es-CO" dirty="0" err="1"/>
                            <a:t>Brazil</a:t>
                          </a:r>
                          <a:endParaRPr lang="es-CO" dirty="0"/>
                        </a:p>
                      </a:txBody>
                      <a:tcPr/>
                    </a:tc>
                    <a:tc>
                      <a:txBody>
                        <a:bodyPr/>
                        <a:lstStyle/>
                        <a:p>
                          <a:pPr algn="ctr"/>
                          <a:r>
                            <a:rPr lang="es-CO" dirty="0"/>
                            <a:t>8,515,767</a:t>
                          </a:r>
                        </a:p>
                      </a:txBody>
                      <a:tcPr/>
                    </a:tc>
                    <a:tc>
                      <a:txBody>
                        <a:bodyPr/>
                        <a:lstStyle/>
                        <a:p>
                          <a:pPr algn="ctr"/>
                          <a:r>
                            <a:rPr lang="es-CO" dirty="0"/>
                            <a:t>211.00</a:t>
                          </a:r>
                        </a:p>
                      </a:txBody>
                      <a:tcPr/>
                    </a:tc>
                    <a:tc>
                      <a:txBody>
                        <a:bodyPr/>
                        <a:lstStyle/>
                        <a:p>
                          <a:pPr algn="ctr"/>
                          <a:r>
                            <a:rPr lang="es-CO" dirty="0"/>
                            <a:t>1.840</a:t>
                          </a:r>
                        </a:p>
                      </a:txBody>
                      <a:tcPr/>
                    </a:tc>
                    <a:tc>
                      <a:txBody>
                        <a:bodyPr/>
                        <a:lstStyle/>
                        <a:p>
                          <a:pPr algn="ctr"/>
                          <a:r>
                            <a:rPr lang="es-CO" dirty="0"/>
                            <a:t>10</a:t>
                          </a:r>
                        </a:p>
                      </a:txBody>
                      <a:tcPr/>
                    </a:tc>
                    <a:tc>
                      <a:txBody>
                        <a:bodyPr/>
                        <a:lstStyle/>
                        <a:p>
                          <a:pPr algn="ctr"/>
                          <a:r>
                            <a:rPr lang="es-CO" dirty="0"/>
                            <a:t>1.84</a:t>
                          </a:r>
                        </a:p>
                      </a:txBody>
                      <a:tcPr/>
                    </a:tc>
                    <a:extLst>
                      <a:ext uri="{0D108BD9-81ED-4DB2-BD59-A6C34878D82A}">
                        <a16:rowId xmlns:a16="http://schemas.microsoft.com/office/drawing/2014/main" val="1925496836"/>
                      </a:ext>
                    </a:extLst>
                  </a:tr>
                  <a:tr h="370840">
                    <a:tc>
                      <a:txBody>
                        <a:bodyPr/>
                        <a:lstStyle/>
                        <a:p>
                          <a:pPr algn="ctr"/>
                          <a:r>
                            <a:rPr lang="es-CO" dirty="0"/>
                            <a:t>China</a:t>
                          </a:r>
                        </a:p>
                      </a:txBody>
                      <a:tcPr/>
                    </a:tc>
                    <a:tc>
                      <a:txBody>
                        <a:bodyPr/>
                        <a:lstStyle/>
                        <a:p>
                          <a:pPr algn="ctr"/>
                          <a:r>
                            <a:rPr lang="es-CO" dirty="0"/>
                            <a:t>9,596,961</a:t>
                          </a:r>
                        </a:p>
                      </a:txBody>
                      <a:tcPr/>
                    </a:tc>
                    <a:tc>
                      <a:txBody>
                        <a:bodyPr/>
                        <a:lstStyle/>
                        <a:p>
                          <a:pPr algn="ctr"/>
                          <a:r>
                            <a:rPr lang="es-CO" dirty="0"/>
                            <a:t>1,393.00</a:t>
                          </a:r>
                        </a:p>
                      </a:txBody>
                      <a:tcPr/>
                    </a:tc>
                    <a:tc>
                      <a:txBody>
                        <a:bodyPr/>
                        <a:lstStyle/>
                        <a:p>
                          <a:pPr algn="ctr"/>
                          <a:r>
                            <a:rPr lang="es-CO" dirty="0"/>
                            <a:t>14.340</a:t>
                          </a:r>
                        </a:p>
                      </a:txBody>
                      <a:tcPr/>
                    </a:tc>
                    <a:tc>
                      <a:txBody>
                        <a:bodyPr/>
                        <a:lstStyle/>
                        <a:p>
                          <a:pPr algn="ctr"/>
                          <a:r>
                            <a:rPr lang="es-CO" dirty="0"/>
                            <a:t>14</a:t>
                          </a:r>
                        </a:p>
                      </a:txBody>
                      <a:tcPr/>
                    </a:tc>
                    <a:tc>
                      <a:txBody>
                        <a:bodyPr/>
                        <a:lstStyle/>
                        <a:p>
                          <a:pPr algn="ctr"/>
                          <a:r>
                            <a:rPr lang="es-CO" dirty="0"/>
                            <a:t>14.34</a:t>
                          </a:r>
                        </a:p>
                      </a:txBody>
                      <a:tcPr/>
                    </a:tc>
                    <a:extLst>
                      <a:ext uri="{0D108BD9-81ED-4DB2-BD59-A6C34878D82A}">
                        <a16:rowId xmlns:a16="http://schemas.microsoft.com/office/drawing/2014/main" val="2304243957"/>
                      </a:ext>
                    </a:extLst>
                  </a:tr>
                  <a:tr h="370840">
                    <a:tc>
                      <a:txBody>
                        <a:bodyPr/>
                        <a:lstStyle/>
                        <a:p>
                          <a:pPr algn="ctr"/>
                          <a:r>
                            <a:rPr lang="es-CO" dirty="0" err="1"/>
                            <a:t>Denmark</a:t>
                          </a:r>
                          <a:endParaRPr lang="es-CO" dirty="0"/>
                        </a:p>
                      </a:txBody>
                      <a:tcPr/>
                    </a:tc>
                    <a:tc>
                      <a:txBody>
                        <a:bodyPr/>
                        <a:lstStyle/>
                        <a:p>
                          <a:pPr algn="ctr"/>
                          <a:r>
                            <a:rPr lang="es-CO" dirty="0"/>
                            <a:t>43,094</a:t>
                          </a:r>
                        </a:p>
                      </a:txBody>
                      <a:tcPr/>
                    </a:tc>
                    <a:tc>
                      <a:txBody>
                        <a:bodyPr/>
                        <a:lstStyle/>
                        <a:p>
                          <a:pPr algn="ctr"/>
                          <a:r>
                            <a:rPr lang="es-CO" dirty="0"/>
                            <a:t>5.8</a:t>
                          </a:r>
                        </a:p>
                      </a:txBody>
                      <a:tcPr/>
                    </a:tc>
                    <a:tc>
                      <a:txBody>
                        <a:bodyPr/>
                        <a:lstStyle/>
                        <a:p>
                          <a:pPr algn="ctr"/>
                          <a:r>
                            <a:rPr lang="es-CO" dirty="0"/>
                            <a:t>0.350</a:t>
                          </a:r>
                        </a:p>
                      </a:txBody>
                      <a:tcPr/>
                    </a:tc>
                    <a:tc>
                      <a:txBody>
                        <a:bodyPr/>
                        <a:lstStyle/>
                        <a:p>
                          <a:pPr algn="ctr"/>
                          <a:r>
                            <a:rPr lang="es-CO" dirty="0"/>
                            <a:t>1</a:t>
                          </a:r>
                        </a:p>
                      </a:txBody>
                      <a:tcPr/>
                    </a:tc>
                    <a:tc>
                      <a:txBody>
                        <a:bodyPr/>
                        <a:lstStyle/>
                        <a:p>
                          <a:pPr algn="ctr"/>
                          <a:r>
                            <a:rPr lang="es-CO" dirty="0"/>
                            <a:t>0.35</a:t>
                          </a:r>
                        </a:p>
                      </a:txBody>
                      <a:tcPr/>
                    </a:tc>
                    <a:extLst>
                      <a:ext uri="{0D108BD9-81ED-4DB2-BD59-A6C34878D82A}">
                        <a16:rowId xmlns:a16="http://schemas.microsoft.com/office/drawing/2014/main" val="4288970374"/>
                      </a:ext>
                    </a:extLst>
                  </a:tr>
                  <a:tr h="370840">
                    <a:tc>
                      <a:txBody>
                        <a:bodyPr/>
                        <a:lstStyle/>
                        <a:p>
                          <a:pPr algn="ctr"/>
                          <a:r>
                            <a:rPr lang="es-CO" dirty="0" err="1"/>
                            <a:t>Egypt</a:t>
                          </a:r>
                          <a:endParaRPr lang="es-CO" dirty="0"/>
                        </a:p>
                      </a:txBody>
                      <a:tcPr/>
                    </a:tc>
                    <a:tc>
                      <a:txBody>
                        <a:bodyPr/>
                        <a:lstStyle/>
                        <a:p>
                          <a:pPr algn="ctr"/>
                          <a:r>
                            <a:rPr lang="es-CO" dirty="0"/>
                            <a:t>1,010,408</a:t>
                          </a:r>
                        </a:p>
                      </a:txBody>
                      <a:tcPr/>
                    </a:tc>
                    <a:tc>
                      <a:txBody>
                        <a:bodyPr/>
                        <a:lstStyle/>
                        <a:p>
                          <a:pPr algn="ctr"/>
                          <a:r>
                            <a:rPr lang="es-CO" dirty="0"/>
                            <a:t>100.00</a:t>
                          </a:r>
                        </a:p>
                      </a:txBody>
                      <a:tcPr/>
                    </a:tc>
                    <a:tc>
                      <a:txBody>
                        <a:bodyPr/>
                        <a:lstStyle/>
                        <a:p>
                          <a:pPr algn="ctr"/>
                          <a:r>
                            <a:rPr lang="es-CO" dirty="0"/>
                            <a:t>0.303</a:t>
                          </a:r>
                        </a:p>
                      </a:txBody>
                      <a:tcPr/>
                    </a:tc>
                    <a:tc>
                      <a:txBody>
                        <a:bodyPr/>
                        <a:lstStyle/>
                        <a:p>
                          <a:pPr algn="ctr"/>
                          <a:r>
                            <a:rPr lang="es-CO" dirty="0"/>
                            <a:t>2</a:t>
                          </a:r>
                        </a:p>
                      </a:txBody>
                      <a:tcPr/>
                    </a:tc>
                    <a:tc>
                      <a:txBody>
                        <a:bodyPr/>
                        <a:lstStyle/>
                        <a:p>
                          <a:pPr algn="ctr"/>
                          <a:r>
                            <a:rPr lang="es-CO" dirty="0"/>
                            <a:t>0.303</a:t>
                          </a:r>
                        </a:p>
                      </a:txBody>
                      <a:tcPr/>
                    </a:tc>
                    <a:extLst>
                      <a:ext uri="{0D108BD9-81ED-4DB2-BD59-A6C34878D82A}">
                        <a16:rowId xmlns:a16="http://schemas.microsoft.com/office/drawing/2014/main" val="2047547345"/>
                      </a:ext>
                    </a:extLst>
                  </a:tr>
                  <a:tr h="370840">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extLst>
                      <a:ext uri="{0D108BD9-81ED-4DB2-BD59-A6C34878D82A}">
                        <a16:rowId xmlns:a16="http://schemas.microsoft.com/office/drawing/2014/main" val="2256600318"/>
                      </a:ext>
                    </a:extLst>
                  </a:tr>
                </a:tbl>
              </a:graphicData>
            </a:graphic>
          </p:graphicFrame>
        </mc:Choice>
        <mc:Fallback xmlns="">
          <p:graphicFrame>
            <p:nvGraphicFramePr>
              <p:cNvPr id="3" name="Tabla 2">
                <a:extLst>
                  <a:ext uri="{FF2B5EF4-FFF2-40B4-BE49-F238E27FC236}">
                    <a16:creationId xmlns:a16="http://schemas.microsoft.com/office/drawing/2014/main" id="{D1623F1F-81D6-4D91-857F-80AE2662EFF1}"/>
                  </a:ext>
                </a:extLst>
              </p:cNvPr>
              <p:cNvGraphicFramePr>
                <a:graphicFrameLocks noGrp="1"/>
              </p:cNvGraphicFramePr>
              <p:nvPr>
                <p:extLst>
                  <p:ext uri="{D42A27DB-BD31-4B8C-83A1-F6EECF244321}">
                    <p14:modId xmlns:p14="http://schemas.microsoft.com/office/powerpoint/2010/main" val="1769402446"/>
                  </p:ext>
                </p:extLst>
              </p:nvPr>
            </p:nvGraphicFramePr>
            <p:xfrm>
              <a:off x="1831703" y="2679095"/>
              <a:ext cx="8128002" cy="2865120"/>
            </p:xfrm>
            <a:graphic>
              <a:graphicData uri="http://schemas.openxmlformats.org/drawingml/2006/table">
                <a:tbl>
                  <a:tblPr firstRow="1" bandRow="1">
                    <a:tableStyleId>{93296810-A885-4BE3-A3E7-6D5BEEA58F35}</a:tableStyleId>
                  </a:tblPr>
                  <a:tblGrid>
                    <a:gridCol w="1354667">
                      <a:extLst>
                        <a:ext uri="{9D8B030D-6E8A-4147-A177-3AD203B41FA5}">
                          <a16:colId xmlns:a16="http://schemas.microsoft.com/office/drawing/2014/main" val="4009113726"/>
                        </a:ext>
                      </a:extLst>
                    </a:gridCol>
                    <a:gridCol w="1354667">
                      <a:extLst>
                        <a:ext uri="{9D8B030D-6E8A-4147-A177-3AD203B41FA5}">
                          <a16:colId xmlns:a16="http://schemas.microsoft.com/office/drawing/2014/main" val="1298109979"/>
                        </a:ext>
                      </a:extLst>
                    </a:gridCol>
                    <a:gridCol w="1354667">
                      <a:extLst>
                        <a:ext uri="{9D8B030D-6E8A-4147-A177-3AD203B41FA5}">
                          <a16:colId xmlns:a16="http://schemas.microsoft.com/office/drawing/2014/main" val="1935809830"/>
                        </a:ext>
                      </a:extLst>
                    </a:gridCol>
                    <a:gridCol w="1354667">
                      <a:extLst>
                        <a:ext uri="{9D8B030D-6E8A-4147-A177-3AD203B41FA5}">
                          <a16:colId xmlns:a16="http://schemas.microsoft.com/office/drawing/2014/main" val="2579471316"/>
                        </a:ext>
                      </a:extLst>
                    </a:gridCol>
                    <a:gridCol w="1354667">
                      <a:extLst>
                        <a:ext uri="{9D8B030D-6E8A-4147-A177-3AD203B41FA5}">
                          <a16:colId xmlns:a16="http://schemas.microsoft.com/office/drawing/2014/main" val="816367934"/>
                        </a:ext>
                      </a:extLst>
                    </a:gridCol>
                    <a:gridCol w="1354667">
                      <a:extLst>
                        <a:ext uri="{9D8B030D-6E8A-4147-A177-3AD203B41FA5}">
                          <a16:colId xmlns:a16="http://schemas.microsoft.com/office/drawing/2014/main" val="3061869072"/>
                        </a:ext>
                      </a:extLst>
                    </a:gridCol>
                  </a:tblGrid>
                  <a:tr h="640080">
                    <a:tc>
                      <a:txBody>
                        <a:bodyPr/>
                        <a:lstStyle/>
                        <a:p>
                          <a:pPr algn="ctr"/>
                          <a:r>
                            <a:rPr lang="es-CO" dirty="0"/>
                            <a:t>Country</a:t>
                          </a:r>
                        </a:p>
                      </a:txBody>
                      <a:tcPr/>
                    </a:tc>
                    <a:tc>
                      <a:txBody>
                        <a:bodyPr/>
                        <a:lstStyle/>
                        <a:p>
                          <a:endParaRPr lang="es-CO"/>
                        </a:p>
                      </a:txBody>
                      <a:tcPr>
                        <a:blipFill>
                          <a:blip r:embed="rId4"/>
                          <a:stretch>
                            <a:fillRect l="-100000" t="-4762" r="-400448" b="-362857"/>
                          </a:stretch>
                        </a:blipFill>
                      </a:tcPr>
                    </a:tc>
                    <a:tc>
                      <a:txBody>
                        <a:bodyPr/>
                        <a:lstStyle/>
                        <a:p>
                          <a:pPr algn="ctr"/>
                          <a:r>
                            <a:rPr lang="es-CO" dirty="0" err="1"/>
                            <a:t>Population</a:t>
                          </a:r>
                          <a:r>
                            <a:rPr lang="es-CO" dirty="0"/>
                            <a:t> (</a:t>
                          </a:r>
                          <a:r>
                            <a:rPr lang="es-CO" dirty="0" err="1"/>
                            <a:t>millions</a:t>
                          </a:r>
                          <a:r>
                            <a:rPr lang="es-CO" dirty="0"/>
                            <a:t>)</a:t>
                          </a:r>
                        </a:p>
                      </a:txBody>
                      <a:tcPr/>
                    </a:tc>
                    <a:tc>
                      <a:txBody>
                        <a:bodyPr/>
                        <a:lstStyle/>
                        <a:p>
                          <a:pPr algn="ctr"/>
                          <a:r>
                            <a:rPr lang="es-CO" dirty="0"/>
                            <a:t>PIB (US$ </a:t>
                          </a:r>
                          <a:r>
                            <a:rPr lang="es-CO" dirty="0" err="1"/>
                            <a:t>Billions</a:t>
                          </a:r>
                          <a:r>
                            <a:rPr lang="es-CO" dirty="0"/>
                            <a:t>)</a:t>
                          </a:r>
                        </a:p>
                      </a:txBody>
                      <a:tcPr/>
                    </a:tc>
                    <a:tc>
                      <a:txBody>
                        <a:bodyPr/>
                        <a:lstStyle/>
                        <a:p>
                          <a:pPr algn="ctr"/>
                          <a:r>
                            <a:rPr lang="es-CO" dirty="0" err="1"/>
                            <a:t>Bordering</a:t>
                          </a:r>
                          <a:r>
                            <a:rPr lang="es-CO" dirty="0"/>
                            <a:t> </a:t>
                          </a:r>
                          <a:r>
                            <a:rPr lang="es-CO" dirty="0" err="1"/>
                            <a:t>countries</a:t>
                          </a:r>
                          <a:endParaRPr lang="es-CO"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s-CO" dirty="0"/>
                            <a:t>GDP (US$ </a:t>
                          </a:r>
                          <a:r>
                            <a:rPr lang="es-CO" dirty="0" err="1"/>
                            <a:t>Trillions</a:t>
                          </a:r>
                          <a:r>
                            <a:rPr lang="es-CO" dirty="0"/>
                            <a:t>)</a:t>
                          </a:r>
                        </a:p>
                      </a:txBody>
                      <a:tcPr/>
                    </a:tc>
                    <a:extLst>
                      <a:ext uri="{0D108BD9-81ED-4DB2-BD59-A6C34878D82A}">
                        <a16:rowId xmlns:a16="http://schemas.microsoft.com/office/drawing/2014/main" val="2146981498"/>
                      </a:ext>
                    </a:extLst>
                  </a:tr>
                  <a:tr h="370840">
                    <a:tc>
                      <a:txBody>
                        <a:bodyPr/>
                        <a:lstStyle/>
                        <a:p>
                          <a:pPr algn="ctr"/>
                          <a:r>
                            <a:rPr lang="es-CO" dirty="0" err="1"/>
                            <a:t>Germany</a:t>
                          </a:r>
                          <a:endParaRPr lang="es-CO" dirty="0"/>
                        </a:p>
                      </a:txBody>
                      <a:tcPr/>
                    </a:tc>
                    <a:tc>
                      <a:txBody>
                        <a:bodyPr/>
                        <a:lstStyle/>
                        <a:p>
                          <a:pPr algn="ctr"/>
                          <a:r>
                            <a:rPr lang="es-CO" dirty="0"/>
                            <a:t>357,022</a:t>
                          </a:r>
                        </a:p>
                      </a:txBody>
                      <a:tcPr/>
                    </a:tc>
                    <a:tc>
                      <a:txBody>
                        <a:bodyPr/>
                        <a:lstStyle/>
                        <a:p>
                          <a:pPr algn="ctr"/>
                          <a:r>
                            <a:rPr lang="es-CO" dirty="0"/>
                            <a:t>83.24</a:t>
                          </a:r>
                        </a:p>
                      </a:txBody>
                      <a:tcPr/>
                    </a:tc>
                    <a:tc>
                      <a:txBody>
                        <a:bodyPr/>
                        <a:lstStyle/>
                        <a:p>
                          <a:pPr algn="ctr"/>
                          <a:r>
                            <a:rPr lang="es-CO" dirty="0"/>
                            <a:t>3.800</a:t>
                          </a:r>
                        </a:p>
                      </a:txBody>
                      <a:tcPr/>
                    </a:tc>
                    <a:tc>
                      <a:txBody>
                        <a:bodyPr/>
                        <a:lstStyle/>
                        <a:p>
                          <a:pPr algn="ctr"/>
                          <a:r>
                            <a:rPr lang="es-CO" dirty="0"/>
                            <a:t>9</a:t>
                          </a:r>
                        </a:p>
                      </a:txBody>
                      <a:tcPr/>
                    </a:tc>
                    <a:tc>
                      <a:txBody>
                        <a:bodyPr/>
                        <a:lstStyle/>
                        <a:p>
                          <a:pPr algn="ctr"/>
                          <a:r>
                            <a:rPr lang="es-CO" dirty="0"/>
                            <a:t>3.8</a:t>
                          </a:r>
                        </a:p>
                      </a:txBody>
                      <a:tcPr/>
                    </a:tc>
                    <a:extLst>
                      <a:ext uri="{0D108BD9-81ED-4DB2-BD59-A6C34878D82A}">
                        <a16:rowId xmlns:a16="http://schemas.microsoft.com/office/drawing/2014/main" val="2435092989"/>
                      </a:ext>
                    </a:extLst>
                  </a:tr>
                  <a:tr h="370840">
                    <a:tc>
                      <a:txBody>
                        <a:bodyPr/>
                        <a:lstStyle/>
                        <a:p>
                          <a:pPr algn="ctr"/>
                          <a:r>
                            <a:rPr lang="es-CO" dirty="0" err="1"/>
                            <a:t>Brazil</a:t>
                          </a:r>
                          <a:endParaRPr lang="es-CO" dirty="0"/>
                        </a:p>
                      </a:txBody>
                      <a:tcPr/>
                    </a:tc>
                    <a:tc>
                      <a:txBody>
                        <a:bodyPr/>
                        <a:lstStyle/>
                        <a:p>
                          <a:pPr algn="ctr"/>
                          <a:r>
                            <a:rPr lang="es-CO" dirty="0"/>
                            <a:t>8,515,767</a:t>
                          </a:r>
                        </a:p>
                      </a:txBody>
                      <a:tcPr/>
                    </a:tc>
                    <a:tc>
                      <a:txBody>
                        <a:bodyPr/>
                        <a:lstStyle/>
                        <a:p>
                          <a:pPr algn="ctr"/>
                          <a:r>
                            <a:rPr lang="es-CO" dirty="0"/>
                            <a:t>211.00</a:t>
                          </a:r>
                        </a:p>
                      </a:txBody>
                      <a:tcPr/>
                    </a:tc>
                    <a:tc>
                      <a:txBody>
                        <a:bodyPr/>
                        <a:lstStyle/>
                        <a:p>
                          <a:pPr algn="ctr"/>
                          <a:r>
                            <a:rPr lang="es-CO" dirty="0"/>
                            <a:t>1.840</a:t>
                          </a:r>
                        </a:p>
                      </a:txBody>
                      <a:tcPr/>
                    </a:tc>
                    <a:tc>
                      <a:txBody>
                        <a:bodyPr/>
                        <a:lstStyle/>
                        <a:p>
                          <a:pPr algn="ctr"/>
                          <a:r>
                            <a:rPr lang="es-CO" dirty="0"/>
                            <a:t>10</a:t>
                          </a:r>
                        </a:p>
                      </a:txBody>
                      <a:tcPr/>
                    </a:tc>
                    <a:tc>
                      <a:txBody>
                        <a:bodyPr/>
                        <a:lstStyle/>
                        <a:p>
                          <a:pPr algn="ctr"/>
                          <a:r>
                            <a:rPr lang="es-CO" dirty="0"/>
                            <a:t>1.84</a:t>
                          </a:r>
                        </a:p>
                      </a:txBody>
                      <a:tcPr/>
                    </a:tc>
                    <a:extLst>
                      <a:ext uri="{0D108BD9-81ED-4DB2-BD59-A6C34878D82A}">
                        <a16:rowId xmlns:a16="http://schemas.microsoft.com/office/drawing/2014/main" val="1925496836"/>
                      </a:ext>
                    </a:extLst>
                  </a:tr>
                  <a:tr h="370840">
                    <a:tc>
                      <a:txBody>
                        <a:bodyPr/>
                        <a:lstStyle/>
                        <a:p>
                          <a:pPr algn="ctr"/>
                          <a:r>
                            <a:rPr lang="es-CO" dirty="0"/>
                            <a:t>China</a:t>
                          </a:r>
                        </a:p>
                      </a:txBody>
                      <a:tcPr/>
                    </a:tc>
                    <a:tc>
                      <a:txBody>
                        <a:bodyPr/>
                        <a:lstStyle/>
                        <a:p>
                          <a:pPr algn="ctr"/>
                          <a:r>
                            <a:rPr lang="es-CO" dirty="0"/>
                            <a:t>9,596,961</a:t>
                          </a:r>
                        </a:p>
                      </a:txBody>
                      <a:tcPr/>
                    </a:tc>
                    <a:tc>
                      <a:txBody>
                        <a:bodyPr/>
                        <a:lstStyle/>
                        <a:p>
                          <a:pPr algn="ctr"/>
                          <a:r>
                            <a:rPr lang="es-CO" dirty="0"/>
                            <a:t>1,393.00</a:t>
                          </a:r>
                        </a:p>
                      </a:txBody>
                      <a:tcPr/>
                    </a:tc>
                    <a:tc>
                      <a:txBody>
                        <a:bodyPr/>
                        <a:lstStyle/>
                        <a:p>
                          <a:pPr algn="ctr"/>
                          <a:r>
                            <a:rPr lang="es-CO" dirty="0"/>
                            <a:t>14.340</a:t>
                          </a:r>
                        </a:p>
                      </a:txBody>
                      <a:tcPr/>
                    </a:tc>
                    <a:tc>
                      <a:txBody>
                        <a:bodyPr/>
                        <a:lstStyle/>
                        <a:p>
                          <a:pPr algn="ctr"/>
                          <a:r>
                            <a:rPr lang="es-CO" dirty="0"/>
                            <a:t>14</a:t>
                          </a:r>
                        </a:p>
                      </a:txBody>
                      <a:tcPr/>
                    </a:tc>
                    <a:tc>
                      <a:txBody>
                        <a:bodyPr/>
                        <a:lstStyle/>
                        <a:p>
                          <a:pPr algn="ctr"/>
                          <a:r>
                            <a:rPr lang="es-CO" dirty="0"/>
                            <a:t>14.34</a:t>
                          </a:r>
                        </a:p>
                      </a:txBody>
                      <a:tcPr/>
                    </a:tc>
                    <a:extLst>
                      <a:ext uri="{0D108BD9-81ED-4DB2-BD59-A6C34878D82A}">
                        <a16:rowId xmlns:a16="http://schemas.microsoft.com/office/drawing/2014/main" val="2304243957"/>
                      </a:ext>
                    </a:extLst>
                  </a:tr>
                  <a:tr h="370840">
                    <a:tc>
                      <a:txBody>
                        <a:bodyPr/>
                        <a:lstStyle/>
                        <a:p>
                          <a:pPr algn="ctr"/>
                          <a:r>
                            <a:rPr lang="es-CO" dirty="0" err="1"/>
                            <a:t>Denmark</a:t>
                          </a:r>
                          <a:endParaRPr lang="es-CO" dirty="0"/>
                        </a:p>
                      </a:txBody>
                      <a:tcPr/>
                    </a:tc>
                    <a:tc>
                      <a:txBody>
                        <a:bodyPr/>
                        <a:lstStyle/>
                        <a:p>
                          <a:pPr algn="ctr"/>
                          <a:r>
                            <a:rPr lang="es-CO" dirty="0"/>
                            <a:t>43,094</a:t>
                          </a:r>
                        </a:p>
                      </a:txBody>
                      <a:tcPr/>
                    </a:tc>
                    <a:tc>
                      <a:txBody>
                        <a:bodyPr/>
                        <a:lstStyle/>
                        <a:p>
                          <a:pPr algn="ctr"/>
                          <a:r>
                            <a:rPr lang="es-CO" dirty="0"/>
                            <a:t>5.8</a:t>
                          </a:r>
                        </a:p>
                      </a:txBody>
                      <a:tcPr/>
                    </a:tc>
                    <a:tc>
                      <a:txBody>
                        <a:bodyPr/>
                        <a:lstStyle/>
                        <a:p>
                          <a:pPr algn="ctr"/>
                          <a:r>
                            <a:rPr lang="es-CO" dirty="0"/>
                            <a:t>0.350</a:t>
                          </a:r>
                        </a:p>
                      </a:txBody>
                      <a:tcPr/>
                    </a:tc>
                    <a:tc>
                      <a:txBody>
                        <a:bodyPr/>
                        <a:lstStyle/>
                        <a:p>
                          <a:pPr algn="ctr"/>
                          <a:r>
                            <a:rPr lang="es-CO" dirty="0"/>
                            <a:t>1</a:t>
                          </a:r>
                        </a:p>
                      </a:txBody>
                      <a:tcPr/>
                    </a:tc>
                    <a:tc>
                      <a:txBody>
                        <a:bodyPr/>
                        <a:lstStyle/>
                        <a:p>
                          <a:pPr algn="ctr"/>
                          <a:r>
                            <a:rPr lang="es-CO" dirty="0"/>
                            <a:t>0.35</a:t>
                          </a:r>
                        </a:p>
                      </a:txBody>
                      <a:tcPr/>
                    </a:tc>
                    <a:extLst>
                      <a:ext uri="{0D108BD9-81ED-4DB2-BD59-A6C34878D82A}">
                        <a16:rowId xmlns:a16="http://schemas.microsoft.com/office/drawing/2014/main" val="4288970374"/>
                      </a:ext>
                    </a:extLst>
                  </a:tr>
                  <a:tr h="370840">
                    <a:tc>
                      <a:txBody>
                        <a:bodyPr/>
                        <a:lstStyle/>
                        <a:p>
                          <a:pPr algn="ctr"/>
                          <a:r>
                            <a:rPr lang="es-CO" dirty="0" err="1"/>
                            <a:t>Egypt</a:t>
                          </a:r>
                          <a:endParaRPr lang="es-CO" dirty="0"/>
                        </a:p>
                      </a:txBody>
                      <a:tcPr/>
                    </a:tc>
                    <a:tc>
                      <a:txBody>
                        <a:bodyPr/>
                        <a:lstStyle/>
                        <a:p>
                          <a:pPr algn="ctr"/>
                          <a:r>
                            <a:rPr lang="es-CO" dirty="0"/>
                            <a:t>1,010,408</a:t>
                          </a:r>
                        </a:p>
                      </a:txBody>
                      <a:tcPr/>
                    </a:tc>
                    <a:tc>
                      <a:txBody>
                        <a:bodyPr/>
                        <a:lstStyle/>
                        <a:p>
                          <a:pPr algn="ctr"/>
                          <a:r>
                            <a:rPr lang="es-CO" dirty="0"/>
                            <a:t>100.00</a:t>
                          </a:r>
                        </a:p>
                      </a:txBody>
                      <a:tcPr/>
                    </a:tc>
                    <a:tc>
                      <a:txBody>
                        <a:bodyPr/>
                        <a:lstStyle/>
                        <a:p>
                          <a:pPr algn="ctr"/>
                          <a:r>
                            <a:rPr lang="es-CO" dirty="0"/>
                            <a:t>0.303</a:t>
                          </a:r>
                        </a:p>
                      </a:txBody>
                      <a:tcPr/>
                    </a:tc>
                    <a:tc>
                      <a:txBody>
                        <a:bodyPr/>
                        <a:lstStyle/>
                        <a:p>
                          <a:pPr algn="ctr"/>
                          <a:r>
                            <a:rPr lang="es-CO" dirty="0"/>
                            <a:t>2</a:t>
                          </a:r>
                        </a:p>
                      </a:txBody>
                      <a:tcPr/>
                    </a:tc>
                    <a:tc>
                      <a:txBody>
                        <a:bodyPr/>
                        <a:lstStyle/>
                        <a:p>
                          <a:pPr algn="ctr"/>
                          <a:r>
                            <a:rPr lang="es-CO" dirty="0"/>
                            <a:t>0.303</a:t>
                          </a:r>
                        </a:p>
                      </a:txBody>
                      <a:tcPr/>
                    </a:tc>
                    <a:extLst>
                      <a:ext uri="{0D108BD9-81ED-4DB2-BD59-A6C34878D82A}">
                        <a16:rowId xmlns:a16="http://schemas.microsoft.com/office/drawing/2014/main" val="2047547345"/>
                      </a:ext>
                    </a:extLst>
                  </a:tr>
                  <a:tr h="370840">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extLst>
                      <a:ext uri="{0D108BD9-81ED-4DB2-BD59-A6C34878D82A}">
                        <a16:rowId xmlns:a16="http://schemas.microsoft.com/office/drawing/2014/main" val="2256600318"/>
                      </a:ext>
                    </a:extLst>
                  </a:tr>
                </a:tbl>
              </a:graphicData>
            </a:graphic>
          </p:graphicFrame>
        </mc:Fallback>
      </mc:AlternateContent>
      <p:sp>
        <p:nvSpPr>
          <p:cNvPr id="8" name="CuadroTexto 7">
            <a:extLst>
              <a:ext uri="{FF2B5EF4-FFF2-40B4-BE49-F238E27FC236}">
                <a16:creationId xmlns:a16="http://schemas.microsoft.com/office/drawing/2014/main" id="{935BA382-C06A-4B5C-B77B-218EEE578FB1}"/>
              </a:ext>
            </a:extLst>
          </p:cNvPr>
          <p:cNvSpPr txBox="1"/>
          <p:nvPr/>
        </p:nvSpPr>
        <p:spPr>
          <a:xfrm>
            <a:off x="3654766" y="5747140"/>
            <a:ext cx="2877711" cy="646331"/>
          </a:xfrm>
          <a:prstGeom prst="rect">
            <a:avLst/>
          </a:prstGeom>
          <a:noFill/>
        </p:spPr>
        <p:txBody>
          <a:bodyPr wrap="none" rtlCol="0">
            <a:spAutoFit/>
          </a:bodyPr>
          <a:lstStyle/>
          <a:p>
            <a:r>
              <a:rPr lang="es-CO" dirty="0" err="1">
                <a:solidFill>
                  <a:schemeClr val="bg2">
                    <a:lumMod val="50000"/>
                  </a:schemeClr>
                </a:solidFill>
                <a:latin typeface="Roboto" panose="02000000000000000000" pitchFamily="2" charset="0"/>
              </a:rPr>
              <a:t>How</a:t>
            </a:r>
            <a:r>
              <a:rPr lang="es-CO" dirty="0">
                <a:solidFill>
                  <a:schemeClr val="bg2">
                    <a:lumMod val="50000"/>
                  </a:schemeClr>
                </a:solidFill>
                <a:latin typeface="Roboto" panose="02000000000000000000" pitchFamily="2" charset="0"/>
              </a:rPr>
              <a:t> </a:t>
            </a:r>
            <a:r>
              <a:rPr lang="es-CO" dirty="0" err="1">
                <a:solidFill>
                  <a:schemeClr val="bg2">
                    <a:lumMod val="50000"/>
                  </a:schemeClr>
                </a:solidFill>
                <a:latin typeface="Roboto" panose="02000000000000000000" pitchFamily="2" charset="0"/>
              </a:rPr>
              <a:t>to</a:t>
            </a:r>
            <a:r>
              <a:rPr lang="es-CO" dirty="0">
                <a:solidFill>
                  <a:schemeClr val="bg2">
                    <a:lumMod val="50000"/>
                  </a:schemeClr>
                </a:solidFill>
                <a:latin typeface="Roboto" panose="02000000000000000000" pitchFamily="2" charset="0"/>
              </a:rPr>
              <a:t> </a:t>
            </a:r>
            <a:r>
              <a:rPr lang="es-CO" dirty="0" err="1">
                <a:solidFill>
                  <a:schemeClr val="bg2">
                    <a:lumMod val="50000"/>
                  </a:schemeClr>
                </a:solidFill>
                <a:latin typeface="Roboto" panose="02000000000000000000" pitchFamily="2" charset="0"/>
              </a:rPr>
              <a:t>visualize</a:t>
            </a:r>
            <a:r>
              <a:rPr lang="es-CO" dirty="0">
                <a:solidFill>
                  <a:schemeClr val="bg2">
                    <a:lumMod val="50000"/>
                  </a:schemeClr>
                </a:solidFill>
                <a:latin typeface="Roboto" panose="02000000000000000000" pitchFamily="2" charset="0"/>
              </a:rPr>
              <a:t> </a:t>
            </a:r>
            <a:r>
              <a:rPr lang="es-CO" dirty="0" err="1">
                <a:solidFill>
                  <a:schemeClr val="bg2">
                    <a:lumMod val="50000"/>
                  </a:schemeClr>
                </a:solidFill>
                <a:latin typeface="Roboto" panose="02000000000000000000" pitchFamily="2" charset="0"/>
              </a:rPr>
              <a:t>the</a:t>
            </a:r>
            <a:r>
              <a:rPr lang="es-CO" dirty="0">
                <a:solidFill>
                  <a:schemeClr val="bg2">
                    <a:lumMod val="50000"/>
                  </a:schemeClr>
                </a:solidFill>
                <a:latin typeface="Roboto" panose="02000000000000000000" pitchFamily="2" charset="0"/>
              </a:rPr>
              <a:t> data?</a:t>
            </a:r>
          </a:p>
          <a:p>
            <a:endParaRPr lang="es-CO" dirty="0"/>
          </a:p>
        </p:txBody>
      </p:sp>
    </p:spTree>
    <p:extLst>
      <p:ext uri="{BB962C8B-B14F-4D97-AF65-F5344CB8AC3E}">
        <p14:creationId xmlns:p14="http://schemas.microsoft.com/office/powerpoint/2010/main" val="511374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777320" y="1561656"/>
                <a:ext cx="10320728" cy="44979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s-CO" sz="3800" b="1" dirty="0">
                    <a:solidFill>
                      <a:schemeClr val="bg2">
                        <a:lumMod val="50000"/>
                      </a:schemeClr>
                    </a:solidFill>
                    <a:latin typeface="Roboto" panose="02000000000000000000" pitchFamily="2" charset="0"/>
                    <a:ea typeface="Roboto" panose="02000000000000000000" pitchFamily="2" charset="0"/>
                  </a:rPr>
                  <a:t>Divide </a:t>
                </a:r>
                <a:r>
                  <a:rPr lang="es-CO" sz="3800" b="1" dirty="0" err="1">
                    <a:solidFill>
                      <a:schemeClr val="bg2">
                        <a:lumMod val="50000"/>
                      </a:schemeClr>
                    </a:solidFill>
                    <a:latin typeface="Roboto" panose="02000000000000000000" pitchFamily="2" charset="0"/>
                    <a:ea typeface="Roboto" panose="02000000000000000000" pitchFamily="2" charset="0"/>
                  </a:rPr>
                  <a:t>by</a:t>
                </a:r>
                <a:r>
                  <a:rPr lang="es-CO" sz="3800" b="1" dirty="0">
                    <a:solidFill>
                      <a:schemeClr val="bg2">
                        <a:lumMod val="50000"/>
                      </a:schemeClr>
                    </a:solidFill>
                    <a:latin typeface="Roboto" panose="02000000000000000000" pitchFamily="2" charset="0"/>
                    <a:ea typeface="Roboto" panose="02000000000000000000" pitchFamily="2" charset="0"/>
                  </a:rPr>
                  <a:t> </a:t>
                </a:r>
                <a:r>
                  <a:rPr lang="es-CO" sz="3800" b="1" dirty="0" err="1">
                    <a:solidFill>
                      <a:schemeClr val="bg2">
                        <a:lumMod val="50000"/>
                      </a:schemeClr>
                    </a:solidFill>
                    <a:latin typeface="Roboto" panose="02000000000000000000" pitchFamily="2" charset="0"/>
                    <a:ea typeface="Roboto" panose="02000000000000000000" pitchFamily="2" charset="0"/>
                  </a:rPr>
                  <a:t>the</a:t>
                </a:r>
                <a:r>
                  <a:rPr lang="es-CO" sz="3800" b="1" dirty="0">
                    <a:solidFill>
                      <a:schemeClr val="bg2">
                        <a:lumMod val="50000"/>
                      </a:schemeClr>
                    </a:solidFill>
                    <a:latin typeface="Roboto" panose="02000000000000000000" pitchFamily="2" charset="0"/>
                    <a:ea typeface="Roboto" panose="02000000000000000000" pitchFamily="2" charset="0"/>
                  </a:rPr>
                  <a:t> </a:t>
                </a:r>
                <a:r>
                  <a:rPr lang="es-CO" sz="3800" b="1" dirty="0" err="1">
                    <a:solidFill>
                      <a:schemeClr val="bg2">
                        <a:lumMod val="50000"/>
                      </a:schemeClr>
                    </a:solidFill>
                    <a:latin typeface="Roboto" panose="02000000000000000000" pitchFamily="2" charset="0"/>
                    <a:ea typeface="Roboto" panose="02000000000000000000" pitchFamily="2" charset="0"/>
                  </a:rPr>
                  <a:t>maximum</a:t>
                </a:r>
                <a:r>
                  <a:rPr lang="es-CO" sz="3800" b="1" dirty="0">
                    <a:solidFill>
                      <a:schemeClr val="bg2">
                        <a:lumMod val="50000"/>
                      </a:schemeClr>
                    </a:solidFill>
                    <a:latin typeface="Roboto" panose="02000000000000000000" pitchFamily="2" charset="0"/>
                    <a:ea typeface="Roboto" panose="02000000000000000000" pitchFamily="2" charset="0"/>
                  </a:rPr>
                  <a:t>: </a:t>
                </a:r>
                <a:r>
                  <a:rPr lang="es-CO" sz="3800" dirty="0">
                    <a:solidFill>
                      <a:schemeClr val="bg2">
                        <a:lumMod val="50000"/>
                      </a:schemeClr>
                    </a:solidFill>
                    <a:latin typeface="Roboto" panose="02000000000000000000" pitchFamily="2" charset="0"/>
                    <a:ea typeface="Roboto" panose="02000000000000000000" pitchFamily="2" charset="0"/>
                  </a:rPr>
                  <a:t>data </a:t>
                </a:r>
                <a:r>
                  <a:rPr lang="es-CO" sz="3800" dirty="0" err="1">
                    <a:solidFill>
                      <a:schemeClr val="bg2">
                        <a:lumMod val="50000"/>
                      </a:schemeClr>
                    </a:solidFill>
                    <a:latin typeface="Roboto" panose="02000000000000000000" pitchFamily="2" charset="0"/>
                    <a:ea typeface="Roboto" panose="02000000000000000000" pitchFamily="2" charset="0"/>
                  </a:rPr>
                  <a:t>between</a:t>
                </a:r>
                <a:r>
                  <a:rPr lang="es-CO" sz="3800" dirty="0">
                    <a:solidFill>
                      <a:schemeClr val="bg2">
                        <a:lumMod val="50000"/>
                      </a:schemeClr>
                    </a:solidFill>
                    <a:latin typeface="Roboto" panose="02000000000000000000" pitchFamily="2" charset="0"/>
                    <a:ea typeface="Roboto" panose="02000000000000000000" pitchFamily="2" charset="0"/>
                  </a:rPr>
                  <a:t>  0 and 1.</a:t>
                </a:r>
              </a:p>
              <a:p>
                <a:pPr algn="just">
                  <a:buFont typeface="Wingdings" panose="05000000000000000000" pitchFamily="2" charset="2"/>
                  <a:buChar char="§"/>
                </a:pPr>
                <a:r>
                  <a:rPr lang="es-CO" sz="3800" dirty="0">
                    <a:solidFill>
                      <a:schemeClr val="bg2">
                        <a:lumMod val="50000"/>
                      </a:schemeClr>
                    </a:solidFill>
                    <a:latin typeface="Roboto" panose="02000000000000000000" pitchFamily="2" charset="0"/>
                    <a:ea typeface="Roboto" panose="02000000000000000000" pitchFamily="2" charset="0"/>
                  </a:rPr>
                  <a:t> </a:t>
                </a:r>
                <a:r>
                  <a:rPr lang="es-CO" sz="3800" b="1" dirty="0">
                    <a:solidFill>
                      <a:schemeClr val="bg2">
                        <a:lumMod val="50000"/>
                      </a:schemeClr>
                    </a:solidFill>
                    <a:latin typeface="Roboto" panose="02000000000000000000" pitchFamily="2" charset="0"/>
                    <a:ea typeface="Roboto" panose="02000000000000000000" pitchFamily="2" charset="0"/>
                  </a:rPr>
                  <a:t>Mean </a:t>
                </a:r>
                <a:r>
                  <a:rPr lang="es-CO" sz="3800" b="1" dirty="0" err="1">
                    <a:solidFill>
                      <a:schemeClr val="bg2">
                        <a:lumMod val="50000"/>
                      </a:schemeClr>
                    </a:solidFill>
                    <a:latin typeface="Roboto" panose="02000000000000000000" pitchFamily="2" charset="0"/>
                    <a:ea typeface="Roboto" panose="02000000000000000000" pitchFamily="2" charset="0"/>
                  </a:rPr>
                  <a:t>normalization</a:t>
                </a:r>
                <a:r>
                  <a:rPr lang="es-CO" sz="3800" b="1" dirty="0">
                    <a:solidFill>
                      <a:schemeClr val="bg2">
                        <a:lumMod val="50000"/>
                      </a:schemeClr>
                    </a:solidFill>
                    <a:latin typeface="Roboto" panose="02000000000000000000" pitchFamily="2" charset="0"/>
                    <a:ea typeface="Roboto" panose="02000000000000000000" pitchFamily="2" charset="0"/>
                  </a:rPr>
                  <a:t>: </a:t>
                </a:r>
                <a:r>
                  <a:rPr lang="es-CO" sz="3800" dirty="0" err="1">
                    <a:solidFill>
                      <a:schemeClr val="bg2">
                        <a:lumMod val="50000"/>
                      </a:schemeClr>
                    </a:solidFill>
                    <a:latin typeface="Roboto" panose="02000000000000000000" pitchFamily="2" charset="0"/>
                    <a:ea typeface="Roboto" panose="02000000000000000000" pitchFamily="2" charset="0"/>
                  </a:rPr>
                  <a:t>features</a:t>
                </a:r>
                <a:r>
                  <a:rPr lang="es-CO" sz="3800" dirty="0">
                    <a:solidFill>
                      <a:schemeClr val="bg2">
                        <a:lumMod val="50000"/>
                      </a:schemeClr>
                    </a:solidFill>
                    <a:latin typeface="Roboto" panose="02000000000000000000" pitchFamily="2" charset="0"/>
                    <a:ea typeface="Roboto" panose="02000000000000000000" pitchFamily="2" charset="0"/>
                  </a:rPr>
                  <a:t> are </a:t>
                </a:r>
                <a:r>
                  <a:rPr lang="es-CO" sz="3800" dirty="0" err="1">
                    <a:solidFill>
                      <a:schemeClr val="bg2">
                        <a:lumMod val="50000"/>
                      </a:schemeClr>
                    </a:solidFill>
                    <a:latin typeface="Roboto" panose="02000000000000000000" pitchFamily="2" charset="0"/>
                    <a:ea typeface="Roboto" panose="02000000000000000000" pitchFamily="2" charset="0"/>
                  </a:rPr>
                  <a:t>centered</a:t>
                </a:r>
                <a:r>
                  <a:rPr lang="es-CO" sz="3800" dirty="0">
                    <a:solidFill>
                      <a:schemeClr val="bg2">
                        <a:lumMod val="50000"/>
                      </a:schemeClr>
                    </a:solidFill>
                    <a:latin typeface="Roboto" panose="02000000000000000000" pitchFamily="2" charset="0"/>
                    <a:ea typeface="Roboto" panose="02000000000000000000" pitchFamily="2" charset="0"/>
                  </a:rPr>
                  <a:t> </a:t>
                </a:r>
                <a:r>
                  <a:rPr lang="es-CO" sz="3800" dirty="0" err="1">
                    <a:solidFill>
                      <a:schemeClr val="bg2">
                        <a:lumMod val="50000"/>
                      </a:schemeClr>
                    </a:solidFill>
                    <a:latin typeface="Roboto" panose="02000000000000000000" pitchFamily="2" charset="0"/>
                    <a:ea typeface="Roboto" panose="02000000000000000000" pitchFamily="2" charset="0"/>
                  </a:rPr>
                  <a:t>around</a:t>
                </a:r>
                <a:r>
                  <a:rPr lang="es-CO" sz="3800" dirty="0">
                    <a:solidFill>
                      <a:schemeClr val="bg2">
                        <a:lumMod val="50000"/>
                      </a:schemeClr>
                    </a:solidFill>
                    <a:latin typeface="Roboto" panose="02000000000000000000" pitchFamily="2" charset="0"/>
                    <a:ea typeface="Roboto" panose="02000000000000000000" pitchFamily="2" charset="0"/>
                  </a:rPr>
                  <a:t> cero. Positive and negative </a:t>
                </a:r>
                <a:r>
                  <a:rPr lang="es-CO" sz="3800" dirty="0" err="1">
                    <a:solidFill>
                      <a:schemeClr val="bg2">
                        <a:lumMod val="50000"/>
                      </a:schemeClr>
                    </a:solidFill>
                    <a:latin typeface="Roboto" panose="02000000000000000000" pitchFamily="2" charset="0"/>
                    <a:ea typeface="Roboto" panose="02000000000000000000" pitchFamily="2" charset="0"/>
                  </a:rPr>
                  <a:t>values</a:t>
                </a:r>
                <a:r>
                  <a:rPr lang="es-CO" sz="3800"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3800" i="1" smtClean="0">
                              <a:solidFill>
                                <a:schemeClr val="bg2">
                                  <a:lumMod val="50000"/>
                                </a:schemeClr>
                              </a:solidFill>
                              <a:latin typeface="Cambria Math" panose="02040503050406030204" pitchFamily="18" charset="0"/>
                              <a:ea typeface="Roboto" panose="02000000000000000000" pitchFamily="2" charset="0"/>
                            </a:rPr>
                          </m:ctrlPr>
                        </m:sSubPr>
                        <m:e>
                          <m:r>
                            <a:rPr lang="es-CO" sz="3800" b="0" i="1" smtClean="0">
                              <a:solidFill>
                                <a:schemeClr val="bg2">
                                  <a:lumMod val="50000"/>
                                </a:schemeClr>
                              </a:solidFill>
                              <a:latin typeface="Cambria Math" panose="02040503050406030204" pitchFamily="18" charset="0"/>
                              <a:ea typeface="Roboto" panose="02000000000000000000" pitchFamily="2" charset="0"/>
                            </a:rPr>
                            <m:t>𝑥</m:t>
                          </m:r>
                        </m:e>
                        <m:sub>
                          <m:r>
                            <a:rPr lang="es-CO" sz="3800" b="0" i="1" smtClean="0">
                              <a:solidFill>
                                <a:schemeClr val="bg2">
                                  <a:lumMod val="50000"/>
                                </a:schemeClr>
                              </a:solidFill>
                              <a:latin typeface="Cambria Math" panose="02040503050406030204" pitchFamily="18" charset="0"/>
                              <a:ea typeface="Roboto" panose="02000000000000000000" pitchFamily="2" charset="0"/>
                            </a:rPr>
                            <m:t>𝑛</m:t>
                          </m:r>
                        </m:sub>
                      </m:sSub>
                      <m:r>
                        <a:rPr lang="es-CO" sz="3800" b="0" i="1" smtClean="0">
                          <a:solidFill>
                            <a:schemeClr val="bg2">
                              <a:lumMod val="50000"/>
                            </a:schemeClr>
                          </a:solidFill>
                          <a:latin typeface="Cambria Math" panose="02040503050406030204" pitchFamily="18" charset="0"/>
                          <a:ea typeface="Roboto" panose="02000000000000000000" pitchFamily="2" charset="0"/>
                        </a:rPr>
                        <m:t>=</m:t>
                      </m:r>
                      <m:f>
                        <m:fPr>
                          <m:ctrlPr>
                            <a:rPr lang="es-CO" sz="3800" b="0" i="1" smtClean="0">
                              <a:solidFill>
                                <a:schemeClr val="bg2">
                                  <a:lumMod val="50000"/>
                                </a:schemeClr>
                              </a:solidFill>
                              <a:latin typeface="Cambria Math" panose="02040503050406030204" pitchFamily="18" charset="0"/>
                              <a:ea typeface="Roboto" panose="02000000000000000000" pitchFamily="2" charset="0"/>
                            </a:rPr>
                          </m:ctrlPr>
                        </m:fPr>
                        <m:num>
                          <m:r>
                            <a:rPr lang="es-CO" sz="3800" i="1">
                              <a:solidFill>
                                <a:schemeClr val="bg2">
                                  <a:lumMod val="50000"/>
                                </a:schemeClr>
                              </a:solidFill>
                              <a:latin typeface="Cambria Math" panose="02040503050406030204" pitchFamily="18" charset="0"/>
                              <a:ea typeface="Roboto" panose="02000000000000000000" pitchFamily="2" charset="0"/>
                            </a:rPr>
                            <m:t>𝑥</m:t>
                          </m:r>
                          <m:r>
                            <a:rPr lang="es-CO" sz="3800" i="1">
                              <a:solidFill>
                                <a:schemeClr val="bg2">
                                  <a:lumMod val="50000"/>
                                </a:schemeClr>
                              </a:solidFill>
                              <a:latin typeface="Cambria Math" panose="02040503050406030204" pitchFamily="18" charset="0"/>
                              <a:ea typeface="Roboto" panose="02000000000000000000" pitchFamily="2" charset="0"/>
                            </a:rPr>
                            <m:t>−</m:t>
                          </m:r>
                          <m:r>
                            <a:rPr lang="es-CO" sz="3800" i="1">
                              <a:solidFill>
                                <a:schemeClr val="bg2">
                                  <a:lumMod val="50000"/>
                                </a:schemeClr>
                              </a:solidFill>
                              <a:latin typeface="Cambria Math" panose="02040503050406030204" pitchFamily="18" charset="0"/>
                              <a:ea typeface="Cambria Math" panose="02040503050406030204" pitchFamily="18" charset="0"/>
                            </a:rPr>
                            <m:t>𝜇</m:t>
                          </m:r>
                        </m:num>
                        <m:den>
                          <m:r>
                            <a:rPr lang="es-CO" sz="3800" b="0" i="1" smtClean="0">
                              <a:solidFill>
                                <a:schemeClr val="bg2">
                                  <a:lumMod val="50000"/>
                                </a:schemeClr>
                              </a:solidFill>
                              <a:latin typeface="Cambria Math" panose="02040503050406030204" pitchFamily="18" charset="0"/>
                              <a:ea typeface="Roboto" panose="02000000000000000000" pitchFamily="2" charset="0"/>
                            </a:rPr>
                            <m:t>𝑚𝑎𝑥</m:t>
                          </m:r>
                          <m:r>
                            <a:rPr lang="es-CO" sz="3800" b="0" i="1" smtClean="0">
                              <a:solidFill>
                                <a:schemeClr val="bg2">
                                  <a:lumMod val="50000"/>
                                </a:schemeClr>
                              </a:solidFill>
                              <a:latin typeface="Cambria Math" panose="02040503050406030204" pitchFamily="18" charset="0"/>
                              <a:ea typeface="Roboto" panose="02000000000000000000" pitchFamily="2" charset="0"/>
                            </a:rPr>
                            <m:t>−</m:t>
                          </m:r>
                          <m:r>
                            <a:rPr lang="es-CO" sz="3800" b="0" i="1" smtClean="0">
                              <a:solidFill>
                                <a:schemeClr val="bg2">
                                  <a:lumMod val="50000"/>
                                </a:schemeClr>
                              </a:solidFill>
                              <a:latin typeface="Cambria Math" panose="02040503050406030204" pitchFamily="18" charset="0"/>
                              <a:ea typeface="Roboto" panose="02000000000000000000" pitchFamily="2" charset="0"/>
                            </a:rPr>
                            <m:t>𝑚𝑖𝑛</m:t>
                          </m:r>
                        </m:den>
                      </m:f>
                    </m:oMath>
                  </m:oMathPara>
                </a14:m>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b="1"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800"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51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777320" y="1561656"/>
                <a:ext cx="10320728" cy="4497950"/>
              </a:xfrm>
              <a:prstGeom prst="rect">
                <a:avLst/>
              </a:prstGeom>
              <a:blipFill>
                <a:blip r:embed="rId3"/>
                <a:stretch>
                  <a:fillRect l="-1772" t="-3523" r="-1949"/>
                </a:stretch>
              </a:blipFill>
            </p:spPr>
            <p:txBody>
              <a:bodyPr/>
              <a:lstStyle/>
              <a:p>
                <a:r>
                  <a:rPr lang="en-US">
                    <a:noFill/>
                  </a:rPr>
                  <a:t> </a:t>
                </a:r>
              </a:p>
            </p:txBody>
          </p:sp>
        </mc:Fallback>
      </mc:AlternateContent>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Feature</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Scaling</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3" name="CuadroTexto 2">
            <a:extLst>
              <a:ext uri="{FF2B5EF4-FFF2-40B4-BE49-F238E27FC236}">
                <a16:creationId xmlns:a16="http://schemas.microsoft.com/office/drawing/2014/main" id="{B684AF8D-E741-4344-B2F6-7E629C8F67AC}"/>
              </a:ext>
            </a:extLst>
          </p:cNvPr>
          <p:cNvSpPr txBox="1"/>
          <p:nvPr/>
        </p:nvSpPr>
        <p:spPr>
          <a:xfrm>
            <a:off x="1143000" y="177800"/>
            <a:ext cx="184731" cy="369332"/>
          </a:xfrm>
          <a:prstGeom prst="rect">
            <a:avLst/>
          </a:prstGeom>
          <a:noFill/>
        </p:spPr>
        <p:txBody>
          <a:bodyPr wrap="none" rtlCol="0">
            <a:spAutoFit/>
          </a:bodyPr>
          <a:lstStyle/>
          <a:p>
            <a:endParaRPr lang="es-CO" dirty="0"/>
          </a:p>
        </p:txBody>
      </p:sp>
      <p:sp>
        <p:nvSpPr>
          <p:cNvPr id="4" name="CuadroTexto 3">
            <a:extLst>
              <a:ext uri="{FF2B5EF4-FFF2-40B4-BE49-F238E27FC236}">
                <a16:creationId xmlns:a16="http://schemas.microsoft.com/office/drawing/2014/main" id="{7D814160-FE8E-48F3-B91F-F4D0D5E885B0}"/>
              </a:ext>
            </a:extLst>
          </p:cNvPr>
          <p:cNvSpPr txBox="1"/>
          <p:nvPr/>
        </p:nvSpPr>
        <p:spPr>
          <a:xfrm>
            <a:off x="5638800" y="2899833"/>
            <a:ext cx="914400" cy="914400"/>
          </a:xfrm>
          <a:prstGeom prst="rect">
            <a:avLst/>
          </a:prstGeom>
          <a:noFill/>
        </p:spPr>
        <p:txBody>
          <a:bodyPr wrap="square" rtlCol="0">
            <a:spAutoFit/>
          </a:bodyPr>
          <a:lstStyle/>
          <a:p>
            <a:endParaRPr lang="es-CO" dirty="0"/>
          </a:p>
        </p:txBody>
      </p:sp>
    </p:spTree>
    <p:extLst>
      <p:ext uri="{BB962C8B-B14F-4D97-AF65-F5344CB8AC3E}">
        <p14:creationId xmlns:p14="http://schemas.microsoft.com/office/powerpoint/2010/main" val="321111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777320" y="1561656"/>
                <a:ext cx="10320728" cy="44979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s-CO" sz="3800" b="1" dirty="0">
                    <a:solidFill>
                      <a:schemeClr val="bg2">
                        <a:lumMod val="50000"/>
                      </a:schemeClr>
                    </a:solidFill>
                    <a:latin typeface="Roboto" panose="02000000000000000000" pitchFamily="2" charset="0"/>
                    <a:ea typeface="Roboto" panose="02000000000000000000" pitchFamily="2" charset="0"/>
                  </a:rPr>
                  <a:t>Z-score </a:t>
                </a:r>
                <a:r>
                  <a:rPr lang="es-CO" sz="3800" b="1" dirty="0" err="1">
                    <a:solidFill>
                      <a:schemeClr val="bg2">
                        <a:lumMod val="50000"/>
                      </a:schemeClr>
                    </a:solidFill>
                    <a:latin typeface="Roboto" panose="02000000000000000000" pitchFamily="2" charset="0"/>
                    <a:ea typeface="Roboto" panose="02000000000000000000" pitchFamily="2" charset="0"/>
                  </a:rPr>
                  <a:t>normalization</a:t>
                </a:r>
                <a:r>
                  <a:rPr lang="es-CO" sz="3800" b="1" dirty="0">
                    <a:solidFill>
                      <a:schemeClr val="bg2">
                        <a:lumMod val="50000"/>
                      </a:schemeClr>
                    </a:solidFill>
                    <a:latin typeface="Roboto" panose="02000000000000000000" pitchFamily="2" charset="0"/>
                    <a:ea typeface="Roboto" panose="02000000000000000000" pitchFamily="2" charset="0"/>
                  </a:rPr>
                  <a:t>: </a:t>
                </a:r>
                <a:r>
                  <a:rPr lang="es-CO" sz="3800" dirty="0">
                    <a:solidFill>
                      <a:schemeClr val="bg2">
                        <a:lumMod val="50000"/>
                      </a:schemeClr>
                    </a:solidFill>
                    <a:latin typeface="Roboto" panose="02000000000000000000" pitchFamily="2" charset="0"/>
                    <a:ea typeface="Roboto" panose="02000000000000000000" pitchFamily="2" charset="0"/>
                  </a:rPr>
                  <a:t>data </a:t>
                </a:r>
                <a:r>
                  <a:rPr lang="es-CO" sz="3800" dirty="0" err="1">
                    <a:solidFill>
                      <a:schemeClr val="bg2">
                        <a:lumMod val="50000"/>
                      </a:schemeClr>
                    </a:solidFill>
                    <a:latin typeface="Roboto" panose="02000000000000000000" pitchFamily="2" charset="0"/>
                    <a:ea typeface="Roboto" panose="02000000000000000000" pitchFamily="2" charset="0"/>
                  </a:rPr>
                  <a:t>with</a:t>
                </a:r>
                <a:r>
                  <a:rPr lang="es-CO" sz="3800" dirty="0">
                    <a:solidFill>
                      <a:schemeClr val="bg2">
                        <a:lumMod val="50000"/>
                      </a:schemeClr>
                    </a:solidFill>
                    <a:latin typeface="Roboto" panose="02000000000000000000" pitchFamily="2" charset="0"/>
                    <a:ea typeface="Roboto" panose="02000000000000000000" pitchFamily="2" charset="0"/>
                  </a:rPr>
                  <a:t> mean  0 and standard </a:t>
                </a:r>
                <a:r>
                  <a:rPr lang="es-CO" sz="3800" dirty="0" err="1">
                    <a:solidFill>
                      <a:schemeClr val="bg2">
                        <a:lumMod val="50000"/>
                      </a:schemeClr>
                    </a:solidFill>
                    <a:latin typeface="Roboto" panose="02000000000000000000" pitchFamily="2" charset="0"/>
                    <a:ea typeface="Roboto" panose="02000000000000000000" pitchFamily="2" charset="0"/>
                  </a:rPr>
                  <a:t>deviation</a:t>
                </a:r>
                <a:r>
                  <a:rPr lang="es-CO" sz="3800" dirty="0">
                    <a:solidFill>
                      <a:schemeClr val="bg2">
                        <a:lumMod val="50000"/>
                      </a:schemeClr>
                    </a:solidFill>
                    <a:latin typeface="Roboto" panose="02000000000000000000" pitchFamily="2" charset="0"/>
                    <a:ea typeface="Roboto" panose="02000000000000000000" pitchFamily="2" charset="0"/>
                  </a:rPr>
                  <a:t> 1.</a:t>
                </a:r>
              </a:p>
              <a:p>
                <a:pPr algn="just">
                  <a:buFont typeface="Wingdings" panose="05000000000000000000" pitchFamily="2" charset="2"/>
                  <a:buChar char="§"/>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3800" i="1" smtClean="0">
                              <a:solidFill>
                                <a:schemeClr val="bg2">
                                  <a:lumMod val="50000"/>
                                </a:schemeClr>
                              </a:solidFill>
                              <a:latin typeface="Cambria Math" panose="02040503050406030204" pitchFamily="18" charset="0"/>
                              <a:ea typeface="Roboto" panose="02000000000000000000" pitchFamily="2" charset="0"/>
                            </a:rPr>
                          </m:ctrlPr>
                        </m:sSubPr>
                        <m:e>
                          <m:r>
                            <a:rPr lang="es-CO" sz="3800" b="0" i="1" smtClean="0">
                              <a:solidFill>
                                <a:schemeClr val="bg2">
                                  <a:lumMod val="50000"/>
                                </a:schemeClr>
                              </a:solidFill>
                              <a:latin typeface="Cambria Math" panose="02040503050406030204" pitchFamily="18" charset="0"/>
                              <a:ea typeface="Roboto" panose="02000000000000000000" pitchFamily="2" charset="0"/>
                            </a:rPr>
                            <m:t>𝑥</m:t>
                          </m:r>
                        </m:e>
                        <m:sub>
                          <m:r>
                            <a:rPr lang="es-CO" sz="3800" b="0" i="1" smtClean="0">
                              <a:solidFill>
                                <a:schemeClr val="bg2">
                                  <a:lumMod val="50000"/>
                                </a:schemeClr>
                              </a:solidFill>
                              <a:latin typeface="Cambria Math" panose="02040503050406030204" pitchFamily="18" charset="0"/>
                              <a:ea typeface="Roboto" panose="02000000000000000000" pitchFamily="2" charset="0"/>
                            </a:rPr>
                            <m:t>𝑛</m:t>
                          </m:r>
                        </m:sub>
                      </m:sSub>
                      <m:r>
                        <a:rPr lang="es-CO" sz="3800" b="0" i="1" smtClean="0">
                          <a:solidFill>
                            <a:schemeClr val="bg2">
                              <a:lumMod val="50000"/>
                            </a:schemeClr>
                          </a:solidFill>
                          <a:latin typeface="Cambria Math" panose="02040503050406030204" pitchFamily="18" charset="0"/>
                          <a:ea typeface="Roboto" panose="02000000000000000000" pitchFamily="2" charset="0"/>
                        </a:rPr>
                        <m:t>=</m:t>
                      </m:r>
                      <m:f>
                        <m:fPr>
                          <m:ctrlPr>
                            <a:rPr lang="es-CO" sz="3800" b="0" i="1" smtClean="0">
                              <a:solidFill>
                                <a:schemeClr val="bg2">
                                  <a:lumMod val="50000"/>
                                </a:schemeClr>
                              </a:solidFill>
                              <a:latin typeface="Cambria Math" panose="02040503050406030204" pitchFamily="18" charset="0"/>
                              <a:ea typeface="Roboto" panose="02000000000000000000" pitchFamily="2" charset="0"/>
                            </a:rPr>
                          </m:ctrlPr>
                        </m:fPr>
                        <m:num>
                          <m:r>
                            <a:rPr lang="es-CO" sz="3800" i="1">
                              <a:solidFill>
                                <a:schemeClr val="bg2">
                                  <a:lumMod val="50000"/>
                                </a:schemeClr>
                              </a:solidFill>
                              <a:latin typeface="Cambria Math" panose="02040503050406030204" pitchFamily="18" charset="0"/>
                              <a:ea typeface="Roboto" panose="02000000000000000000" pitchFamily="2" charset="0"/>
                            </a:rPr>
                            <m:t>𝑥</m:t>
                          </m:r>
                          <m:r>
                            <a:rPr lang="es-CO" sz="3800" i="1">
                              <a:solidFill>
                                <a:schemeClr val="bg2">
                                  <a:lumMod val="50000"/>
                                </a:schemeClr>
                              </a:solidFill>
                              <a:latin typeface="Cambria Math" panose="02040503050406030204" pitchFamily="18" charset="0"/>
                              <a:ea typeface="Roboto" panose="02000000000000000000" pitchFamily="2" charset="0"/>
                            </a:rPr>
                            <m:t>−</m:t>
                          </m:r>
                          <m:r>
                            <a:rPr lang="es-CO" sz="3800" i="1">
                              <a:solidFill>
                                <a:schemeClr val="bg2">
                                  <a:lumMod val="50000"/>
                                </a:schemeClr>
                              </a:solidFill>
                              <a:latin typeface="Cambria Math" panose="02040503050406030204" pitchFamily="18" charset="0"/>
                              <a:ea typeface="Cambria Math" panose="02040503050406030204" pitchFamily="18" charset="0"/>
                            </a:rPr>
                            <m:t>𝜇</m:t>
                          </m:r>
                        </m:num>
                        <m:den>
                          <m:r>
                            <a:rPr lang="es-CO" sz="3800" i="1" smtClean="0">
                              <a:solidFill>
                                <a:schemeClr val="bg2">
                                  <a:lumMod val="50000"/>
                                </a:schemeClr>
                              </a:solidFill>
                              <a:latin typeface="Cambria Math" panose="02040503050406030204" pitchFamily="18" charset="0"/>
                              <a:ea typeface="Cambria Math" panose="02040503050406030204" pitchFamily="18" charset="0"/>
                            </a:rPr>
                            <m:t>𝜎</m:t>
                          </m:r>
                        </m:den>
                      </m:f>
                    </m:oMath>
                  </m:oMathPara>
                </a14:m>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b="1" dirty="0">
                  <a:solidFill>
                    <a:schemeClr val="bg2">
                      <a:lumMod val="50000"/>
                    </a:schemeClr>
                  </a:solidFill>
                  <a:latin typeface="Roboto" panose="02000000000000000000" pitchFamily="2" charset="0"/>
                  <a:ea typeface="Roboto" panose="02000000000000000000" pitchFamily="2" charset="0"/>
                </a:endParaRPr>
              </a:p>
              <a:p>
                <a:pPr marL="0" indent="0" algn="just">
                  <a:buNone/>
                </a:pPr>
                <a:r>
                  <a:rPr lang="es-CO" sz="3800" dirty="0" err="1">
                    <a:solidFill>
                      <a:schemeClr val="bg2">
                        <a:lumMod val="50000"/>
                      </a:schemeClr>
                    </a:solidFill>
                    <a:latin typeface="Roboto" panose="02000000000000000000" pitchFamily="2" charset="0"/>
                    <a:ea typeface="Roboto" panose="02000000000000000000" pitchFamily="2" charset="0"/>
                  </a:rPr>
                  <a:t>Calculate</a:t>
                </a:r>
                <a:r>
                  <a:rPr lang="es-CO" sz="3800" dirty="0">
                    <a:solidFill>
                      <a:schemeClr val="bg2">
                        <a:lumMod val="50000"/>
                      </a:schemeClr>
                    </a:solidFill>
                    <a:latin typeface="Roboto" panose="02000000000000000000" pitchFamily="2" charset="0"/>
                    <a:ea typeface="Roboto" panose="02000000000000000000" pitchFamily="2" charset="0"/>
                  </a:rPr>
                  <a:t> mean and standard </a:t>
                </a:r>
                <a:r>
                  <a:rPr lang="es-CO" sz="3800" dirty="0" err="1">
                    <a:solidFill>
                      <a:schemeClr val="bg2">
                        <a:lumMod val="50000"/>
                      </a:schemeClr>
                    </a:solidFill>
                    <a:latin typeface="Roboto" panose="02000000000000000000" pitchFamily="2" charset="0"/>
                    <a:ea typeface="Roboto" panose="02000000000000000000" pitchFamily="2" charset="0"/>
                  </a:rPr>
                  <a:t>deviation</a:t>
                </a:r>
                <a:r>
                  <a:rPr lang="es-CO" sz="3800" dirty="0">
                    <a:solidFill>
                      <a:schemeClr val="bg2">
                        <a:lumMod val="50000"/>
                      </a:schemeClr>
                    </a:solidFill>
                    <a:latin typeface="Roboto" panose="02000000000000000000" pitchFamily="2" charset="0"/>
                    <a:ea typeface="Roboto" panose="02000000000000000000" pitchFamily="2" charset="0"/>
                  </a:rPr>
                  <a:t> </a:t>
                </a:r>
                <a:r>
                  <a:rPr lang="es-CO" sz="3800" dirty="0" err="1">
                    <a:solidFill>
                      <a:schemeClr val="bg2">
                        <a:lumMod val="50000"/>
                      </a:schemeClr>
                    </a:solidFill>
                    <a:latin typeface="Roboto" panose="02000000000000000000" pitchFamily="2" charset="0"/>
                    <a:ea typeface="Roboto" panose="02000000000000000000" pitchFamily="2" charset="0"/>
                  </a:rPr>
                  <a:t>for</a:t>
                </a:r>
                <a:r>
                  <a:rPr lang="es-CO" sz="3800" dirty="0">
                    <a:solidFill>
                      <a:schemeClr val="bg2">
                        <a:lumMod val="50000"/>
                      </a:schemeClr>
                    </a:solidFill>
                    <a:latin typeface="Roboto" panose="02000000000000000000" pitchFamily="2" charset="0"/>
                    <a:ea typeface="Roboto" panose="02000000000000000000" pitchFamily="2" charset="0"/>
                  </a:rPr>
                  <a:t> </a:t>
                </a:r>
                <a:r>
                  <a:rPr lang="es-CO" sz="3800" dirty="0" err="1">
                    <a:solidFill>
                      <a:schemeClr val="bg2">
                        <a:lumMod val="50000"/>
                      </a:schemeClr>
                    </a:solidFill>
                    <a:latin typeface="Roboto" panose="02000000000000000000" pitchFamily="2" charset="0"/>
                    <a:ea typeface="Roboto" panose="02000000000000000000" pitchFamily="2" charset="0"/>
                  </a:rPr>
                  <a:t>each</a:t>
                </a:r>
                <a:r>
                  <a:rPr lang="es-CO" sz="3800" dirty="0">
                    <a:solidFill>
                      <a:schemeClr val="bg2">
                        <a:lumMod val="50000"/>
                      </a:schemeClr>
                    </a:solidFill>
                    <a:latin typeface="Roboto" panose="02000000000000000000" pitchFamily="2" charset="0"/>
                    <a:ea typeface="Roboto" panose="02000000000000000000" pitchFamily="2" charset="0"/>
                  </a:rPr>
                  <a:t> </a:t>
                </a:r>
                <a:r>
                  <a:rPr lang="es-CO" sz="3800" dirty="0" err="1">
                    <a:solidFill>
                      <a:schemeClr val="bg2">
                        <a:lumMod val="50000"/>
                      </a:schemeClr>
                    </a:solidFill>
                    <a:latin typeface="Roboto" panose="02000000000000000000" pitchFamily="2" charset="0"/>
                    <a:ea typeface="Roboto" panose="02000000000000000000" pitchFamily="2" charset="0"/>
                  </a:rPr>
                  <a:t>feature</a:t>
                </a:r>
                <a:r>
                  <a:rPr lang="es-CO" sz="3800"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800"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51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777320" y="1561656"/>
                <a:ext cx="10320728" cy="4497950"/>
              </a:xfrm>
              <a:prstGeom prst="rect">
                <a:avLst/>
              </a:prstGeom>
              <a:blipFill>
                <a:blip r:embed="rId3"/>
                <a:stretch>
                  <a:fillRect l="-1949" t="-3523" r="-1949" b="-5420"/>
                </a:stretch>
              </a:blipFill>
            </p:spPr>
            <p:txBody>
              <a:bodyPr/>
              <a:lstStyle/>
              <a:p>
                <a:r>
                  <a:rPr lang="en-US">
                    <a:noFill/>
                  </a:rPr>
                  <a:t> </a:t>
                </a:r>
              </a:p>
            </p:txBody>
          </p:sp>
        </mc:Fallback>
      </mc:AlternateContent>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Feature</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Scaling</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3" name="CuadroTexto 2">
            <a:extLst>
              <a:ext uri="{FF2B5EF4-FFF2-40B4-BE49-F238E27FC236}">
                <a16:creationId xmlns:a16="http://schemas.microsoft.com/office/drawing/2014/main" id="{B684AF8D-E741-4344-B2F6-7E629C8F67AC}"/>
              </a:ext>
            </a:extLst>
          </p:cNvPr>
          <p:cNvSpPr txBox="1"/>
          <p:nvPr/>
        </p:nvSpPr>
        <p:spPr>
          <a:xfrm>
            <a:off x="1143000" y="177800"/>
            <a:ext cx="184731" cy="369332"/>
          </a:xfrm>
          <a:prstGeom prst="rect">
            <a:avLst/>
          </a:prstGeom>
          <a:noFill/>
        </p:spPr>
        <p:txBody>
          <a:bodyPr wrap="none" rtlCol="0">
            <a:spAutoFit/>
          </a:bodyPr>
          <a:lstStyle/>
          <a:p>
            <a:endParaRPr lang="es-CO" dirty="0"/>
          </a:p>
        </p:txBody>
      </p:sp>
      <p:sp>
        <p:nvSpPr>
          <p:cNvPr id="4" name="CuadroTexto 3">
            <a:extLst>
              <a:ext uri="{FF2B5EF4-FFF2-40B4-BE49-F238E27FC236}">
                <a16:creationId xmlns:a16="http://schemas.microsoft.com/office/drawing/2014/main" id="{7D814160-FE8E-48F3-B91F-F4D0D5E885B0}"/>
              </a:ext>
            </a:extLst>
          </p:cNvPr>
          <p:cNvSpPr txBox="1"/>
          <p:nvPr/>
        </p:nvSpPr>
        <p:spPr>
          <a:xfrm>
            <a:off x="5638800" y="2899833"/>
            <a:ext cx="914400" cy="914400"/>
          </a:xfrm>
          <a:prstGeom prst="rect">
            <a:avLst/>
          </a:prstGeom>
          <a:noFill/>
        </p:spPr>
        <p:txBody>
          <a:bodyPr wrap="square" rtlCol="0">
            <a:spAutoFit/>
          </a:bodyPr>
          <a:lstStyle/>
          <a:p>
            <a:endParaRPr lang="es-CO" dirty="0"/>
          </a:p>
        </p:txBody>
      </p:sp>
    </p:spTree>
    <p:extLst>
      <p:ext uri="{BB962C8B-B14F-4D97-AF65-F5344CB8AC3E}">
        <p14:creationId xmlns:p14="http://schemas.microsoft.com/office/powerpoint/2010/main" val="75956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How</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does</a:t>
            </a:r>
            <a:r>
              <a:rPr lang="es-ES" sz="3200" b="1" dirty="0">
                <a:solidFill>
                  <a:schemeClr val="bg1"/>
                </a:solidFill>
                <a:latin typeface="Arial" panose="020B0604020202020204" pitchFamily="34" charset="0"/>
                <a:ea typeface="Roboto Slab" pitchFamily="2" charset="0"/>
                <a:cs typeface="Arial" panose="020B0604020202020204" pitchFamily="34" charset="0"/>
              </a:rPr>
              <a:t> PCA </a:t>
            </a:r>
            <a:r>
              <a:rPr lang="es-ES" sz="3200" b="1" dirty="0" err="1">
                <a:solidFill>
                  <a:schemeClr val="bg1"/>
                </a:solidFill>
                <a:latin typeface="Arial" panose="020B0604020202020204" pitchFamily="34" charset="0"/>
                <a:ea typeface="Roboto Slab" pitchFamily="2" charset="0"/>
                <a:cs typeface="Arial" panose="020B0604020202020204" pitchFamily="34" charset="0"/>
              </a:rPr>
              <a:t>work</a:t>
            </a:r>
            <a:r>
              <a:rPr lang="es-ES" sz="3200" b="1" dirty="0">
                <a:solidFill>
                  <a:schemeClr val="bg1"/>
                </a:solidFill>
                <a:latin typeface="Arial" panose="020B0604020202020204" pitchFamily="34" charset="0"/>
                <a:ea typeface="Roboto Slab" pitchFamily="2" charset="0"/>
                <a:cs typeface="Arial" panose="020B0604020202020204" pitchFamily="34" charset="0"/>
              </a:rPr>
              <a:t>?</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6" name="Subtítulo 2">
            <a:extLst>
              <a:ext uri="{FF2B5EF4-FFF2-40B4-BE49-F238E27FC236}">
                <a16:creationId xmlns:a16="http://schemas.microsoft.com/office/drawing/2014/main" id="{96401361-3E52-42EA-B6C9-DC76F462DE2C}"/>
              </a:ext>
            </a:extLst>
          </p:cNvPr>
          <p:cNvSpPr txBox="1">
            <a:spLocks/>
          </p:cNvSpPr>
          <p:nvPr/>
        </p:nvSpPr>
        <p:spPr>
          <a:xfrm>
            <a:off x="808244" y="1458545"/>
            <a:ext cx="10320728" cy="29527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300" dirty="0" err="1">
                <a:solidFill>
                  <a:schemeClr val="bg2">
                    <a:lumMod val="50000"/>
                  </a:schemeClr>
                </a:solidFill>
                <a:latin typeface="Roboto" panose="02000000000000000000" pitchFamily="2" charset="0"/>
                <a:ea typeface="Roboto" panose="02000000000000000000" pitchFamily="2" charset="0"/>
              </a:rPr>
              <a:t>Another</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example</a:t>
            </a:r>
            <a:r>
              <a:rPr lang="es-ES" sz="3300"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graphicFrame>
            <p:nvGraphicFramePr>
              <p:cNvPr id="3" name="Tabla 2">
                <a:extLst>
                  <a:ext uri="{FF2B5EF4-FFF2-40B4-BE49-F238E27FC236}">
                    <a16:creationId xmlns:a16="http://schemas.microsoft.com/office/drawing/2014/main" id="{D1623F1F-81D6-4D91-857F-80AE2662EFF1}"/>
                  </a:ext>
                </a:extLst>
              </p:cNvPr>
              <p:cNvGraphicFramePr>
                <a:graphicFrameLocks noGrp="1"/>
              </p:cNvGraphicFramePr>
              <p:nvPr>
                <p:extLst>
                  <p:ext uri="{D42A27DB-BD31-4B8C-83A1-F6EECF244321}">
                    <p14:modId xmlns:p14="http://schemas.microsoft.com/office/powerpoint/2010/main" val="4140518571"/>
                  </p:ext>
                </p:extLst>
              </p:nvPr>
            </p:nvGraphicFramePr>
            <p:xfrm>
              <a:off x="107688" y="2388267"/>
              <a:ext cx="6972380" cy="2871280"/>
            </p:xfrm>
            <a:graphic>
              <a:graphicData uri="http://schemas.openxmlformats.org/drawingml/2006/table">
                <a:tbl>
                  <a:tblPr firstRow="1" bandRow="1">
                    <a:tableStyleId>{93296810-A885-4BE3-A3E7-6D5BEEA58F35}</a:tableStyleId>
                  </a:tblPr>
                  <a:tblGrid>
                    <a:gridCol w="1085387">
                      <a:extLst>
                        <a:ext uri="{9D8B030D-6E8A-4147-A177-3AD203B41FA5}">
                          <a16:colId xmlns:a16="http://schemas.microsoft.com/office/drawing/2014/main" val="4009113726"/>
                        </a:ext>
                      </a:extLst>
                    </a:gridCol>
                    <a:gridCol w="1219200">
                      <a:extLst>
                        <a:ext uri="{9D8B030D-6E8A-4147-A177-3AD203B41FA5}">
                          <a16:colId xmlns:a16="http://schemas.microsoft.com/office/drawing/2014/main" val="1298109979"/>
                        </a:ext>
                      </a:extLst>
                    </a:gridCol>
                    <a:gridCol w="1219200">
                      <a:extLst>
                        <a:ext uri="{9D8B030D-6E8A-4147-A177-3AD203B41FA5}">
                          <a16:colId xmlns:a16="http://schemas.microsoft.com/office/drawing/2014/main" val="1935809830"/>
                        </a:ext>
                      </a:extLst>
                    </a:gridCol>
                    <a:gridCol w="1071154">
                      <a:extLst>
                        <a:ext uri="{9D8B030D-6E8A-4147-A177-3AD203B41FA5}">
                          <a16:colId xmlns:a16="http://schemas.microsoft.com/office/drawing/2014/main" val="2579471316"/>
                        </a:ext>
                      </a:extLst>
                    </a:gridCol>
                    <a:gridCol w="1149531">
                      <a:extLst>
                        <a:ext uri="{9D8B030D-6E8A-4147-A177-3AD203B41FA5}">
                          <a16:colId xmlns:a16="http://schemas.microsoft.com/office/drawing/2014/main" val="816367934"/>
                        </a:ext>
                      </a:extLst>
                    </a:gridCol>
                    <a:gridCol w="1227908">
                      <a:extLst>
                        <a:ext uri="{9D8B030D-6E8A-4147-A177-3AD203B41FA5}">
                          <a16:colId xmlns:a16="http://schemas.microsoft.com/office/drawing/2014/main" val="3061869072"/>
                        </a:ext>
                      </a:extLst>
                    </a:gridCol>
                  </a:tblGrid>
                  <a:tr h="370840">
                    <a:tc>
                      <a:txBody>
                        <a:bodyPr/>
                        <a:lstStyle/>
                        <a:p>
                          <a:pPr algn="ctr"/>
                          <a:r>
                            <a:rPr lang="es-CO" dirty="0"/>
                            <a:t>Country</a:t>
                          </a:r>
                        </a:p>
                      </a:txBody>
                      <a:tcPr/>
                    </a:tc>
                    <a:tc>
                      <a:txBody>
                        <a:bodyPr/>
                        <a:lstStyle/>
                        <a:p>
                          <a:pPr algn="ctr"/>
                          <a:r>
                            <a:rPr lang="es-CO" dirty="0"/>
                            <a:t>Area (</a:t>
                          </a:r>
                          <a14:m>
                            <m:oMath xmlns:m="http://schemas.openxmlformats.org/officeDocument/2006/math">
                              <m:sSup>
                                <m:sSupPr>
                                  <m:ctrlPr>
                                    <a:rPr lang="es-CO" i="1" smtClean="0">
                                      <a:latin typeface="Cambria Math" panose="02040503050406030204" pitchFamily="18" charset="0"/>
                                    </a:rPr>
                                  </m:ctrlPr>
                                </m:sSupPr>
                                <m:e>
                                  <m:r>
                                    <a:rPr lang="es-CO" b="1" i="1" smtClean="0">
                                      <a:latin typeface="Cambria Math" panose="02040503050406030204" pitchFamily="18" charset="0"/>
                                    </a:rPr>
                                    <m:t>𝒌𝒎</m:t>
                                  </m:r>
                                </m:e>
                                <m:sup>
                                  <m:r>
                                    <a:rPr lang="es-CO" b="1" i="1" smtClean="0">
                                      <a:latin typeface="Cambria Math" panose="02040503050406030204" pitchFamily="18" charset="0"/>
                                    </a:rPr>
                                    <m:t>𝟐</m:t>
                                  </m:r>
                                </m:sup>
                              </m:sSup>
                              <m:r>
                                <a:rPr lang="es-CO" b="1" i="1" smtClean="0">
                                  <a:latin typeface="Cambria Math" panose="02040503050406030204" pitchFamily="18" charset="0"/>
                                </a:rPr>
                                <m:t>)</m:t>
                              </m:r>
                            </m:oMath>
                          </a14:m>
                          <a:endParaRPr lang="es-CO" dirty="0"/>
                        </a:p>
                      </a:txBody>
                      <a:tcPr/>
                    </a:tc>
                    <a:tc>
                      <a:txBody>
                        <a:bodyPr/>
                        <a:lstStyle/>
                        <a:p>
                          <a:pPr algn="ctr"/>
                          <a:r>
                            <a:rPr lang="es-CO" dirty="0" err="1"/>
                            <a:t>Population</a:t>
                          </a:r>
                          <a:r>
                            <a:rPr lang="es-CO" dirty="0"/>
                            <a:t> (</a:t>
                          </a:r>
                          <a:r>
                            <a:rPr lang="es-CO" dirty="0" err="1"/>
                            <a:t>millions</a:t>
                          </a:r>
                          <a:r>
                            <a:rPr lang="es-CO" dirty="0"/>
                            <a:t>)</a:t>
                          </a:r>
                        </a:p>
                      </a:txBody>
                      <a:tcPr/>
                    </a:tc>
                    <a:tc>
                      <a:txBody>
                        <a:bodyPr/>
                        <a:lstStyle/>
                        <a:p>
                          <a:pPr algn="ctr"/>
                          <a:r>
                            <a:rPr lang="es-CO" dirty="0"/>
                            <a:t>PIB (US$ </a:t>
                          </a:r>
                          <a:r>
                            <a:rPr lang="es-CO" dirty="0" err="1"/>
                            <a:t>Billions</a:t>
                          </a:r>
                          <a:r>
                            <a:rPr lang="es-CO" dirty="0"/>
                            <a:t>)</a:t>
                          </a:r>
                        </a:p>
                      </a:txBody>
                      <a:tcPr/>
                    </a:tc>
                    <a:tc>
                      <a:txBody>
                        <a:bodyPr/>
                        <a:lstStyle/>
                        <a:p>
                          <a:pPr algn="ctr"/>
                          <a:r>
                            <a:rPr lang="es-CO" dirty="0" err="1"/>
                            <a:t>Bordering</a:t>
                          </a:r>
                          <a:r>
                            <a:rPr lang="es-CO" dirty="0"/>
                            <a:t> </a:t>
                          </a:r>
                          <a:r>
                            <a:rPr lang="es-CO" dirty="0" err="1"/>
                            <a:t>countries</a:t>
                          </a:r>
                          <a:endParaRPr lang="es-CO"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s-CO" dirty="0"/>
                            <a:t>GDP (US$ </a:t>
                          </a:r>
                          <a:r>
                            <a:rPr lang="es-CO" dirty="0" err="1"/>
                            <a:t>Trillions</a:t>
                          </a:r>
                          <a:r>
                            <a:rPr lang="es-CO" dirty="0"/>
                            <a:t>)</a:t>
                          </a:r>
                        </a:p>
                      </a:txBody>
                      <a:tcPr/>
                    </a:tc>
                    <a:extLst>
                      <a:ext uri="{0D108BD9-81ED-4DB2-BD59-A6C34878D82A}">
                        <a16:rowId xmlns:a16="http://schemas.microsoft.com/office/drawing/2014/main" val="2146981498"/>
                      </a:ext>
                    </a:extLst>
                  </a:tr>
                  <a:tr h="370840">
                    <a:tc>
                      <a:txBody>
                        <a:bodyPr/>
                        <a:lstStyle/>
                        <a:p>
                          <a:pPr algn="ctr"/>
                          <a:r>
                            <a:rPr lang="es-CO" dirty="0" err="1"/>
                            <a:t>Germany</a:t>
                          </a:r>
                          <a:endParaRPr lang="es-CO" dirty="0"/>
                        </a:p>
                      </a:txBody>
                      <a:tcPr/>
                    </a:tc>
                    <a:tc>
                      <a:txBody>
                        <a:bodyPr/>
                        <a:lstStyle/>
                        <a:p>
                          <a:pPr algn="ctr"/>
                          <a:r>
                            <a:rPr lang="es-CO" dirty="0"/>
                            <a:t>357,022</a:t>
                          </a:r>
                        </a:p>
                      </a:txBody>
                      <a:tcPr/>
                    </a:tc>
                    <a:tc>
                      <a:txBody>
                        <a:bodyPr/>
                        <a:lstStyle/>
                        <a:p>
                          <a:pPr algn="ctr"/>
                          <a:r>
                            <a:rPr lang="es-CO" dirty="0"/>
                            <a:t>83.24</a:t>
                          </a:r>
                        </a:p>
                      </a:txBody>
                      <a:tcPr/>
                    </a:tc>
                    <a:tc>
                      <a:txBody>
                        <a:bodyPr/>
                        <a:lstStyle/>
                        <a:p>
                          <a:pPr algn="ctr"/>
                          <a:r>
                            <a:rPr lang="es-CO" dirty="0"/>
                            <a:t>3.800</a:t>
                          </a:r>
                        </a:p>
                      </a:txBody>
                      <a:tcPr/>
                    </a:tc>
                    <a:tc>
                      <a:txBody>
                        <a:bodyPr/>
                        <a:lstStyle/>
                        <a:p>
                          <a:pPr algn="ctr"/>
                          <a:r>
                            <a:rPr lang="es-CO" dirty="0"/>
                            <a:t>9</a:t>
                          </a:r>
                        </a:p>
                      </a:txBody>
                      <a:tcPr/>
                    </a:tc>
                    <a:tc>
                      <a:txBody>
                        <a:bodyPr/>
                        <a:lstStyle/>
                        <a:p>
                          <a:pPr algn="ctr"/>
                          <a:r>
                            <a:rPr lang="es-CO" dirty="0"/>
                            <a:t>3.8</a:t>
                          </a:r>
                        </a:p>
                      </a:txBody>
                      <a:tcPr/>
                    </a:tc>
                    <a:extLst>
                      <a:ext uri="{0D108BD9-81ED-4DB2-BD59-A6C34878D82A}">
                        <a16:rowId xmlns:a16="http://schemas.microsoft.com/office/drawing/2014/main" val="2435092989"/>
                      </a:ext>
                    </a:extLst>
                  </a:tr>
                  <a:tr h="370840">
                    <a:tc>
                      <a:txBody>
                        <a:bodyPr/>
                        <a:lstStyle/>
                        <a:p>
                          <a:pPr algn="ctr"/>
                          <a:r>
                            <a:rPr lang="es-CO" dirty="0" err="1"/>
                            <a:t>Brazil</a:t>
                          </a:r>
                          <a:endParaRPr lang="es-CO" dirty="0"/>
                        </a:p>
                      </a:txBody>
                      <a:tcPr/>
                    </a:tc>
                    <a:tc>
                      <a:txBody>
                        <a:bodyPr/>
                        <a:lstStyle/>
                        <a:p>
                          <a:pPr algn="ctr"/>
                          <a:r>
                            <a:rPr lang="es-CO" dirty="0"/>
                            <a:t>8,515,767</a:t>
                          </a:r>
                        </a:p>
                      </a:txBody>
                      <a:tcPr/>
                    </a:tc>
                    <a:tc>
                      <a:txBody>
                        <a:bodyPr/>
                        <a:lstStyle/>
                        <a:p>
                          <a:pPr algn="ctr"/>
                          <a:r>
                            <a:rPr lang="es-CO" dirty="0"/>
                            <a:t>211.00</a:t>
                          </a:r>
                        </a:p>
                      </a:txBody>
                      <a:tcPr/>
                    </a:tc>
                    <a:tc>
                      <a:txBody>
                        <a:bodyPr/>
                        <a:lstStyle/>
                        <a:p>
                          <a:pPr algn="ctr"/>
                          <a:r>
                            <a:rPr lang="es-CO" dirty="0"/>
                            <a:t>1.840</a:t>
                          </a:r>
                        </a:p>
                      </a:txBody>
                      <a:tcPr/>
                    </a:tc>
                    <a:tc>
                      <a:txBody>
                        <a:bodyPr/>
                        <a:lstStyle/>
                        <a:p>
                          <a:pPr algn="ctr"/>
                          <a:r>
                            <a:rPr lang="es-CO" dirty="0"/>
                            <a:t>10</a:t>
                          </a:r>
                        </a:p>
                      </a:txBody>
                      <a:tcPr/>
                    </a:tc>
                    <a:tc>
                      <a:txBody>
                        <a:bodyPr/>
                        <a:lstStyle/>
                        <a:p>
                          <a:pPr algn="ctr"/>
                          <a:r>
                            <a:rPr lang="es-CO" dirty="0"/>
                            <a:t>1.84</a:t>
                          </a:r>
                        </a:p>
                      </a:txBody>
                      <a:tcPr/>
                    </a:tc>
                    <a:extLst>
                      <a:ext uri="{0D108BD9-81ED-4DB2-BD59-A6C34878D82A}">
                        <a16:rowId xmlns:a16="http://schemas.microsoft.com/office/drawing/2014/main" val="1925496836"/>
                      </a:ext>
                    </a:extLst>
                  </a:tr>
                  <a:tr h="370840">
                    <a:tc>
                      <a:txBody>
                        <a:bodyPr/>
                        <a:lstStyle/>
                        <a:p>
                          <a:pPr algn="ctr"/>
                          <a:r>
                            <a:rPr lang="es-CO" dirty="0"/>
                            <a:t>China</a:t>
                          </a:r>
                        </a:p>
                      </a:txBody>
                      <a:tcPr/>
                    </a:tc>
                    <a:tc>
                      <a:txBody>
                        <a:bodyPr/>
                        <a:lstStyle/>
                        <a:p>
                          <a:pPr algn="ctr"/>
                          <a:r>
                            <a:rPr lang="es-CO" dirty="0"/>
                            <a:t>9,596,961</a:t>
                          </a:r>
                        </a:p>
                      </a:txBody>
                      <a:tcPr/>
                    </a:tc>
                    <a:tc>
                      <a:txBody>
                        <a:bodyPr/>
                        <a:lstStyle/>
                        <a:p>
                          <a:pPr algn="ctr"/>
                          <a:r>
                            <a:rPr lang="es-CO" dirty="0"/>
                            <a:t>1,393.00</a:t>
                          </a:r>
                        </a:p>
                      </a:txBody>
                      <a:tcPr/>
                    </a:tc>
                    <a:tc>
                      <a:txBody>
                        <a:bodyPr/>
                        <a:lstStyle/>
                        <a:p>
                          <a:pPr algn="ctr"/>
                          <a:r>
                            <a:rPr lang="es-CO" dirty="0"/>
                            <a:t>14.340</a:t>
                          </a:r>
                        </a:p>
                      </a:txBody>
                      <a:tcPr/>
                    </a:tc>
                    <a:tc>
                      <a:txBody>
                        <a:bodyPr/>
                        <a:lstStyle/>
                        <a:p>
                          <a:pPr algn="ctr"/>
                          <a:r>
                            <a:rPr lang="es-CO" dirty="0"/>
                            <a:t>14</a:t>
                          </a:r>
                        </a:p>
                      </a:txBody>
                      <a:tcPr/>
                    </a:tc>
                    <a:tc>
                      <a:txBody>
                        <a:bodyPr/>
                        <a:lstStyle/>
                        <a:p>
                          <a:pPr algn="ctr"/>
                          <a:r>
                            <a:rPr lang="es-CO" dirty="0"/>
                            <a:t>14.34</a:t>
                          </a:r>
                        </a:p>
                      </a:txBody>
                      <a:tcPr/>
                    </a:tc>
                    <a:extLst>
                      <a:ext uri="{0D108BD9-81ED-4DB2-BD59-A6C34878D82A}">
                        <a16:rowId xmlns:a16="http://schemas.microsoft.com/office/drawing/2014/main" val="2304243957"/>
                      </a:ext>
                    </a:extLst>
                  </a:tr>
                  <a:tr h="370840">
                    <a:tc>
                      <a:txBody>
                        <a:bodyPr/>
                        <a:lstStyle/>
                        <a:p>
                          <a:pPr algn="ctr"/>
                          <a:r>
                            <a:rPr lang="es-CO" dirty="0" err="1"/>
                            <a:t>Denmark</a:t>
                          </a:r>
                          <a:endParaRPr lang="es-CO" dirty="0"/>
                        </a:p>
                      </a:txBody>
                      <a:tcPr/>
                    </a:tc>
                    <a:tc>
                      <a:txBody>
                        <a:bodyPr/>
                        <a:lstStyle/>
                        <a:p>
                          <a:pPr algn="ctr"/>
                          <a:r>
                            <a:rPr lang="es-CO" dirty="0"/>
                            <a:t>43,094</a:t>
                          </a:r>
                        </a:p>
                      </a:txBody>
                      <a:tcPr/>
                    </a:tc>
                    <a:tc>
                      <a:txBody>
                        <a:bodyPr/>
                        <a:lstStyle/>
                        <a:p>
                          <a:pPr algn="ctr"/>
                          <a:r>
                            <a:rPr lang="es-CO" dirty="0"/>
                            <a:t>5.8</a:t>
                          </a:r>
                        </a:p>
                      </a:txBody>
                      <a:tcPr/>
                    </a:tc>
                    <a:tc>
                      <a:txBody>
                        <a:bodyPr/>
                        <a:lstStyle/>
                        <a:p>
                          <a:pPr algn="ctr"/>
                          <a:r>
                            <a:rPr lang="es-CO" dirty="0"/>
                            <a:t>0.350</a:t>
                          </a:r>
                        </a:p>
                      </a:txBody>
                      <a:tcPr/>
                    </a:tc>
                    <a:tc>
                      <a:txBody>
                        <a:bodyPr/>
                        <a:lstStyle/>
                        <a:p>
                          <a:pPr algn="ctr"/>
                          <a:r>
                            <a:rPr lang="es-CO" dirty="0"/>
                            <a:t>1</a:t>
                          </a:r>
                        </a:p>
                      </a:txBody>
                      <a:tcPr/>
                    </a:tc>
                    <a:tc>
                      <a:txBody>
                        <a:bodyPr/>
                        <a:lstStyle/>
                        <a:p>
                          <a:pPr algn="ctr"/>
                          <a:r>
                            <a:rPr lang="es-CO" dirty="0"/>
                            <a:t>0.35</a:t>
                          </a:r>
                        </a:p>
                      </a:txBody>
                      <a:tcPr/>
                    </a:tc>
                    <a:extLst>
                      <a:ext uri="{0D108BD9-81ED-4DB2-BD59-A6C34878D82A}">
                        <a16:rowId xmlns:a16="http://schemas.microsoft.com/office/drawing/2014/main" val="4288970374"/>
                      </a:ext>
                    </a:extLst>
                  </a:tr>
                  <a:tr h="370840">
                    <a:tc>
                      <a:txBody>
                        <a:bodyPr/>
                        <a:lstStyle/>
                        <a:p>
                          <a:pPr algn="ctr"/>
                          <a:r>
                            <a:rPr lang="es-CO" dirty="0" err="1"/>
                            <a:t>Egypt</a:t>
                          </a:r>
                          <a:endParaRPr lang="es-CO" dirty="0"/>
                        </a:p>
                      </a:txBody>
                      <a:tcPr/>
                    </a:tc>
                    <a:tc>
                      <a:txBody>
                        <a:bodyPr/>
                        <a:lstStyle/>
                        <a:p>
                          <a:pPr algn="ctr"/>
                          <a:r>
                            <a:rPr lang="es-CO" dirty="0"/>
                            <a:t>1,010,408</a:t>
                          </a:r>
                        </a:p>
                      </a:txBody>
                      <a:tcPr/>
                    </a:tc>
                    <a:tc>
                      <a:txBody>
                        <a:bodyPr/>
                        <a:lstStyle/>
                        <a:p>
                          <a:pPr algn="ctr"/>
                          <a:r>
                            <a:rPr lang="es-CO" dirty="0"/>
                            <a:t>100.00</a:t>
                          </a:r>
                        </a:p>
                      </a:txBody>
                      <a:tcPr/>
                    </a:tc>
                    <a:tc>
                      <a:txBody>
                        <a:bodyPr/>
                        <a:lstStyle/>
                        <a:p>
                          <a:pPr algn="ctr"/>
                          <a:r>
                            <a:rPr lang="es-CO" dirty="0"/>
                            <a:t>0.303</a:t>
                          </a:r>
                        </a:p>
                      </a:txBody>
                      <a:tcPr/>
                    </a:tc>
                    <a:tc>
                      <a:txBody>
                        <a:bodyPr/>
                        <a:lstStyle/>
                        <a:p>
                          <a:pPr algn="ctr"/>
                          <a:r>
                            <a:rPr lang="es-CO" dirty="0"/>
                            <a:t>2</a:t>
                          </a:r>
                        </a:p>
                      </a:txBody>
                      <a:tcPr/>
                    </a:tc>
                    <a:tc>
                      <a:txBody>
                        <a:bodyPr/>
                        <a:lstStyle/>
                        <a:p>
                          <a:pPr algn="ctr"/>
                          <a:r>
                            <a:rPr lang="es-CO" dirty="0"/>
                            <a:t>0.303</a:t>
                          </a:r>
                        </a:p>
                      </a:txBody>
                      <a:tcPr/>
                    </a:tc>
                    <a:extLst>
                      <a:ext uri="{0D108BD9-81ED-4DB2-BD59-A6C34878D82A}">
                        <a16:rowId xmlns:a16="http://schemas.microsoft.com/office/drawing/2014/main" val="2047547345"/>
                      </a:ext>
                    </a:extLst>
                  </a:tr>
                  <a:tr h="370840">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extLst>
                      <a:ext uri="{0D108BD9-81ED-4DB2-BD59-A6C34878D82A}">
                        <a16:rowId xmlns:a16="http://schemas.microsoft.com/office/drawing/2014/main" val="2256600318"/>
                      </a:ext>
                    </a:extLst>
                  </a:tr>
                </a:tbl>
              </a:graphicData>
            </a:graphic>
          </p:graphicFrame>
        </mc:Choice>
        <mc:Fallback xmlns="">
          <p:graphicFrame>
            <p:nvGraphicFramePr>
              <p:cNvPr id="3" name="Tabla 2">
                <a:extLst>
                  <a:ext uri="{FF2B5EF4-FFF2-40B4-BE49-F238E27FC236}">
                    <a16:creationId xmlns:a16="http://schemas.microsoft.com/office/drawing/2014/main" id="{D1623F1F-81D6-4D91-857F-80AE2662EFF1}"/>
                  </a:ext>
                </a:extLst>
              </p:cNvPr>
              <p:cNvGraphicFramePr>
                <a:graphicFrameLocks noGrp="1"/>
              </p:cNvGraphicFramePr>
              <p:nvPr>
                <p:extLst>
                  <p:ext uri="{D42A27DB-BD31-4B8C-83A1-F6EECF244321}">
                    <p14:modId xmlns:p14="http://schemas.microsoft.com/office/powerpoint/2010/main" val="4140518571"/>
                  </p:ext>
                </p:extLst>
              </p:nvPr>
            </p:nvGraphicFramePr>
            <p:xfrm>
              <a:off x="107688" y="2388267"/>
              <a:ext cx="6972380" cy="2871280"/>
            </p:xfrm>
            <a:graphic>
              <a:graphicData uri="http://schemas.openxmlformats.org/drawingml/2006/table">
                <a:tbl>
                  <a:tblPr firstRow="1" bandRow="1">
                    <a:tableStyleId>{93296810-A885-4BE3-A3E7-6D5BEEA58F35}</a:tableStyleId>
                  </a:tblPr>
                  <a:tblGrid>
                    <a:gridCol w="1085387">
                      <a:extLst>
                        <a:ext uri="{9D8B030D-6E8A-4147-A177-3AD203B41FA5}">
                          <a16:colId xmlns:a16="http://schemas.microsoft.com/office/drawing/2014/main" val="4009113726"/>
                        </a:ext>
                      </a:extLst>
                    </a:gridCol>
                    <a:gridCol w="1219200">
                      <a:extLst>
                        <a:ext uri="{9D8B030D-6E8A-4147-A177-3AD203B41FA5}">
                          <a16:colId xmlns:a16="http://schemas.microsoft.com/office/drawing/2014/main" val="1298109979"/>
                        </a:ext>
                      </a:extLst>
                    </a:gridCol>
                    <a:gridCol w="1219200">
                      <a:extLst>
                        <a:ext uri="{9D8B030D-6E8A-4147-A177-3AD203B41FA5}">
                          <a16:colId xmlns:a16="http://schemas.microsoft.com/office/drawing/2014/main" val="1935809830"/>
                        </a:ext>
                      </a:extLst>
                    </a:gridCol>
                    <a:gridCol w="1071154">
                      <a:extLst>
                        <a:ext uri="{9D8B030D-6E8A-4147-A177-3AD203B41FA5}">
                          <a16:colId xmlns:a16="http://schemas.microsoft.com/office/drawing/2014/main" val="2579471316"/>
                        </a:ext>
                      </a:extLst>
                    </a:gridCol>
                    <a:gridCol w="1149531">
                      <a:extLst>
                        <a:ext uri="{9D8B030D-6E8A-4147-A177-3AD203B41FA5}">
                          <a16:colId xmlns:a16="http://schemas.microsoft.com/office/drawing/2014/main" val="816367934"/>
                        </a:ext>
                      </a:extLst>
                    </a:gridCol>
                    <a:gridCol w="1227908">
                      <a:extLst>
                        <a:ext uri="{9D8B030D-6E8A-4147-A177-3AD203B41FA5}">
                          <a16:colId xmlns:a16="http://schemas.microsoft.com/office/drawing/2014/main" val="3061869072"/>
                        </a:ext>
                      </a:extLst>
                    </a:gridCol>
                  </a:tblGrid>
                  <a:tr h="646240">
                    <a:tc>
                      <a:txBody>
                        <a:bodyPr/>
                        <a:lstStyle/>
                        <a:p>
                          <a:pPr algn="ctr"/>
                          <a:r>
                            <a:rPr lang="es-CO" dirty="0"/>
                            <a:t>Country</a:t>
                          </a:r>
                        </a:p>
                      </a:txBody>
                      <a:tcPr/>
                    </a:tc>
                    <a:tc>
                      <a:txBody>
                        <a:bodyPr/>
                        <a:lstStyle/>
                        <a:p>
                          <a:endParaRPr lang="es-CO"/>
                        </a:p>
                      </a:txBody>
                      <a:tcPr>
                        <a:blipFill>
                          <a:blip r:embed="rId4"/>
                          <a:stretch>
                            <a:fillRect l="-89500" t="-4717" r="-385500" b="-359434"/>
                          </a:stretch>
                        </a:blipFill>
                      </a:tcPr>
                    </a:tc>
                    <a:tc>
                      <a:txBody>
                        <a:bodyPr/>
                        <a:lstStyle/>
                        <a:p>
                          <a:pPr algn="ctr"/>
                          <a:r>
                            <a:rPr lang="es-CO" dirty="0" err="1"/>
                            <a:t>Population</a:t>
                          </a:r>
                          <a:r>
                            <a:rPr lang="es-CO" dirty="0"/>
                            <a:t> (</a:t>
                          </a:r>
                          <a:r>
                            <a:rPr lang="es-CO" dirty="0" err="1"/>
                            <a:t>millions</a:t>
                          </a:r>
                          <a:r>
                            <a:rPr lang="es-CO" dirty="0"/>
                            <a:t>)</a:t>
                          </a:r>
                        </a:p>
                      </a:txBody>
                      <a:tcPr/>
                    </a:tc>
                    <a:tc>
                      <a:txBody>
                        <a:bodyPr/>
                        <a:lstStyle/>
                        <a:p>
                          <a:pPr algn="ctr"/>
                          <a:r>
                            <a:rPr lang="es-CO" dirty="0"/>
                            <a:t>PIB (US$ </a:t>
                          </a:r>
                          <a:r>
                            <a:rPr lang="es-CO" dirty="0" err="1"/>
                            <a:t>Billions</a:t>
                          </a:r>
                          <a:r>
                            <a:rPr lang="es-CO" dirty="0"/>
                            <a:t>)</a:t>
                          </a:r>
                        </a:p>
                      </a:txBody>
                      <a:tcPr/>
                    </a:tc>
                    <a:tc>
                      <a:txBody>
                        <a:bodyPr/>
                        <a:lstStyle/>
                        <a:p>
                          <a:pPr algn="ctr"/>
                          <a:r>
                            <a:rPr lang="es-CO" dirty="0" err="1"/>
                            <a:t>Bordering</a:t>
                          </a:r>
                          <a:r>
                            <a:rPr lang="es-CO" dirty="0"/>
                            <a:t> </a:t>
                          </a:r>
                          <a:r>
                            <a:rPr lang="es-CO" dirty="0" err="1"/>
                            <a:t>countries</a:t>
                          </a:r>
                          <a:endParaRPr lang="es-CO"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s-CO" dirty="0"/>
                            <a:t>GDP (US$ </a:t>
                          </a:r>
                          <a:r>
                            <a:rPr lang="es-CO" dirty="0" err="1"/>
                            <a:t>Trillions</a:t>
                          </a:r>
                          <a:r>
                            <a:rPr lang="es-CO" dirty="0"/>
                            <a:t>)</a:t>
                          </a:r>
                        </a:p>
                      </a:txBody>
                      <a:tcPr/>
                    </a:tc>
                    <a:extLst>
                      <a:ext uri="{0D108BD9-81ED-4DB2-BD59-A6C34878D82A}">
                        <a16:rowId xmlns:a16="http://schemas.microsoft.com/office/drawing/2014/main" val="2146981498"/>
                      </a:ext>
                    </a:extLst>
                  </a:tr>
                  <a:tr h="370840">
                    <a:tc>
                      <a:txBody>
                        <a:bodyPr/>
                        <a:lstStyle/>
                        <a:p>
                          <a:pPr algn="ctr"/>
                          <a:r>
                            <a:rPr lang="es-CO" dirty="0" err="1"/>
                            <a:t>Germany</a:t>
                          </a:r>
                          <a:endParaRPr lang="es-CO" dirty="0"/>
                        </a:p>
                      </a:txBody>
                      <a:tcPr/>
                    </a:tc>
                    <a:tc>
                      <a:txBody>
                        <a:bodyPr/>
                        <a:lstStyle/>
                        <a:p>
                          <a:pPr algn="ctr"/>
                          <a:r>
                            <a:rPr lang="es-CO" dirty="0"/>
                            <a:t>357,022</a:t>
                          </a:r>
                        </a:p>
                      </a:txBody>
                      <a:tcPr/>
                    </a:tc>
                    <a:tc>
                      <a:txBody>
                        <a:bodyPr/>
                        <a:lstStyle/>
                        <a:p>
                          <a:pPr algn="ctr"/>
                          <a:r>
                            <a:rPr lang="es-CO" dirty="0"/>
                            <a:t>83.24</a:t>
                          </a:r>
                        </a:p>
                      </a:txBody>
                      <a:tcPr/>
                    </a:tc>
                    <a:tc>
                      <a:txBody>
                        <a:bodyPr/>
                        <a:lstStyle/>
                        <a:p>
                          <a:pPr algn="ctr"/>
                          <a:r>
                            <a:rPr lang="es-CO" dirty="0"/>
                            <a:t>3.800</a:t>
                          </a:r>
                        </a:p>
                      </a:txBody>
                      <a:tcPr/>
                    </a:tc>
                    <a:tc>
                      <a:txBody>
                        <a:bodyPr/>
                        <a:lstStyle/>
                        <a:p>
                          <a:pPr algn="ctr"/>
                          <a:r>
                            <a:rPr lang="es-CO" dirty="0"/>
                            <a:t>9</a:t>
                          </a:r>
                        </a:p>
                      </a:txBody>
                      <a:tcPr/>
                    </a:tc>
                    <a:tc>
                      <a:txBody>
                        <a:bodyPr/>
                        <a:lstStyle/>
                        <a:p>
                          <a:pPr algn="ctr"/>
                          <a:r>
                            <a:rPr lang="es-CO" dirty="0"/>
                            <a:t>3.8</a:t>
                          </a:r>
                        </a:p>
                      </a:txBody>
                      <a:tcPr/>
                    </a:tc>
                    <a:extLst>
                      <a:ext uri="{0D108BD9-81ED-4DB2-BD59-A6C34878D82A}">
                        <a16:rowId xmlns:a16="http://schemas.microsoft.com/office/drawing/2014/main" val="2435092989"/>
                      </a:ext>
                    </a:extLst>
                  </a:tr>
                  <a:tr h="370840">
                    <a:tc>
                      <a:txBody>
                        <a:bodyPr/>
                        <a:lstStyle/>
                        <a:p>
                          <a:pPr algn="ctr"/>
                          <a:r>
                            <a:rPr lang="es-CO" dirty="0" err="1"/>
                            <a:t>Brazil</a:t>
                          </a:r>
                          <a:endParaRPr lang="es-CO" dirty="0"/>
                        </a:p>
                      </a:txBody>
                      <a:tcPr/>
                    </a:tc>
                    <a:tc>
                      <a:txBody>
                        <a:bodyPr/>
                        <a:lstStyle/>
                        <a:p>
                          <a:pPr algn="ctr"/>
                          <a:r>
                            <a:rPr lang="es-CO" dirty="0"/>
                            <a:t>8,515,767</a:t>
                          </a:r>
                        </a:p>
                      </a:txBody>
                      <a:tcPr/>
                    </a:tc>
                    <a:tc>
                      <a:txBody>
                        <a:bodyPr/>
                        <a:lstStyle/>
                        <a:p>
                          <a:pPr algn="ctr"/>
                          <a:r>
                            <a:rPr lang="es-CO" dirty="0"/>
                            <a:t>211.00</a:t>
                          </a:r>
                        </a:p>
                      </a:txBody>
                      <a:tcPr/>
                    </a:tc>
                    <a:tc>
                      <a:txBody>
                        <a:bodyPr/>
                        <a:lstStyle/>
                        <a:p>
                          <a:pPr algn="ctr"/>
                          <a:r>
                            <a:rPr lang="es-CO" dirty="0"/>
                            <a:t>1.840</a:t>
                          </a:r>
                        </a:p>
                      </a:txBody>
                      <a:tcPr/>
                    </a:tc>
                    <a:tc>
                      <a:txBody>
                        <a:bodyPr/>
                        <a:lstStyle/>
                        <a:p>
                          <a:pPr algn="ctr"/>
                          <a:r>
                            <a:rPr lang="es-CO" dirty="0"/>
                            <a:t>10</a:t>
                          </a:r>
                        </a:p>
                      </a:txBody>
                      <a:tcPr/>
                    </a:tc>
                    <a:tc>
                      <a:txBody>
                        <a:bodyPr/>
                        <a:lstStyle/>
                        <a:p>
                          <a:pPr algn="ctr"/>
                          <a:r>
                            <a:rPr lang="es-CO" dirty="0"/>
                            <a:t>1.84</a:t>
                          </a:r>
                        </a:p>
                      </a:txBody>
                      <a:tcPr/>
                    </a:tc>
                    <a:extLst>
                      <a:ext uri="{0D108BD9-81ED-4DB2-BD59-A6C34878D82A}">
                        <a16:rowId xmlns:a16="http://schemas.microsoft.com/office/drawing/2014/main" val="1925496836"/>
                      </a:ext>
                    </a:extLst>
                  </a:tr>
                  <a:tr h="370840">
                    <a:tc>
                      <a:txBody>
                        <a:bodyPr/>
                        <a:lstStyle/>
                        <a:p>
                          <a:pPr algn="ctr"/>
                          <a:r>
                            <a:rPr lang="es-CO" dirty="0"/>
                            <a:t>China</a:t>
                          </a:r>
                        </a:p>
                      </a:txBody>
                      <a:tcPr/>
                    </a:tc>
                    <a:tc>
                      <a:txBody>
                        <a:bodyPr/>
                        <a:lstStyle/>
                        <a:p>
                          <a:pPr algn="ctr"/>
                          <a:r>
                            <a:rPr lang="es-CO" dirty="0"/>
                            <a:t>9,596,961</a:t>
                          </a:r>
                        </a:p>
                      </a:txBody>
                      <a:tcPr/>
                    </a:tc>
                    <a:tc>
                      <a:txBody>
                        <a:bodyPr/>
                        <a:lstStyle/>
                        <a:p>
                          <a:pPr algn="ctr"/>
                          <a:r>
                            <a:rPr lang="es-CO" dirty="0"/>
                            <a:t>1,393.00</a:t>
                          </a:r>
                        </a:p>
                      </a:txBody>
                      <a:tcPr/>
                    </a:tc>
                    <a:tc>
                      <a:txBody>
                        <a:bodyPr/>
                        <a:lstStyle/>
                        <a:p>
                          <a:pPr algn="ctr"/>
                          <a:r>
                            <a:rPr lang="es-CO" dirty="0"/>
                            <a:t>14.340</a:t>
                          </a:r>
                        </a:p>
                      </a:txBody>
                      <a:tcPr/>
                    </a:tc>
                    <a:tc>
                      <a:txBody>
                        <a:bodyPr/>
                        <a:lstStyle/>
                        <a:p>
                          <a:pPr algn="ctr"/>
                          <a:r>
                            <a:rPr lang="es-CO" dirty="0"/>
                            <a:t>14</a:t>
                          </a:r>
                        </a:p>
                      </a:txBody>
                      <a:tcPr/>
                    </a:tc>
                    <a:tc>
                      <a:txBody>
                        <a:bodyPr/>
                        <a:lstStyle/>
                        <a:p>
                          <a:pPr algn="ctr"/>
                          <a:r>
                            <a:rPr lang="es-CO" dirty="0"/>
                            <a:t>14.34</a:t>
                          </a:r>
                        </a:p>
                      </a:txBody>
                      <a:tcPr/>
                    </a:tc>
                    <a:extLst>
                      <a:ext uri="{0D108BD9-81ED-4DB2-BD59-A6C34878D82A}">
                        <a16:rowId xmlns:a16="http://schemas.microsoft.com/office/drawing/2014/main" val="2304243957"/>
                      </a:ext>
                    </a:extLst>
                  </a:tr>
                  <a:tr h="370840">
                    <a:tc>
                      <a:txBody>
                        <a:bodyPr/>
                        <a:lstStyle/>
                        <a:p>
                          <a:pPr algn="ctr"/>
                          <a:r>
                            <a:rPr lang="es-CO" dirty="0" err="1"/>
                            <a:t>Denmark</a:t>
                          </a:r>
                          <a:endParaRPr lang="es-CO" dirty="0"/>
                        </a:p>
                      </a:txBody>
                      <a:tcPr/>
                    </a:tc>
                    <a:tc>
                      <a:txBody>
                        <a:bodyPr/>
                        <a:lstStyle/>
                        <a:p>
                          <a:pPr algn="ctr"/>
                          <a:r>
                            <a:rPr lang="es-CO" dirty="0"/>
                            <a:t>43,094</a:t>
                          </a:r>
                        </a:p>
                      </a:txBody>
                      <a:tcPr/>
                    </a:tc>
                    <a:tc>
                      <a:txBody>
                        <a:bodyPr/>
                        <a:lstStyle/>
                        <a:p>
                          <a:pPr algn="ctr"/>
                          <a:r>
                            <a:rPr lang="es-CO" dirty="0"/>
                            <a:t>5.8</a:t>
                          </a:r>
                        </a:p>
                      </a:txBody>
                      <a:tcPr/>
                    </a:tc>
                    <a:tc>
                      <a:txBody>
                        <a:bodyPr/>
                        <a:lstStyle/>
                        <a:p>
                          <a:pPr algn="ctr"/>
                          <a:r>
                            <a:rPr lang="es-CO" dirty="0"/>
                            <a:t>0.350</a:t>
                          </a:r>
                        </a:p>
                      </a:txBody>
                      <a:tcPr/>
                    </a:tc>
                    <a:tc>
                      <a:txBody>
                        <a:bodyPr/>
                        <a:lstStyle/>
                        <a:p>
                          <a:pPr algn="ctr"/>
                          <a:r>
                            <a:rPr lang="es-CO" dirty="0"/>
                            <a:t>1</a:t>
                          </a:r>
                        </a:p>
                      </a:txBody>
                      <a:tcPr/>
                    </a:tc>
                    <a:tc>
                      <a:txBody>
                        <a:bodyPr/>
                        <a:lstStyle/>
                        <a:p>
                          <a:pPr algn="ctr"/>
                          <a:r>
                            <a:rPr lang="es-CO" dirty="0"/>
                            <a:t>0.35</a:t>
                          </a:r>
                        </a:p>
                      </a:txBody>
                      <a:tcPr/>
                    </a:tc>
                    <a:extLst>
                      <a:ext uri="{0D108BD9-81ED-4DB2-BD59-A6C34878D82A}">
                        <a16:rowId xmlns:a16="http://schemas.microsoft.com/office/drawing/2014/main" val="4288970374"/>
                      </a:ext>
                    </a:extLst>
                  </a:tr>
                  <a:tr h="370840">
                    <a:tc>
                      <a:txBody>
                        <a:bodyPr/>
                        <a:lstStyle/>
                        <a:p>
                          <a:pPr algn="ctr"/>
                          <a:r>
                            <a:rPr lang="es-CO" dirty="0" err="1"/>
                            <a:t>Egypt</a:t>
                          </a:r>
                          <a:endParaRPr lang="es-CO" dirty="0"/>
                        </a:p>
                      </a:txBody>
                      <a:tcPr/>
                    </a:tc>
                    <a:tc>
                      <a:txBody>
                        <a:bodyPr/>
                        <a:lstStyle/>
                        <a:p>
                          <a:pPr algn="ctr"/>
                          <a:r>
                            <a:rPr lang="es-CO" dirty="0"/>
                            <a:t>1,010,408</a:t>
                          </a:r>
                        </a:p>
                      </a:txBody>
                      <a:tcPr/>
                    </a:tc>
                    <a:tc>
                      <a:txBody>
                        <a:bodyPr/>
                        <a:lstStyle/>
                        <a:p>
                          <a:pPr algn="ctr"/>
                          <a:r>
                            <a:rPr lang="es-CO" dirty="0"/>
                            <a:t>100.00</a:t>
                          </a:r>
                        </a:p>
                      </a:txBody>
                      <a:tcPr/>
                    </a:tc>
                    <a:tc>
                      <a:txBody>
                        <a:bodyPr/>
                        <a:lstStyle/>
                        <a:p>
                          <a:pPr algn="ctr"/>
                          <a:r>
                            <a:rPr lang="es-CO" dirty="0"/>
                            <a:t>0.303</a:t>
                          </a:r>
                        </a:p>
                      </a:txBody>
                      <a:tcPr/>
                    </a:tc>
                    <a:tc>
                      <a:txBody>
                        <a:bodyPr/>
                        <a:lstStyle/>
                        <a:p>
                          <a:pPr algn="ctr"/>
                          <a:r>
                            <a:rPr lang="es-CO" dirty="0"/>
                            <a:t>2</a:t>
                          </a:r>
                        </a:p>
                      </a:txBody>
                      <a:tcPr/>
                    </a:tc>
                    <a:tc>
                      <a:txBody>
                        <a:bodyPr/>
                        <a:lstStyle/>
                        <a:p>
                          <a:pPr algn="ctr"/>
                          <a:r>
                            <a:rPr lang="es-CO" dirty="0"/>
                            <a:t>0.303</a:t>
                          </a:r>
                        </a:p>
                      </a:txBody>
                      <a:tcPr/>
                    </a:tc>
                    <a:extLst>
                      <a:ext uri="{0D108BD9-81ED-4DB2-BD59-A6C34878D82A}">
                        <a16:rowId xmlns:a16="http://schemas.microsoft.com/office/drawing/2014/main" val="2047547345"/>
                      </a:ext>
                    </a:extLst>
                  </a:tr>
                  <a:tr h="370840">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extLst>
                      <a:ext uri="{0D108BD9-81ED-4DB2-BD59-A6C34878D82A}">
                        <a16:rowId xmlns:a16="http://schemas.microsoft.com/office/drawing/2014/main" val="225660031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78A05FAA-82D4-4D04-9F16-7148E6139D98}"/>
                  </a:ext>
                </a:extLst>
              </p:cNvPr>
              <p:cNvGraphicFramePr>
                <a:graphicFrameLocks noGrp="1"/>
              </p:cNvGraphicFramePr>
              <p:nvPr>
                <p:extLst>
                  <p:ext uri="{D42A27DB-BD31-4B8C-83A1-F6EECF244321}">
                    <p14:modId xmlns:p14="http://schemas.microsoft.com/office/powerpoint/2010/main" val="3638249743"/>
                  </p:ext>
                </p:extLst>
              </p:nvPr>
            </p:nvGraphicFramePr>
            <p:xfrm>
              <a:off x="8755300" y="2525967"/>
              <a:ext cx="2304587" cy="2595880"/>
            </p:xfrm>
            <a:graphic>
              <a:graphicData uri="http://schemas.openxmlformats.org/drawingml/2006/table">
                <a:tbl>
                  <a:tblPr firstRow="1" bandRow="1">
                    <a:tableStyleId>{93296810-A885-4BE3-A3E7-6D5BEEA58F35}</a:tableStyleId>
                  </a:tblPr>
                  <a:tblGrid>
                    <a:gridCol w="1085387">
                      <a:extLst>
                        <a:ext uri="{9D8B030D-6E8A-4147-A177-3AD203B41FA5}">
                          <a16:colId xmlns:a16="http://schemas.microsoft.com/office/drawing/2014/main" val="4009113726"/>
                        </a:ext>
                      </a:extLst>
                    </a:gridCol>
                    <a:gridCol w="1219200">
                      <a:extLst>
                        <a:ext uri="{9D8B030D-6E8A-4147-A177-3AD203B41FA5}">
                          <a16:colId xmlns:a16="http://schemas.microsoft.com/office/drawing/2014/main" val="129810997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1" i="1" smtClean="0">
                                        <a:latin typeface="Cambria Math" panose="02040503050406030204" pitchFamily="18" charset="0"/>
                                      </a:rPr>
                                      <m:t>𝒛</m:t>
                                    </m:r>
                                  </m:e>
                                  <m:sub>
                                    <m:r>
                                      <a:rPr lang="es-CO" b="1" i="1" smtClean="0">
                                        <a:latin typeface="Cambria Math" panose="02040503050406030204" pitchFamily="18" charset="0"/>
                                      </a:rPr>
                                      <m:t>𝟏</m:t>
                                    </m:r>
                                  </m:sub>
                                </m:sSub>
                              </m:oMath>
                            </m:oMathPara>
                          </a14:m>
                          <a:endParaRPr lang="es-CO"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1" i="1" smtClean="0">
                                        <a:latin typeface="Cambria Math" panose="02040503050406030204" pitchFamily="18" charset="0"/>
                                      </a:rPr>
                                      <m:t>𝒛</m:t>
                                    </m:r>
                                  </m:e>
                                  <m:sub>
                                    <m:r>
                                      <a:rPr lang="es-CO" b="1" i="1" smtClean="0">
                                        <a:latin typeface="Cambria Math" panose="02040503050406030204" pitchFamily="18" charset="0"/>
                                      </a:rPr>
                                      <m:t>𝟐</m:t>
                                    </m:r>
                                  </m:sub>
                                </m:sSub>
                              </m:oMath>
                            </m:oMathPara>
                          </a14:m>
                          <a:endParaRPr lang="es-CO" dirty="0"/>
                        </a:p>
                      </a:txBody>
                      <a:tcPr/>
                    </a:tc>
                    <a:extLst>
                      <a:ext uri="{0D108BD9-81ED-4DB2-BD59-A6C34878D82A}">
                        <a16:rowId xmlns:a16="http://schemas.microsoft.com/office/drawing/2014/main" val="2146981498"/>
                      </a:ext>
                    </a:extLst>
                  </a:tr>
                  <a:tr h="370840">
                    <a:tc>
                      <a:txBody>
                        <a:bodyPr/>
                        <a:lstStyle/>
                        <a:p>
                          <a:pPr algn="ctr"/>
                          <a:r>
                            <a:rPr lang="es-CO" dirty="0"/>
                            <a:t>1,2</a:t>
                          </a:r>
                        </a:p>
                      </a:txBody>
                      <a:tcPr/>
                    </a:tc>
                    <a:tc>
                      <a:txBody>
                        <a:bodyPr/>
                        <a:lstStyle/>
                        <a:p>
                          <a:pPr algn="ctr"/>
                          <a:r>
                            <a:rPr lang="es-CO" dirty="0"/>
                            <a:t>0,3</a:t>
                          </a:r>
                        </a:p>
                      </a:txBody>
                      <a:tcPr/>
                    </a:tc>
                    <a:extLst>
                      <a:ext uri="{0D108BD9-81ED-4DB2-BD59-A6C34878D82A}">
                        <a16:rowId xmlns:a16="http://schemas.microsoft.com/office/drawing/2014/main" val="2435092989"/>
                      </a:ext>
                    </a:extLst>
                  </a:tr>
                  <a:tr h="370840">
                    <a:tc>
                      <a:txBody>
                        <a:bodyPr/>
                        <a:lstStyle/>
                        <a:p>
                          <a:pPr algn="ctr"/>
                          <a:r>
                            <a:rPr lang="es-CO" dirty="0"/>
                            <a:t>1,4</a:t>
                          </a:r>
                        </a:p>
                      </a:txBody>
                      <a:tcPr/>
                    </a:tc>
                    <a:tc>
                      <a:txBody>
                        <a:bodyPr/>
                        <a:lstStyle/>
                        <a:p>
                          <a:pPr algn="ctr"/>
                          <a:r>
                            <a:rPr lang="es-CO" dirty="0"/>
                            <a:t>0,9</a:t>
                          </a:r>
                        </a:p>
                      </a:txBody>
                      <a:tcPr/>
                    </a:tc>
                    <a:extLst>
                      <a:ext uri="{0D108BD9-81ED-4DB2-BD59-A6C34878D82A}">
                        <a16:rowId xmlns:a16="http://schemas.microsoft.com/office/drawing/2014/main" val="1925496836"/>
                      </a:ext>
                    </a:extLst>
                  </a:tr>
                  <a:tr h="370840">
                    <a:tc>
                      <a:txBody>
                        <a:bodyPr/>
                        <a:lstStyle/>
                        <a:p>
                          <a:pPr algn="ctr"/>
                          <a:r>
                            <a:rPr lang="es-CO" dirty="0"/>
                            <a:t>1,6</a:t>
                          </a:r>
                        </a:p>
                      </a:txBody>
                      <a:tcPr/>
                    </a:tc>
                    <a:tc>
                      <a:txBody>
                        <a:bodyPr/>
                        <a:lstStyle/>
                        <a:p>
                          <a:pPr algn="ctr"/>
                          <a:r>
                            <a:rPr lang="es-CO" dirty="0"/>
                            <a:t>0,7</a:t>
                          </a:r>
                        </a:p>
                      </a:txBody>
                      <a:tcPr/>
                    </a:tc>
                    <a:extLst>
                      <a:ext uri="{0D108BD9-81ED-4DB2-BD59-A6C34878D82A}">
                        <a16:rowId xmlns:a16="http://schemas.microsoft.com/office/drawing/2014/main" val="2304243957"/>
                      </a:ext>
                    </a:extLst>
                  </a:tr>
                  <a:tr h="370840">
                    <a:tc>
                      <a:txBody>
                        <a:bodyPr/>
                        <a:lstStyle/>
                        <a:p>
                          <a:pPr algn="ctr"/>
                          <a:r>
                            <a:rPr lang="es-CO" dirty="0"/>
                            <a:t>1,1</a:t>
                          </a:r>
                        </a:p>
                      </a:txBody>
                      <a:tcPr/>
                    </a:tc>
                    <a:tc>
                      <a:txBody>
                        <a:bodyPr/>
                        <a:lstStyle/>
                        <a:p>
                          <a:pPr algn="ctr"/>
                          <a:r>
                            <a:rPr lang="es-CO" dirty="0"/>
                            <a:t>0,5</a:t>
                          </a:r>
                        </a:p>
                      </a:txBody>
                      <a:tcPr/>
                    </a:tc>
                    <a:extLst>
                      <a:ext uri="{0D108BD9-81ED-4DB2-BD59-A6C34878D82A}">
                        <a16:rowId xmlns:a16="http://schemas.microsoft.com/office/drawing/2014/main" val="4288970374"/>
                      </a:ext>
                    </a:extLst>
                  </a:tr>
                  <a:tr h="370840">
                    <a:tc>
                      <a:txBody>
                        <a:bodyPr/>
                        <a:lstStyle/>
                        <a:p>
                          <a:pPr algn="ctr"/>
                          <a:r>
                            <a:rPr lang="es-CO" dirty="0"/>
                            <a:t>1,9</a:t>
                          </a:r>
                        </a:p>
                      </a:txBody>
                      <a:tcPr/>
                    </a:tc>
                    <a:tc>
                      <a:txBody>
                        <a:bodyPr/>
                        <a:lstStyle/>
                        <a:p>
                          <a:pPr algn="ctr"/>
                          <a:r>
                            <a:rPr lang="es-CO" dirty="0"/>
                            <a:t>0,6</a:t>
                          </a:r>
                        </a:p>
                      </a:txBody>
                      <a:tcPr/>
                    </a:tc>
                    <a:extLst>
                      <a:ext uri="{0D108BD9-81ED-4DB2-BD59-A6C34878D82A}">
                        <a16:rowId xmlns:a16="http://schemas.microsoft.com/office/drawing/2014/main" val="2047547345"/>
                      </a:ext>
                    </a:extLst>
                  </a:tr>
                  <a:tr h="370840">
                    <a:tc>
                      <a:txBody>
                        <a:bodyPr/>
                        <a:lstStyle/>
                        <a:p>
                          <a:pPr algn="ctr"/>
                          <a:r>
                            <a:rPr lang="es-CO" dirty="0"/>
                            <a:t>….</a:t>
                          </a:r>
                        </a:p>
                      </a:txBody>
                      <a:tcPr/>
                    </a:tc>
                    <a:tc>
                      <a:txBody>
                        <a:bodyPr/>
                        <a:lstStyle/>
                        <a:p>
                          <a:pPr algn="ctr"/>
                          <a:r>
                            <a:rPr lang="es-CO" dirty="0"/>
                            <a:t>…</a:t>
                          </a:r>
                        </a:p>
                      </a:txBody>
                      <a:tcPr/>
                    </a:tc>
                    <a:extLst>
                      <a:ext uri="{0D108BD9-81ED-4DB2-BD59-A6C34878D82A}">
                        <a16:rowId xmlns:a16="http://schemas.microsoft.com/office/drawing/2014/main" val="2256600318"/>
                      </a:ext>
                    </a:extLst>
                  </a:tr>
                </a:tbl>
              </a:graphicData>
            </a:graphic>
          </p:graphicFrame>
        </mc:Choice>
        <mc:Fallback xmlns="">
          <p:graphicFrame>
            <p:nvGraphicFramePr>
              <p:cNvPr id="9" name="Tabla 8">
                <a:extLst>
                  <a:ext uri="{FF2B5EF4-FFF2-40B4-BE49-F238E27FC236}">
                    <a16:creationId xmlns:a16="http://schemas.microsoft.com/office/drawing/2014/main" id="{78A05FAA-82D4-4D04-9F16-7148E6139D98}"/>
                  </a:ext>
                </a:extLst>
              </p:cNvPr>
              <p:cNvGraphicFramePr>
                <a:graphicFrameLocks noGrp="1"/>
              </p:cNvGraphicFramePr>
              <p:nvPr>
                <p:extLst>
                  <p:ext uri="{D42A27DB-BD31-4B8C-83A1-F6EECF244321}">
                    <p14:modId xmlns:p14="http://schemas.microsoft.com/office/powerpoint/2010/main" val="3638249743"/>
                  </p:ext>
                </p:extLst>
              </p:nvPr>
            </p:nvGraphicFramePr>
            <p:xfrm>
              <a:off x="8755300" y="2525967"/>
              <a:ext cx="2304587" cy="2595880"/>
            </p:xfrm>
            <a:graphic>
              <a:graphicData uri="http://schemas.openxmlformats.org/drawingml/2006/table">
                <a:tbl>
                  <a:tblPr firstRow="1" bandRow="1">
                    <a:tableStyleId>{93296810-A885-4BE3-A3E7-6D5BEEA58F35}</a:tableStyleId>
                  </a:tblPr>
                  <a:tblGrid>
                    <a:gridCol w="1085387">
                      <a:extLst>
                        <a:ext uri="{9D8B030D-6E8A-4147-A177-3AD203B41FA5}">
                          <a16:colId xmlns:a16="http://schemas.microsoft.com/office/drawing/2014/main" val="4009113726"/>
                        </a:ext>
                      </a:extLst>
                    </a:gridCol>
                    <a:gridCol w="1219200">
                      <a:extLst>
                        <a:ext uri="{9D8B030D-6E8A-4147-A177-3AD203B41FA5}">
                          <a16:colId xmlns:a16="http://schemas.microsoft.com/office/drawing/2014/main" val="1298109979"/>
                        </a:ext>
                      </a:extLst>
                    </a:gridCol>
                  </a:tblGrid>
                  <a:tr h="370840">
                    <a:tc>
                      <a:txBody>
                        <a:bodyPr/>
                        <a:lstStyle/>
                        <a:p>
                          <a:endParaRPr lang="es-CO"/>
                        </a:p>
                      </a:txBody>
                      <a:tcPr>
                        <a:blipFill>
                          <a:blip r:embed="rId5"/>
                          <a:stretch>
                            <a:fillRect l="-562" t="-1639" r="-115169" b="-622951"/>
                          </a:stretch>
                        </a:blipFill>
                      </a:tcPr>
                    </a:tc>
                    <a:tc>
                      <a:txBody>
                        <a:bodyPr/>
                        <a:lstStyle/>
                        <a:p>
                          <a:endParaRPr lang="es-CO"/>
                        </a:p>
                      </a:txBody>
                      <a:tcPr>
                        <a:blipFill>
                          <a:blip r:embed="rId5"/>
                          <a:stretch>
                            <a:fillRect l="-89055" t="-1639" r="-1990" b="-622951"/>
                          </a:stretch>
                        </a:blipFill>
                      </a:tcPr>
                    </a:tc>
                    <a:extLst>
                      <a:ext uri="{0D108BD9-81ED-4DB2-BD59-A6C34878D82A}">
                        <a16:rowId xmlns:a16="http://schemas.microsoft.com/office/drawing/2014/main" val="2146981498"/>
                      </a:ext>
                    </a:extLst>
                  </a:tr>
                  <a:tr h="370840">
                    <a:tc>
                      <a:txBody>
                        <a:bodyPr/>
                        <a:lstStyle/>
                        <a:p>
                          <a:pPr algn="ctr"/>
                          <a:r>
                            <a:rPr lang="es-CO" dirty="0"/>
                            <a:t>1,2</a:t>
                          </a:r>
                        </a:p>
                      </a:txBody>
                      <a:tcPr/>
                    </a:tc>
                    <a:tc>
                      <a:txBody>
                        <a:bodyPr/>
                        <a:lstStyle/>
                        <a:p>
                          <a:pPr algn="ctr"/>
                          <a:r>
                            <a:rPr lang="es-CO" dirty="0"/>
                            <a:t>0,3</a:t>
                          </a:r>
                        </a:p>
                      </a:txBody>
                      <a:tcPr/>
                    </a:tc>
                    <a:extLst>
                      <a:ext uri="{0D108BD9-81ED-4DB2-BD59-A6C34878D82A}">
                        <a16:rowId xmlns:a16="http://schemas.microsoft.com/office/drawing/2014/main" val="2435092989"/>
                      </a:ext>
                    </a:extLst>
                  </a:tr>
                  <a:tr h="370840">
                    <a:tc>
                      <a:txBody>
                        <a:bodyPr/>
                        <a:lstStyle/>
                        <a:p>
                          <a:pPr algn="ctr"/>
                          <a:r>
                            <a:rPr lang="es-CO" dirty="0"/>
                            <a:t>1,4</a:t>
                          </a:r>
                        </a:p>
                      </a:txBody>
                      <a:tcPr/>
                    </a:tc>
                    <a:tc>
                      <a:txBody>
                        <a:bodyPr/>
                        <a:lstStyle/>
                        <a:p>
                          <a:pPr algn="ctr"/>
                          <a:r>
                            <a:rPr lang="es-CO" dirty="0"/>
                            <a:t>0,9</a:t>
                          </a:r>
                        </a:p>
                      </a:txBody>
                      <a:tcPr/>
                    </a:tc>
                    <a:extLst>
                      <a:ext uri="{0D108BD9-81ED-4DB2-BD59-A6C34878D82A}">
                        <a16:rowId xmlns:a16="http://schemas.microsoft.com/office/drawing/2014/main" val="1925496836"/>
                      </a:ext>
                    </a:extLst>
                  </a:tr>
                  <a:tr h="370840">
                    <a:tc>
                      <a:txBody>
                        <a:bodyPr/>
                        <a:lstStyle/>
                        <a:p>
                          <a:pPr algn="ctr"/>
                          <a:r>
                            <a:rPr lang="es-CO" dirty="0"/>
                            <a:t>1,6</a:t>
                          </a:r>
                        </a:p>
                      </a:txBody>
                      <a:tcPr/>
                    </a:tc>
                    <a:tc>
                      <a:txBody>
                        <a:bodyPr/>
                        <a:lstStyle/>
                        <a:p>
                          <a:pPr algn="ctr"/>
                          <a:r>
                            <a:rPr lang="es-CO" dirty="0"/>
                            <a:t>0,7</a:t>
                          </a:r>
                        </a:p>
                      </a:txBody>
                      <a:tcPr/>
                    </a:tc>
                    <a:extLst>
                      <a:ext uri="{0D108BD9-81ED-4DB2-BD59-A6C34878D82A}">
                        <a16:rowId xmlns:a16="http://schemas.microsoft.com/office/drawing/2014/main" val="2304243957"/>
                      </a:ext>
                    </a:extLst>
                  </a:tr>
                  <a:tr h="370840">
                    <a:tc>
                      <a:txBody>
                        <a:bodyPr/>
                        <a:lstStyle/>
                        <a:p>
                          <a:pPr algn="ctr"/>
                          <a:r>
                            <a:rPr lang="es-CO" dirty="0"/>
                            <a:t>1,1</a:t>
                          </a:r>
                        </a:p>
                      </a:txBody>
                      <a:tcPr/>
                    </a:tc>
                    <a:tc>
                      <a:txBody>
                        <a:bodyPr/>
                        <a:lstStyle/>
                        <a:p>
                          <a:pPr algn="ctr"/>
                          <a:r>
                            <a:rPr lang="es-CO" dirty="0"/>
                            <a:t>0,5</a:t>
                          </a:r>
                        </a:p>
                      </a:txBody>
                      <a:tcPr/>
                    </a:tc>
                    <a:extLst>
                      <a:ext uri="{0D108BD9-81ED-4DB2-BD59-A6C34878D82A}">
                        <a16:rowId xmlns:a16="http://schemas.microsoft.com/office/drawing/2014/main" val="4288970374"/>
                      </a:ext>
                    </a:extLst>
                  </a:tr>
                  <a:tr h="370840">
                    <a:tc>
                      <a:txBody>
                        <a:bodyPr/>
                        <a:lstStyle/>
                        <a:p>
                          <a:pPr algn="ctr"/>
                          <a:r>
                            <a:rPr lang="es-CO" dirty="0"/>
                            <a:t>1,9</a:t>
                          </a:r>
                        </a:p>
                      </a:txBody>
                      <a:tcPr/>
                    </a:tc>
                    <a:tc>
                      <a:txBody>
                        <a:bodyPr/>
                        <a:lstStyle/>
                        <a:p>
                          <a:pPr algn="ctr"/>
                          <a:r>
                            <a:rPr lang="es-CO" dirty="0"/>
                            <a:t>0,6</a:t>
                          </a:r>
                        </a:p>
                      </a:txBody>
                      <a:tcPr/>
                    </a:tc>
                    <a:extLst>
                      <a:ext uri="{0D108BD9-81ED-4DB2-BD59-A6C34878D82A}">
                        <a16:rowId xmlns:a16="http://schemas.microsoft.com/office/drawing/2014/main" val="2047547345"/>
                      </a:ext>
                    </a:extLst>
                  </a:tr>
                  <a:tr h="370840">
                    <a:tc>
                      <a:txBody>
                        <a:bodyPr/>
                        <a:lstStyle/>
                        <a:p>
                          <a:pPr algn="ctr"/>
                          <a:r>
                            <a:rPr lang="es-CO" dirty="0"/>
                            <a:t>….</a:t>
                          </a:r>
                        </a:p>
                      </a:txBody>
                      <a:tcPr/>
                    </a:tc>
                    <a:tc>
                      <a:txBody>
                        <a:bodyPr/>
                        <a:lstStyle/>
                        <a:p>
                          <a:pPr algn="ctr"/>
                          <a:r>
                            <a:rPr lang="es-CO" dirty="0"/>
                            <a:t>…</a:t>
                          </a:r>
                        </a:p>
                      </a:txBody>
                      <a:tcPr/>
                    </a:tc>
                    <a:extLst>
                      <a:ext uri="{0D108BD9-81ED-4DB2-BD59-A6C34878D82A}">
                        <a16:rowId xmlns:a16="http://schemas.microsoft.com/office/drawing/2014/main" val="2256600318"/>
                      </a:ext>
                    </a:extLst>
                  </a:tr>
                </a:tbl>
              </a:graphicData>
            </a:graphic>
          </p:graphicFrame>
        </mc:Fallback>
      </mc:AlternateContent>
      <p:sp>
        <p:nvSpPr>
          <p:cNvPr id="4" name="Flecha: a la derecha 3">
            <a:extLst>
              <a:ext uri="{FF2B5EF4-FFF2-40B4-BE49-F238E27FC236}">
                <a16:creationId xmlns:a16="http://schemas.microsoft.com/office/drawing/2014/main" id="{E00022C4-4077-4146-83F4-5B14A279A621}"/>
              </a:ext>
            </a:extLst>
          </p:cNvPr>
          <p:cNvSpPr/>
          <p:nvPr/>
        </p:nvSpPr>
        <p:spPr>
          <a:xfrm>
            <a:off x="7367110" y="3693278"/>
            <a:ext cx="984068" cy="26125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4608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34991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4000" b="1" dirty="0" err="1">
                <a:solidFill>
                  <a:schemeClr val="bg2">
                    <a:lumMod val="50000"/>
                  </a:schemeClr>
                </a:solidFill>
                <a:latin typeface="Roboto" panose="02000000000000000000" pitchFamily="2" charset="0"/>
                <a:ea typeface="Roboto" panose="02000000000000000000" pitchFamily="2" charset="0"/>
              </a:rPr>
              <a:t>Feature</a:t>
            </a:r>
            <a:r>
              <a:rPr lang="es-ES" sz="4000" b="1" dirty="0">
                <a:solidFill>
                  <a:schemeClr val="bg2">
                    <a:lumMod val="50000"/>
                  </a:schemeClr>
                </a:solidFill>
                <a:latin typeface="Roboto" panose="02000000000000000000" pitchFamily="2" charset="0"/>
                <a:ea typeface="Roboto" panose="02000000000000000000" pitchFamily="2" charset="0"/>
              </a:rPr>
              <a:t> </a:t>
            </a:r>
            <a:r>
              <a:rPr lang="es-ES" sz="4000" b="1" dirty="0" err="1">
                <a:solidFill>
                  <a:schemeClr val="bg2">
                    <a:lumMod val="50000"/>
                  </a:schemeClr>
                </a:solidFill>
                <a:latin typeface="Roboto" panose="02000000000000000000" pitchFamily="2" charset="0"/>
                <a:ea typeface="Roboto" panose="02000000000000000000" pitchFamily="2" charset="0"/>
              </a:rPr>
              <a:t>or</a:t>
            </a:r>
            <a:r>
              <a:rPr lang="es-ES" sz="4000" b="1" dirty="0">
                <a:solidFill>
                  <a:schemeClr val="bg2">
                    <a:lumMod val="50000"/>
                  </a:schemeClr>
                </a:solidFill>
                <a:latin typeface="Roboto" panose="02000000000000000000" pitchFamily="2" charset="0"/>
                <a:ea typeface="Roboto" panose="02000000000000000000" pitchFamily="2" charset="0"/>
              </a:rPr>
              <a:t> variable</a:t>
            </a:r>
          </a:p>
          <a:p>
            <a:pPr marL="0" indent="0" algn="just">
              <a:buNone/>
            </a:pPr>
            <a:r>
              <a:rPr lang="en-US" sz="3800" dirty="0">
                <a:solidFill>
                  <a:schemeClr val="bg2">
                    <a:lumMod val="50000"/>
                  </a:schemeClr>
                </a:solidFill>
                <a:latin typeface="Roboto" panose="02000000000000000000" pitchFamily="2" charset="0"/>
                <a:ea typeface="Roboto" panose="02000000000000000000" pitchFamily="2" charset="0"/>
              </a:rPr>
              <a:t>In database terms, a feature is analogous to a column in a table, representing a specific type of data or attribute of the entities stored in that table.</a:t>
            </a: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51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Background-Feature</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or</a:t>
            </a:r>
            <a:r>
              <a:rPr lang="es-ES" sz="3200" b="1" dirty="0">
                <a:solidFill>
                  <a:schemeClr val="bg1"/>
                </a:solidFill>
                <a:latin typeface="Arial" panose="020B0604020202020204" pitchFamily="34" charset="0"/>
                <a:ea typeface="Roboto Slab" pitchFamily="2" charset="0"/>
                <a:cs typeface="Arial" panose="020B0604020202020204" pitchFamily="34" charset="0"/>
              </a:rPr>
              <a:t> variable</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2303397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29527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300" dirty="0">
                    <a:solidFill>
                      <a:schemeClr val="bg2">
                        <a:lumMod val="50000"/>
                      </a:schemeClr>
                    </a:solidFill>
                    <a:latin typeface="Roboto" panose="02000000000000000000" pitchFamily="2" charset="0"/>
                    <a:ea typeface="Roboto" panose="02000000000000000000" pitchFamily="2" charset="0"/>
                  </a:rPr>
                  <a:t>In </a:t>
                </a:r>
                <a:r>
                  <a:rPr lang="es-ES" sz="3300" dirty="0" err="1">
                    <a:solidFill>
                      <a:schemeClr val="bg2">
                        <a:lumMod val="50000"/>
                      </a:schemeClr>
                    </a:solidFill>
                    <a:latin typeface="Roboto" panose="02000000000000000000" pitchFamily="2" charset="0"/>
                    <a:ea typeface="Roboto" panose="02000000000000000000" pitchFamily="2" charset="0"/>
                  </a:rPr>
                  <a:t>the</a:t>
                </a:r>
                <a:r>
                  <a:rPr lang="es-ES" sz="3300" dirty="0">
                    <a:solidFill>
                      <a:schemeClr val="bg2">
                        <a:lumMod val="50000"/>
                      </a:schemeClr>
                    </a:solidFill>
                    <a:latin typeface="Roboto" panose="02000000000000000000" pitchFamily="2" charset="0"/>
                    <a:ea typeface="Roboto" panose="02000000000000000000" pitchFamily="2" charset="0"/>
                  </a:rPr>
                  <a:t> case </a:t>
                </a:r>
                <a:r>
                  <a:rPr lang="es-ES" sz="3300" dirty="0" err="1">
                    <a:solidFill>
                      <a:schemeClr val="bg2">
                        <a:lumMod val="50000"/>
                      </a:schemeClr>
                    </a:solidFill>
                    <a:latin typeface="Roboto" panose="02000000000000000000" pitchFamily="2" charset="0"/>
                    <a:ea typeface="Roboto" panose="02000000000000000000" pitchFamily="2" charset="0"/>
                  </a:rPr>
                  <a:t>of</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two</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features</a:t>
                </a:r>
                <a:r>
                  <a:rPr lang="es-ES" sz="33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sSub>
                      <m:sSubPr>
                        <m:ctrlPr>
                          <a:rPr lang="es-CO" sz="3600" i="1">
                            <a:solidFill>
                              <a:schemeClr val="bg2">
                                <a:lumMod val="50000"/>
                              </a:schemeClr>
                            </a:solidFill>
                            <a:latin typeface="Cambria Math" panose="02040503050406030204" pitchFamily="18" charset="0"/>
                          </a:rPr>
                        </m:ctrlPr>
                      </m:sSubPr>
                      <m:e>
                        <m:r>
                          <a:rPr lang="es-CO" sz="3600" i="1">
                            <a:solidFill>
                              <a:schemeClr val="bg2">
                                <a:lumMod val="50000"/>
                              </a:schemeClr>
                            </a:solidFill>
                            <a:latin typeface="Cambria Math" panose="02040503050406030204" pitchFamily="18" charset="0"/>
                          </a:rPr>
                          <m:t>𝑥</m:t>
                        </m:r>
                      </m:e>
                      <m:sub>
                        <m:r>
                          <a:rPr lang="es-CO" sz="3600" i="1">
                            <a:solidFill>
                              <a:schemeClr val="bg2">
                                <a:lumMod val="50000"/>
                              </a:schemeClr>
                            </a:solidFill>
                            <a:latin typeface="Cambria Math" panose="02040503050406030204" pitchFamily="18" charset="0"/>
                          </a:rPr>
                          <m:t>1</m:t>
                        </m:r>
                      </m:sub>
                    </m:sSub>
                  </m:oMath>
                </a14:m>
                <a:r>
                  <a:rPr lang="es-ES" sz="3300" dirty="0">
                    <a:solidFill>
                      <a:schemeClr val="bg2">
                        <a:lumMod val="50000"/>
                      </a:schemeClr>
                    </a:solidFill>
                    <a:latin typeface="Roboto" panose="02000000000000000000" pitchFamily="2" charset="0"/>
                    <a:ea typeface="Roboto" panose="02000000000000000000" pitchFamily="2" charset="0"/>
                  </a:rPr>
                  <a:t> and </a:t>
                </a:r>
                <a14:m>
                  <m:oMath xmlns:m="http://schemas.openxmlformats.org/officeDocument/2006/math">
                    <m:sSub>
                      <m:sSubPr>
                        <m:ctrlPr>
                          <a:rPr lang="es-CO" sz="3600" i="1">
                            <a:solidFill>
                              <a:schemeClr val="bg2">
                                <a:lumMod val="50000"/>
                              </a:schemeClr>
                            </a:solidFill>
                            <a:latin typeface="Cambria Math" panose="02040503050406030204" pitchFamily="18" charset="0"/>
                          </a:rPr>
                        </m:ctrlPr>
                      </m:sSubPr>
                      <m:e>
                        <m:r>
                          <a:rPr lang="es-CO" sz="3600" i="1">
                            <a:solidFill>
                              <a:schemeClr val="bg2">
                                <a:lumMod val="50000"/>
                              </a:schemeClr>
                            </a:solidFill>
                            <a:latin typeface="Cambria Math" panose="02040503050406030204" pitchFamily="18" charset="0"/>
                          </a:rPr>
                          <m:t>𝑥</m:t>
                        </m:r>
                      </m:e>
                      <m:sub>
                        <m:r>
                          <a:rPr lang="es-CO" sz="3600" b="0" i="1" smtClean="0">
                            <a:solidFill>
                              <a:schemeClr val="bg2">
                                <a:lumMod val="50000"/>
                              </a:schemeClr>
                            </a:solidFill>
                            <a:latin typeface="Cambria Math" panose="02040503050406030204" pitchFamily="18" charset="0"/>
                          </a:rPr>
                          <m:t>2</m:t>
                        </m:r>
                      </m:sub>
                    </m:sSub>
                    <m:r>
                      <a:rPr lang="es-CO" sz="3600" b="0" i="0" smtClean="0">
                        <a:solidFill>
                          <a:schemeClr val="bg2">
                            <a:lumMod val="50000"/>
                          </a:schemeClr>
                        </a:solidFill>
                        <a:latin typeface="Cambria Math" panose="02040503050406030204" pitchFamily="18" charset="0"/>
                      </a:rPr>
                      <m:t>,</m:t>
                    </m:r>
                  </m:oMath>
                </a14:m>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how</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to</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choose</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the</a:t>
                </a:r>
                <a:r>
                  <a:rPr lang="es-ES" sz="3300" dirty="0">
                    <a:solidFill>
                      <a:schemeClr val="bg2">
                        <a:lumMod val="50000"/>
                      </a:schemeClr>
                    </a:solidFill>
                    <a:latin typeface="Roboto" panose="02000000000000000000" pitchFamily="2" charset="0"/>
                    <a:ea typeface="Roboto" panose="02000000000000000000" pitchFamily="2" charset="0"/>
                  </a:rPr>
                  <a:t> new axis </a:t>
                </a:r>
                <a14:m>
                  <m:oMath xmlns:m="http://schemas.openxmlformats.org/officeDocument/2006/math">
                    <m:r>
                      <a:rPr lang="es-CO" sz="3600" b="0" i="1" smtClean="0">
                        <a:solidFill>
                          <a:schemeClr val="bg2">
                            <a:lumMod val="50000"/>
                          </a:schemeClr>
                        </a:solidFill>
                        <a:latin typeface="Cambria Math" panose="02040503050406030204" pitchFamily="18" charset="0"/>
                      </a:rPr>
                      <m:t>𝑧</m:t>
                    </m:r>
                  </m:oMath>
                </a14:m>
                <a:r>
                  <a:rPr lang="es-ES" sz="3300" dirty="0">
                    <a:solidFill>
                      <a:schemeClr val="bg2">
                        <a:lumMod val="50000"/>
                      </a:schemeClr>
                    </a:solidFill>
                    <a:latin typeface="Roboto" panose="02000000000000000000" pitchFamily="2" charset="0"/>
                    <a:ea typeface="Roboto" panose="02000000000000000000" pitchFamily="2" charset="0"/>
                  </a:rPr>
                  <a:t>? </a:t>
                </a: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r>
                  <a:rPr lang="es-ES" sz="3300" dirty="0" err="1">
                    <a:solidFill>
                      <a:schemeClr val="bg2">
                        <a:lumMod val="50000"/>
                      </a:schemeClr>
                    </a:solidFill>
                    <a:latin typeface="Roboto" panose="02000000000000000000" pitchFamily="2" charset="0"/>
                    <a:ea typeface="Roboto" panose="02000000000000000000" pitchFamily="2" charset="0"/>
                  </a:rPr>
                  <a:t>First</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the</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features</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must</a:t>
                </a:r>
                <a:r>
                  <a:rPr lang="es-ES" sz="3300" dirty="0">
                    <a:solidFill>
                      <a:schemeClr val="bg2">
                        <a:lumMod val="50000"/>
                      </a:schemeClr>
                    </a:solidFill>
                    <a:latin typeface="Roboto" panose="02000000000000000000" pitchFamily="2" charset="0"/>
                    <a:ea typeface="Roboto" panose="02000000000000000000" pitchFamily="2" charset="0"/>
                  </a:rPr>
                  <a:t> be </a:t>
                </a:r>
                <a:r>
                  <a:rPr lang="es-ES" sz="3300" dirty="0" err="1">
                    <a:solidFill>
                      <a:schemeClr val="bg2">
                        <a:lumMod val="50000"/>
                      </a:schemeClr>
                    </a:solidFill>
                    <a:latin typeface="Roboto" panose="02000000000000000000" pitchFamily="2" charset="0"/>
                    <a:ea typeface="Roboto" panose="02000000000000000000" pitchFamily="2" charset="0"/>
                  </a:rPr>
                  <a:t>preprocessed</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to</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have</a:t>
                </a:r>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zero</a:t>
                </a:r>
                <a:r>
                  <a:rPr lang="es-ES" sz="3300" dirty="0">
                    <a:solidFill>
                      <a:schemeClr val="bg2">
                        <a:lumMod val="50000"/>
                      </a:schemeClr>
                    </a:solidFill>
                    <a:latin typeface="Roboto" panose="02000000000000000000" pitchFamily="2" charset="0"/>
                    <a:ea typeface="Roboto" panose="02000000000000000000" pitchFamily="2" charset="0"/>
                  </a:rPr>
                  <a:t> mean</a:t>
                </a: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2312394"/>
                <a:ext cx="10320728" cy="2952748"/>
              </a:xfrm>
              <a:prstGeom prst="rect">
                <a:avLst/>
              </a:prstGeom>
              <a:blipFill>
                <a:blip r:embed="rId3"/>
                <a:stretch>
                  <a:fillRect l="-1418" t="-3711" r="-1595"/>
                </a:stretch>
              </a:blipFill>
            </p:spPr>
            <p:txBody>
              <a:bodyPr/>
              <a:lstStyle/>
              <a:p>
                <a:r>
                  <a:rPr lang="es-CO">
                    <a:noFill/>
                  </a:rPr>
                  <a:t> </a:t>
                </a:r>
              </a:p>
            </p:txBody>
          </p:sp>
        </mc:Fallback>
      </mc:AlternateContent>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chemeClr val="bg1"/>
                </a:solidFill>
                <a:latin typeface="Arial" panose="020B0604020202020204" pitchFamily="34" charset="0"/>
                <a:ea typeface="Roboto Slab" pitchFamily="2" charset="0"/>
                <a:cs typeface="Arial" panose="020B0604020202020204" pitchFamily="34" charset="0"/>
              </a:rPr>
              <a:t>PCA </a:t>
            </a:r>
            <a:r>
              <a:rPr lang="es-CO" sz="3200" b="1" dirty="0" err="1">
                <a:solidFill>
                  <a:schemeClr val="bg1"/>
                </a:solidFill>
                <a:latin typeface="Arial" panose="020B0604020202020204" pitchFamily="34" charset="0"/>
                <a:ea typeface="Roboto Slab" pitchFamily="2" charset="0"/>
                <a:cs typeface="Arial" panose="020B0604020202020204" pitchFamily="34" charset="0"/>
              </a:rPr>
              <a:t>Algorithm</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cxnSp>
        <p:nvCxnSpPr>
          <p:cNvPr id="6" name="Conector recto de flecha 5">
            <a:extLst>
              <a:ext uri="{FF2B5EF4-FFF2-40B4-BE49-F238E27FC236}">
                <a16:creationId xmlns:a16="http://schemas.microsoft.com/office/drawing/2014/main" id="{F17F2AF1-B682-4408-BF8B-4095104B0AED}"/>
              </a:ext>
            </a:extLst>
          </p:cNvPr>
          <p:cNvCxnSpPr>
            <a:cxnSpLocks/>
          </p:cNvCxnSpPr>
          <p:nvPr/>
        </p:nvCxnSpPr>
        <p:spPr>
          <a:xfrm flipV="1">
            <a:off x="4293821" y="4791404"/>
            <a:ext cx="0" cy="1631161"/>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5EB7FB91-8A5A-494A-825F-0AF43D5D4B00}"/>
              </a:ext>
            </a:extLst>
          </p:cNvPr>
          <p:cNvCxnSpPr>
            <a:cxnSpLocks/>
          </p:cNvCxnSpPr>
          <p:nvPr/>
        </p:nvCxnSpPr>
        <p:spPr>
          <a:xfrm>
            <a:off x="3039786" y="5709797"/>
            <a:ext cx="2508069" cy="0"/>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9B6A6817-590A-45F0-B4FD-5FCF55B406AC}"/>
                  </a:ext>
                </a:extLst>
              </p:cNvPr>
              <p:cNvSpPr txBox="1"/>
              <p:nvPr/>
            </p:nvSpPr>
            <p:spPr>
              <a:xfrm>
                <a:off x="5386997" y="5712832"/>
                <a:ext cx="4607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CO" i="1">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i="1">
                              <a:solidFill>
                                <a:schemeClr val="bg2">
                                  <a:lumMod val="50000"/>
                                </a:schemeClr>
                              </a:solidFill>
                              <a:latin typeface="Cambria Math" panose="02040503050406030204" pitchFamily="18" charset="0"/>
                            </a:rPr>
                            <m:t>1</m:t>
                          </m:r>
                        </m:sub>
                      </m:sSub>
                    </m:oMath>
                  </m:oMathPara>
                </a14:m>
                <a:endParaRPr lang="es-CO" dirty="0"/>
              </a:p>
            </p:txBody>
          </p:sp>
        </mc:Choice>
        <mc:Fallback xmlns="">
          <p:sp>
            <p:nvSpPr>
              <p:cNvPr id="8" name="CuadroTexto 7">
                <a:extLst>
                  <a:ext uri="{FF2B5EF4-FFF2-40B4-BE49-F238E27FC236}">
                    <a16:creationId xmlns:a16="http://schemas.microsoft.com/office/drawing/2014/main" id="{9B6A6817-590A-45F0-B4FD-5FCF55B406AC}"/>
                  </a:ext>
                </a:extLst>
              </p:cNvPr>
              <p:cNvSpPr txBox="1">
                <a:spLocks noRot="1" noChangeAspect="1" noMove="1" noResize="1" noEditPoints="1" noAdjustHandles="1" noChangeArrowheads="1" noChangeShapeType="1" noTextEdit="1"/>
              </p:cNvSpPr>
              <p:nvPr/>
            </p:nvSpPr>
            <p:spPr>
              <a:xfrm>
                <a:off x="5386997" y="5712832"/>
                <a:ext cx="460767" cy="369332"/>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FA0C5C6E-2BEE-4924-8FBE-5BDD641B0954}"/>
                  </a:ext>
                </a:extLst>
              </p:cNvPr>
              <p:cNvSpPr txBox="1"/>
              <p:nvPr/>
            </p:nvSpPr>
            <p:spPr>
              <a:xfrm>
                <a:off x="3836938" y="4555057"/>
                <a:ext cx="4660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CO" i="1" smtClean="0">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b="0" i="1" smtClean="0">
                              <a:solidFill>
                                <a:schemeClr val="bg2">
                                  <a:lumMod val="50000"/>
                                </a:schemeClr>
                              </a:solidFill>
                              <a:latin typeface="Cambria Math" panose="02040503050406030204" pitchFamily="18" charset="0"/>
                            </a:rPr>
                            <m:t>2</m:t>
                          </m:r>
                        </m:sub>
                      </m:sSub>
                    </m:oMath>
                  </m:oMathPara>
                </a14:m>
                <a:endParaRPr lang="es-CO" dirty="0"/>
              </a:p>
            </p:txBody>
          </p:sp>
        </mc:Choice>
        <mc:Fallback xmlns="">
          <p:sp>
            <p:nvSpPr>
              <p:cNvPr id="9" name="CuadroTexto 8">
                <a:extLst>
                  <a:ext uri="{FF2B5EF4-FFF2-40B4-BE49-F238E27FC236}">
                    <a16:creationId xmlns:a16="http://schemas.microsoft.com/office/drawing/2014/main" id="{FA0C5C6E-2BEE-4924-8FBE-5BDD641B0954}"/>
                  </a:ext>
                </a:extLst>
              </p:cNvPr>
              <p:cNvSpPr txBox="1">
                <a:spLocks noRot="1" noChangeAspect="1" noMove="1" noResize="1" noEditPoints="1" noAdjustHandles="1" noChangeArrowheads="1" noChangeShapeType="1" noTextEdit="1"/>
              </p:cNvSpPr>
              <p:nvPr/>
            </p:nvSpPr>
            <p:spPr>
              <a:xfrm>
                <a:off x="3836938" y="4555057"/>
                <a:ext cx="466089" cy="369332"/>
              </a:xfrm>
              <a:prstGeom prst="rect">
                <a:avLst/>
              </a:prstGeom>
              <a:blipFill>
                <a:blip r:embed="rId6"/>
                <a:stretch>
                  <a:fillRect/>
                </a:stretch>
              </a:blipFill>
            </p:spPr>
            <p:txBody>
              <a:bodyPr/>
              <a:lstStyle/>
              <a:p>
                <a:r>
                  <a:rPr lang="es-CO">
                    <a:noFill/>
                  </a:rPr>
                  <a:t> </a:t>
                </a:r>
              </a:p>
            </p:txBody>
          </p:sp>
        </mc:Fallback>
      </mc:AlternateContent>
      <p:pic>
        <p:nvPicPr>
          <p:cNvPr id="10" name="Gráfico 9" descr="Cerrar">
            <a:extLst>
              <a:ext uri="{FF2B5EF4-FFF2-40B4-BE49-F238E27FC236}">
                <a16:creationId xmlns:a16="http://schemas.microsoft.com/office/drawing/2014/main" id="{79477423-990E-49E8-92DE-0CBF88435C3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75857" y="5157836"/>
            <a:ext cx="191877" cy="191877"/>
          </a:xfrm>
          <a:prstGeom prst="rect">
            <a:avLst/>
          </a:prstGeom>
        </p:spPr>
      </p:pic>
      <p:pic>
        <p:nvPicPr>
          <p:cNvPr id="11" name="Gráfico 10" descr="Cerrar">
            <a:extLst>
              <a:ext uri="{FF2B5EF4-FFF2-40B4-BE49-F238E27FC236}">
                <a16:creationId xmlns:a16="http://schemas.microsoft.com/office/drawing/2014/main" id="{9494CD40-52EE-4899-B45F-7FE3A92397F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61279" y="4931525"/>
            <a:ext cx="191877" cy="191877"/>
          </a:xfrm>
          <a:prstGeom prst="rect">
            <a:avLst/>
          </a:prstGeom>
        </p:spPr>
      </p:pic>
      <p:pic>
        <p:nvPicPr>
          <p:cNvPr id="12" name="Gráfico 11" descr="Cerrar">
            <a:extLst>
              <a:ext uri="{FF2B5EF4-FFF2-40B4-BE49-F238E27FC236}">
                <a16:creationId xmlns:a16="http://schemas.microsoft.com/office/drawing/2014/main" id="{A7753438-B8AC-40CD-8287-3E5FE9C6BE1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75856" y="4936580"/>
            <a:ext cx="191877" cy="191877"/>
          </a:xfrm>
          <a:prstGeom prst="rect">
            <a:avLst/>
          </a:prstGeom>
        </p:spPr>
      </p:pic>
      <p:pic>
        <p:nvPicPr>
          <p:cNvPr id="13" name="Gráfico 12" descr="Cerrar">
            <a:extLst>
              <a:ext uri="{FF2B5EF4-FFF2-40B4-BE49-F238E27FC236}">
                <a16:creationId xmlns:a16="http://schemas.microsoft.com/office/drawing/2014/main" id="{33773AD0-0AC5-45F4-8C64-493B8738BE7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32873" y="5540654"/>
            <a:ext cx="191877" cy="191877"/>
          </a:xfrm>
          <a:prstGeom prst="rect">
            <a:avLst/>
          </a:prstGeom>
        </p:spPr>
      </p:pic>
      <p:pic>
        <p:nvPicPr>
          <p:cNvPr id="14" name="Gráfico 13" descr="Cerrar">
            <a:extLst>
              <a:ext uri="{FF2B5EF4-FFF2-40B4-BE49-F238E27FC236}">
                <a16:creationId xmlns:a16="http://schemas.microsoft.com/office/drawing/2014/main" id="{42610004-66AC-4A7B-B067-44C06745C6B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20613" y="5217726"/>
            <a:ext cx="191877" cy="191877"/>
          </a:xfrm>
          <a:prstGeom prst="rect">
            <a:avLst/>
          </a:prstGeom>
        </p:spPr>
      </p:pic>
      <p:pic>
        <p:nvPicPr>
          <p:cNvPr id="15" name="Gráfico 14" descr="Cerrar">
            <a:extLst>
              <a:ext uri="{FF2B5EF4-FFF2-40B4-BE49-F238E27FC236}">
                <a16:creationId xmlns:a16="http://schemas.microsoft.com/office/drawing/2014/main" id="{410BBDB4-BBCC-4DA3-A600-2403D282129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45996" y="5242408"/>
            <a:ext cx="191877" cy="191877"/>
          </a:xfrm>
          <a:prstGeom prst="rect">
            <a:avLst/>
          </a:prstGeom>
        </p:spPr>
      </p:pic>
      <p:cxnSp>
        <p:nvCxnSpPr>
          <p:cNvPr id="21" name="Conector recto de flecha 20">
            <a:extLst>
              <a:ext uri="{FF2B5EF4-FFF2-40B4-BE49-F238E27FC236}">
                <a16:creationId xmlns:a16="http://schemas.microsoft.com/office/drawing/2014/main" id="{279AEAA1-9F2A-4B50-A7C0-315DE64BB763}"/>
              </a:ext>
            </a:extLst>
          </p:cNvPr>
          <p:cNvCxnSpPr>
            <a:cxnSpLocks/>
          </p:cNvCxnSpPr>
          <p:nvPr/>
        </p:nvCxnSpPr>
        <p:spPr>
          <a:xfrm flipV="1">
            <a:off x="7528318" y="4782016"/>
            <a:ext cx="0" cy="1631161"/>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E2B88510-A693-4392-A364-D9AC6C349961}"/>
              </a:ext>
            </a:extLst>
          </p:cNvPr>
          <p:cNvCxnSpPr>
            <a:cxnSpLocks/>
          </p:cNvCxnSpPr>
          <p:nvPr/>
        </p:nvCxnSpPr>
        <p:spPr>
          <a:xfrm>
            <a:off x="6274283" y="5700409"/>
            <a:ext cx="2508069" cy="0"/>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4852C479-147E-4D06-A222-8CB16C465B5B}"/>
                  </a:ext>
                </a:extLst>
              </p:cNvPr>
              <p:cNvSpPr txBox="1"/>
              <p:nvPr/>
            </p:nvSpPr>
            <p:spPr>
              <a:xfrm>
                <a:off x="8621494" y="5703444"/>
                <a:ext cx="4607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CO" i="1">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i="1">
                              <a:solidFill>
                                <a:schemeClr val="bg2">
                                  <a:lumMod val="50000"/>
                                </a:schemeClr>
                              </a:solidFill>
                              <a:latin typeface="Cambria Math" panose="02040503050406030204" pitchFamily="18" charset="0"/>
                            </a:rPr>
                            <m:t>1</m:t>
                          </m:r>
                        </m:sub>
                      </m:sSub>
                    </m:oMath>
                  </m:oMathPara>
                </a14:m>
                <a:endParaRPr lang="es-CO" dirty="0"/>
              </a:p>
            </p:txBody>
          </p:sp>
        </mc:Choice>
        <mc:Fallback xmlns="">
          <p:sp>
            <p:nvSpPr>
              <p:cNvPr id="23" name="CuadroTexto 22">
                <a:extLst>
                  <a:ext uri="{FF2B5EF4-FFF2-40B4-BE49-F238E27FC236}">
                    <a16:creationId xmlns:a16="http://schemas.microsoft.com/office/drawing/2014/main" id="{4852C479-147E-4D06-A222-8CB16C465B5B}"/>
                  </a:ext>
                </a:extLst>
              </p:cNvPr>
              <p:cNvSpPr txBox="1">
                <a:spLocks noRot="1" noChangeAspect="1" noMove="1" noResize="1" noEditPoints="1" noAdjustHandles="1" noChangeArrowheads="1" noChangeShapeType="1" noTextEdit="1"/>
              </p:cNvSpPr>
              <p:nvPr/>
            </p:nvSpPr>
            <p:spPr>
              <a:xfrm>
                <a:off x="8621494" y="5703444"/>
                <a:ext cx="460767" cy="369332"/>
              </a:xfrm>
              <a:prstGeom prst="rect">
                <a:avLst/>
              </a:prstGeom>
              <a:blipFill>
                <a:blip r:embed="rId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43A2477D-60EE-4C08-8144-CF34734555F6}"/>
                  </a:ext>
                </a:extLst>
              </p:cNvPr>
              <p:cNvSpPr txBox="1"/>
              <p:nvPr/>
            </p:nvSpPr>
            <p:spPr>
              <a:xfrm>
                <a:off x="7071435" y="4545669"/>
                <a:ext cx="4660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CO" i="1" smtClean="0">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b="0" i="1" smtClean="0">
                              <a:solidFill>
                                <a:schemeClr val="bg2">
                                  <a:lumMod val="50000"/>
                                </a:schemeClr>
                              </a:solidFill>
                              <a:latin typeface="Cambria Math" panose="02040503050406030204" pitchFamily="18" charset="0"/>
                            </a:rPr>
                            <m:t>2</m:t>
                          </m:r>
                        </m:sub>
                      </m:sSub>
                    </m:oMath>
                  </m:oMathPara>
                </a14:m>
                <a:endParaRPr lang="es-CO" dirty="0"/>
              </a:p>
            </p:txBody>
          </p:sp>
        </mc:Choice>
        <mc:Fallback xmlns="">
          <p:sp>
            <p:nvSpPr>
              <p:cNvPr id="24" name="CuadroTexto 23">
                <a:extLst>
                  <a:ext uri="{FF2B5EF4-FFF2-40B4-BE49-F238E27FC236}">
                    <a16:creationId xmlns:a16="http://schemas.microsoft.com/office/drawing/2014/main" id="{43A2477D-60EE-4C08-8144-CF34734555F6}"/>
                  </a:ext>
                </a:extLst>
              </p:cNvPr>
              <p:cNvSpPr txBox="1">
                <a:spLocks noRot="1" noChangeAspect="1" noMove="1" noResize="1" noEditPoints="1" noAdjustHandles="1" noChangeArrowheads="1" noChangeShapeType="1" noTextEdit="1"/>
              </p:cNvSpPr>
              <p:nvPr/>
            </p:nvSpPr>
            <p:spPr>
              <a:xfrm>
                <a:off x="7071435" y="4545669"/>
                <a:ext cx="466089" cy="369332"/>
              </a:xfrm>
              <a:prstGeom prst="rect">
                <a:avLst/>
              </a:prstGeom>
              <a:blipFill>
                <a:blip r:embed="rId10"/>
                <a:stretch>
                  <a:fillRect/>
                </a:stretch>
              </a:blipFill>
            </p:spPr>
            <p:txBody>
              <a:bodyPr/>
              <a:lstStyle/>
              <a:p>
                <a:r>
                  <a:rPr lang="es-CO">
                    <a:noFill/>
                  </a:rPr>
                  <a:t> </a:t>
                </a:r>
              </a:p>
            </p:txBody>
          </p:sp>
        </mc:Fallback>
      </mc:AlternateContent>
      <p:sp>
        <p:nvSpPr>
          <p:cNvPr id="25" name="Flecha: a la derecha 24">
            <a:extLst>
              <a:ext uri="{FF2B5EF4-FFF2-40B4-BE49-F238E27FC236}">
                <a16:creationId xmlns:a16="http://schemas.microsoft.com/office/drawing/2014/main" id="{4AFD683E-077E-46F3-9C09-69FA15783C2C}"/>
              </a:ext>
            </a:extLst>
          </p:cNvPr>
          <p:cNvSpPr/>
          <p:nvPr/>
        </p:nvSpPr>
        <p:spPr>
          <a:xfrm>
            <a:off x="5690864" y="5358525"/>
            <a:ext cx="465945" cy="19187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pic>
        <p:nvPicPr>
          <p:cNvPr id="26" name="Gráfico 25" descr="Cerrar">
            <a:extLst>
              <a:ext uri="{FF2B5EF4-FFF2-40B4-BE49-F238E27FC236}">
                <a16:creationId xmlns:a16="http://schemas.microsoft.com/office/drawing/2014/main" id="{8192E139-BF84-4977-BE5C-583A89167C4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91713" y="5241434"/>
            <a:ext cx="191877" cy="191877"/>
          </a:xfrm>
          <a:prstGeom prst="rect">
            <a:avLst/>
          </a:prstGeom>
        </p:spPr>
      </p:pic>
      <p:pic>
        <p:nvPicPr>
          <p:cNvPr id="27" name="Gráfico 26" descr="Cerrar">
            <a:extLst>
              <a:ext uri="{FF2B5EF4-FFF2-40B4-BE49-F238E27FC236}">
                <a16:creationId xmlns:a16="http://schemas.microsoft.com/office/drawing/2014/main" id="{FAE9645C-D551-412F-BE77-C8E3024511B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78968" y="5429648"/>
            <a:ext cx="191877" cy="191877"/>
          </a:xfrm>
          <a:prstGeom prst="rect">
            <a:avLst/>
          </a:prstGeom>
        </p:spPr>
      </p:pic>
      <p:pic>
        <p:nvPicPr>
          <p:cNvPr id="28" name="Gráfico 27" descr="Cerrar">
            <a:extLst>
              <a:ext uri="{FF2B5EF4-FFF2-40B4-BE49-F238E27FC236}">
                <a16:creationId xmlns:a16="http://schemas.microsoft.com/office/drawing/2014/main" id="{CEBEA623-2BFB-4554-865F-67110276880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18967" y="5417155"/>
            <a:ext cx="191877" cy="191877"/>
          </a:xfrm>
          <a:prstGeom prst="rect">
            <a:avLst/>
          </a:prstGeom>
        </p:spPr>
      </p:pic>
      <p:pic>
        <p:nvPicPr>
          <p:cNvPr id="29" name="Gráfico 28" descr="Cerrar">
            <a:extLst>
              <a:ext uri="{FF2B5EF4-FFF2-40B4-BE49-F238E27FC236}">
                <a16:creationId xmlns:a16="http://schemas.microsoft.com/office/drawing/2014/main" id="{434653EE-771F-4632-AA93-A0F0BE57230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93752" y="5897498"/>
            <a:ext cx="191877" cy="191877"/>
          </a:xfrm>
          <a:prstGeom prst="rect">
            <a:avLst/>
          </a:prstGeom>
        </p:spPr>
      </p:pic>
      <p:pic>
        <p:nvPicPr>
          <p:cNvPr id="30" name="Gráfico 29" descr="Cerrar">
            <a:extLst>
              <a:ext uri="{FF2B5EF4-FFF2-40B4-BE49-F238E27FC236}">
                <a16:creationId xmlns:a16="http://schemas.microsoft.com/office/drawing/2014/main" id="{C16475D0-EFF8-4688-AD12-3C432480722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91713" y="5801559"/>
            <a:ext cx="191877" cy="191877"/>
          </a:xfrm>
          <a:prstGeom prst="rect">
            <a:avLst/>
          </a:prstGeom>
        </p:spPr>
      </p:pic>
      <p:pic>
        <p:nvPicPr>
          <p:cNvPr id="31" name="Gráfico 30" descr="Cerrar">
            <a:extLst>
              <a:ext uri="{FF2B5EF4-FFF2-40B4-BE49-F238E27FC236}">
                <a16:creationId xmlns:a16="http://schemas.microsoft.com/office/drawing/2014/main" id="{0D970F28-7788-4362-B99E-A9DA9A8ECF5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68353" y="5245039"/>
            <a:ext cx="191877" cy="191877"/>
          </a:xfrm>
          <a:prstGeom prst="rect">
            <a:avLst/>
          </a:prstGeom>
        </p:spPr>
      </p:pic>
    </p:spTree>
    <p:extLst>
      <p:ext uri="{BB962C8B-B14F-4D97-AF65-F5344CB8AC3E}">
        <p14:creationId xmlns:p14="http://schemas.microsoft.com/office/powerpoint/2010/main" val="1884035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chemeClr val="bg1"/>
                </a:solidFill>
                <a:latin typeface="Arial" panose="020B0604020202020204" pitchFamily="34" charset="0"/>
                <a:ea typeface="Roboto Slab" pitchFamily="2" charset="0"/>
                <a:cs typeface="Arial" panose="020B0604020202020204" pitchFamily="34" charset="0"/>
              </a:rPr>
              <a:t>PCA </a:t>
            </a:r>
            <a:r>
              <a:rPr lang="es-CO" sz="3200" b="1" dirty="0" err="1">
                <a:solidFill>
                  <a:schemeClr val="bg1"/>
                </a:solidFill>
                <a:latin typeface="Arial" panose="020B0604020202020204" pitchFamily="34" charset="0"/>
                <a:ea typeface="Roboto Slab" pitchFamily="2" charset="0"/>
                <a:cs typeface="Arial" panose="020B0604020202020204" pitchFamily="34" charset="0"/>
              </a:rPr>
              <a:t>Algorithm</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cxnSp>
        <p:nvCxnSpPr>
          <p:cNvPr id="6" name="Conector recto de flecha 5">
            <a:extLst>
              <a:ext uri="{FF2B5EF4-FFF2-40B4-BE49-F238E27FC236}">
                <a16:creationId xmlns:a16="http://schemas.microsoft.com/office/drawing/2014/main" id="{5AB8D036-E9C0-40B4-9E45-C7BFC114435A}"/>
              </a:ext>
            </a:extLst>
          </p:cNvPr>
          <p:cNvCxnSpPr>
            <a:cxnSpLocks/>
          </p:cNvCxnSpPr>
          <p:nvPr/>
        </p:nvCxnSpPr>
        <p:spPr>
          <a:xfrm flipV="1">
            <a:off x="5547854" y="1828802"/>
            <a:ext cx="0" cy="4171404"/>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08BAC3F8-3772-4B4F-A83F-EF8F46F1D4DC}"/>
              </a:ext>
            </a:extLst>
          </p:cNvPr>
          <p:cNvCxnSpPr>
            <a:cxnSpLocks/>
          </p:cNvCxnSpPr>
          <p:nvPr/>
        </p:nvCxnSpPr>
        <p:spPr>
          <a:xfrm>
            <a:off x="2883032" y="3986788"/>
            <a:ext cx="5442362" cy="0"/>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32E6B608-9FE1-4FC7-8158-38B5174024E0}"/>
                  </a:ext>
                </a:extLst>
              </p:cNvPr>
              <p:cNvSpPr txBox="1"/>
              <p:nvPr/>
            </p:nvSpPr>
            <p:spPr>
              <a:xfrm>
                <a:off x="8212677" y="3914504"/>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i="1">
                              <a:solidFill>
                                <a:schemeClr val="bg2">
                                  <a:lumMod val="50000"/>
                                </a:schemeClr>
                              </a:solidFill>
                              <a:latin typeface="Cambria Math" panose="02040503050406030204" pitchFamily="18" charset="0"/>
                            </a:rPr>
                            <m:t>1</m:t>
                          </m:r>
                        </m:sub>
                      </m:sSub>
                    </m:oMath>
                  </m:oMathPara>
                </a14:m>
                <a:endParaRPr lang="es-CO" dirty="0"/>
              </a:p>
            </p:txBody>
          </p:sp>
        </mc:Choice>
        <mc:Fallback xmlns="">
          <p:sp>
            <p:nvSpPr>
              <p:cNvPr id="13" name="CuadroTexto 12">
                <a:extLst>
                  <a:ext uri="{FF2B5EF4-FFF2-40B4-BE49-F238E27FC236}">
                    <a16:creationId xmlns:a16="http://schemas.microsoft.com/office/drawing/2014/main" id="{32E6B608-9FE1-4FC7-8158-38B5174024E0}"/>
                  </a:ext>
                </a:extLst>
              </p:cNvPr>
              <p:cNvSpPr txBox="1">
                <a:spLocks noRot="1" noChangeAspect="1" noMove="1" noResize="1" noEditPoints="1" noAdjustHandles="1" noChangeArrowheads="1" noChangeShapeType="1" noTextEdit="1"/>
              </p:cNvSpPr>
              <p:nvPr/>
            </p:nvSpPr>
            <p:spPr>
              <a:xfrm>
                <a:off x="8212677" y="3914504"/>
                <a:ext cx="460767" cy="369332"/>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B93188A7-C51E-4502-8B7E-36C3E4F05862}"/>
                  </a:ext>
                </a:extLst>
              </p:cNvPr>
              <p:cNvSpPr txBox="1"/>
              <p:nvPr/>
            </p:nvSpPr>
            <p:spPr>
              <a:xfrm>
                <a:off x="5547854" y="1604039"/>
                <a:ext cx="4660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smtClean="0">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b="0" i="1" smtClean="0">
                              <a:solidFill>
                                <a:schemeClr val="bg2">
                                  <a:lumMod val="50000"/>
                                </a:schemeClr>
                              </a:solidFill>
                              <a:latin typeface="Cambria Math" panose="02040503050406030204" pitchFamily="18" charset="0"/>
                            </a:rPr>
                            <m:t>2</m:t>
                          </m:r>
                        </m:sub>
                      </m:sSub>
                    </m:oMath>
                  </m:oMathPara>
                </a14:m>
                <a:endParaRPr lang="es-CO" dirty="0"/>
              </a:p>
            </p:txBody>
          </p:sp>
        </mc:Choice>
        <mc:Fallback xmlns="">
          <p:sp>
            <p:nvSpPr>
              <p:cNvPr id="14" name="CuadroTexto 13">
                <a:extLst>
                  <a:ext uri="{FF2B5EF4-FFF2-40B4-BE49-F238E27FC236}">
                    <a16:creationId xmlns:a16="http://schemas.microsoft.com/office/drawing/2014/main" id="{B93188A7-C51E-4502-8B7E-36C3E4F05862}"/>
                  </a:ext>
                </a:extLst>
              </p:cNvPr>
              <p:cNvSpPr txBox="1">
                <a:spLocks noRot="1" noChangeAspect="1" noMove="1" noResize="1" noEditPoints="1" noAdjustHandles="1" noChangeArrowheads="1" noChangeShapeType="1" noTextEdit="1"/>
              </p:cNvSpPr>
              <p:nvPr/>
            </p:nvSpPr>
            <p:spPr>
              <a:xfrm>
                <a:off x="5547854" y="1604039"/>
                <a:ext cx="466089" cy="369332"/>
              </a:xfrm>
              <a:prstGeom prst="rect">
                <a:avLst/>
              </a:prstGeom>
              <a:blipFill>
                <a:blip r:embed="rId5"/>
                <a:stretch>
                  <a:fillRect/>
                </a:stretch>
              </a:blipFill>
            </p:spPr>
            <p:txBody>
              <a:bodyPr/>
              <a:lstStyle/>
              <a:p>
                <a:r>
                  <a:rPr lang="es-CO">
                    <a:noFill/>
                  </a:rPr>
                  <a:t> </a:t>
                </a:r>
              </a:p>
            </p:txBody>
          </p:sp>
        </mc:Fallback>
      </mc:AlternateContent>
      <p:pic>
        <p:nvPicPr>
          <p:cNvPr id="15" name="Gráfico 14" descr="Cerrar">
            <a:extLst>
              <a:ext uri="{FF2B5EF4-FFF2-40B4-BE49-F238E27FC236}">
                <a16:creationId xmlns:a16="http://schemas.microsoft.com/office/drawing/2014/main" id="{5A58B9AA-2F64-4267-9D24-36F73B9CD83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02244" y="4283836"/>
            <a:ext cx="191877" cy="191877"/>
          </a:xfrm>
          <a:prstGeom prst="rect">
            <a:avLst/>
          </a:prstGeom>
        </p:spPr>
      </p:pic>
      <p:pic>
        <p:nvPicPr>
          <p:cNvPr id="16" name="Gráfico 15" descr="Cerrar">
            <a:extLst>
              <a:ext uri="{FF2B5EF4-FFF2-40B4-BE49-F238E27FC236}">
                <a16:creationId xmlns:a16="http://schemas.microsoft.com/office/drawing/2014/main" id="{2333444D-A24B-4F9F-8A3C-5984AEC9119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5049" y="4475713"/>
            <a:ext cx="191877" cy="191877"/>
          </a:xfrm>
          <a:prstGeom prst="rect">
            <a:avLst/>
          </a:prstGeom>
        </p:spPr>
      </p:pic>
      <p:pic>
        <p:nvPicPr>
          <p:cNvPr id="17" name="Gráfico 16" descr="Cerrar">
            <a:extLst>
              <a:ext uri="{FF2B5EF4-FFF2-40B4-BE49-F238E27FC236}">
                <a16:creationId xmlns:a16="http://schemas.microsoft.com/office/drawing/2014/main" id="{F5924356-9685-4A7B-A5D4-634EE831F07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94121" y="4801620"/>
            <a:ext cx="191877" cy="191877"/>
          </a:xfrm>
          <a:prstGeom prst="rect">
            <a:avLst/>
          </a:prstGeom>
        </p:spPr>
      </p:pic>
      <p:pic>
        <p:nvPicPr>
          <p:cNvPr id="18" name="Gráfico 17" descr="Cerrar">
            <a:extLst>
              <a:ext uri="{FF2B5EF4-FFF2-40B4-BE49-F238E27FC236}">
                <a16:creationId xmlns:a16="http://schemas.microsoft.com/office/drawing/2014/main" id="{85F0CFC3-17F9-496F-B75B-626792C0A87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86906" y="3401925"/>
            <a:ext cx="191877" cy="191877"/>
          </a:xfrm>
          <a:prstGeom prst="rect">
            <a:avLst/>
          </a:prstGeom>
        </p:spPr>
      </p:pic>
      <p:pic>
        <p:nvPicPr>
          <p:cNvPr id="19" name="Gráfico 18" descr="Cerrar">
            <a:extLst>
              <a:ext uri="{FF2B5EF4-FFF2-40B4-BE49-F238E27FC236}">
                <a16:creationId xmlns:a16="http://schemas.microsoft.com/office/drawing/2014/main" id="{214BED98-7D3E-4C64-AA63-C3C02FBD739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17834" y="3662831"/>
            <a:ext cx="191877" cy="191877"/>
          </a:xfrm>
          <a:prstGeom prst="rect">
            <a:avLst/>
          </a:prstGeom>
        </p:spPr>
      </p:pic>
      <p:pic>
        <p:nvPicPr>
          <p:cNvPr id="20" name="Gráfico 19" descr="Cerrar">
            <a:extLst>
              <a:ext uri="{FF2B5EF4-FFF2-40B4-BE49-F238E27FC236}">
                <a16:creationId xmlns:a16="http://schemas.microsoft.com/office/drawing/2014/main" id="{86BA5AA6-082E-4708-9898-66C4C20D0B9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48208" y="2910602"/>
            <a:ext cx="191877" cy="191877"/>
          </a:xfrm>
          <a:prstGeom prst="rect">
            <a:avLst/>
          </a:prstGeom>
        </p:spPr>
      </p:pic>
      <p:cxnSp>
        <p:nvCxnSpPr>
          <p:cNvPr id="11" name="Conector recto 10">
            <a:extLst>
              <a:ext uri="{FF2B5EF4-FFF2-40B4-BE49-F238E27FC236}">
                <a16:creationId xmlns:a16="http://schemas.microsoft.com/office/drawing/2014/main" id="{895C42BE-3BE7-4DAE-BF82-812C4F345FC5}"/>
              </a:ext>
            </a:extLst>
          </p:cNvPr>
          <p:cNvCxnSpPr>
            <a:stCxn id="20" idx="2"/>
          </p:cNvCxnSpPr>
          <p:nvPr/>
        </p:nvCxnSpPr>
        <p:spPr>
          <a:xfrm flipH="1">
            <a:off x="6644146" y="3102479"/>
            <a:ext cx="1" cy="884309"/>
          </a:xfrm>
          <a:prstGeom prst="line">
            <a:avLst/>
          </a:prstGeom>
          <a:ln w="19050">
            <a:solidFill>
              <a:srgbClr val="005C2F"/>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28A3B76-46D2-4589-ABEF-DE494C9645E8}"/>
              </a:ext>
            </a:extLst>
          </p:cNvPr>
          <p:cNvCxnSpPr>
            <a:cxnSpLocks/>
            <a:stCxn id="20" idx="1"/>
          </p:cNvCxnSpPr>
          <p:nvPr/>
        </p:nvCxnSpPr>
        <p:spPr>
          <a:xfrm flipH="1" flipV="1">
            <a:off x="5547854" y="3006540"/>
            <a:ext cx="1000354" cy="1"/>
          </a:xfrm>
          <a:prstGeom prst="line">
            <a:avLst/>
          </a:prstGeom>
          <a:ln w="19050">
            <a:solidFill>
              <a:srgbClr val="005C2F"/>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01D9B475-67F8-4958-AA4C-771BFD4C91F9}"/>
              </a:ext>
            </a:extLst>
          </p:cNvPr>
          <p:cNvSpPr txBox="1"/>
          <p:nvPr/>
        </p:nvSpPr>
        <p:spPr>
          <a:xfrm>
            <a:off x="6493303" y="3988957"/>
            <a:ext cx="301686" cy="369332"/>
          </a:xfrm>
          <a:prstGeom prst="rect">
            <a:avLst/>
          </a:prstGeom>
          <a:noFill/>
        </p:spPr>
        <p:txBody>
          <a:bodyPr wrap="none" rtlCol="0">
            <a:spAutoFit/>
          </a:bodyPr>
          <a:lstStyle/>
          <a:p>
            <a:r>
              <a:rPr lang="es-CO" dirty="0"/>
              <a:t>9</a:t>
            </a:r>
          </a:p>
        </p:txBody>
      </p:sp>
      <p:sp>
        <p:nvSpPr>
          <p:cNvPr id="28" name="CuadroTexto 27">
            <a:extLst>
              <a:ext uri="{FF2B5EF4-FFF2-40B4-BE49-F238E27FC236}">
                <a16:creationId xmlns:a16="http://schemas.microsoft.com/office/drawing/2014/main" id="{D9066D9F-78F8-4135-AF57-ABCEEC03826D}"/>
              </a:ext>
            </a:extLst>
          </p:cNvPr>
          <p:cNvSpPr txBox="1"/>
          <p:nvPr/>
        </p:nvSpPr>
        <p:spPr>
          <a:xfrm>
            <a:off x="5231547" y="2821874"/>
            <a:ext cx="301686" cy="369332"/>
          </a:xfrm>
          <a:prstGeom prst="rect">
            <a:avLst/>
          </a:prstGeom>
          <a:noFill/>
        </p:spPr>
        <p:txBody>
          <a:bodyPr wrap="none" rtlCol="0">
            <a:spAutoFit/>
          </a:bodyPr>
          <a:lstStyle/>
          <a:p>
            <a:r>
              <a:rPr lang="es-CO" dirty="0"/>
              <a:t>6</a:t>
            </a:r>
          </a:p>
        </p:txBody>
      </p:sp>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DD4BE744-AE3D-4F08-8518-A774F760C3DD}"/>
                  </a:ext>
                </a:extLst>
              </p:cNvPr>
              <p:cNvSpPr txBox="1"/>
              <p:nvPr/>
            </p:nvSpPr>
            <p:spPr>
              <a:xfrm>
                <a:off x="1663337" y="1884644"/>
                <a:ext cx="2008563" cy="646331"/>
              </a:xfrm>
              <a:prstGeom prst="rect">
                <a:avLst/>
              </a:prstGeom>
              <a:noFill/>
            </p:spPr>
            <p:txBody>
              <a:bodyPr wrap="none" rtlCol="0">
                <a:spAutoFit/>
              </a:bodyPr>
              <a:lstStyle/>
              <a:p>
                <a:r>
                  <a:rPr lang="es-CO" dirty="0"/>
                  <a:t>Coordinates</a:t>
                </a:r>
              </a:p>
              <a:p>
                <a14:m>
                  <m:oMath xmlns:m="http://schemas.openxmlformats.org/officeDocument/2006/math">
                    <m:sSub>
                      <m:sSubPr>
                        <m:ctrlPr>
                          <a:rPr lang="es-CO" i="1">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i="1">
                            <a:solidFill>
                              <a:schemeClr val="bg2">
                                <a:lumMod val="50000"/>
                              </a:schemeClr>
                            </a:solidFill>
                            <a:latin typeface="Cambria Math" panose="02040503050406030204" pitchFamily="18" charset="0"/>
                          </a:rPr>
                          <m:t>1</m:t>
                        </m:r>
                      </m:sub>
                    </m:sSub>
                    <m:r>
                      <a:rPr lang="es-CO" b="0" i="1" smtClean="0">
                        <a:solidFill>
                          <a:schemeClr val="bg2">
                            <a:lumMod val="50000"/>
                          </a:schemeClr>
                        </a:solidFill>
                        <a:latin typeface="Cambria Math" panose="02040503050406030204" pitchFamily="18" charset="0"/>
                      </a:rPr>
                      <m:t>=9</m:t>
                    </m:r>
                  </m:oMath>
                </a14:m>
                <a:r>
                  <a:rPr lang="es-CO" dirty="0"/>
                  <a:t> and </a:t>
                </a:r>
                <a14:m>
                  <m:oMath xmlns:m="http://schemas.openxmlformats.org/officeDocument/2006/math">
                    <m:sSub>
                      <m:sSubPr>
                        <m:ctrlPr>
                          <a:rPr lang="es-CO" i="1">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b="0" i="1" smtClean="0">
                            <a:solidFill>
                              <a:schemeClr val="bg2">
                                <a:lumMod val="50000"/>
                              </a:schemeClr>
                            </a:solidFill>
                            <a:latin typeface="Cambria Math" panose="02040503050406030204" pitchFamily="18" charset="0"/>
                          </a:rPr>
                          <m:t>2</m:t>
                        </m:r>
                      </m:sub>
                    </m:sSub>
                    <m:r>
                      <a:rPr lang="es-CO" i="1">
                        <a:solidFill>
                          <a:schemeClr val="bg2">
                            <a:lumMod val="50000"/>
                          </a:schemeClr>
                        </a:solidFill>
                        <a:latin typeface="Cambria Math" panose="02040503050406030204" pitchFamily="18" charset="0"/>
                      </a:rPr>
                      <m:t>=</m:t>
                    </m:r>
                    <m:r>
                      <a:rPr lang="es-CO" b="0" i="1" smtClean="0">
                        <a:solidFill>
                          <a:schemeClr val="bg2">
                            <a:lumMod val="50000"/>
                          </a:schemeClr>
                        </a:solidFill>
                        <a:latin typeface="Cambria Math" panose="02040503050406030204" pitchFamily="18" charset="0"/>
                      </a:rPr>
                      <m:t>6</m:t>
                    </m:r>
                  </m:oMath>
                </a14:m>
                <a:r>
                  <a:rPr lang="es-CO" dirty="0"/>
                  <a:t> </a:t>
                </a:r>
              </a:p>
            </p:txBody>
          </p:sp>
        </mc:Choice>
        <mc:Fallback xmlns="">
          <p:sp>
            <p:nvSpPr>
              <p:cNvPr id="25" name="CuadroTexto 24">
                <a:extLst>
                  <a:ext uri="{FF2B5EF4-FFF2-40B4-BE49-F238E27FC236}">
                    <a16:creationId xmlns:a16="http://schemas.microsoft.com/office/drawing/2014/main" id="{DD4BE744-AE3D-4F08-8518-A774F760C3DD}"/>
                  </a:ext>
                </a:extLst>
              </p:cNvPr>
              <p:cNvSpPr txBox="1">
                <a:spLocks noRot="1" noChangeAspect="1" noMove="1" noResize="1" noEditPoints="1" noAdjustHandles="1" noChangeArrowheads="1" noChangeShapeType="1" noTextEdit="1"/>
              </p:cNvSpPr>
              <p:nvPr/>
            </p:nvSpPr>
            <p:spPr>
              <a:xfrm>
                <a:off x="1663337" y="1884644"/>
                <a:ext cx="2008563" cy="646331"/>
              </a:xfrm>
              <a:prstGeom prst="rect">
                <a:avLst/>
              </a:prstGeom>
              <a:blipFill>
                <a:blip r:embed="rId8"/>
                <a:stretch>
                  <a:fillRect l="-2736" t="-4717" b="-14151"/>
                </a:stretch>
              </a:blipFill>
            </p:spPr>
            <p:txBody>
              <a:bodyPr/>
              <a:lstStyle/>
              <a:p>
                <a:r>
                  <a:rPr lang="es-CO">
                    <a:noFill/>
                  </a:rPr>
                  <a:t> </a:t>
                </a:r>
              </a:p>
            </p:txBody>
          </p:sp>
        </mc:Fallback>
      </mc:AlternateContent>
    </p:spTree>
    <p:extLst>
      <p:ext uri="{BB962C8B-B14F-4D97-AF65-F5344CB8AC3E}">
        <p14:creationId xmlns:p14="http://schemas.microsoft.com/office/powerpoint/2010/main" val="1268266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ángulo 51">
            <a:extLst>
              <a:ext uri="{FF2B5EF4-FFF2-40B4-BE49-F238E27FC236}">
                <a16:creationId xmlns:a16="http://schemas.microsoft.com/office/drawing/2014/main" id="{E020DA7A-5F4C-4B20-BA52-5B873D0D6D99}"/>
              </a:ext>
            </a:extLst>
          </p:cNvPr>
          <p:cNvSpPr/>
          <p:nvPr/>
        </p:nvSpPr>
        <p:spPr>
          <a:xfrm>
            <a:off x="4595753" y="3980979"/>
            <a:ext cx="100012" cy="809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99" y="-30989"/>
            <a:ext cx="12192000" cy="6858000"/>
          </a:xfrm>
          <a:prstGeom prst="rect">
            <a:avLst/>
          </a:prstGeom>
        </p:spPr>
      </p:pic>
      <p:sp>
        <p:nvSpPr>
          <p:cNvPr id="61" name="Rectángulo 60">
            <a:extLst>
              <a:ext uri="{FF2B5EF4-FFF2-40B4-BE49-F238E27FC236}">
                <a16:creationId xmlns:a16="http://schemas.microsoft.com/office/drawing/2014/main" id="{6D960F9A-7705-4771-80A4-511179FB5267}"/>
              </a:ext>
            </a:extLst>
          </p:cNvPr>
          <p:cNvSpPr/>
          <p:nvPr/>
        </p:nvSpPr>
        <p:spPr>
          <a:xfrm>
            <a:off x="4789237" y="3990945"/>
            <a:ext cx="100012" cy="809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ectángulo 59">
            <a:extLst>
              <a:ext uri="{FF2B5EF4-FFF2-40B4-BE49-F238E27FC236}">
                <a16:creationId xmlns:a16="http://schemas.microsoft.com/office/drawing/2014/main" id="{CD1D9C1B-1C63-4F6E-9077-0F378EC5F528}"/>
              </a:ext>
            </a:extLst>
          </p:cNvPr>
          <p:cNvSpPr/>
          <p:nvPr/>
        </p:nvSpPr>
        <p:spPr>
          <a:xfrm>
            <a:off x="5116006" y="3980979"/>
            <a:ext cx="100012" cy="809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58">
            <a:extLst>
              <a:ext uri="{FF2B5EF4-FFF2-40B4-BE49-F238E27FC236}">
                <a16:creationId xmlns:a16="http://schemas.microsoft.com/office/drawing/2014/main" id="{F5DC0F83-D2C1-43D5-BF49-F16ED635F4D7}"/>
              </a:ext>
            </a:extLst>
          </p:cNvPr>
          <p:cNvSpPr/>
          <p:nvPr/>
        </p:nvSpPr>
        <p:spPr>
          <a:xfrm>
            <a:off x="5777357" y="3900041"/>
            <a:ext cx="100012" cy="809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Rectángulo 57">
            <a:extLst>
              <a:ext uri="{FF2B5EF4-FFF2-40B4-BE49-F238E27FC236}">
                <a16:creationId xmlns:a16="http://schemas.microsoft.com/office/drawing/2014/main" id="{33360CFF-6E13-4D2A-8DBA-E6ED0001C5B5}"/>
              </a:ext>
            </a:extLst>
          </p:cNvPr>
          <p:cNvSpPr/>
          <p:nvPr/>
        </p:nvSpPr>
        <p:spPr>
          <a:xfrm>
            <a:off x="6117269" y="3905849"/>
            <a:ext cx="100012" cy="809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49">
            <a:extLst>
              <a:ext uri="{FF2B5EF4-FFF2-40B4-BE49-F238E27FC236}">
                <a16:creationId xmlns:a16="http://schemas.microsoft.com/office/drawing/2014/main" id="{18D7EF65-9D87-44A0-92C9-331989E3C29F}"/>
              </a:ext>
            </a:extLst>
          </p:cNvPr>
          <p:cNvSpPr/>
          <p:nvPr/>
        </p:nvSpPr>
        <p:spPr>
          <a:xfrm>
            <a:off x="6644146" y="3890856"/>
            <a:ext cx="121920" cy="959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1" name="Conector recto de flecha 30">
            <a:extLst>
              <a:ext uri="{FF2B5EF4-FFF2-40B4-BE49-F238E27FC236}">
                <a16:creationId xmlns:a16="http://schemas.microsoft.com/office/drawing/2014/main" id="{8B890C6A-B2A3-462E-9E69-AB133F944061}"/>
              </a:ext>
            </a:extLst>
          </p:cNvPr>
          <p:cNvCxnSpPr>
            <a:cxnSpLocks/>
          </p:cNvCxnSpPr>
          <p:nvPr/>
        </p:nvCxnSpPr>
        <p:spPr>
          <a:xfrm>
            <a:off x="2883032" y="3986788"/>
            <a:ext cx="5442362" cy="0"/>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chemeClr val="bg1"/>
                </a:solidFill>
                <a:latin typeface="Arial" panose="020B0604020202020204" pitchFamily="34" charset="0"/>
                <a:ea typeface="Roboto Slab" pitchFamily="2" charset="0"/>
                <a:cs typeface="Arial" panose="020B0604020202020204" pitchFamily="34" charset="0"/>
              </a:rPr>
              <a:t>PCA </a:t>
            </a:r>
            <a:r>
              <a:rPr lang="es-CO" sz="3200" b="1" dirty="0" err="1">
                <a:solidFill>
                  <a:schemeClr val="bg1"/>
                </a:solidFill>
                <a:latin typeface="Arial" panose="020B0604020202020204" pitchFamily="34" charset="0"/>
                <a:ea typeface="Roboto Slab" pitchFamily="2" charset="0"/>
                <a:cs typeface="Arial" panose="020B0604020202020204" pitchFamily="34" charset="0"/>
              </a:rPr>
              <a:t>Algorithm</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pic>
        <p:nvPicPr>
          <p:cNvPr id="15" name="Gráfico 14" descr="Cerrar">
            <a:extLst>
              <a:ext uri="{FF2B5EF4-FFF2-40B4-BE49-F238E27FC236}">
                <a16:creationId xmlns:a16="http://schemas.microsoft.com/office/drawing/2014/main" id="{5A58B9AA-2F64-4267-9D24-36F73B9CD83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244" y="4283836"/>
            <a:ext cx="191877" cy="191877"/>
          </a:xfrm>
          <a:prstGeom prst="rect">
            <a:avLst/>
          </a:prstGeom>
        </p:spPr>
      </p:pic>
      <p:pic>
        <p:nvPicPr>
          <p:cNvPr id="16" name="Gráfico 15" descr="Cerrar">
            <a:extLst>
              <a:ext uri="{FF2B5EF4-FFF2-40B4-BE49-F238E27FC236}">
                <a16:creationId xmlns:a16="http://schemas.microsoft.com/office/drawing/2014/main" id="{2333444D-A24B-4F9F-8A3C-5984AEC9119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5049" y="4475713"/>
            <a:ext cx="191877" cy="191877"/>
          </a:xfrm>
          <a:prstGeom prst="rect">
            <a:avLst/>
          </a:prstGeom>
        </p:spPr>
      </p:pic>
      <p:pic>
        <p:nvPicPr>
          <p:cNvPr id="17" name="Gráfico 16" descr="Cerrar">
            <a:extLst>
              <a:ext uri="{FF2B5EF4-FFF2-40B4-BE49-F238E27FC236}">
                <a16:creationId xmlns:a16="http://schemas.microsoft.com/office/drawing/2014/main" id="{F5924356-9685-4A7B-A5D4-634EE831F07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4121" y="4801620"/>
            <a:ext cx="191877" cy="191877"/>
          </a:xfrm>
          <a:prstGeom prst="rect">
            <a:avLst/>
          </a:prstGeom>
        </p:spPr>
      </p:pic>
      <p:pic>
        <p:nvPicPr>
          <p:cNvPr id="18" name="Gráfico 17" descr="Cerrar">
            <a:extLst>
              <a:ext uri="{FF2B5EF4-FFF2-40B4-BE49-F238E27FC236}">
                <a16:creationId xmlns:a16="http://schemas.microsoft.com/office/drawing/2014/main" id="{85F0CFC3-17F9-496F-B75B-626792C0A87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6906" y="3401925"/>
            <a:ext cx="191877" cy="191877"/>
          </a:xfrm>
          <a:prstGeom prst="rect">
            <a:avLst/>
          </a:prstGeom>
        </p:spPr>
      </p:pic>
      <p:pic>
        <p:nvPicPr>
          <p:cNvPr id="19" name="Gráfico 18" descr="Cerrar">
            <a:extLst>
              <a:ext uri="{FF2B5EF4-FFF2-40B4-BE49-F238E27FC236}">
                <a16:creationId xmlns:a16="http://schemas.microsoft.com/office/drawing/2014/main" id="{214BED98-7D3E-4C64-AA63-C3C02FBD739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17834" y="3662831"/>
            <a:ext cx="191877" cy="191877"/>
          </a:xfrm>
          <a:prstGeom prst="rect">
            <a:avLst/>
          </a:prstGeom>
        </p:spPr>
      </p:pic>
      <p:pic>
        <p:nvPicPr>
          <p:cNvPr id="20" name="Gráfico 19" descr="Cerrar">
            <a:extLst>
              <a:ext uri="{FF2B5EF4-FFF2-40B4-BE49-F238E27FC236}">
                <a16:creationId xmlns:a16="http://schemas.microsoft.com/office/drawing/2014/main" id="{86BA5AA6-082E-4708-9898-66C4C20D0B9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48208" y="2910602"/>
            <a:ext cx="191877" cy="191877"/>
          </a:xfrm>
          <a:prstGeom prst="rect">
            <a:avLst/>
          </a:prstGeom>
        </p:spPr>
      </p:pic>
      <p:sp>
        <p:nvSpPr>
          <p:cNvPr id="26" name="Elipse 25">
            <a:extLst>
              <a:ext uri="{FF2B5EF4-FFF2-40B4-BE49-F238E27FC236}">
                <a16:creationId xmlns:a16="http://schemas.microsoft.com/office/drawing/2014/main" id="{3C9C7C71-93E8-4479-B168-64C3B6F88771}"/>
              </a:ext>
            </a:extLst>
          </p:cNvPr>
          <p:cNvSpPr/>
          <p:nvPr/>
        </p:nvSpPr>
        <p:spPr>
          <a:xfrm>
            <a:off x="5477693" y="3933016"/>
            <a:ext cx="126522" cy="107543"/>
          </a:xfrm>
          <a:prstGeom prst="ellipse">
            <a:avLst/>
          </a:prstGeom>
          <a:solidFill>
            <a:schemeClr val="accent6">
              <a:lumMod val="5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a:extLst>
              <a:ext uri="{FF2B5EF4-FFF2-40B4-BE49-F238E27FC236}">
                <a16:creationId xmlns:a16="http://schemas.microsoft.com/office/drawing/2014/main" id="{35C7036B-B635-4C0F-98DB-C00DAFF13BD1}"/>
              </a:ext>
            </a:extLst>
          </p:cNvPr>
          <p:cNvCxnSpPr/>
          <p:nvPr/>
        </p:nvCxnSpPr>
        <p:spPr>
          <a:xfrm flipH="1">
            <a:off x="6644146" y="3102479"/>
            <a:ext cx="1" cy="88430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B7C22EDD-DEFE-4C56-AADF-A700EA24DF52}"/>
              </a:ext>
            </a:extLst>
          </p:cNvPr>
          <p:cNvCxnSpPr>
            <a:cxnSpLocks/>
          </p:cNvCxnSpPr>
          <p:nvPr/>
        </p:nvCxnSpPr>
        <p:spPr>
          <a:xfrm flipH="1">
            <a:off x="6113772" y="3783281"/>
            <a:ext cx="2" cy="2035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2048DB06-0CC1-4FB8-A9F2-7C79BFDA1245}"/>
              </a:ext>
            </a:extLst>
          </p:cNvPr>
          <p:cNvCxnSpPr>
            <a:cxnSpLocks/>
          </p:cNvCxnSpPr>
          <p:nvPr/>
        </p:nvCxnSpPr>
        <p:spPr>
          <a:xfrm flipH="1">
            <a:off x="5782845" y="3531376"/>
            <a:ext cx="1" cy="45541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CE333BAB-DB3F-4317-9267-B1056E6B127B}"/>
              </a:ext>
            </a:extLst>
          </p:cNvPr>
          <p:cNvCxnSpPr>
            <a:cxnSpLocks/>
            <a:endCxn id="16" idx="0"/>
          </p:cNvCxnSpPr>
          <p:nvPr/>
        </p:nvCxnSpPr>
        <p:spPr>
          <a:xfrm>
            <a:off x="5120988" y="3991647"/>
            <a:ext cx="0" cy="4840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0E8979B5-7C3F-4ED8-BD5D-A1D43595D965}"/>
              </a:ext>
            </a:extLst>
          </p:cNvPr>
          <p:cNvCxnSpPr>
            <a:cxnSpLocks/>
          </p:cNvCxnSpPr>
          <p:nvPr/>
        </p:nvCxnSpPr>
        <p:spPr>
          <a:xfrm>
            <a:off x="4594176" y="3986787"/>
            <a:ext cx="0" cy="25889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554C576E-37E1-48E6-8422-7B6D727AD33E}"/>
              </a:ext>
            </a:extLst>
          </p:cNvPr>
          <p:cNvCxnSpPr>
            <a:cxnSpLocks/>
            <a:endCxn id="17" idx="0"/>
          </p:cNvCxnSpPr>
          <p:nvPr/>
        </p:nvCxnSpPr>
        <p:spPr>
          <a:xfrm>
            <a:off x="4790059" y="4006157"/>
            <a:ext cx="1" cy="7954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526F0051-40EA-4F6A-90E6-C2B859C95641}"/>
              </a:ext>
            </a:extLst>
          </p:cNvPr>
          <p:cNvCxnSpPr/>
          <p:nvPr/>
        </p:nvCxnSpPr>
        <p:spPr>
          <a:xfrm>
            <a:off x="5540954" y="4116233"/>
            <a:ext cx="241890"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A807D310-A615-4C93-A88B-363769614A30}"/>
              </a:ext>
            </a:extLst>
          </p:cNvPr>
          <p:cNvCxnSpPr>
            <a:cxnSpLocks/>
          </p:cNvCxnSpPr>
          <p:nvPr/>
        </p:nvCxnSpPr>
        <p:spPr>
          <a:xfrm>
            <a:off x="5540954" y="4268633"/>
            <a:ext cx="572818"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id="{6C84F070-7937-4322-AA49-51236713FFE8}"/>
              </a:ext>
            </a:extLst>
          </p:cNvPr>
          <p:cNvCxnSpPr>
            <a:cxnSpLocks/>
          </p:cNvCxnSpPr>
          <p:nvPr/>
        </p:nvCxnSpPr>
        <p:spPr>
          <a:xfrm>
            <a:off x="5540954" y="4403888"/>
            <a:ext cx="1103192"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F5448B4A-B859-4DC5-8D97-6BD49EF97E12}"/>
                  </a:ext>
                </a:extLst>
              </p:cNvPr>
              <p:cNvSpPr txBox="1"/>
              <p:nvPr/>
            </p:nvSpPr>
            <p:spPr>
              <a:xfrm>
                <a:off x="8212677" y="3914504"/>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O" b="0" i="1" smtClean="0">
                          <a:solidFill>
                            <a:schemeClr val="bg2">
                              <a:lumMod val="50000"/>
                            </a:schemeClr>
                          </a:solidFill>
                          <a:latin typeface="Cambria Math" panose="02040503050406030204" pitchFamily="18" charset="0"/>
                        </a:rPr>
                        <m:t>𝑧</m:t>
                      </m:r>
                    </m:oMath>
                  </m:oMathPara>
                </a14:m>
                <a:endParaRPr lang="es-CO" dirty="0"/>
              </a:p>
            </p:txBody>
          </p:sp>
        </mc:Choice>
        <mc:Fallback xmlns="">
          <p:sp>
            <p:nvSpPr>
              <p:cNvPr id="54" name="CuadroTexto 53">
                <a:extLst>
                  <a:ext uri="{FF2B5EF4-FFF2-40B4-BE49-F238E27FC236}">
                    <a16:creationId xmlns:a16="http://schemas.microsoft.com/office/drawing/2014/main" id="{F5448B4A-B859-4DC5-8D97-6BD49EF97E12}"/>
                  </a:ext>
                </a:extLst>
              </p:cNvPr>
              <p:cNvSpPr txBox="1">
                <a:spLocks noRot="1" noChangeAspect="1" noMove="1" noResize="1" noEditPoints="1" noAdjustHandles="1" noChangeArrowheads="1" noChangeShapeType="1" noTextEdit="1"/>
              </p:cNvSpPr>
              <p:nvPr/>
            </p:nvSpPr>
            <p:spPr>
              <a:xfrm>
                <a:off x="8212677" y="3914504"/>
                <a:ext cx="353750" cy="369332"/>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711D342D-2BF2-4E57-920C-66F5010CF8C4}"/>
                  </a:ext>
                </a:extLst>
              </p:cNvPr>
              <p:cNvSpPr txBox="1"/>
              <p:nvPr/>
            </p:nvSpPr>
            <p:spPr>
              <a:xfrm>
                <a:off x="546247" y="1682554"/>
                <a:ext cx="5744778" cy="1200329"/>
              </a:xfrm>
              <a:prstGeom prst="rect">
                <a:avLst/>
              </a:prstGeom>
              <a:noFill/>
            </p:spPr>
            <p:txBody>
              <a:bodyPr wrap="none" rtlCol="0">
                <a:spAutoFit/>
              </a:bodyPr>
              <a:lstStyle/>
              <a:p>
                <a:r>
                  <a:rPr lang="es-CO" dirty="0"/>
                  <a:t>The </a:t>
                </a:r>
                <a:r>
                  <a:rPr lang="es-CO" dirty="0" err="1"/>
                  <a:t>samples</a:t>
                </a:r>
                <a:r>
                  <a:rPr lang="es-CO" dirty="0"/>
                  <a:t> are </a:t>
                </a:r>
                <a:r>
                  <a:rPr lang="es-CO" dirty="0" err="1"/>
                  <a:t>projected</a:t>
                </a:r>
                <a:r>
                  <a:rPr lang="es-CO" dirty="0"/>
                  <a:t> </a:t>
                </a:r>
                <a:r>
                  <a:rPr lang="es-CO" dirty="0" err="1"/>
                  <a:t>into</a:t>
                </a:r>
                <a:r>
                  <a:rPr lang="es-CO" dirty="0"/>
                  <a:t> </a:t>
                </a:r>
                <a:r>
                  <a:rPr lang="es-CO" dirty="0" err="1"/>
                  <a:t>the</a:t>
                </a:r>
                <a:r>
                  <a:rPr lang="es-CO" dirty="0"/>
                  <a:t> new axis </a:t>
                </a:r>
                <a14:m>
                  <m:oMath xmlns:m="http://schemas.openxmlformats.org/officeDocument/2006/math">
                    <m:r>
                      <a:rPr lang="es-CO" i="1">
                        <a:solidFill>
                          <a:schemeClr val="bg2">
                            <a:lumMod val="50000"/>
                          </a:schemeClr>
                        </a:solidFill>
                        <a:latin typeface="Cambria Math" panose="02040503050406030204" pitchFamily="18" charset="0"/>
                      </a:rPr>
                      <m:t>𝑧</m:t>
                    </m:r>
                  </m:oMath>
                </a14:m>
                <a:endParaRPr lang="es-CO" dirty="0">
                  <a:solidFill>
                    <a:schemeClr val="bg2">
                      <a:lumMod val="50000"/>
                    </a:schemeClr>
                  </a:solidFill>
                </a:endParaRPr>
              </a:p>
              <a:p>
                <a:endParaRPr lang="es-CO" dirty="0"/>
              </a:p>
              <a:p>
                <a:r>
                  <a:rPr lang="es-CO" dirty="0" err="1"/>
                  <a:t>This</a:t>
                </a:r>
                <a:r>
                  <a:rPr lang="es-CO" dirty="0"/>
                  <a:t> </a:t>
                </a:r>
                <a:r>
                  <a:rPr lang="es-CO" dirty="0" err="1"/>
                  <a:t>projection</a:t>
                </a:r>
                <a:r>
                  <a:rPr lang="es-CO" dirty="0"/>
                  <a:t> captures </a:t>
                </a:r>
                <a:r>
                  <a:rPr lang="es-CO" dirty="0" err="1"/>
                  <a:t>the</a:t>
                </a:r>
                <a:r>
                  <a:rPr lang="es-CO" dirty="0"/>
                  <a:t> “spread” </a:t>
                </a:r>
                <a:r>
                  <a:rPr lang="es-CO" dirty="0" err="1"/>
                  <a:t>of</a:t>
                </a:r>
                <a:r>
                  <a:rPr lang="es-CO" dirty="0"/>
                  <a:t> </a:t>
                </a:r>
                <a:r>
                  <a:rPr lang="es-CO" dirty="0" err="1"/>
                  <a:t>the</a:t>
                </a:r>
                <a:r>
                  <a:rPr lang="es-CO" dirty="0"/>
                  <a:t> data (</a:t>
                </a:r>
                <a:r>
                  <a:rPr lang="es-CO" dirty="0" err="1"/>
                  <a:t>variance</a:t>
                </a:r>
                <a:r>
                  <a:rPr lang="es-CO" dirty="0"/>
                  <a:t>)</a:t>
                </a:r>
              </a:p>
              <a:p>
                <a:r>
                  <a:rPr lang="es-CO" dirty="0"/>
                  <a:t> </a:t>
                </a:r>
              </a:p>
            </p:txBody>
          </p:sp>
        </mc:Choice>
        <mc:Fallback xmlns="">
          <p:sp>
            <p:nvSpPr>
              <p:cNvPr id="55" name="CuadroTexto 54">
                <a:extLst>
                  <a:ext uri="{FF2B5EF4-FFF2-40B4-BE49-F238E27FC236}">
                    <a16:creationId xmlns:a16="http://schemas.microsoft.com/office/drawing/2014/main" id="{711D342D-2BF2-4E57-920C-66F5010CF8C4}"/>
                  </a:ext>
                </a:extLst>
              </p:cNvPr>
              <p:cNvSpPr txBox="1">
                <a:spLocks noRot="1" noChangeAspect="1" noMove="1" noResize="1" noEditPoints="1" noAdjustHandles="1" noChangeArrowheads="1" noChangeShapeType="1" noTextEdit="1"/>
              </p:cNvSpPr>
              <p:nvPr/>
            </p:nvSpPr>
            <p:spPr>
              <a:xfrm>
                <a:off x="546247" y="1682554"/>
                <a:ext cx="5744778" cy="1200329"/>
              </a:xfrm>
              <a:prstGeom prst="rect">
                <a:avLst/>
              </a:prstGeom>
              <a:blipFill>
                <a:blip r:embed="rId7"/>
                <a:stretch>
                  <a:fillRect l="-955" t="-2538" r="-106"/>
                </a:stretch>
              </a:blipFill>
            </p:spPr>
            <p:txBody>
              <a:bodyPr/>
              <a:lstStyle/>
              <a:p>
                <a:r>
                  <a:rPr lang="es-CO">
                    <a:noFill/>
                  </a:rPr>
                  <a:t> </a:t>
                </a:r>
              </a:p>
            </p:txBody>
          </p:sp>
        </mc:Fallback>
      </mc:AlternateContent>
      <p:sp>
        <p:nvSpPr>
          <p:cNvPr id="62" name="CuadroTexto 61">
            <a:extLst>
              <a:ext uri="{FF2B5EF4-FFF2-40B4-BE49-F238E27FC236}">
                <a16:creationId xmlns:a16="http://schemas.microsoft.com/office/drawing/2014/main" id="{2DA1E7FE-D721-4E71-AAE9-11A25ACE347F}"/>
              </a:ext>
            </a:extLst>
          </p:cNvPr>
          <p:cNvSpPr txBox="1"/>
          <p:nvPr/>
        </p:nvSpPr>
        <p:spPr>
          <a:xfrm>
            <a:off x="1670297" y="5463053"/>
            <a:ext cx="8536952" cy="646331"/>
          </a:xfrm>
          <a:prstGeom prst="rect">
            <a:avLst/>
          </a:prstGeom>
          <a:noFill/>
        </p:spPr>
        <p:txBody>
          <a:bodyPr wrap="none" rtlCol="0">
            <a:spAutoFit/>
          </a:bodyPr>
          <a:lstStyle/>
          <a:p>
            <a:r>
              <a:rPr lang="es-CO" dirty="0" err="1"/>
              <a:t>If</a:t>
            </a:r>
            <a:r>
              <a:rPr lang="es-CO" dirty="0"/>
              <a:t> </a:t>
            </a:r>
            <a:r>
              <a:rPr lang="es-CO" dirty="0" err="1"/>
              <a:t>the</a:t>
            </a:r>
            <a:r>
              <a:rPr lang="es-CO" dirty="0"/>
              <a:t> </a:t>
            </a:r>
            <a:r>
              <a:rPr lang="es-CO" dirty="0" err="1"/>
              <a:t>variance</a:t>
            </a:r>
            <a:r>
              <a:rPr lang="es-CO" dirty="0"/>
              <a:t> </a:t>
            </a:r>
            <a:r>
              <a:rPr lang="es-CO" dirty="0" err="1"/>
              <a:t>if</a:t>
            </a:r>
            <a:r>
              <a:rPr lang="es-CO" dirty="0"/>
              <a:t> </a:t>
            </a:r>
            <a:r>
              <a:rPr lang="es-CO" dirty="0" err="1"/>
              <a:t>large</a:t>
            </a:r>
            <a:r>
              <a:rPr lang="es-CO" dirty="0"/>
              <a:t>, </a:t>
            </a:r>
            <a:r>
              <a:rPr lang="es-CO" dirty="0" err="1"/>
              <a:t>important</a:t>
            </a:r>
            <a:r>
              <a:rPr lang="es-CO" dirty="0"/>
              <a:t> </a:t>
            </a:r>
            <a:r>
              <a:rPr lang="es-CO" dirty="0" err="1"/>
              <a:t>information</a:t>
            </a:r>
            <a:r>
              <a:rPr lang="es-CO" dirty="0"/>
              <a:t> </a:t>
            </a:r>
            <a:r>
              <a:rPr lang="es-CO" dirty="0" err="1"/>
              <a:t>is</a:t>
            </a:r>
            <a:r>
              <a:rPr lang="es-CO" dirty="0"/>
              <a:t> </a:t>
            </a:r>
            <a:r>
              <a:rPr lang="es-CO" dirty="0" err="1"/>
              <a:t>being</a:t>
            </a:r>
            <a:r>
              <a:rPr lang="es-CO" dirty="0"/>
              <a:t> </a:t>
            </a:r>
            <a:r>
              <a:rPr lang="es-CO" dirty="0" err="1"/>
              <a:t>captured</a:t>
            </a:r>
            <a:r>
              <a:rPr lang="es-CO" dirty="0"/>
              <a:t> </a:t>
            </a:r>
            <a:r>
              <a:rPr lang="es-CO" dirty="0" err="1"/>
              <a:t>from</a:t>
            </a:r>
            <a:r>
              <a:rPr lang="es-CO" dirty="0"/>
              <a:t> </a:t>
            </a:r>
            <a:r>
              <a:rPr lang="es-CO" dirty="0" err="1"/>
              <a:t>the</a:t>
            </a:r>
            <a:r>
              <a:rPr lang="es-CO" dirty="0"/>
              <a:t> original </a:t>
            </a:r>
            <a:r>
              <a:rPr lang="es-CO" dirty="0" err="1"/>
              <a:t>samples</a:t>
            </a:r>
            <a:endParaRPr lang="es-CO" dirty="0"/>
          </a:p>
          <a:p>
            <a:r>
              <a:rPr lang="es-CO" dirty="0"/>
              <a:t> </a:t>
            </a:r>
          </a:p>
        </p:txBody>
      </p:sp>
      <p:sp>
        <p:nvSpPr>
          <p:cNvPr id="53" name="Abrir llave 52">
            <a:extLst>
              <a:ext uri="{FF2B5EF4-FFF2-40B4-BE49-F238E27FC236}">
                <a16:creationId xmlns:a16="http://schemas.microsoft.com/office/drawing/2014/main" id="{27E11535-5050-4F92-BF96-B167DA20EF5E}"/>
              </a:ext>
            </a:extLst>
          </p:cNvPr>
          <p:cNvSpPr/>
          <p:nvPr/>
        </p:nvSpPr>
        <p:spPr>
          <a:xfrm rot="5400000">
            <a:off x="5535943" y="1748631"/>
            <a:ext cx="166435" cy="2049970"/>
          </a:xfrm>
          <a:prstGeom prst="leftBrace">
            <a:avLst/>
          </a:prstGeom>
          <a:ln w="28575">
            <a:solidFill>
              <a:srgbClr val="005C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65" name="Elipse 64">
            <a:extLst>
              <a:ext uri="{FF2B5EF4-FFF2-40B4-BE49-F238E27FC236}">
                <a16:creationId xmlns:a16="http://schemas.microsoft.com/office/drawing/2014/main" id="{1A11ED84-6C9C-4F8E-8A9C-DDC50AF5576C}"/>
              </a:ext>
            </a:extLst>
          </p:cNvPr>
          <p:cNvSpPr/>
          <p:nvPr/>
        </p:nvSpPr>
        <p:spPr>
          <a:xfrm>
            <a:off x="4530071" y="3933014"/>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Elipse 66">
            <a:extLst>
              <a:ext uri="{FF2B5EF4-FFF2-40B4-BE49-F238E27FC236}">
                <a16:creationId xmlns:a16="http://schemas.microsoft.com/office/drawing/2014/main" id="{D0742185-CB25-46AB-9B74-568468A6C451}"/>
              </a:ext>
            </a:extLst>
          </p:cNvPr>
          <p:cNvSpPr/>
          <p:nvPr/>
        </p:nvSpPr>
        <p:spPr>
          <a:xfrm>
            <a:off x="4721819" y="3938821"/>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Elipse 68">
            <a:extLst>
              <a:ext uri="{FF2B5EF4-FFF2-40B4-BE49-F238E27FC236}">
                <a16:creationId xmlns:a16="http://schemas.microsoft.com/office/drawing/2014/main" id="{76ED0A9C-41F7-4FC7-B8B0-044AE2154696}"/>
              </a:ext>
            </a:extLst>
          </p:cNvPr>
          <p:cNvSpPr/>
          <p:nvPr/>
        </p:nvSpPr>
        <p:spPr>
          <a:xfrm>
            <a:off x="5052745" y="3928120"/>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F46DB14A-BEE3-4712-8366-158970F8FC74}"/>
              </a:ext>
            </a:extLst>
          </p:cNvPr>
          <p:cNvSpPr/>
          <p:nvPr/>
        </p:nvSpPr>
        <p:spPr>
          <a:xfrm>
            <a:off x="5725561" y="3937173"/>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1" name="Elipse 70">
            <a:extLst>
              <a:ext uri="{FF2B5EF4-FFF2-40B4-BE49-F238E27FC236}">
                <a16:creationId xmlns:a16="http://schemas.microsoft.com/office/drawing/2014/main" id="{E7F85292-8897-4C04-853E-5581B6DBCCEA}"/>
              </a:ext>
            </a:extLst>
          </p:cNvPr>
          <p:cNvSpPr/>
          <p:nvPr/>
        </p:nvSpPr>
        <p:spPr>
          <a:xfrm>
            <a:off x="6046438" y="3938342"/>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2" name="Elipse 71">
            <a:extLst>
              <a:ext uri="{FF2B5EF4-FFF2-40B4-BE49-F238E27FC236}">
                <a16:creationId xmlns:a16="http://schemas.microsoft.com/office/drawing/2014/main" id="{1360DCEF-597D-4DDC-8FC2-A634B38137C7}"/>
              </a:ext>
            </a:extLst>
          </p:cNvPr>
          <p:cNvSpPr/>
          <p:nvPr/>
        </p:nvSpPr>
        <p:spPr>
          <a:xfrm>
            <a:off x="6585850" y="3930032"/>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233500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ángulo 51">
            <a:extLst>
              <a:ext uri="{FF2B5EF4-FFF2-40B4-BE49-F238E27FC236}">
                <a16:creationId xmlns:a16="http://schemas.microsoft.com/office/drawing/2014/main" id="{E020DA7A-5F4C-4B20-BA52-5B873D0D6D99}"/>
              </a:ext>
            </a:extLst>
          </p:cNvPr>
          <p:cNvSpPr/>
          <p:nvPr/>
        </p:nvSpPr>
        <p:spPr>
          <a:xfrm>
            <a:off x="4595753" y="3980979"/>
            <a:ext cx="100012" cy="809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74" y="-27075"/>
            <a:ext cx="12192000" cy="6858000"/>
          </a:xfrm>
          <a:prstGeom prst="rect">
            <a:avLst/>
          </a:prstGeom>
        </p:spPr>
      </p:pic>
      <p:cxnSp>
        <p:nvCxnSpPr>
          <p:cNvPr id="31" name="Conector recto de flecha 30">
            <a:extLst>
              <a:ext uri="{FF2B5EF4-FFF2-40B4-BE49-F238E27FC236}">
                <a16:creationId xmlns:a16="http://schemas.microsoft.com/office/drawing/2014/main" id="{8B890C6A-B2A3-462E-9E69-AB133F944061}"/>
              </a:ext>
            </a:extLst>
          </p:cNvPr>
          <p:cNvCxnSpPr>
            <a:cxnSpLocks/>
          </p:cNvCxnSpPr>
          <p:nvPr/>
        </p:nvCxnSpPr>
        <p:spPr>
          <a:xfrm flipH="1" flipV="1">
            <a:off x="4502244" y="1828791"/>
            <a:ext cx="2045964" cy="4258490"/>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chemeClr val="bg1"/>
                </a:solidFill>
                <a:latin typeface="Arial" panose="020B0604020202020204" pitchFamily="34" charset="0"/>
                <a:ea typeface="Roboto Slab" pitchFamily="2" charset="0"/>
                <a:cs typeface="Arial" panose="020B0604020202020204" pitchFamily="34" charset="0"/>
              </a:rPr>
              <a:t>PCA </a:t>
            </a:r>
            <a:r>
              <a:rPr lang="es-CO" sz="3200" b="1" dirty="0" err="1">
                <a:solidFill>
                  <a:schemeClr val="bg1"/>
                </a:solidFill>
                <a:latin typeface="Arial" panose="020B0604020202020204" pitchFamily="34" charset="0"/>
                <a:ea typeface="Roboto Slab" pitchFamily="2" charset="0"/>
                <a:cs typeface="Arial" panose="020B0604020202020204" pitchFamily="34" charset="0"/>
              </a:rPr>
              <a:t>Algorithm</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pic>
        <p:nvPicPr>
          <p:cNvPr id="15" name="Gráfico 14" descr="Cerrar">
            <a:extLst>
              <a:ext uri="{FF2B5EF4-FFF2-40B4-BE49-F238E27FC236}">
                <a16:creationId xmlns:a16="http://schemas.microsoft.com/office/drawing/2014/main" id="{5A58B9AA-2F64-4267-9D24-36F73B9CD83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244" y="4283836"/>
            <a:ext cx="191877" cy="191877"/>
          </a:xfrm>
          <a:prstGeom prst="rect">
            <a:avLst/>
          </a:prstGeom>
        </p:spPr>
      </p:pic>
      <p:pic>
        <p:nvPicPr>
          <p:cNvPr id="16" name="Gráfico 15" descr="Cerrar">
            <a:extLst>
              <a:ext uri="{FF2B5EF4-FFF2-40B4-BE49-F238E27FC236}">
                <a16:creationId xmlns:a16="http://schemas.microsoft.com/office/drawing/2014/main" id="{2333444D-A24B-4F9F-8A3C-5984AEC9119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5049" y="4475713"/>
            <a:ext cx="191877" cy="191877"/>
          </a:xfrm>
          <a:prstGeom prst="rect">
            <a:avLst/>
          </a:prstGeom>
        </p:spPr>
      </p:pic>
      <p:pic>
        <p:nvPicPr>
          <p:cNvPr id="17" name="Gráfico 16" descr="Cerrar">
            <a:extLst>
              <a:ext uri="{FF2B5EF4-FFF2-40B4-BE49-F238E27FC236}">
                <a16:creationId xmlns:a16="http://schemas.microsoft.com/office/drawing/2014/main" id="{F5924356-9685-4A7B-A5D4-634EE831F07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4121" y="4801620"/>
            <a:ext cx="191877" cy="191877"/>
          </a:xfrm>
          <a:prstGeom prst="rect">
            <a:avLst/>
          </a:prstGeom>
        </p:spPr>
      </p:pic>
      <p:pic>
        <p:nvPicPr>
          <p:cNvPr id="18" name="Gráfico 17" descr="Cerrar">
            <a:extLst>
              <a:ext uri="{FF2B5EF4-FFF2-40B4-BE49-F238E27FC236}">
                <a16:creationId xmlns:a16="http://schemas.microsoft.com/office/drawing/2014/main" id="{85F0CFC3-17F9-496F-B75B-626792C0A87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6906" y="3401925"/>
            <a:ext cx="191877" cy="191877"/>
          </a:xfrm>
          <a:prstGeom prst="rect">
            <a:avLst/>
          </a:prstGeom>
        </p:spPr>
      </p:pic>
      <p:pic>
        <p:nvPicPr>
          <p:cNvPr id="19" name="Gráfico 18" descr="Cerrar">
            <a:extLst>
              <a:ext uri="{FF2B5EF4-FFF2-40B4-BE49-F238E27FC236}">
                <a16:creationId xmlns:a16="http://schemas.microsoft.com/office/drawing/2014/main" id="{214BED98-7D3E-4C64-AA63-C3C02FBD739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17834" y="3662831"/>
            <a:ext cx="191877" cy="191877"/>
          </a:xfrm>
          <a:prstGeom prst="rect">
            <a:avLst/>
          </a:prstGeom>
        </p:spPr>
      </p:pic>
      <p:pic>
        <p:nvPicPr>
          <p:cNvPr id="20" name="Gráfico 19" descr="Cerrar">
            <a:extLst>
              <a:ext uri="{FF2B5EF4-FFF2-40B4-BE49-F238E27FC236}">
                <a16:creationId xmlns:a16="http://schemas.microsoft.com/office/drawing/2014/main" id="{86BA5AA6-082E-4708-9898-66C4C20D0B9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48208" y="2910602"/>
            <a:ext cx="191877" cy="191877"/>
          </a:xfrm>
          <a:prstGeom prst="rect">
            <a:avLst/>
          </a:prstGeom>
        </p:spPr>
      </p:pic>
      <p:sp>
        <p:nvSpPr>
          <p:cNvPr id="26" name="Elipse 25">
            <a:extLst>
              <a:ext uri="{FF2B5EF4-FFF2-40B4-BE49-F238E27FC236}">
                <a16:creationId xmlns:a16="http://schemas.microsoft.com/office/drawing/2014/main" id="{3C9C7C71-93E8-4479-B168-64C3B6F88771}"/>
              </a:ext>
            </a:extLst>
          </p:cNvPr>
          <p:cNvSpPr/>
          <p:nvPr/>
        </p:nvSpPr>
        <p:spPr>
          <a:xfrm>
            <a:off x="5477693" y="3933016"/>
            <a:ext cx="126522" cy="107543"/>
          </a:xfrm>
          <a:prstGeom prst="ellipse">
            <a:avLst/>
          </a:prstGeom>
          <a:solidFill>
            <a:schemeClr val="accent6">
              <a:lumMod val="5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a:extLst>
              <a:ext uri="{FF2B5EF4-FFF2-40B4-BE49-F238E27FC236}">
                <a16:creationId xmlns:a16="http://schemas.microsoft.com/office/drawing/2014/main" id="{35C7036B-B635-4C0F-98DB-C00DAFF13BD1}"/>
              </a:ext>
            </a:extLst>
          </p:cNvPr>
          <p:cNvCxnSpPr>
            <a:cxnSpLocks/>
          </p:cNvCxnSpPr>
          <p:nvPr/>
        </p:nvCxnSpPr>
        <p:spPr>
          <a:xfrm flipH="1">
            <a:off x="5384015" y="3006540"/>
            <a:ext cx="1217542" cy="6535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B7C22EDD-DEFE-4C56-AADF-A700EA24DF52}"/>
              </a:ext>
            </a:extLst>
          </p:cNvPr>
          <p:cNvCxnSpPr>
            <a:cxnSpLocks/>
          </p:cNvCxnSpPr>
          <p:nvPr/>
        </p:nvCxnSpPr>
        <p:spPr>
          <a:xfrm flipH="1">
            <a:off x="5569626" y="3764647"/>
            <a:ext cx="544148" cy="27863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2048DB06-0CC1-4FB8-A9F2-7C79BFDA1245}"/>
              </a:ext>
            </a:extLst>
          </p:cNvPr>
          <p:cNvCxnSpPr>
            <a:cxnSpLocks/>
          </p:cNvCxnSpPr>
          <p:nvPr/>
        </p:nvCxnSpPr>
        <p:spPr>
          <a:xfrm flipH="1">
            <a:off x="5384015" y="3495233"/>
            <a:ext cx="387806" cy="21612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CE333BAB-DB3F-4317-9267-B1056E6B127B}"/>
              </a:ext>
            </a:extLst>
          </p:cNvPr>
          <p:cNvCxnSpPr>
            <a:cxnSpLocks/>
          </p:cNvCxnSpPr>
          <p:nvPr/>
        </p:nvCxnSpPr>
        <p:spPr>
          <a:xfrm flipH="1">
            <a:off x="5210301" y="4309487"/>
            <a:ext cx="483227" cy="2300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0E8979B5-7C3F-4ED8-BD5D-A1D43595D965}"/>
              </a:ext>
            </a:extLst>
          </p:cNvPr>
          <p:cNvCxnSpPr>
            <a:cxnSpLocks/>
          </p:cNvCxnSpPr>
          <p:nvPr/>
        </p:nvCxnSpPr>
        <p:spPr>
          <a:xfrm flipH="1">
            <a:off x="4631515" y="3915845"/>
            <a:ext cx="883517" cy="3909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554C576E-37E1-48E6-8422-7B6D727AD33E}"/>
              </a:ext>
            </a:extLst>
          </p:cNvPr>
          <p:cNvCxnSpPr>
            <a:cxnSpLocks/>
            <a:endCxn id="17" idx="3"/>
          </p:cNvCxnSpPr>
          <p:nvPr/>
        </p:nvCxnSpPr>
        <p:spPr>
          <a:xfrm flipH="1">
            <a:off x="4885998" y="4475713"/>
            <a:ext cx="885822" cy="4218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F5448B4A-B859-4DC5-8D97-6BD49EF97E12}"/>
                  </a:ext>
                </a:extLst>
              </p:cNvPr>
              <p:cNvSpPr txBox="1"/>
              <p:nvPr/>
            </p:nvSpPr>
            <p:spPr>
              <a:xfrm>
                <a:off x="4471747" y="1521234"/>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O" b="0" i="1" smtClean="0">
                          <a:solidFill>
                            <a:schemeClr val="bg2">
                              <a:lumMod val="50000"/>
                            </a:schemeClr>
                          </a:solidFill>
                          <a:latin typeface="Cambria Math" panose="02040503050406030204" pitchFamily="18" charset="0"/>
                        </a:rPr>
                        <m:t>𝑧</m:t>
                      </m:r>
                    </m:oMath>
                  </m:oMathPara>
                </a14:m>
                <a:endParaRPr lang="es-CO" dirty="0"/>
              </a:p>
            </p:txBody>
          </p:sp>
        </mc:Choice>
        <mc:Fallback xmlns="">
          <p:sp>
            <p:nvSpPr>
              <p:cNvPr id="54" name="CuadroTexto 53">
                <a:extLst>
                  <a:ext uri="{FF2B5EF4-FFF2-40B4-BE49-F238E27FC236}">
                    <a16:creationId xmlns:a16="http://schemas.microsoft.com/office/drawing/2014/main" id="{F5448B4A-B859-4DC5-8D97-6BD49EF97E12}"/>
                  </a:ext>
                </a:extLst>
              </p:cNvPr>
              <p:cNvSpPr txBox="1">
                <a:spLocks noRot="1" noChangeAspect="1" noMove="1" noResize="1" noEditPoints="1" noAdjustHandles="1" noChangeArrowheads="1" noChangeShapeType="1" noTextEdit="1"/>
              </p:cNvSpPr>
              <p:nvPr/>
            </p:nvSpPr>
            <p:spPr>
              <a:xfrm>
                <a:off x="4471747" y="1521234"/>
                <a:ext cx="353750" cy="369332"/>
              </a:xfrm>
              <a:prstGeom prst="rect">
                <a:avLst/>
              </a:prstGeom>
              <a:blipFill>
                <a:blip r:embed="rId6"/>
                <a:stretch>
                  <a:fillRect/>
                </a:stretch>
              </a:blipFill>
            </p:spPr>
            <p:txBody>
              <a:bodyPr/>
              <a:lstStyle/>
              <a:p>
                <a:r>
                  <a:rPr lang="es-CO">
                    <a:noFill/>
                  </a:rPr>
                  <a:t> </a:t>
                </a:r>
              </a:p>
            </p:txBody>
          </p:sp>
        </mc:Fallback>
      </mc:AlternateContent>
      <p:sp>
        <p:nvSpPr>
          <p:cNvPr id="21" name="Rectángulo 20">
            <a:extLst>
              <a:ext uri="{FF2B5EF4-FFF2-40B4-BE49-F238E27FC236}">
                <a16:creationId xmlns:a16="http://schemas.microsoft.com/office/drawing/2014/main" id="{637045B2-EE4F-4142-93AA-0D485016F805}"/>
              </a:ext>
            </a:extLst>
          </p:cNvPr>
          <p:cNvSpPr/>
          <p:nvPr/>
        </p:nvSpPr>
        <p:spPr>
          <a:xfrm>
            <a:off x="4093029" y="3662831"/>
            <a:ext cx="792969" cy="452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Abrir llave 45">
            <a:extLst>
              <a:ext uri="{FF2B5EF4-FFF2-40B4-BE49-F238E27FC236}">
                <a16:creationId xmlns:a16="http://schemas.microsoft.com/office/drawing/2014/main" id="{8103A45B-613B-462B-8F57-BEB844F1B384}"/>
              </a:ext>
            </a:extLst>
          </p:cNvPr>
          <p:cNvSpPr/>
          <p:nvPr/>
        </p:nvSpPr>
        <p:spPr>
          <a:xfrm rot="9173580">
            <a:off x="7012331" y="2735061"/>
            <a:ext cx="383077" cy="1004296"/>
          </a:xfrm>
          <a:prstGeom prst="leftBrace">
            <a:avLst/>
          </a:prstGeom>
          <a:ln w="28575">
            <a:solidFill>
              <a:srgbClr val="005C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48" name="CuadroTexto 47">
            <a:extLst>
              <a:ext uri="{FF2B5EF4-FFF2-40B4-BE49-F238E27FC236}">
                <a16:creationId xmlns:a16="http://schemas.microsoft.com/office/drawing/2014/main" id="{C2F6F0A0-EE5C-4247-8B39-7AC3EA41D14D}"/>
              </a:ext>
            </a:extLst>
          </p:cNvPr>
          <p:cNvSpPr txBox="1"/>
          <p:nvPr/>
        </p:nvSpPr>
        <p:spPr>
          <a:xfrm>
            <a:off x="2210782" y="2870345"/>
            <a:ext cx="1882247" cy="646331"/>
          </a:xfrm>
          <a:prstGeom prst="rect">
            <a:avLst/>
          </a:prstGeom>
          <a:noFill/>
        </p:spPr>
        <p:txBody>
          <a:bodyPr wrap="none" rtlCol="0">
            <a:spAutoFit/>
          </a:bodyPr>
          <a:lstStyle/>
          <a:p>
            <a:r>
              <a:rPr lang="es-CO" dirty="0" err="1"/>
              <a:t>Not</a:t>
            </a:r>
            <a:r>
              <a:rPr lang="es-CO" dirty="0"/>
              <a:t> a </a:t>
            </a:r>
            <a:r>
              <a:rPr lang="es-CO" dirty="0" err="1"/>
              <a:t>good</a:t>
            </a:r>
            <a:r>
              <a:rPr lang="es-CO" dirty="0"/>
              <a:t> </a:t>
            </a:r>
            <a:r>
              <a:rPr lang="es-CO" dirty="0" err="1"/>
              <a:t>choice</a:t>
            </a:r>
            <a:endParaRPr lang="es-CO" dirty="0"/>
          </a:p>
          <a:p>
            <a:r>
              <a:rPr lang="es-CO" dirty="0"/>
              <a:t> </a:t>
            </a:r>
          </a:p>
        </p:txBody>
      </p:sp>
      <p:sp>
        <p:nvSpPr>
          <p:cNvPr id="49" name="Elipse 48">
            <a:extLst>
              <a:ext uri="{FF2B5EF4-FFF2-40B4-BE49-F238E27FC236}">
                <a16:creationId xmlns:a16="http://schemas.microsoft.com/office/drawing/2014/main" id="{893E1D39-8AE5-4D89-B227-8274C3562AC4}"/>
              </a:ext>
            </a:extLst>
          </p:cNvPr>
          <p:cNvSpPr/>
          <p:nvPr/>
        </p:nvSpPr>
        <p:spPr>
          <a:xfrm>
            <a:off x="5285148" y="3576340"/>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5E860944-665C-4D69-9B53-84486256DBE5}"/>
              </a:ext>
            </a:extLst>
          </p:cNvPr>
          <p:cNvSpPr/>
          <p:nvPr/>
        </p:nvSpPr>
        <p:spPr>
          <a:xfrm>
            <a:off x="5317825" y="3624309"/>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Elipse 55">
            <a:extLst>
              <a:ext uri="{FF2B5EF4-FFF2-40B4-BE49-F238E27FC236}">
                <a16:creationId xmlns:a16="http://schemas.microsoft.com/office/drawing/2014/main" id="{3512D799-A5A6-4EC1-A27F-E9019780018F}"/>
              </a:ext>
            </a:extLst>
          </p:cNvPr>
          <p:cNvSpPr/>
          <p:nvPr/>
        </p:nvSpPr>
        <p:spPr>
          <a:xfrm>
            <a:off x="5453648" y="3850493"/>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Elipse 56">
            <a:extLst>
              <a:ext uri="{FF2B5EF4-FFF2-40B4-BE49-F238E27FC236}">
                <a16:creationId xmlns:a16="http://schemas.microsoft.com/office/drawing/2014/main" id="{4F4DC137-94E4-4660-9A21-52FE84AAF7D6}"/>
              </a:ext>
            </a:extLst>
          </p:cNvPr>
          <p:cNvSpPr/>
          <p:nvPr/>
        </p:nvSpPr>
        <p:spPr>
          <a:xfrm>
            <a:off x="5623645" y="4254335"/>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Elipse 62">
            <a:extLst>
              <a:ext uri="{FF2B5EF4-FFF2-40B4-BE49-F238E27FC236}">
                <a16:creationId xmlns:a16="http://schemas.microsoft.com/office/drawing/2014/main" id="{E2610445-E177-4CC3-8863-540F72DEA19A}"/>
              </a:ext>
            </a:extLst>
          </p:cNvPr>
          <p:cNvSpPr/>
          <p:nvPr/>
        </p:nvSpPr>
        <p:spPr>
          <a:xfrm>
            <a:off x="5705498" y="4417030"/>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CuadroTexto 63">
            <a:extLst>
              <a:ext uri="{FF2B5EF4-FFF2-40B4-BE49-F238E27FC236}">
                <a16:creationId xmlns:a16="http://schemas.microsoft.com/office/drawing/2014/main" id="{51B55F5D-5890-4129-A7AC-A126632D6EC7}"/>
              </a:ext>
            </a:extLst>
          </p:cNvPr>
          <p:cNvSpPr txBox="1"/>
          <p:nvPr/>
        </p:nvSpPr>
        <p:spPr>
          <a:xfrm>
            <a:off x="7203869" y="2179149"/>
            <a:ext cx="4834209" cy="923330"/>
          </a:xfrm>
          <a:prstGeom prst="rect">
            <a:avLst/>
          </a:prstGeom>
          <a:noFill/>
        </p:spPr>
        <p:txBody>
          <a:bodyPr wrap="none" rtlCol="0">
            <a:spAutoFit/>
          </a:bodyPr>
          <a:lstStyle/>
          <a:p>
            <a:r>
              <a:rPr lang="es-CO" b="1" dirty="0" err="1"/>
              <a:t>Less</a:t>
            </a:r>
            <a:r>
              <a:rPr lang="es-CO" b="1" dirty="0"/>
              <a:t> </a:t>
            </a:r>
            <a:r>
              <a:rPr lang="es-CO" b="1" dirty="0" err="1"/>
              <a:t>variance</a:t>
            </a:r>
            <a:r>
              <a:rPr lang="es-CO" b="1" dirty="0"/>
              <a:t>: </a:t>
            </a:r>
            <a:r>
              <a:rPr lang="es-CO" dirty="0" err="1"/>
              <a:t>it</a:t>
            </a:r>
            <a:r>
              <a:rPr lang="es-CO" dirty="0"/>
              <a:t> </a:t>
            </a:r>
            <a:r>
              <a:rPr lang="es-CO" dirty="0" err="1"/>
              <a:t>is</a:t>
            </a:r>
            <a:r>
              <a:rPr lang="es-CO" dirty="0"/>
              <a:t> </a:t>
            </a:r>
            <a:r>
              <a:rPr lang="es-CO" dirty="0" err="1"/>
              <a:t>capturing</a:t>
            </a:r>
            <a:r>
              <a:rPr lang="es-CO" dirty="0"/>
              <a:t> les </a:t>
            </a:r>
            <a:r>
              <a:rPr lang="es-CO" dirty="0" err="1"/>
              <a:t>information</a:t>
            </a:r>
            <a:r>
              <a:rPr lang="es-CO" dirty="0"/>
              <a:t> </a:t>
            </a:r>
            <a:r>
              <a:rPr lang="es-CO" dirty="0" err="1"/>
              <a:t>from</a:t>
            </a:r>
            <a:r>
              <a:rPr lang="es-CO" dirty="0"/>
              <a:t> </a:t>
            </a:r>
          </a:p>
          <a:p>
            <a:r>
              <a:rPr lang="es-CO" dirty="0" err="1"/>
              <a:t>The</a:t>
            </a:r>
            <a:r>
              <a:rPr lang="es-CO" dirty="0"/>
              <a:t> original data</a:t>
            </a:r>
          </a:p>
          <a:p>
            <a:r>
              <a:rPr lang="es-CO" dirty="0"/>
              <a:t> </a:t>
            </a:r>
          </a:p>
        </p:txBody>
      </p:sp>
    </p:spTree>
    <p:extLst>
      <p:ext uri="{BB962C8B-B14F-4D97-AF65-F5344CB8AC3E}">
        <p14:creationId xmlns:p14="http://schemas.microsoft.com/office/powerpoint/2010/main" val="2790206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ángulo 51">
            <a:extLst>
              <a:ext uri="{FF2B5EF4-FFF2-40B4-BE49-F238E27FC236}">
                <a16:creationId xmlns:a16="http://schemas.microsoft.com/office/drawing/2014/main" id="{E020DA7A-5F4C-4B20-BA52-5B873D0D6D99}"/>
              </a:ext>
            </a:extLst>
          </p:cNvPr>
          <p:cNvSpPr/>
          <p:nvPr/>
        </p:nvSpPr>
        <p:spPr>
          <a:xfrm>
            <a:off x="4595753" y="3980979"/>
            <a:ext cx="100012" cy="809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74" y="-27075"/>
            <a:ext cx="12192000" cy="6858000"/>
          </a:xfrm>
          <a:prstGeom prst="rect">
            <a:avLst/>
          </a:prstGeom>
        </p:spPr>
      </p:pic>
      <p:cxnSp>
        <p:nvCxnSpPr>
          <p:cNvPr id="31" name="Conector recto de flecha 30">
            <a:extLst>
              <a:ext uri="{FF2B5EF4-FFF2-40B4-BE49-F238E27FC236}">
                <a16:creationId xmlns:a16="http://schemas.microsoft.com/office/drawing/2014/main" id="{8B890C6A-B2A3-462E-9E69-AB133F944061}"/>
              </a:ext>
            </a:extLst>
          </p:cNvPr>
          <p:cNvCxnSpPr>
            <a:cxnSpLocks/>
          </p:cNvCxnSpPr>
          <p:nvPr/>
        </p:nvCxnSpPr>
        <p:spPr>
          <a:xfrm flipV="1">
            <a:off x="3931308" y="2272937"/>
            <a:ext cx="3305515" cy="3344093"/>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chemeClr val="bg1"/>
                </a:solidFill>
                <a:latin typeface="Arial" panose="020B0604020202020204" pitchFamily="34" charset="0"/>
                <a:ea typeface="Roboto Slab" pitchFamily="2" charset="0"/>
                <a:cs typeface="Arial" panose="020B0604020202020204" pitchFamily="34" charset="0"/>
              </a:rPr>
              <a:t>PCA </a:t>
            </a:r>
            <a:r>
              <a:rPr lang="es-CO" sz="3200" b="1" dirty="0" err="1">
                <a:solidFill>
                  <a:schemeClr val="bg1"/>
                </a:solidFill>
                <a:latin typeface="Arial" panose="020B0604020202020204" pitchFamily="34" charset="0"/>
                <a:ea typeface="Roboto Slab" pitchFamily="2" charset="0"/>
                <a:cs typeface="Arial" panose="020B0604020202020204" pitchFamily="34" charset="0"/>
              </a:rPr>
              <a:t>Algorithm</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pic>
        <p:nvPicPr>
          <p:cNvPr id="15" name="Gráfico 14" descr="Cerrar">
            <a:extLst>
              <a:ext uri="{FF2B5EF4-FFF2-40B4-BE49-F238E27FC236}">
                <a16:creationId xmlns:a16="http://schemas.microsoft.com/office/drawing/2014/main" id="{5A58B9AA-2F64-4267-9D24-36F73B9CD83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244" y="4283836"/>
            <a:ext cx="191877" cy="191877"/>
          </a:xfrm>
          <a:prstGeom prst="rect">
            <a:avLst/>
          </a:prstGeom>
        </p:spPr>
      </p:pic>
      <p:pic>
        <p:nvPicPr>
          <p:cNvPr id="16" name="Gráfico 15" descr="Cerrar">
            <a:extLst>
              <a:ext uri="{FF2B5EF4-FFF2-40B4-BE49-F238E27FC236}">
                <a16:creationId xmlns:a16="http://schemas.microsoft.com/office/drawing/2014/main" id="{2333444D-A24B-4F9F-8A3C-5984AEC9119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5049" y="4475713"/>
            <a:ext cx="191877" cy="191877"/>
          </a:xfrm>
          <a:prstGeom prst="rect">
            <a:avLst/>
          </a:prstGeom>
        </p:spPr>
      </p:pic>
      <p:pic>
        <p:nvPicPr>
          <p:cNvPr id="17" name="Gráfico 16" descr="Cerrar">
            <a:extLst>
              <a:ext uri="{FF2B5EF4-FFF2-40B4-BE49-F238E27FC236}">
                <a16:creationId xmlns:a16="http://schemas.microsoft.com/office/drawing/2014/main" id="{F5924356-9685-4A7B-A5D4-634EE831F07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4121" y="4801620"/>
            <a:ext cx="191877" cy="191877"/>
          </a:xfrm>
          <a:prstGeom prst="rect">
            <a:avLst/>
          </a:prstGeom>
        </p:spPr>
      </p:pic>
      <p:pic>
        <p:nvPicPr>
          <p:cNvPr id="18" name="Gráfico 17" descr="Cerrar">
            <a:extLst>
              <a:ext uri="{FF2B5EF4-FFF2-40B4-BE49-F238E27FC236}">
                <a16:creationId xmlns:a16="http://schemas.microsoft.com/office/drawing/2014/main" id="{85F0CFC3-17F9-496F-B75B-626792C0A87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6906" y="3401925"/>
            <a:ext cx="191877" cy="191877"/>
          </a:xfrm>
          <a:prstGeom prst="rect">
            <a:avLst/>
          </a:prstGeom>
        </p:spPr>
      </p:pic>
      <p:pic>
        <p:nvPicPr>
          <p:cNvPr id="19" name="Gráfico 18" descr="Cerrar">
            <a:extLst>
              <a:ext uri="{FF2B5EF4-FFF2-40B4-BE49-F238E27FC236}">
                <a16:creationId xmlns:a16="http://schemas.microsoft.com/office/drawing/2014/main" id="{214BED98-7D3E-4C64-AA63-C3C02FBD739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17834" y="3662831"/>
            <a:ext cx="191877" cy="191877"/>
          </a:xfrm>
          <a:prstGeom prst="rect">
            <a:avLst/>
          </a:prstGeom>
        </p:spPr>
      </p:pic>
      <p:pic>
        <p:nvPicPr>
          <p:cNvPr id="20" name="Gráfico 19" descr="Cerrar">
            <a:extLst>
              <a:ext uri="{FF2B5EF4-FFF2-40B4-BE49-F238E27FC236}">
                <a16:creationId xmlns:a16="http://schemas.microsoft.com/office/drawing/2014/main" id="{86BA5AA6-082E-4708-9898-66C4C20D0B9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48208" y="2910602"/>
            <a:ext cx="191877" cy="191877"/>
          </a:xfrm>
          <a:prstGeom prst="rect">
            <a:avLst/>
          </a:prstGeom>
        </p:spPr>
      </p:pic>
      <p:sp>
        <p:nvSpPr>
          <p:cNvPr id="26" name="Elipse 25">
            <a:extLst>
              <a:ext uri="{FF2B5EF4-FFF2-40B4-BE49-F238E27FC236}">
                <a16:creationId xmlns:a16="http://schemas.microsoft.com/office/drawing/2014/main" id="{3C9C7C71-93E8-4479-B168-64C3B6F88771}"/>
              </a:ext>
            </a:extLst>
          </p:cNvPr>
          <p:cNvSpPr/>
          <p:nvPr/>
        </p:nvSpPr>
        <p:spPr>
          <a:xfrm>
            <a:off x="5477693" y="3933016"/>
            <a:ext cx="126522" cy="107543"/>
          </a:xfrm>
          <a:prstGeom prst="ellipse">
            <a:avLst/>
          </a:prstGeom>
          <a:solidFill>
            <a:schemeClr val="accent6">
              <a:lumMod val="5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0E8979B5-7C3F-4ED8-BD5D-A1D43595D965}"/>
              </a:ext>
            </a:extLst>
          </p:cNvPr>
          <p:cNvCxnSpPr>
            <a:cxnSpLocks/>
          </p:cNvCxnSpPr>
          <p:nvPr/>
        </p:nvCxnSpPr>
        <p:spPr>
          <a:xfrm flipH="1" flipV="1">
            <a:off x="4676342" y="4457891"/>
            <a:ext cx="191877" cy="17720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F5448B4A-B859-4DC5-8D97-6BD49EF97E12}"/>
                  </a:ext>
                </a:extLst>
              </p:cNvPr>
              <p:cNvSpPr txBox="1"/>
              <p:nvPr/>
            </p:nvSpPr>
            <p:spPr>
              <a:xfrm>
                <a:off x="7211046" y="2088271"/>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O" b="0" i="1" smtClean="0">
                          <a:solidFill>
                            <a:schemeClr val="bg2">
                              <a:lumMod val="50000"/>
                            </a:schemeClr>
                          </a:solidFill>
                          <a:latin typeface="Cambria Math" panose="02040503050406030204" pitchFamily="18" charset="0"/>
                        </a:rPr>
                        <m:t>𝑧</m:t>
                      </m:r>
                    </m:oMath>
                  </m:oMathPara>
                </a14:m>
                <a:endParaRPr lang="es-CO" dirty="0"/>
              </a:p>
            </p:txBody>
          </p:sp>
        </mc:Choice>
        <mc:Fallback xmlns="">
          <p:sp>
            <p:nvSpPr>
              <p:cNvPr id="54" name="CuadroTexto 53">
                <a:extLst>
                  <a:ext uri="{FF2B5EF4-FFF2-40B4-BE49-F238E27FC236}">
                    <a16:creationId xmlns:a16="http://schemas.microsoft.com/office/drawing/2014/main" id="{F5448B4A-B859-4DC5-8D97-6BD49EF97E12}"/>
                  </a:ext>
                </a:extLst>
              </p:cNvPr>
              <p:cNvSpPr txBox="1">
                <a:spLocks noRot="1" noChangeAspect="1" noMove="1" noResize="1" noEditPoints="1" noAdjustHandles="1" noChangeArrowheads="1" noChangeShapeType="1" noTextEdit="1"/>
              </p:cNvSpPr>
              <p:nvPr/>
            </p:nvSpPr>
            <p:spPr>
              <a:xfrm>
                <a:off x="7211046" y="2088271"/>
                <a:ext cx="353750" cy="369332"/>
              </a:xfrm>
              <a:prstGeom prst="rect">
                <a:avLst/>
              </a:prstGeom>
              <a:blipFill>
                <a:blip r:embed="rId6"/>
                <a:stretch>
                  <a:fillRect/>
                </a:stretch>
              </a:blipFill>
            </p:spPr>
            <p:txBody>
              <a:bodyPr/>
              <a:lstStyle/>
              <a:p>
                <a:r>
                  <a:rPr lang="es-CO">
                    <a:noFill/>
                  </a:rPr>
                  <a:t> </a:t>
                </a:r>
              </a:p>
            </p:txBody>
          </p:sp>
        </mc:Fallback>
      </mc:AlternateContent>
      <p:sp>
        <p:nvSpPr>
          <p:cNvPr id="21" name="Rectángulo 20">
            <a:extLst>
              <a:ext uri="{FF2B5EF4-FFF2-40B4-BE49-F238E27FC236}">
                <a16:creationId xmlns:a16="http://schemas.microsoft.com/office/drawing/2014/main" id="{637045B2-EE4F-4142-93AA-0D485016F805}"/>
              </a:ext>
            </a:extLst>
          </p:cNvPr>
          <p:cNvSpPr/>
          <p:nvPr/>
        </p:nvSpPr>
        <p:spPr>
          <a:xfrm>
            <a:off x="4093029" y="3662831"/>
            <a:ext cx="792969" cy="452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Abrir llave 45">
            <a:extLst>
              <a:ext uri="{FF2B5EF4-FFF2-40B4-BE49-F238E27FC236}">
                <a16:creationId xmlns:a16="http://schemas.microsoft.com/office/drawing/2014/main" id="{8103A45B-613B-462B-8F57-BEB844F1B384}"/>
              </a:ext>
            </a:extLst>
          </p:cNvPr>
          <p:cNvSpPr/>
          <p:nvPr/>
        </p:nvSpPr>
        <p:spPr>
          <a:xfrm rot="2704665">
            <a:off x="4890760" y="1836662"/>
            <a:ext cx="383077" cy="2662063"/>
          </a:xfrm>
          <a:prstGeom prst="leftBrace">
            <a:avLst/>
          </a:prstGeom>
          <a:ln w="28575">
            <a:solidFill>
              <a:srgbClr val="005C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49" name="Elipse 48">
            <a:extLst>
              <a:ext uri="{FF2B5EF4-FFF2-40B4-BE49-F238E27FC236}">
                <a16:creationId xmlns:a16="http://schemas.microsoft.com/office/drawing/2014/main" id="{893E1D39-8AE5-4D89-B227-8274C3562AC4}"/>
              </a:ext>
            </a:extLst>
          </p:cNvPr>
          <p:cNvSpPr/>
          <p:nvPr/>
        </p:nvSpPr>
        <p:spPr>
          <a:xfrm>
            <a:off x="6504438" y="2898997"/>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5E860944-665C-4D69-9B53-84486256DBE5}"/>
              </a:ext>
            </a:extLst>
          </p:cNvPr>
          <p:cNvSpPr/>
          <p:nvPr/>
        </p:nvSpPr>
        <p:spPr>
          <a:xfrm>
            <a:off x="4645759" y="4761611"/>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Elipse 33">
            <a:extLst>
              <a:ext uri="{FF2B5EF4-FFF2-40B4-BE49-F238E27FC236}">
                <a16:creationId xmlns:a16="http://schemas.microsoft.com/office/drawing/2014/main" id="{DC962D2B-B9F9-4FC8-AB8A-A11D02086E82}"/>
              </a:ext>
            </a:extLst>
          </p:cNvPr>
          <p:cNvSpPr/>
          <p:nvPr/>
        </p:nvSpPr>
        <p:spPr>
          <a:xfrm>
            <a:off x="4990558" y="4421941"/>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Elipse 36">
            <a:extLst>
              <a:ext uri="{FF2B5EF4-FFF2-40B4-BE49-F238E27FC236}">
                <a16:creationId xmlns:a16="http://schemas.microsoft.com/office/drawing/2014/main" id="{2C54CF45-2660-4DEF-8C5A-27A007CAFA45}"/>
              </a:ext>
            </a:extLst>
          </p:cNvPr>
          <p:cNvSpPr/>
          <p:nvPr/>
        </p:nvSpPr>
        <p:spPr>
          <a:xfrm>
            <a:off x="4820112" y="4590812"/>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A447E03C-985A-4F90-A581-1B7C506591F1}"/>
              </a:ext>
            </a:extLst>
          </p:cNvPr>
          <p:cNvCxnSpPr>
            <a:cxnSpLocks/>
          </p:cNvCxnSpPr>
          <p:nvPr/>
        </p:nvCxnSpPr>
        <p:spPr>
          <a:xfrm flipH="1" flipV="1">
            <a:off x="5928506" y="3593802"/>
            <a:ext cx="191877" cy="17720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79293878-3BD4-4F7E-B551-658E3D1A1D67}"/>
              </a:ext>
            </a:extLst>
          </p:cNvPr>
          <p:cNvCxnSpPr>
            <a:cxnSpLocks/>
          </p:cNvCxnSpPr>
          <p:nvPr/>
        </p:nvCxnSpPr>
        <p:spPr>
          <a:xfrm flipH="1" flipV="1">
            <a:off x="5782845" y="3502726"/>
            <a:ext cx="94387" cy="910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EA655493-77FD-4D8F-8C71-84C7EBAAC3A8}"/>
              </a:ext>
            </a:extLst>
          </p:cNvPr>
          <p:cNvSpPr/>
          <p:nvPr/>
        </p:nvSpPr>
        <p:spPr>
          <a:xfrm>
            <a:off x="5820474" y="3559574"/>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Elipse 44">
            <a:extLst>
              <a:ext uri="{FF2B5EF4-FFF2-40B4-BE49-F238E27FC236}">
                <a16:creationId xmlns:a16="http://schemas.microsoft.com/office/drawing/2014/main" id="{A25D026F-2E58-4067-9B44-747D97FD50BA}"/>
              </a:ext>
            </a:extLst>
          </p:cNvPr>
          <p:cNvSpPr/>
          <p:nvPr/>
        </p:nvSpPr>
        <p:spPr>
          <a:xfrm>
            <a:off x="5857668" y="3524773"/>
            <a:ext cx="126522" cy="107543"/>
          </a:xfrm>
          <a:prstGeom prst="ellipse">
            <a:avLst/>
          </a:prstGeom>
          <a:solidFill>
            <a:schemeClr val="accent5">
              <a:lumMod val="60000"/>
              <a:lumOff val="4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CuadroTexto 46">
            <a:extLst>
              <a:ext uri="{FF2B5EF4-FFF2-40B4-BE49-F238E27FC236}">
                <a16:creationId xmlns:a16="http://schemas.microsoft.com/office/drawing/2014/main" id="{6F27CD10-B097-4117-ABC2-D55068BDDA38}"/>
              </a:ext>
            </a:extLst>
          </p:cNvPr>
          <p:cNvSpPr txBox="1"/>
          <p:nvPr/>
        </p:nvSpPr>
        <p:spPr>
          <a:xfrm>
            <a:off x="1946046" y="2002047"/>
            <a:ext cx="2638223" cy="923330"/>
          </a:xfrm>
          <a:prstGeom prst="rect">
            <a:avLst/>
          </a:prstGeom>
          <a:noFill/>
        </p:spPr>
        <p:txBody>
          <a:bodyPr wrap="none" rtlCol="0">
            <a:spAutoFit/>
          </a:bodyPr>
          <a:lstStyle/>
          <a:p>
            <a:r>
              <a:rPr lang="es-CO" dirty="0" err="1"/>
              <a:t>Much</a:t>
            </a:r>
            <a:r>
              <a:rPr lang="es-CO" dirty="0"/>
              <a:t> </a:t>
            </a:r>
            <a:r>
              <a:rPr lang="es-CO" dirty="0" err="1"/>
              <a:t>better</a:t>
            </a:r>
            <a:r>
              <a:rPr lang="es-CO" dirty="0"/>
              <a:t> </a:t>
            </a:r>
            <a:r>
              <a:rPr lang="es-CO" dirty="0" err="1"/>
              <a:t>choice</a:t>
            </a:r>
            <a:endParaRPr lang="es-CO" dirty="0"/>
          </a:p>
          <a:p>
            <a:r>
              <a:rPr lang="es-CO" dirty="0"/>
              <a:t>More </a:t>
            </a:r>
            <a:r>
              <a:rPr lang="es-CO" dirty="0" err="1"/>
              <a:t>variation</a:t>
            </a:r>
            <a:r>
              <a:rPr lang="es-CO" dirty="0"/>
              <a:t> in </a:t>
            </a:r>
            <a:r>
              <a:rPr lang="es-CO" dirty="0" err="1"/>
              <a:t>the</a:t>
            </a:r>
            <a:r>
              <a:rPr lang="es-CO" dirty="0"/>
              <a:t> data</a:t>
            </a:r>
          </a:p>
          <a:p>
            <a:r>
              <a:rPr lang="es-CO" dirty="0"/>
              <a:t> </a:t>
            </a:r>
          </a:p>
        </p:txBody>
      </p:sp>
      <p:sp>
        <p:nvSpPr>
          <p:cNvPr id="50" name="CuadroTexto 49">
            <a:extLst>
              <a:ext uri="{FF2B5EF4-FFF2-40B4-BE49-F238E27FC236}">
                <a16:creationId xmlns:a16="http://schemas.microsoft.com/office/drawing/2014/main" id="{CFC0C8D8-E799-422F-A971-F8F82726CDAC}"/>
              </a:ext>
            </a:extLst>
          </p:cNvPr>
          <p:cNvSpPr txBox="1"/>
          <p:nvPr/>
        </p:nvSpPr>
        <p:spPr>
          <a:xfrm>
            <a:off x="7852631" y="2755594"/>
            <a:ext cx="4020716" cy="646331"/>
          </a:xfrm>
          <a:prstGeom prst="rect">
            <a:avLst/>
          </a:prstGeom>
          <a:noFill/>
        </p:spPr>
        <p:txBody>
          <a:bodyPr wrap="none" rtlCol="0">
            <a:spAutoFit/>
          </a:bodyPr>
          <a:lstStyle/>
          <a:p>
            <a:r>
              <a:rPr lang="es-CO" dirty="0"/>
              <a:t>Principal </a:t>
            </a:r>
            <a:r>
              <a:rPr lang="es-CO" dirty="0" err="1"/>
              <a:t>component</a:t>
            </a:r>
            <a:r>
              <a:rPr lang="es-CO" dirty="0"/>
              <a:t>: </a:t>
            </a:r>
            <a:r>
              <a:rPr lang="es-CO" dirty="0" err="1"/>
              <a:t>maximum</a:t>
            </a:r>
            <a:r>
              <a:rPr lang="es-CO" dirty="0"/>
              <a:t> </a:t>
            </a:r>
            <a:r>
              <a:rPr lang="es-CO" dirty="0" err="1"/>
              <a:t>variance</a:t>
            </a:r>
            <a:endParaRPr lang="es-CO" dirty="0"/>
          </a:p>
          <a:p>
            <a:r>
              <a:rPr lang="es-CO" dirty="0"/>
              <a:t> </a:t>
            </a:r>
          </a:p>
        </p:txBody>
      </p:sp>
      <p:pic>
        <p:nvPicPr>
          <p:cNvPr id="12" name="Gráfico 11" descr="Flecha con curva ligera">
            <a:extLst>
              <a:ext uri="{FF2B5EF4-FFF2-40B4-BE49-F238E27FC236}">
                <a16:creationId xmlns:a16="http://schemas.microsoft.com/office/drawing/2014/main" id="{FB204040-1F06-464F-9258-21E26B95A7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43610" y="2329677"/>
            <a:ext cx="914400" cy="914400"/>
          </a:xfrm>
          <a:prstGeom prst="rect">
            <a:avLst/>
          </a:prstGeom>
        </p:spPr>
      </p:pic>
    </p:spTree>
    <p:extLst>
      <p:ext uri="{BB962C8B-B14F-4D97-AF65-F5344CB8AC3E}">
        <p14:creationId xmlns:p14="http://schemas.microsoft.com/office/powerpoint/2010/main" val="2256245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chemeClr val="bg1"/>
                </a:solidFill>
                <a:latin typeface="Arial" panose="020B0604020202020204" pitchFamily="34" charset="0"/>
                <a:ea typeface="Roboto Slab" pitchFamily="2" charset="0"/>
                <a:cs typeface="Arial" panose="020B0604020202020204" pitchFamily="34" charset="0"/>
              </a:rPr>
              <a:t>PCA </a:t>
            </a:r>
            <a:r>
              <a:rPr lang="es-CO" sz="3200" b="1" dirty="0" err="1">
                <a:solidFill>
                  <a:schemeClr val="bg1"/>
                </a:solidFill>
                <a:latin typeface="Arial" panose="020B0604020202020204" pitchFamily="34" charset="0"/>
                <a:ea typeface="Roboto Slab" pitchFamily="2" charset="0"/>
                <a:cs typeface="Arial" panose="020B0604020202020204" pitchFamily="34" charset="0"/>
              </a:rPr>
              <a:t>Algorithm</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cxnSp>
        <p:nvCxnSpPr>
          <p:cNvPr id="6" name="Conector recto de flecha 5">
            <a:extLst>
              <a:ext uri="{FF2B5EF4-FFF2-40B4-BE49-F238E27FC236}">
                <a16:creationId xmlns:a16="http://schemas.microsoft.com/office/drawing/2014/main" id="{5AB8D036-E9C0-40B4-9E45-C7BFC114435A}"/>
              </a:ext>
            </a:extLst>
          </p:cNvPr>
          <p:cNvCxnSpPr>
            <a:cxnSpLocks/>
          </p:cNvCxnSpPr>
          <p:nvPr/>
        </p:nvCxnSpPr>
        <p:spPr>
          <a:xfrm flipV="1">
            <a:off x="5547854" y="1828802"/>
            <a:ext cx="0" cy="4171404"/>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08BAC3F8-3772-4B4F-A83F-EF8F46F1D4DC}"/>
              </a:ext>
            </a:extLst>
          </p:cNvPr>
          <p:cNvCxnSpPr>
            <a:cxnSpLocks/>
          </p:cNvCxnSpPr>
          <p:nvPr/>
        </p:nvCxnSpPr>
        <p:spPr>
          <a:xfrm>
            <a:off x="2883032" y="3986788"/>
            <a:ext cx="5442362" cy="0"/>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32E6B608-9FE1-4FC7-8158-38B5174024E0}"/>
                  </a:ext>
                </a:extLst>
              </p:cNvPr>
              <p:cNvSpPr txBox="1"/>
              <p:nvPr/>
            </p:nvSpPr>
            <p:spPr>
              <a:xfrm>
                <a:off x="8212677" y="3914504"/>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i="1">
                              <a:solidFill>
                                <a:schemeClr val="bg2">
                                  <a:lumMod val="50000"/>
                                </a:schemeClr>
                              </a:solidFill>
                              <a:latin typeface="Cambria Math" panose="02040503050406030204" pitchFamily="18" charset="0"/>
                            </a:rPr>
                            <m:t>1</m:t>
                          </m:r>
                        </m:sub>
                      </m:sSub>
                    </m:oMath>
                  </m:oMathPara>
                </a14:m>
                <a:endParaRPr lang="es-CO" dirty="0"/>
              </a:p>
            </p:txBody>
          </p:sp>
        </mc:Choice>
        <mc:Fallback xmlns="">
          <p:sp>
            <p:nvSpPr>
              <p:cNvPr id="13" name="CuadroTexto 12">
                <a:extLst>
                  <a:ext uri="{FF2B5EF4-FFF2-40B4-BE49-F238E27FC236}">
                    <a16:creationId xmlns:a16="http://schemas.microsoft.com/office/drawing/2014/main" id="{32E6B608-9FE1-4FC7-8158-38B5174024E0}"/>
                  </a:ext>
                </a:extLst>
              </p:cNvPr>
              <p:cNvSpPr txBox="1">
                <a:spLocks noRot="1" noChangeAspect="1" noMove="1" noResize="1" noEditPoints="1" noAdjustHandles="1" noChangeArrowheads="1" noChangeShapeType="1" noTextEdit="1"/>
              </p:cNvSpPr>
              <p:nvPr/>
            </p:nvSpPr>
            <p:spPr>
              <a:xfrm>
                <a:off x="8212677" y="3914504"/>
                <a:ext cx="460767" cy="369332"/>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B93188A7-C51E-4502-8B7E-36C3E4F05862}"/>
                  </a:ext>
                </a:extLst>
              </p:cNvPr>
              <p:cNvSpPr txBox="1"/>
              <p:nvPr/>
            </p:nvSpPr>
            <p:spPr>
              <a:xfrm>
                <a:off x="5547854" y="1604039"/>
                <a:ext cx="4660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smtClean="0">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b="0" i="1" smtClean="0">
                              <a:solidFill>
                                <a:schemeClr val="bg2">
                                  <a:lumMod val="50000"/>
                                </a:schemeClr>
                              </a:solidFill>
                              <a:latin typeface="Cambria Math" panose="02040503050406030204" pitchFamily="18" charset="0"/>
                            </a:rPr>
                            <m:t>2</m:t>
                          </m:r>
                        </m:sub>
                      </m:sSub>
                    </m:oMath>
                  </m:oMathPara>
                </a14:m>
                <a:endParaRPr lang="es-CO" dirty="0"/>
              </a:p>
            </p:txBody>
          </p:sp>
        </mc:Choice>
        <mc:Fallback xmlns="">
          <p:sp>
            <p:nvSpPr>
              <p:cNvPr id="14" name="CuadroTexto 13">
                <a:extLst>
                  <a:ext uri="{FF2B5EF4-FFF2-40B4-BE49-F238E27FC236}">
                    <a16:creationId xmlns:a16="http://schemas.microsoft.com/office/drawing/2014/main" id="{B93188A7-C51E-4502-8B7E-36C3E4F05862}"/>
                  </a:ext>
                </a:extLst>
              </p:cNvPr>
              <p:cNvSpPr txBox="1">
                <a:spLocks noRot="1" noChangeAspect="1" noMove="1" noResize="1" noEditPoints="1" noAdjustHandles="1" noChangeArrowheads="1" noChangeShapeType="1" noTextEdit="1"/>
              </p:cNvSpPr>
              <p:nvPr/>
            </p:nvSpPr>
            <p:spPr>
              <a:xfrm>
                <a:off x="5547854" y="1604039"/>
                <a:ext cx="466089" cy="369332"/>
              </a:xfrm>
              <a:prstGeom prst="rect">
                <a:avLst/>
              </a:prstGeom>
              <a:blipFill>
                <a:blip r:embed="rId6"/>
                <a:stretch>
                  <a:fillRect/>
                </a:stretch>
              </a:blipFill>
            </p:spPr>
            <p:txBody>
              <a:bodyPr/>
              <a:lstStyle/>
              <a:p>
                <a:r>
                  <a:rPr lang="es-CO">
                    <a:noFill/>
                  </a:rPr>
                  <a:t> </a:t>
                </a:r>
              </a:p>
            </p:txBody>
          </p:sp>
        </mc:Fallback>
      </mc:AlternateContent>
      <p:pic>
        <p:nvPicPr>
          <p:cNvPr id="20" name="Gráfico 19" descr="Cerrar">
            <a:extLst>
              <a:ext uri="{FF2B5EF4-FFF2-40B4-BE49-F238E27FC236}">
                <a16:creationId xmlns:a16="http://schemas.microsoft.com/office/drawing/2014/main" id="{86BA5AA6-082E-4708-9898-66C4C20D0B9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48208" y="2910602"/>
            <a:ext cx="191877" cy="191877"/>
          </a:xfrm>
          <a:prstGeom prst="rect">
            <a:avLst/>
          </a:prstGeom>
        </p:spPr>
      </p:pic>
      <p:sp>
        <p:nvSpPr>
          <p:cNvPr id="23" name="CuadroTexto 22">
            <a:extLst>
              <a:ext uri="{FF2B5EF4-FFF2-40B4-BE49-F238E27FC236}">
                <a16:creationId xmlns:a16="http://schemas.microsoft.com/office/drawing/2014/main" id="{01D9B475-67F8-4958-AA4C-771BFD4C91F9}"/>
              </a:ext>
            </a:extLst>
          </p:cNvPr>
          <p:cNvSpPr txBox="1"/>
          <p:nvPr/>
        </p:nvSpPr>
        <p:spPr>
          <a:xfrm>
            <a:off x="6493303" y="3988957"/>
            <a:ext cx="301686" cy="369332"/>
          </a:xfrm>
          <a:prstGeom prst="rect">
            <a:avLst/>
          </a:prstGeom>
          <a:noFill/>
        </p:spPr>
        <p:txBody>
          <a:bodyPr wrap="none" rtlCol="0">
            <a:spAutoFit/>
          </a:bodyPr>
          <a:lstStyle/>
          <a:p>
            <a:r>
              <a:rPr lang="es-CO" dirty="0"/>
              <a:t>9</a:t>
            </a:r>
          </a:p>
        </p:txBody>
      </p:sp>
      <p:sp>
        <p:nvSpPr>
          <p:cNvPr id="28" name="CuadroTexto 27">
            <a:extLst>
              <a:ext uri="{FF2B5EF4-FFF2-40B4-BE49-F238E27FC236}">
                <a16:creationId xmlns:a16="http://schemas.microsoft.com/office/drawing/2014/main" id="{D9066D9F-78F8-4135-AF57-ABCEEC03826D}"/>
              </a:ext>
            </a:extLst>
          </p:cNvPr>
          <p:cNvSpPr txBox="1"/>
          <p:nvPr/>
        </p:nvSpPr>
        <p:spPr>
          <a:xfrm>
            <a:off x="5231547" y="2821874"/>
            <a:ext cx="301686" cy="369332"/>
          </a:xfrm>
          <a:prstGeom prst="rect">
            <a:avLst/>
          </a:prstGeom>
          <a:noFill/>
        </p:spPr>
        <p:txBody>
          <a:bodyPr wrap="none" rtlCol="0">
            <a:spAutoFit/>
          </a:bodyPr>
          <a:lstStyle/>
          <a:p>
            <a:r>
              <a:rPr lang="es-CO" dirty="0"/>
              <a:t>6</a:t>
            </a:r>
          </a:p>
        </p:txBody>
      </p:sp>
      <p:cxnSp>
        <p:nvCxnSpPr>
          <p:cNvPr id="21" name="Conector recto de flecha 20">
            <a:extLst>
              <a:ext uri="{FF2B5EF4-FFF2-40B4-BE49-F238E27FC236}">
                <a16:creationId xmlns:a16="http://schemas.microsoft.com/office/drawing/2014/main" id="{5AA38413-C1A0-4E23-9B9E-ECDE8CF1AD97}"/>
              </a:ext>
            </a:extLst>
          </p:cNvPr>
          <p:cNvCxnSpPr>
            <a:cxnSpLocks/>
          </p:cNvCxnSpPr>
          <p:nvPr/>
        </p:nvCxnSpPr>
        <p:spPr>
          <a:xfrm flipV="1">
            <a:off x="4101737" y="2789165"/>
            <a:ext cx="3439886" cy="20954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37669D17-F08C-4AE3-B9D3-D6BA55EE08C4}"/>
                  </a:ext>
                </a:extLst>
              </p:cNvPr>
              <p:cNvSpPr txBox="1"/>
              <p:nvPr/>
            </p:nvSpPr>
            <p:spPr>
              <a:xfrm>
                <a:off x="7460687" y="2686546"/>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O" b="0" i="1" smtClean="0">
                          <a:solidFill>
                            <a:schemeClr val="bg2">
                              <a:lumMod val="50000"/>
                            </a:schemeClr>
                          </a:solidFill>
                          <a:latin typeface="Cambria Math" panose="02040503050406030204" pitchFamily="18" charset="0"/>
                        </a:rPr>
                        <m:t>𝑧</m:t>
                      </m:r>
                    </m:oMath>
                  </m:oMathPara>
                </a14:m>
                <a:endParaRPr lang="es-CO" dirty="0"/>
              </a:p>
            </p:txBody>
          </p:sp>
        </mc:Choice>
        <mc:Fallback xmlns="">
          <p:sp>
            <p:nvSpPr>
              <p:cNvPr id="22" name="CuadroTexto 21">
                <a:extLst>
                  <a:ext uri="{FF2B5EF4-FFF2-40B4-BE49-F238E27FC236}">
                    <a16:creationId xmlns:a16="http://schemas.microsoft.com/office/drawing/2014/main" id="{37669D17-F08C-4AE3-B9D3-D6BA55EE08C4}"/>
                  </a:ext>
                </a:extLst>
              </p:cNvPr>
              <p:cNvSpPr txBox="1">
                <a:spLocks noRot="1" noChangeAspect="1" noMove="1" noResize="1" noEditPoints="1" noAdjustHandles="1" noChangeArrowheads="1" noChangeShapeType="1" noTextEdit="1"/>
              </p:cNvSpPr>
              <p:nvPr/>
            </p:nvSpPr>
            <p:spPr>
              <a:xfrm>
                <a:off x="7460687" y="2686546"/>
                <a:ext cx="353750" cy="369332"/>
              </a:xfrm>
              <a:prstGeom prst="rect">
                <a:avLst/>
              </a:prstGeom>
              <a:blipFill>
                <a:blip r:embed="rId9"/>
                <a:stretch>
                  <a:fillRect/>
                </a:stretch>
              </a:blipFill>
            </p:spPr>
            <p:txBody>
              <a:bodyPr/>
              <a:lstStyle/>
              <a:p>
                <a:r>
                  <a:rPr lang="es-CO">
                    <a:noFill/>
                  </a:rPr>
                  <a:t> </a:t>
                </a:r>
              </a:p>
            </p:txBody>
          </p:sp>
        </mc:Fallback>
      </mc:AlternateContent>
      <p:cxnSp>
        <p:nvCxnSpPr>
          <p:cNvPr id="29" name="Conector recto 28">
            <a:extLst>
              <a:ext uri="{FF2B5EF4-FFF2-40B4-BE49-F238E27FC236}">
                <a16:creationId xmlns:a16="http://schemas.microsoft.com/office/drawing/2014/main" id="{30A26D65-A14D-4780-8D77-9532FEFC6079}"/>
              </a:ext>
            </a:extLst>
          </p:cNvPr>
          <p:cNvCxnSpPr>
            <a:cxnSpLocks/>
          </p:cNvCxnSpPr>
          <p:nvPr/>
        </p:nvCxnSpPr>
        <p:spPr>
          <a:xfrm flipH="1" flipV="1">
            <a:off x="6643725" y="2998611"/>
            <a:ext cx="159813" cy="2253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53333694-73AF-49E8-9F59-A216FBFD849C}"/>
              </a:ext>
            </a:extLst>
          </p:cNvPr>
          <p:cNvCxnSpPr/>
          <p:nvPr/>
        </p:nvCxnSpPr>
        <p:spPr>
          <a:xfrm flipV="1">
            <a:off x="5533233" y="3553097"/>
            <a:ext cx="754356" cy="43369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63B5731E-35B8-4A4F-9FD9-CB882D8CFDB8}"/>
                  </a:ext>
                </a:extLst>
              </p:cNvPr>
              <p:cNvSpPr txBox="1"/>
              <p:nvPr/>
            </p:nvSpPr>
            <p:spPr>
              <a:xfrm>
                <a:off x="5910411" y="4360724"/>
                <a:ext cx="1470082" cy="862287"/>
              </a:xfrm>
              <a:prstGeom prst="rect">
                <a:avLst/>
              </a:prstGeom>
              <a:noFill/>
            </p:spPr>
            <p:txBody>
              <a:bodyPr wrap="none" rtlCol="0">
                <a:spAutoFit/>
              </a:bodyPr>
              <a:lstStyle/>
              <a:p>
                <a:r>
                  <a:rPr lang="es-CO" dirty="0"/>
                  <a:t>Lenght vector</a:t>
                </a:r>
              </a:p>
              <a:p>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CO" b="0" i="1" smtClean="0">
                                  <a:latin typeface="Cambria Math" panose="02040503050406030204" pitchFamily="18" charset="0"/>
                                </a:rPr>
                              </m:ctrlPr>
                            </m:eqArrPr>
                            <m:e>
                              <m:r>
                                <a:rPr lang="es-CO" b="0" i="1" smtClean="0">
                                  <a:latin typeface="Cambria Math" panose="02040503050406030204" pitchFamily="18" charset="0"/>
                                </a:rPr>
                                <m:t>0,63</m:t>
                              </m:r>
                            </m:e>
                            <m:e>
                              <m:r>
                                <a:rPr lang="es-CO" b="0" i="1" smtClean="0">
                                  <a:latin typeface="Cambria Math" panose="02040503050406030204" pitchFamily="18" charset="0"/>
                                </a:rPr>
                                <m:t>0,63</m:t>
                              </m:r>
                            </m:e>
                          </m:eqArr>
                        </m:e>
                      </m:d>
                    </m:oMath>
                  </m:oMathPara>
                </a14:m>
                <a:endParaRPr lang="es-CO" dirty="0"/>
              </a:p>
            </p:txBody>
          </p:sp>
        </mc:Choice>
        <mc:Fallback xmlns="">
          <p:sp>
            <p:nvSpPr>
              <p:cNvPr id="31" name="CuadroTexto 30">
                <a:extLst>
                  <a:ext uri="{FF2B5EF4-FFF2-40B4-BE49-F238E27FC236}">
                    <a16:creationId xmlns:a16="http://schemas.microsoft.com/office/drawing/2014/main" id="{63B5731E-35B8-4A4F-9FD9-CB882D8CFDB8}"/>
                  </a:ext>
                </a:extLst>
              </p:cNvPr>
              <p:cNvSpPr txBox="1">
                <a:spLocks noRot="1" noChangeAspect="1" noMove="1" noResize="1" noEditPoints="1" noAdjustHandles="1" noChangeArrowheads="1" noChangeShapeType="1" noTextEdit="1"/>
              </p:cNvSpPr>
              <p:nvPr/>
            </p:nvSpPr>
            <p:spPr>
              <a:xfrm>
                <a:off x="5910411" y="4360724"/>
                <a:ext cx="1470082" cy="862287"/>
              </a:xfrm>
              <a:prstGeom prst="rect">
                <a:avLst/>
              </a:prstGeom>
              <a:blipFill>
                <a:blip r:embed="rId10"/>
                <a:stretch>
                  <a:fillRect l="-3734" t="-3521" r="-332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4" name="CuadroTexto 33">
                <a:extLst>
                  <a:ext uri="{FF2B5EF4-FFF2-40B4-BE49-F238E27FC236}">
                    <a16:creationId xmlns:a16="http://schemas.microsoft.com/office/drawing/2014/main" id="{C10305A6-AC38-4D9F-B5C1-C2581209AAB7}"/>
                  </a:ext>
                </a:extLst>
              </p:cNvPr>
              <p:cNvSpPr txBox="1"/>
              <p:nvPr/>
            </p:nvSpPr>
            <p:spPr>
              <a:xfrm>
                <a:off x="3692681" y="2243178"/>
                <a:ext cx="1313436" cy="862287"/>
              </a:xfrm>
              <a:prstGeom prst="rect">
                <a:avLst/>
              </a:prstGeom>
              <a:noFill/>
            </p:spPr>
            <p:txBody>
              <a:bodyPr wrap="none" rtlCol="0">
                <a:spAutoFit/>
              </a:bodyPr>
              <a:lstStyle/>
              <a:p>
                <a:r>
                  <a:rPr lang="es-CO" dirty="0"/>
                  <a:t>Coordinates</a:t>
                </a:r>
              </a:p>
              <a:p>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CO" b="0" i="1" smtClean="0">
                                  <a:latin typeface="Cambria Math" panose="02040503050406030204" pitchFamily="18" charset="0"/>
                                </a:rPr>
                              </m:ctrlPr>
                            </m:eqArrPr>
                            <m:e>
                              <m:r>
                                <a:rPr lang="es-CO" b="0" i="1" smtClean="0">
                                  <a:latin typeface="Cambria Math" panose="02040503050406030204" pitchFamily="18" charset="0"/>
                                </a:rPr>
                                <m:t>9</m:t>
                              </m:r>
                            </m:e>
                            <m:e>
                              <m:r>
                                <a:rPr lang="es-CO" b="0" i="1" smtClean="0">
                                  <a:latin typeface="Cambria Math" panose="02040503050406030204" pitchFamily="18" charset="0"/>
                                </a:rPr>
                                <m:t>6</m:t>
                              </m:r>
                            </m:e>
                          </m:eqArr>
                        </m:e>
                      </m:d>
                    </m:oMath>
                  </m:oMathPara>
                </a14:m>
                <a:endParaRPr lang="es-CO" dirty="0"/>
              </a:p>
            </p:txBody>
          </p:sp>
        </mc:Choice>
        <mc:Fallback xmlns="">
          <p:sp>
            <p:nvSpPr>
              <p:cNvPr id="34" name="CuadroTexto 33">
                <a:extLst>
                  <a:ext uri="{FF2B5EF4-FFF2-40B4-BE49-F238E27FC236}">
                    <a16:creationId xmlns:a16="http://schemas.microsoft.com/office/drawing/2014/main" id="{C10305A6-AC38-4D9F-B5C1-C2581209AAB7}"/>
                  </a:ext>
                </a:extLst>
              </p:cNvPr>
              <p:cNvSpPr txBox="1">
                <a:spLocks noRot="1" noChangeAspect="1" noMove="1" noResize="1" noEditPoints="1" noAdjustHandles="1" noChangeArrowheads="1" noChangeShapeType="1" noTextEdit="1"/>
              </p:cNvSpPr>
              <p:nvPr/>
            </p:nvSpPr>
            <p:spPr>
              <a:xfrm>
                <a:off x="3692681" y="2243178"/>
                <a:ext cx="1313436" cy="862287"/>
              </a:xfrm>
              <a:prstGeom prst="rect">
                <a:avLst/>
              </a:prstGeom>
              <a:blipFill>
                <a:blip r:embed="rId11"/>
                <a:stretch>
                  <a:fillRect l="-4186" t="-4255" r="-418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5" name="CuadroTexto 34">
                <a:extLst>
                  <a:ext uri="{FF2B5EF4-FFF2-40B4-BE49-F238E27FC236}">
                    <a16:creationId xmlns:a16="http://schemas.microsoft.com/office/drawing/2014/main" id="{EFC2FC68-5428-4914-9F64-602C37FC4D81}"/>
                  </a:ext>
                </a:extLst>
              </p:cNvPr>
              <p:cNvSpPr txBox="1"/>
              <p:nvPr/>
            </p:nvSpPr>
            <p:spPr>
              <a:xfrm>
                <a:off x="8949885" y="2353657"/>
                <a:ext cx="2106667" cy="1416285"/>
              </a:xfrm>
              <a:prstGeom prst="rect">
                <a:avLst/>
              </a:prstGeom>
              <a:noFill/>
            </p:spPr>
            <p:txBody>
              <a:bodyPr wrap="none" rtlCol="0">
                <a:spAutoFit/>
              </a:bodyPr>
              <a:lstStyle/>
              <a:p>
                <a:r>
                  <a:rPr lang="es-CO" dirty="0"/>
                  <a:t>Dot </a:t>
                </a:r>
                <a:r>
                  <a:rPr lang="es-CO" dirty="0" err="1"/>
                  <a:t>product</a:t>
                </a:r>
                <a:endParaRPr lang="es-CO" dirty="0"/>
              </a:p>
              <a:p>
                <a14:m>
                  <m:oMath xmlns:m="http://schemas.openxmlformats.org/officeDocument/2006/math">
                    <m:d>
                      <m:dPr>
                        <m:begChr m:val="["/>
                        <m:endChr m:val="]"/>
                        <m:ctrlPr>
                          <a:rPr lang="es-CO" i="1" smtClean="0">
                            <a:latin typeface="Cambria Math" panose="02040503050406030204" pitchFamily="18" charset="0"/>
                          </a:rPr>
                        </m:ctrlPr>
                      </m:dPr>
                      <m:e>
                        <m:eqArr>
                          <m:eqArrPr>
                            <m:ctrlPr>
                              <a:rPr lang="es-CO" b="0" i="1" smtClean="0">
                                <a:latin typeface="Cambria Math" panose="02040503050406030204" pitchFamily="18" charset="0"/>
                              </a:rPr>
                            </m:ctrlPr>
                          </m:eqArrPr>
                          <m:e>
                            <m:r>
                              <a:rPr lang="es-CO" b="0" i="1" smtClean="0">
                                <a:latin typeface="Cambria Math" panose="02040503050406030204" pitchFamily="18" charset="0"/>
                              </a:rPr>
                              <m:t>9</m:t>
                            </m:r>
                          </m:e>
                          <m:e>
                            <m:r>
                              <a:rPr lang="es-CO" b="0" i="1" smtClean="0">
                                <a:latin typeface="Cambria Math" panose="02040503050406030204" pitchFamily="18" charset="0"/>
                              </a:rPr>
                              <m:t>6</m:t>
                            </m:r>
                          </m:e>
                        </m:eqArr>
                      </m:e>
                    </m:d>
                    <m:r>
                      <a:rPr lang="es-CO" b="0" i="0" smtClean="0">
                        <a:latin typeface="Cambria Math" panose="02040503050406030204" pitchFamily="18" charset="0"/>
                      </a:rPr>
                      <m:t>.</m:t>
                    </m:r>
                  </m:oMath>
                </a14:m>
                <a:r>
                  <a:rPr lang="es-CO" dirty="0"/>
                  <a:t> </a:t>
                </a:r>
                <a14:m>
                  <m:oMath xmlns:m="http://schemas.openxmlformats.org/officeDocument/2006/math">
                    <m:d>
                      <m:dPr>
                        <m:begChr m:val="["/>
                        <m:endChr m:val="]"/>
                        <m:ctrlPr>
                          <a:rPr lang="es-CO" i="1">
                            <a:latin typeface="Cambria Math" panose="02040503050406030204" pitchFamily="18" charset="0"/>
                          </a:rPr>
                        </m:ctrlPr>
                      </m:dPr>
                      <m:e>
                        <m:eqArr>
                          <m:eqArrPr>
                            <m:ctrlPr>
                              <a:rPr lang="es-CO" i="1">
                                <a:latin typeface="Cambria Math" panose="02040503050406030204" pitchFamily="18" charset="0"/>
                              </a:rPr>
                            </m:ctrlPr>
                          </m:eqArrPr>
                          <m:e>
                            <m:r>
                              <a:rPr lang="es-CO" b="0" i="1" smtClean="0">
                                <a:latin typeface="Cambria Math" panose="02040503050406030204" pitchFamily="18" charset="0"/>
                              </a:rPr>
                              <m:t>0,63</m:t>
                            </m:r>
                          </m:e>
                          <m:e>
                            <m:r>
                              <a:rPr lang="es-CO" b="0" i="1" smtClean="0">
                                <a:latin typeface="Cambria Math" panose="02040503050406030204" pitchFamily="18" charset="0"/>
                              </a:rPr>
                              <m:t>0,63</m:t>
                            </m:r>
                          </m:e>
                        </m:eqArr>
                      </m:e>
                    </m:d>
                  </m:oMath>
                </a14:m>
                <a:endParaRPr lang="es-CO" dirty="0"/>
              </a:p>
              <a:p>
                <a:endParaRPr lang="es-CO" dirty="0"/>
              </a:p>
              <a:p>
                <a:r>
                  <a:rPr lang="es-CO" dirty="0"/>
                  <a:t>9*0,63+6*0,63=9,45</a:t>
                </a:r>
              </a:p>
            </p:txBody>
          </p:sp>
        </mc:Choice>
        <mc:Fallback xmlns="">
          <p:sp>
            <p:nvSpPr>
              <p:cNvPr id="35" name="CuadroTexto 34">
                <a:extLst>
                  <a:ext uri="{FF2B5EF4-FFF2-40B4-BE49-F238E27FC236}">
                    <a16:creationId xmlns:a16="http://schemas.microsoft.com/office/drawing/2014/main" id="{EFC2FC68-5428-4914-9F64-602C37FC4D81}"/>
                  </a:ext>
                </a:extLst>
              </p:cNvPr>
              <p:cNvSpPr txBox="1">
                <a:spLocks noRot="1" noChangeAspect="1" noMove="1" noResize="1" noEditPoints="1" noAdjustHandles="1" noChangeArrowheads="1" noChangeShapeType="1" noTextEdit="1"/>
              </p:cNvSpPr>
              <p:nvPr/>
            </p:nvSpPr>
            <p:spPr>
              <a:xfrm>
                <a:off x="8949885" y="2353657"/>
                <a:ext cx="2106667" cy="1416285"/>
              </a:xfrm>
              <a:prstGeom prst="rect">
                <a:avLst/>
              </a:prstGeom>
              <a:blipFill>
                <a:blip r:embed="rId12"/>
                <a:stretch>
                  <a:fillRect l="-2312" t="-2155" r="-1445" b="-6034"/>
                </a:stretch>
              </a:blipFill>
            </p:spPr>
            <p:txBody>
              <a:bodyPr/>
              <a:lstStyle/>
              <a:p>
                <a:r>
                  <a:rPr lang="es-CO">
                    <a:noFill/>
                  </a:rPr>
                  <a:t> </a:t>
                </a:r>
              </a:p>
            </p:txBody>
          </p:sp>
        </mc:Fallback>
      </mc:AlternateContent>
      <p:cxnSp>
        <p:nvCxnSpPr>
          <p:cNvPr id="36" name="Conector recto de flecha 35">
            <a:extLst>
              <a:ext uri="{FF2B5EF4-FFF2-40B4-BE49-F238E27FC236}">
                <a16:creationId xmlns:a16="http://schemas.microsoft.com/office/drawing/2014/main" id="{E31F2D5A-BEC1-43D4-9F89-26C769883790}"/>
              </a:ext>
            </a:extLst>
          </p:cNvPr>
          <p:cNvCxnSpPr>
            <a:cxnSpLocks/>
          </p:cNvCxnSpPr>
          <p:nvPr/>
        </p:nvCxnSpPr>
        <p:spPr>
          <a:xfrm flipV="1">
            <a:off x="5508277" y="3123691"/>
            <a:ext cx="1260356" cy="740154"/>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BB6F8D13-08DD-487D-A786-49D4E4E9A1D3}"/>
              </a:ext>
            </a:extLst>
          </p:cNvPr>
          <p:cNvSpPr txBox="1"/>
          <p:nvPr/>
        </p:nvSpPr>
        <p:spPr>
          <a:xfrm>
            <a:off x="5858802" y="3073915"/>
            <a:ext cx="593432" cy="369332"/>
          </a:xfrm>
          <a:prstGeom prst="rect">
            <a:avLst/>
          </a:prstGeom>
          <a:noFill/>
        </p:spPr>
        <p:txBody>
          <a:bodyPr wrap="none" rtlCol="0">
            <a:spAutoFit/>
          </a:bodyPr>
          <a:lstStyle/>
          <a:p>
            <a:r>
              <a:rPr lang="es-CO" dirty="0"/>
              <a:t>9,45</a:t>
            </a:r>
          </a:p>
        </p:txBody>
      </p:sp>
      <p:pic>
        <p:nvPicPr>
          <p:cNvPr id="40" name="Gráfico 39" descr="Flecha con curva ligera">
            <a:extLst>
              <a:ext uri="{FF2B5EF4-FFF2-40B4-BE49-F238E27FC236}">
                <a16:creationId xmlns:a16="http://schemas.microsoft.com/office/drawing/2014/main" id="{8B3532FA-8CC4-4169-9279-79BBAF10DD7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076230">
            <a:off x="5541840" y="3743531"/>
            <a:ext cx="754356" cy="914400"/>
          </a:xfrm>
          <a:prstGeom prst="rect">
            <a:avLst/>
          </a:prstGeom>
        </p:spPr>
      </p:pic>
    </p:spTree>
    <p:extLst>
      <p:ext uri="{BB962C8B-B14F-4D97-AF65-F5344CB8AC3E}">
        <p14:creationId xmlns:p14="http://schemas.microsoft.com/office/powerpoint/2010/main" val="2123596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ángulo 60">
            <a:extLst>
              <a:ext uri="{FF2B5EF4-FFF2-40B4-BE49-F238E27FC236}">
                <a16:creationId xmlns:a16="http://schemas.microsoft.com/office/drawing/2014/main" id="{67F9B7F6-7AF6-4113-91FD-B0087B651D06}"/>
              </a:ext>
            </a:extLst>
          </p:cNvPr>
          <p:cNvSpPr/>
          <p:nvPr/>
        </p:nvSpPr>
        <p:spPr>
          <a:xfrm rot="19066741">
            <a:off x="9667665" y="3754925"/>
            <a:ext cx="121920" cy="959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Rectángulo 57">
            <a:extLst>
              <a:ext uri="{FF2B5EF4-FFF2-40B4-BE49-F238E27FC236}">
                <a16:creationId xmlns:a16="http://schemas.microsoft.com/office/drawing/2014/main" id="{38B9557E-C330-4B3E-803B-2A0602D7AEE1}"/>
              </a:ext>
            </a:extLst>
          </p:cNvPr>
          <p:cNvSpPr/>
          <p:nvPr/>
        </p:nvSpPr>
        <p:spPr>
          <a:xfrm rot="19096590">
            <a:off x="9636008" y="3787175"/>
            <a:ext cx="121920" cy="959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72" y="-49643"/>
            <a:ext cx="12192000" cy="6858000"/>
          </a:xfrm>
          <a:prstGeom prst="rect">
            <a:avLst/>
          </a:prstGeom>
        </p:spPr>
      </p:pic>
      <p:sp>
        <p:nvSpPr>
          <p:cNvPr id="38" name="Rectángulo 37">
            <a:extLst>
              <a:ext uri="{FF2B5EF4-FFF2-40B4-BE49-F238E27FC236}">
                <a16:creationId xmlns:a16="http://schemas.microsoft.com/office/drawing/2014/main" id="{140444F3-553A-42A9-95FD-63E0D1D86338}"/>
              </a:ext>
            </a:extLst>
          </p:cNvPr>
          <p:cNvSpPr/>
          <p:nvPr/>
        </p:nvSpPr>
        <p:spPr>
          <a:xfrm rot="18967901">
            <a:off x="5479993" y="3866318"/>
            <a:ext cx="121920" cy="959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9" name="Conector recto de flecha 28">
            <a:extLst>
              <a:ext uri="{FF2B5EF4-FFF2-40B4-BE49-F238E27FC236}">
                <a16:creationId xmlns:a16="http://schemas.microsoft.com/office/drawing/2014/main" id="{A1A5B9C4-69CA-4E80-9566-FC8260FE7462}"/>
              </a:ext>
            </a:extLst>
          </p:cNvPr>
          <p:cNvCxnSpPr>
            <a:cxnSpLocks/>
          </p:cNvCxnSpPr>
          <p:nvPr/>
        </p:nvCxnSpPr>
        <p:spPr>
          <a:xfrm flipH="1" flipV="1">
            <a:off x="3931309" y="2457603"/>
            <a:ext cx="3148760" cy="3002671"/>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sp>
        <p:nvSpPr>
          <p:cNvPr id="52" name="Rectángulo 51">
            <a:extLst>
              <a:ext uri="{FF2B5EF4-FFF2-40B4-BE49-F238E27FC236}">
                <a16:creationId xmlns:a16="http://schemas.microsoft.com/office/drawing/2014/main" id="{E020DA7A-5F4C-4B20-BA52-5B873D0D6D99}"/>
              </a:ext>
            </a:extLst>
          </p:cNvPr>
          <p:cNvSpPr/>
          <p:nvPr/>
        </p:nvSpPr>
        <p:spPr>
          <a:xfrm>
            <a:off x="4595753" y="3980979"/>
            <a:ext cx="100012" cy="809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1" name="Conector recto de flecha 30">
            <a:extLst>
              <a:ext uri="{FF2B5EF4-FFF2-40B4-BE49-F238E27FC236}">
                <a16:creationId xmlns:a16="http://schemas.microsoft.com/office/drawing/2014/main" id="{8B890C6A-B2A3-462E-9E69-AB133F944061}"/>
              </a:ext>
            </a:extLst>
          </p:cNvPr>
          <p:cNvCxnSpPr>
            <a:cxnSpLocks/>
          </p:cNvCxnSpPr>
          <p:nvPr/>
        </p:nvCxnSpPr>
        <p:spPr>
          <a:xfrm flipV="1">
            <a:off x="3931308" y="2272937"/>
            <a:ext cx="3305515" cy="3344093"/>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chemeClr val="bg1"/>
                </a:solidFill>
                <a:latin typeface="Arial" panose="020B0604020202020204" pitchFamily="34" charset="0"/>
                <a:ea typeface="Roboto Slab" pitchFamily="2" charset="0"/>
                <a:cs typeface="Arial" panose="020B0604020202020204" pitchFamily="34" charset="0"/>
              </a:rPr>
              <a:t>PCA </a:t>
            </a:r>
            <a:r>
              <a:rPr lang="es-CO" sz="3200" b="1" dirty="0" err="1">
                <a:solidFill>
                  <a:schemeClr val="bg1"/>
                </a:solidFill>
                <a:latin typeface="Arial" panose="020B0604020202020204" pitchFamily="34" charset="0"/>
                <a:ea typeface="Roboto Slab" pitchFamily="2" charset="0"/>
                <a:cs typeface="Arial" panose="020B0604020202020204" pitchFamily="34" charset="0"/>
              </a:rPr>
              <a:t>Algorithm</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pic>
        <p:nvPicPr>
          <p:cNvPr id="15" name="Gráfico 14" descr="Cerrar">
            <a:extLst>
              <a:ext uri="{FF2B5EF4-FFF2-40B4-BE49-F238E27FC236}">
                <a16:creationId xmlns:a16="http://schemas.microsoft.com/office/drawing/2014/main" id="{5A58B9AA-2F64-4267-9D24-36F73B9CD83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244" y="4283836"/>
            <a:ext cx="191877" cy="191877"/>
          </a:xfrm>
          <a:prstGeom prst="rect">
            <a:avLst/>
          </a:prstGeom>
        </p:spPr>
      </p:pic>
      <p:pic>
        <p:nvPicPr>
          <p:cNvPr id="16" name="Gráfico 15" descr="Cerrar">
            <a:extLst>
              <a:ext uri="{FF2B5EF4-FFF2-40B4-BE49-F238E27FC236}">
                <a16:creationId xmlns:a16="http://schemas.microsoft.com/office/drawing/2014/main" id="{2333444D-A24B-4F9F-8A3C-5984AEC9119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5049" y="4475713"/>
            <a:ext cx="191877" cy="191877"/>
          </a:xfrm>
          <a:prstGeom prst="rect">
            <a:avLst/>
          </a:prstGeom>
        </p:spPr>
      </p:pic>
      <p:pic>
        <p:nvPicPr>
          <p:cNvPr id="17" name="Gráfico 16" descr="Cerrar">
            <a:extLst>
              <a:ext uri="{FF2B5EF4-FFF2-40B4-BE49-F238E27FC236}">
                <a16:creationId xmlns:a16="http://schemas.microsoft.com/office/drawing/2014/main" id="{F5924356-9685-4A7B-A5D4-634EE831F07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4121" y="4801620"/>
            <a:ext cx="191877" cy="191877"/>
          </a:xfrm>
          <a:prstGeom prst="rect">
            <a:avLst/>
          </a:prstGeom>
        </p:spPr>
      </p:pic>
      <p:pic>
        <p:nvPicPr>
          <p:cNvPr id="18" name="Gráfico 17" descr="Cerrar">
            <a:extLst>
              <a:ext uri="{FF2B5EF4-FFF2-40B4-BE49-F238E27FC236}">
                <a16:creationId xmlns:a16="http://schemas.microsoft.com/office/drawing/2014/main" id="{85F0CFC3-17F9-496F-B75B-626792C0A87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6906" y="3401925"/>
            <a:ext cx="191877" cy="191877"/>
          </a:xfrm>
          <a:prstGeom prst="rect">
            <a:avLst/>
          </a:prstGeom>
        </p:spPr>
      </p:pic>
      <p:pic>
        <p:nvPicPr>
          <p:cNvPr id="19" name="Gráfico 18" descr="Cerrar">
            <a:extLst>
              <a:ext uri="{FF2B5EF4-FFF2-40B4-BE49-F238E27FC236}">
                <a16:creationId xmlns:a16="http://schemas.microsoft.com/office/drawing/2014/main" id="{214BED98-7D3E-4C64-AA63-C3C02FBD739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17834" y="3662831"/>
            <a:ext cx="191877" cy="191877"/>
          </a:xfrm>
          <a:prstGeom prst="rect">
            <a:avLst/>
          </a:prstGeom>
        </p:spPr>
      </p:pic>
      <p:pic>
        <p:nvPicPr>
          <p:cNvPr id="20" name="Gráfico 19" descr="Cerrar">
            <a:extLst>
              <a:ext uri="{FF2B5EF4-FFF2-40B4-BE49-F238E27FC236}">
                <a16:creationId xmlns:a16="http://schemas.microsoft.com/office/drawing/2014/main" id="{86BA5AA6-082E-4708-9898-66C4C20D0B9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48208" y="2910602"/>
            <a:ext cx="191877" cy="191877"/>
          </a:xfrm>
          <a:prstGeom prst="rect">
            <a:avLst/>
          </a:prstGeom>
        </p:spPr>
      </p:pic>
      <p:sp>
        <p:nvSpPr>
          <p:cNvPr id="26" name="Elipse 25">
            <a:extLst>
              <a:ext uri="{FF2B5EF4-FFF2-40B4-BE49-F238E27FC236}">
                <a16:creationId xmlns:a16="http://schemas.microsoft.com/office/drawing/2014/main" id="{3C9C7C71-93E8-4479-B168-64C3B6F88771}"/>
              </a:ext>
            </a:extLst>
          </p:cNvPr>
          <p:cNvSpPr/>
          <p:nvPr/>
        </p:nvSpPr>
        <p:spPr>
          <a:xfrm>
            <a:off x="5477693" y="3933016"/>
            <a:ext cx="126522" cy="107543"/>
          </a:xfrm>
          <a:prstGeom prst="ellipse">
            <a:avLst/>
          </a:prstGeom>
          <a:solidFill>
            <a:schemeClr val="accent6">
              <a:lumMod val="5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F5448B4A-B859-4DC5-8D97-6BD49EF97E12}"/>
                  </a:ext>
                </a:extLst>
              </p:cNvPr>
              <p:cNvSpPr txBox="1"/>
              <p:nvPr/>
            </p:nvSpPr>
            <p:spPr>
              <a:xfrm>
                <a:off x="7211046" y="2088271"/>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smtClean="0">
                              <a:solidFill>
                                <a:schemeClr val="bg2">
                                  <a:lumMod val="50000"/>
                                </a:schemeClr>
                              </a:solidFill>
                              <a:latin typeface="Cambria Math" panose="02040503050406030204" pitchFamily="18" charset="0"/>
                            </a:rPr>
                          </m:ctrlPr>
                        </m:sSubPr>
                        <m:e>
                          <m:r>
                            <a:rPr lang="es-CO" b="0" i="1" smtClean="0">
                              <a:solidFill>
                                <a:schemeClr val="bg2">
                                  <a:lumMod val="50000"/>
                                </a:schemeClr>
                              </a:solidFill>
                              <a:latin typeface="Cambria Math" panose="02040503050406030204" pitchFamily="18" charset="0"/>
                            </a:rPr>
                            <m:t>𝑧</m:t>
                          </m:r>
                        </m:e>
                        <m:sub>
                          <m:r>
                            <a:rPr lang="es-CO" i="1">
                              <a:solidFill>
                                <a:schemeClr val="bg2">
                                  <a:lumMod val="50000"/>
                                </a:schemeClr>
                              </a:solidFill>
                              <a:latin typeface="Cambria Math" panose="02040503050406030204" pitchFamily="18" charset="0"/>
                            </a:rPr>
                            <m:t>1</m:t>
                          </m:r>
                        </m:sub>
                      </m:sSub>
                    </m:oMath>
                  </m:oMathPara>
                </a14:m>
                <a:endParaRPr lang="es-CO" dirty="0"/>
              </a:p>
            </p:txBody>
          </p:sp>
        </mc:Choice>
        <mc:Fallback xmlns="">
          <p:sp>
            <p:nvSpPr>
              <p:cNvPr id="54" name="CuadroTexto 53">
                <a:extLst>
                  <a:ext uri="{FF2B5EF4-FFF2-40B4-BE49-F238E27FC236}">
                    <a16:creationId xmlns:a16="http://schemas.microsoft.com/office/drawing/2014/main" id="{F5448B4A-B859-4DC5-8D97-6BD49EF97E12}"/>
                  </a:ext>
                </a:extLst>
              </p:cNvPr>
              <p:cNvSpPr txBox="1">
                <a:spLocks noRot="1" noChangeAspect="1" noMove="1" noResize="1" noEditPoints="1" noAdjustHandles="1" noChangeArrowheads="1" noChangeShapeType="1" noTextEdit="1"/>
              </p:cNvSpPr>
              <p:nvPr/>
            </p:nvSpPr>
            <p:spPr>
              <a:xfrm>
                <a:off x="7211046" y="2088271"/>
                <a:ext cx="460767" cy="369332"/>
              </a:xfrm>
              <a:prstGeom prst="rect">
                <a:avLst/>
              </a:prstGeom>
              <a:blipFill>
                <a:blip r:embed="rId6"/>
                <a:stretch>
                  <a:fillRect/>
                </a:stretch>
              </a:blipFill>
            </p:spPr>
            <p:txBody>
              <a:bodyPr/>
              <a:lstStyle/>
              <a:p>
                <a:r>
                  <a:rPr lang="es-CO">
                    <a:noFill/>
                  </a:rPr>
                  <a:t> </a:t>
                </a:r>
              </a:p>
            </p:txBody>
          </p:sp>
        </mc:Fallback>
      </mc:AlternateContent>
      <p:sp>
        <p:nvSpPr>
          <p:cNvPr id="21" name="Rectángulo 20">
            <a:extLst>
              <a:ext uri="{FF2B5EF4-FFF2-40B4-BE49-F238E27FC236}">
                <a16:creationId xmlns:a16="http://schemas.microsoft.com/office/drawing/2014/main" id="{637045B2-EE4F-4142-93AA-0D485016F805}"/>
              </a:ext>
            </a:extLst>
          </p:cNvPr>
          <p:cNvSpPr/>
          <p:nvPr/>
        </p:nvSpPr>
        <p:spPr>
          <a:xfrm>
            <a:off x="4093029" y="3662831"/>
            <a:ext cx="792969" cy="452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CuadroTexto 49">
            <a:extLst>
              <a:ext uri="{FF2B5EF4-FFF2-40B4-BE49-F238E27FC236}">
                <a16:creationId xmlns:a16="http://schemas.microsoft.com/office/drawing/2014/main" id="{CFC0C8D8-E799-422F-A971-F8F82726CDAC}"/>
              </a:ext>
            </a:extLst>
          </p:cNvPr>
          <p:cNvSpPr txBox="1"/>
          <p:nvPr/>
        </p:nvSpPr>
        <p:spPr>
          <a:xfrm>
            <a:off x="4351786" y="6053896"/>
            <a:ext cx="2578591" cy="646331"/>
          </a:xfrm>
          <a:prstGeom prst="rect">
            <a:avLst/>
          </a:prstGeom>
          <a:noFill/>
        </p:spPr>
        <p:txBody>
          <a:bodyPr wrap="none" rtlCol="0">
            <a:spAutoFit/>
          </a:bodyPr>
          <a:lstStyle/>
          <a:p>
            <a:r>
              <a:rPr lang="es-CO" dirty="0" err="1"/>
              <a:t>First</a:t>
            </a:r>
            <a:r>
              <a:rPr lang="es-CO" dirty="0"/>
              <a:t> Principal </a:t>
            </a:r>
            <a:r>
              <a:rPr lang="es-CO" dirty="0" err="1"/>
              <a:t>component</a:t>
            </a:r>
            <a:endParaRPr lang="es-CO" dirty="0"/>
          </a:p>
          <a:p>
            <a:r>
              <a:rPr lang="es-CO" dirty="0"/>
              <a:t> </a:t>
            </a:r>
          </a:p>
        </p:txBody>
      </p:sp>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0EE267C9-8D6E-4CA5-A9E2-D9A084D66FCC}"/>
                  </a:ext>
                </a:extLst>
              </p:cNvPr>
              <p:cNvSpPr txBox="1"/>
              <p:nvPr/>
            </p:nvSpPr>
            <p:spPr>
              <a:xfrm>
                <a:off x="3821941" y="2132831"/>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smtClean="0">
                              <a:solidFill>
                                <a:schemeClr val="bg2">
                                  <a:lumMod val="50000"/>
                                </a:schemeClr>
                              </a:solidFill>
                              <a:latin typeface="Cambria Math" panose="02040503050406030204" pitchFamily="18" charset="0"/>
                            </a:rPr>
                          </m:ctrlPr>
                        </m:sSubPr>
                        <m:e>
                          <m:r>
                            <a:rPr lang="es-CO" b="0" i="1" smtClean="0">
                              <a:solidFill>
                                <a:schemeClr val="bg2">
                                  <a:lumMod val="50000"/>
                                </a:schemeClr>
                              </a:solidFill>
                              <a:latin typeface="Cambria Math" panose="02040503050406030204" pitchFamily="18" charset="0"/>
                            </a:rPr>
                            <m:t>𝑧</m:t>
                          </m:r>
                        </m:e>
                        <m:sub>
                          <m:r>
                            <a:rPr lang="es-CO" b="0" i="1" smtClean="0">
                              <a:solidFill>
                                <a:schemeClr val="bg2">
                                  <a:lumMod val="50000"/>
                                </a:schemeClr>
                              </a:solidFill>
                              <a:latin typeface="Cambria Math" panose="02040503050406030204" pitchFamily="18" charset="0"/>
                            </a:rPr>
                            <m:t>2</m:t>
                          </m:r>
                        </m:sub>
                      </m:sSub>
                    </m:oMath>
                  </m:oMathPara>
                </a14:m>
                <a:endParaRPr lang="es-CO" dirty="0"/>
              </a:p>
            </p:txBody>
          </p:sp>
        </mc:Choice>
        <mc:Fallback xmlns="">
          <p:sp>
            <p:nvSpPr>
              <p:cNvPr id="41" name="CuadroTexto 40">
                <a:extLst>
                  <a:ext uri="{FF2B5EF4-FFF2-40B4-BE49-F238E27FC236}">
                    <a16:creationId xmlns:a16="http://schemas.microsoft.com/office/drawing/2014/main" id="{0EE267C9-8D6E-4CA5-A9E2-D9A084D66FCC}"/>
                  </a:ext>
                </a:extLst>
              </p:cNvPr>
              <p:cNvSpPr txBox="1">
                <a:spLocks noRot="1" noChangeAspect="1" noMove="1" noResize="1" noEditPoints="1" noAdjustHandles="1" noChangeArrowheads="1" noChangeShapeType="1" noTextEdit="1"/>
              </p:cNvSpPr>
              <p:nvPr/>
            </p:nvSpPr>
            <p:spPr>
              <a:xfrm>
                <a:off x="3821941" y="2132831"/>
                <a:ext cx="460767" cy="369332"/>
              </a:xfrm>
              <a:prstGeom prst="rect">
                <a:avLst/>
              </a:prstGeom>
              <a:blipFill>
                <a:blip r:embed="rId7"/>
                <a:stretch>
                  <a:fillRect/>
                </a:stretch>
              </a:blipFill>
            </p:spPr>
            <p:txBody>
              <a:bodyPr/>
              <a:lstStyle/>
              <a:p>
                <a:r>
                  <a:rPr lang="es-CO">
                    <a:noFill/>
                  </a:rPr>
                  <a:t> </a:t>
                </a:r>
              </a:p>
            </p:txBody>
          </p:sp>
        </mc:Fallback>
      </mc:AlternateContent>
      <p:pic>
        <p:nvPicPr>
          <p:cNvPr id="42" name="Gráfico 41" descr="Flecha con curva ligera">
            <a:extLst>
              <a:ext uri="{FF2B5EF4-FFF2-40B4-BE49-F238E27FC236}">
                <a16:creationId xmlns:a16="http://schemas.microsoft.com/office/drawing/2014/main" id="{100E0CD2-5E51-4345-A6DA-C01AC2E108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3076230">
            <a:off x="3724298" y="5477978"/>
            <a:ext cx="754356" cy="914400"/>
          </a:xfrm>
          <a:prstGeom prst="rect">
            <a:avLst/>
          </a:prstGeom>
        </p:spPr>
      </p:pic>
      <p:pic>
        <p:nvPicPr>
          <p:cNvPr id="48" name="Gráfico 47" descr="Flecha con curva ligera">
            <a:extLst>
              <a:ext uri="{FF2B5EF4-FFF2-40B4-BE49-F238E27FC236}">
                <a16:creationId xmlns:a16="http://schemas.microsoft.com/office/drawing/2014/main" id="{92C99925-F893-4A56-BD78-A29ACCA66A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9616850">
            <a:off x="7035141" y="4897692"/>
            <a:ext cx="754356" cy="914400"/>
          </a:xfrm>
          <a:prstGeom prst="rect">
            <a:avLst/>
          </a:prstGeom>
        </p:spPr>
      </p:pic>
      <p:sp>
        <p:nvSpPr>
          <p:cNvPr id="51" name="CuadroTexto 50">
            <a:extLst>
              <a:ext uri="{FF2B5EF4-FFF2-40B4-BE49-F238E27FC236}">
                <a16:creationId xmlns:a16="http://schemas.microsoft.com/office/drawing/2014/main" id="{63868EC6-A0E1-407B-95A9-7BE8AA288AA2}"/>
              </a:ext>
            </a:extLst>
          </p:cNvPr>
          <p:cNvSpPr txBox="1"/>
          <p:nvPr/>
        </p:nvSpPr>
        <p:spPr>
          <a:xfrm>
            <a:off x="7247134" y="4627464"/>
            <a:ext cx="2862130" cy="646331"/>
          </a:xfrm>
          <a:prstGeom prst="rect">
            <a:avLst/>
          </a:prstGeom>
          <a:noFill/>
        </p:spPr>
        <p:txBody>
          <a:bodyPr wrap="none" rtlCol="0">
            <a:spAutoFit/>
          </a:bodyPr>
          <a:lstStyle/>
          <a:p>
            <a:r>
              <a:rPr lang="es-CO" dirty="0" err="1"/>
              <a:t>Second</a:t>
            </a:r>
            <a:r>
              <a:rPr lang="es-CO" dirty="0"/>
              <a:t> Principal </a:t>
            </a:r>
            <a:r>
              <a:rPr lang="es-CO" dirty="0" err="1"/>
              <a:t>component</a:t>
            </a:r>
            <a:endParaRPr lang="es-CO" dirty="0"/>
          </a:p>
          <a:p>
            <a:r>
              <a:rPr lang="es-CO" dirty="0"/>
              <a:t> </a:t>
            </a:r>
          </a:p>
        </p:txBody>
      </p:sp>
      <p:sp>
        <p:nvSpPr>
          <p:cNvPr id="55" name="CuadroTexto 54">
            <a:extLst>
              <a:ext uri="{FF2B5EF4-FFF2-40B4-BE49-F238E27FC236}">
                <a16:creationId xmlns:a16="http://schemas.microsoft.com/office/drawing/2014/main" id="{42A886E7-3A5C-4450-B5A2-DDE559A79657}"/>
              </a:ext>
            </a:extLst>
          </p:cNvPr>
          <p:cNvSpPr txBox="1"/>
          <p:nvPr/>
        </p:nvSpPr>
        <p:spPr>
          <a:xfrm>
            <a:off x="303669" y="1400107"/>
            <a:ext cx="7497309" cy="646331"/>
          </a:xfrm>
          <a:prstGeom prst="rect">
            <a:avLst/>
          </a:prstGeom>
          <a:noFill/>
        </p:spPr>
        <p:txBody>
          <a:bodyPr wrap="none" rtlCol="0">
            <a:spAutoFit/>
          </a:bodyPr>
          <a:lstStyle/>
          <a:p>
            <a:r>
              <a:rPr lang="es-CO" dirty="0"/>
              <a:t>Principal </a:t>
            </a:r>
            <a:r>
              <a:rPr lang="es-CO" dirty="0" err="1"/>
              <a:t>components</a:t>
            </a:r>
            <a:r>
              <a:rPr lang="es-CO" dirty="0"/>
              <a:t> are </a:t>
            </a:r>
            <a:r>
              <a:rPr lang="es-CO" dirty="0" err="1"/>
              <a:t>penpendicular</a:t>
            </a:r>
            <a:endParaRPr lang="es-CO" dirty="0"/>
          </a:p>
          <a:p>
            <a:r>
              <a:rPr lang="en-US" dirty="0"/>
              <a:t>All principal components must be orthogonal to ensure they are uncorrelated</a:t>
            </a:r>
            <a:r>
              <a:rPr lang="es-CO" dirty="0"/>
              <a:t> </a:t>
            </a:r>
          </a:p>
        </p:txBody>
      </p:sp>
      <p:cxnSp>
        <p:nvCxnSpPr>
          <p:cNvPr id="56" name="Conector recto de flecha 55">
            <a:extLst>
              <a:ext uri="{FF2B5EF4-FFF2-40B4-BE49-F238E27FC236}">
                <a16:creationId xmlns:a16="http://schemas.microsoft.com/office/drawing/2014/main" id="{89BE9BEA-3948-4B43-B920-F201B676F916}"/>
              </a:ext>
            </a:extLst>
          </p:cNvPr>
          <p:cNvCxnSpPr>
            <a:cxnSpLocks/>
          </p:cNvCxnSpPr>
          <p:nvPr/>
        </p:nvCxnSpPr>
        <p:spPr>
          <a:xfrm flipV="1">
            <a:off x="9668423" y="2441665"/>
            <a:ext cx="1492524" cy="1483840"/>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08223080-3D5E-488E-98E6-FCF2B790143E}"/>
              </a:ext>
            </a:extLst>
          </p:cNvPr>
          <p:cNvCxnSpPr>
            <a:cxnSpLocks/>
          </p:cNvCxnSpPr>
          <p:nvPr/>
        </p:nvCxnSpPr>
        <p:spPr>
          <a:xfrm flipH="1" flipV="1">
            <a:off x="8492422" y="2513385"/>
            <a:ext cx="1204546" cy="1412120"/>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14BC3F23-8952-4784-A05C-FB462E35EE5C}"/>
              </a:ext>
            </a:extLst>
          </p:cNvPr>
          <p:cNvCxnSpPr>
            <a:cxnSpLocks/>
          </p:cNvCxnSpPr>
          <p:nvPr/>
        </p:nvCxnSpPr>
        <p:spPr>
          <a:xfrm flipH="1" flipV="1">
            <a:off x="9550482" y="1943382"/>
            <a:ext cx="138127" cy="1989634"/>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sp>
        <p:nvSpPr>
          <p:cNvPr id="60" name="Elipse 59">
            <a:extLst>
              <a:ext uri="{FF2B5EF4-FFF2-40B4-BE49-F238E27FC236}">
                <a16:creationId xmlns:a16="http://schemas.microsoft.com/office/drawing/2014/main" id="{AE49AA1A-E24E-45FE-AD69-9D88C1B03587}"/>
              </a:ext>
            </a:extLst>
          </p:cNvPr>
          <p:cNvSpPr/>
          <p:nvPr/>
        </p:nvSpPr>
        <p:spPr>
          <a:xfrm>
            <a:off x="9619545" y="3857837"/>
            <a:ext cx="126522" cy="107543"/>
          </a:xfrm>
          <a:prstGeom prst="ellipse">
            <a:avLst/>
          </a:prstGeom>
          <a:solidFill>
            <a:schemeClr val="accent6">
              <a:lumMod val="50000"/>
            </a:schemeClr>
          </a:solidFill>
          <a:ln>
            <a:solidFill>
              <a:srgbClr val="005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62" name="CuadroTexto 61">
                <a:extLst>
                  <a:ext uri="{FF2B5EF4-FFF2-40B4-BE49-F238E27FC236}">
                    <a16:creationId xmlns:a16="http://schemas.microsoft.com/office/drawing/2014/main" id="{2E5C72F6-3B52-4522-B557-68E8CDF04C1A}"/>
                  </a:ext>
                </a:extLst>
              </p:cNvPr>
              <p:cNvSpPr txBox="1"/>
              <p:nvPr/>
            </p:nvSpPr>
            <p:spPr>
              <a:xfrm>
                <a:off x="11007814" y="2134471"/>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smtClean="0">
                              <a:solidFill>
                                <a:schemeClr val="bg2">
                                  <a:lumMod val="50000"/>
                                </a:schemeClr>
                              </a:solidFill>
                              <a:latin typeface="Cambria Math" panose="02040503050406030204" pitchFamily="18" charset="0"/>
                            </a:rPr>
                          </m:ctrlPr>
                        </m:sSubPr>
                        <m:e>
                          <m:r>
                            <a:rPr lang="es-CO" b="0" i="1" smtClean="0">
                              <a:solidFill>
                                <a:schemeClr val="bg2">
                                  <a:lumMod val="50000"/>
                                </a:schemeClr>
                              </a:solidFill>
                              <a:latin typeface="Cambria Math" panose="02040503050406030204" pitchFamily="18" charset="0"/>
                            </a:rPr>
                            <m:t>𝑧</m:t>
                          </m:r>
                        </m:e>
                        <m:sub>
                          <m:r>
                            <a:rPr lang="es-CO" i="1">
                              <a:solidFill>
                                <a:schemeClr val="bg2">
                                  <a:lumMod val="50000"/>
                                </a:schemeClr>
                              </a:solidFill>
                              <a:latin typeface="Cambria Math" panose="02040503050406030204" pitchFamily="18" charset="0"/>
                            </a:rPr>
                            <m:t>1</m:t>
                          </m:r>
                        </m:sub>
                      </m:sSub>
                    </m:oMath>
                  </m:oMathPara>
                </a14:m>
                <a:endParaRPr lang="es-CO" dirty="0"/>
              </a:p>
            </p:txBody>
          </p:sp>
        </mc:Choice>
        <mc:Fallback xmlns="">
          <p:sp>
            <p:nvSpPr>
              <p:cNvPr id="62" name="CuadroTexto 61">
                <a:extLst>
                  <a:ext uri="{FF2B5EF4-FFF2-40B4-BE49-F238E27FC236}">
                    <a16:creationId xmlns:a16="http://schemas.microsoft.com/office/drawing/2014/main" id="{2E5C72F6-3B52-4522-B557-68E8CDF04C1A}"/>
                  </a:ext>
                </a:extLst>
              </p:cNvPr>
              <p:cNvSpPr txBox="1">
                <a:spLocks noRot="1" noChangeAspect="1" noMove="1" noResize="1" noEditPoints="1" noAdjustHandles="1" noChangeArrowheads="1" noChangeShapeType="1" noTextEdit="1"/>
              </p:cNvSpPr>
              <p:nvPr/>
            </p:nvSpPr>
            <p:spPr>
              <a:xfrm>
                <a:off x="11007814" y="2134471"/>
                <a:ext cx="460767" cy="369332"/>
              </a:xfrm>
              <a:prstGeom prst="rect">
                <a:avLst/>
              </a:prstGeom>
              <a:blipFill>
                <a:blip r:embed="rId1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3" name="CuadroTexto 62">
                <a:extLst>
                  <a:ext uri="{FF2B5EF4-FFF2-40B4-BE49-F238E27FC236}">
                    <a16:creationId xmlns:a16="http://schemas.microsoft.com/office/drawing/2014/main" id="{932CCC44-C082-48EF-8272-6A0D3E6153EF}"/>
                  </a:ext>
                </a:extLst>
              </p:cNvPr>
              <p:cNvSpPr txBox="1"/>
              <p:nvPr/>
            </p:nvSpPr>
            <p:spPr>
              <a:xfrm>
                <a:off x="8110268" y="2230536"/>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smtClean="0">
                              <a:solidFill>
                                <a:schemeClr val="bg2">
                                  <a:lumMod val="50000"/>
                                </a:schemeClr>
                              </a:solidFill>
                              <a:latin typeface="Cambria Math" panose="02040503050406030204" pitchFamily="18" charset="0"/>
                            </a:rPr>
                          </m:ctrlPr>
                        </m:sSubPr>
                        <m:e>
                          <m:r>
                            <a:rPr lang="es-CO" b="0" i="1" smtClean="0">
                              <a:solidFill>
                                <a:schemeClr val="bg2">
                                  <a:lumMod val="50000"/>
                                </a:schemeClr>
                              </a:solidFill>
                              <a:latin typeface="Cambria Math" panose="02040503050406030204" pitchFamily="18" charset="0"/>
                            </a:rPr>
                            <m:t>𝑧</m:t>
                          </m:r>
                        </m:e>
                        <m:sub>
                          <m:r>
                            <a:rPr lang="es-CO" b="0" i="1" smtClean="0">
                              <a:solidFill>
                                <a:schemeClr val="bg2">
                                  <a:lumMod val="50000"/>
                                </a:schemeClr>
                              </a:solidFill>
                              <a:latin typeface="Cambria Math" panose="02040503050406030204" pitchFamily="18" charset="0"/>
                            </a:rPr>
                            <m:t>2</m:t>
                          </m:r>
                        </m:sub>
                      </m:sSub>
                    </m:oMath>
                  </m:oMathPara>
                </a14:m>
                <a:endParaRPr lang="es-CO" dirty="0"/>
              </a:p>
            </p:txBody>
          </p:sp>
        </mc:Choice>
        <mc:Fallback xmlns="">
          <p:sp>
            <p:nvSpPr>
              <p:cNvPr id="63" name="CuadroTexto 62">
                <a:extLst>
                  <a:ext uri="{FF2B5EF4-FFF2-40B4-BE49-F238E27FC236}">
                    <a16:creationId xmlns:a16="http://schemas.microsoft.com/office/drawing/2014/main" id="{932CCC44-C082-48EF-8272-6A0D3E6153EF}"/>
                  </a:ext>
                </a:extLst>
              </p:cNvPr>
              <p:cNvSpPr txBox="1">
                <a:spLocks noRot="1" noChangeAspect="1" noMove="1" noResize="1" noEditPoints="1" noAdjustHandles="1" noChangeArrowheads="1" noChangeShapeType="1" noTextEdit="1"/>
              </p:cNvSpPr>
              <p:nvPr/>
            </p:nvSpPr>
            <p:spPr>
              <a:xfrm>
                <a:off x="8110268" y="2230536"/>
                <a:ext cx="460767" cy="369332"/>
              </a:xfrm>
              <a:prstGeom prst="rect">
                <a:avLst/>
              </a:prstGeom>
              <a:blipFill>
                <a:blip r:embed="rId1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4AAC6228-D98D-4AEB-9768-61AF542EC9A4}"/>
                  </a:ext>
                </a:extLst>
              </p:cNvPr>
              <p:cNvSpPr txBox="1"/>
              <p:nvPr/>
            </p:nvSpPr>
            <p:spPr>
              <a:xfrm>
                <a:off x="9236201" y="1586974"/>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smtClean="0">
                              <a:solidFill>
                                <a:schemeClr val="bg2">
                                  <a:lumMod val="50000"/>
                                </a:schemeClr>
                              </a:solidFill>
                              <a:latin typeface="Cambria Math" panose="02040503050406030204" pitchFamily="18" charset="0"/>
                            </a:rPr>
                          </m:ctrlPr>
                        </m:sSubPr>
                        <m:e>
                          <m:r>
                            <a:rPr lang="es-CO" b="0" i="1" smtClean="0">
                              <a:solidFill>
                                <a:schemeClr val="bg2">
                                  <a:lumMod val="50000"/>
                                </a:schemeClr>
                              </a:solidFill>
                              <a:latin typeface="Cambria Math" panose="02040503050406030204" pitchFamily="18" charset="0"/>
                            </a:rPr>
                            <m:t>𝑧</m:t>
                          </m:r>
                        </m:e>
                        <m:sub>
                          <m:r>
                            <a:rPr lang="es-CO" b="0" i="1" smtClean="0">
                              <a:solidFill>
                                <a:schemeClr val="bg2">
                                  <a:lumMod val="50000"/>
                                </a:schemeClr>
                              </a:solidFill>
                              <a:latin typeface="Cambria Math" panose="02040503050406030204" pitchFamily="18" charset="0"/>
                            </a:rPr>
                            <m:t>3</m:t>
                          </m:r>
                        </m:sub>
                      </m:sSub>
                    </m:oMath>
                  </m:oMathPara>
                </a14:m>
                <a:endParaRPr lang="es-CO" dirty="0"/>
              </a:p>
            </p:txBody>
          </p:sp>
        </mc:Choice>
        <mc:Fallback xmlns="">
          <p:sp>
            <p:nvSpPr>
              <p:cNvPr id="64" name="CuadroTexto 63">
                <a:extLst>
                  <a:ext uri="{FF2B5EF4-FFF2-40B4-BE49-F238E27FC236}">
                    <a16:creationId xmlns:a16="http://schemas.microsoft.com/office/drawing/2014/main" id="{4AAC6228-D98D-4AEB-9768-61AF542EC9A4}"/>
                  </a:ext>
                </a:extLst>
              </p:cNvPr>
              <p:cNvSpPr txBox="1">
                <a:spLocks noRot="1" noChangeAspect="1" noMove="1" noResize="1" noEditPoints="1" noAdjustHandles="1" noChangeArrowheads="1" noChangeShapeType="1" noTextEdit="1"/>
              </p:cNvSpPr>
              <p:nvPr/>
            </p:nvSpPr>
            <p:spPr>
              <a:xfrm>
                <a:off x="9236201" y="1586974"/>
                <a:ext cx="460767" cy="369332"/>
              </a:xfrm>
              <a:prstGeom prst="rect">
                <a:avLst/>
              </a:prstGeom>
              <a:blipFill>
                <a:blip r:embed="rId1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431807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chemeClr val="bg1"/>
                </a:solidFill>
                <a:latin typeface="Arial" panose="020B0604020202020204" pitchFamily="34" charset="0"/>
                <a:ea typeface="Roboto Slab" pitchFamily="2" charset="0"/>
                <a:cs typeface="Arial" panose="020B0604020202020204" pitchFamily="34" charset="0"/>
              </a:rPr>
              <a:t>PCA </a:t>
            </a:r>
            <a:r>
              <a:rPr lang="es-CO" sz="3200" b="1" dirty="0" err="1">
                <a:solidFill>
                  <a:schemeClr val="bg1"/>
                </a:solidFill>
                <a:latin typeface="Arial" panose="020B0604020202020204" pitchFamily="34" charset="0"/>
                <a:ea typeface="Roboto Slab" pitchFamily="2" charset="0"/>
                <a:cs typeface="Arial" panose="020B0604020202020204" pitchFamily="34" charset="0"/>
              </a:rPr>
              <a:t>Algorithm</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cxnSp>
        <p:nvCxnSpPr>
          <p:cNvPr id="6" name="Conector recto de flecha 5">
            <a:extLst>
              <a:ext uri="{FF2B5EF4-FFF2-40B4-BE49-F238E27FC236}">
                <a16:creationId xmlns:a16="http://schemas.microsoft.com/office/drawing/2014/main" id="{5AB8D036-E9C0-40B4-9E45-C7BFC114435A}"/>
              </a:ext>
            </a:extLst>
          </p:cNvPr>
          <p:cNvCxnSpPr>
            <a:cxnSpLocks/>
          </p:cNvCxnSpPr>
          <p:nvPr/>
        </p:nvCxnSpPr>
        <p:spPr>
          <a:xfrm flipV="1">
            <a:off x="5547854" y="1828802"/>
            <a:ext cx="0" cy="4171404"/>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08BAC3F8-3772-4B4F-A83F-EF8F46F1D4DC}"/>
              </a:ext>
            </a:extLst>
          </p:cNvPr>
          <p:cNvCxnSpPr>
            <a:cxnSpLocks/>
          </p:cNvCxnSpPr>
          <p:nvPr/>
        </p:nvCxnSpPr>
        <p:spPr>
          <a:xfrm>
            <a:off x="2883032" y="3986788"/>
            <a:ext cx="5442362" cy="0"/>
          </a:xfrm>
          <a:prstGeom prst="straightConnector1">
            <a:avLst/>
          </a:prstGeom>
          <a:ln w="28575">
            <a:solidFill>
              <a:srgbClr val="43B63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32E6B608-9FE1-4FC7-8158-38B5174024E0}"/>
                  </a:ext>
                </a:extLst>
              </p:cNvPr>
              <p:cNvSpPr txBox="1"/>
              <p:nvPr/>
            </p:nvSpPr>
            <p:spPr>
              <a:xfrm>
                <a:off x="8212677" y="3914504"/>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i="1">
                              <a:solidFill>
                                <a:schemeClr val="bg2">
                                  <a:lumMod val="50000"/>
                                </a:schemeClr>
                              </a:solidFill>
                              <a:latin typeface="Cambria Math" panose="02040503050406030204" pitchFamily="18" charset="0"/>
                            </a:rPr>
                            <m:t>1</m:t>
                          </m:r>
                        </m:sub>
                      </m:sSub>
                    </m:oMath>
                  </m:oMathPara>
                </a14:m>
                <a:endParaRPr lang="es-CO" dirty="0"/>
              </a:p>
            </p:txBody>
          </p:sp>
        </mc:Choice>
        <mc:Fallback xmlns="">
          <p:sp>
            <p:nvSpPr>
              <p:cNvPr id="13" name="CuadroTexto 12">
                <a:extLst>
                  <a:ext uri="{FF2B5EF4-FFF2-40B4-BE49-F238E27FC236}">
                    <a16:creationId xmlns:a16="http://schemas.microsoft.com/office/drawing/2014/main" id="{32E6B608-9FE1-4FC7-8158-38B5174024E0}"/>
                  </a:ext>
                </a:extLst>
              </p:cNvPr>
              <p:cNvSpPr txBox="1">
                <a:spLocks noRot="1" noChangeAspect="1" noMove="1" noResize="1" noEditPoints="1" noAdjustHandles="1" noChangeArrowheads="1" noChangeShapeType="1" noTextEdit="1"/>
              </p:cNvSpPr>
              <p:nvPr/>
            </p:nvSpPr>
            <p:spPr>
              <a:xfrm>
                <a:off x="8212677" y="3914504"/>
                <a:ext cx="460767" cy="369332"/>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B93188A7-C51E-4502-8B7E-36C3E4F05862}"/>
                  </a:ext>
                </a:extLst>
              </p:cNvPr>
              <p:cNvSpPr txBox="1"/>
              <p:nvPr/>
            </p:nvSpPr>
            <p:spPr>
              <a:xfrm>
                <a:off x="5547854" y="1604039"/>
                <a:ext cx="4660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i="1" smtClean="0">
                              <a:solidFill>
                                <a:schemeClr val="bg2">
                                  <a:lumMod val="50000"/>
                                </a:schemeClr>
                              </a:solidFill>
                              <a:latin typeface="Cambria Math" panose="02040503050406030204" pitchFamily="18" charset="0"/>
                            </a:rPr>
                          </m:ctrlPr>
                        </m:sSubPr>
                        <m:e>
                          <m:r>
                            <a:rPr lang="es-CO" i="1">
                              <a:solidFill>
                                <a:schemeClr val="bg2">
                                  <a:lumMod val="50000"/>
                                </a:schemeClr>
                              </a:solidFill>
                              <a:latin typeface="Cambria Math" panose="02040503050406030204" pitchFamily="18" charset="0"/>
                            </a:rPr>
                            <m:t>𝑥</m:t>
                          </m:r>
                        </m:e>
                        <m:sub>
                          <m:r>
                            <a:rPr lang="es-CO" b="0" i="1" smtClean="0">
                              <a:solidFill>
                                <a:schemeClr val="bg2">
                                  <a:lumMod val="50000"/>
                                </a:schemeClr>
                              </a:solidFill>
                              <a:latin typeface="Cambria Math" panose="02040503050406030204" pitchFamily="18" charset="0"/>
                            </a:rPr>
                            <m:t>2</m:t>
                          </m:r>
                        </m:sub>
                      </m:sSub>
                    </m:oMath>
                  </m:oMathPara>
                </a14:m>
                <a:endParaRPr lang="es-CO" dirty="0"/>
              </a:p>
            </p:txBody>
          </p:sp>
        </mc:Choice>
        <mc:Fallback xmlns="">
          <p:sp>
            <p:nvSpPr>
              <p:cNvPr id="14" name="CuadroTexto 13">
                <a:extLst>
                  <a:ext uri="{FF2B5EF4-FFF2-40B4-BE49-F238E27FC236}">
                    <a16:creationId xmlns:a16="http://schemas.microsoft.com/office/drawing/2014/main" id="{B93188A7-C51E-4502-8B7E-36C3E4F05862}"/>
                  </a:ext>
                </a:extLst>
              </p:cNvPr>
              <p:cNvSpPr txBox="1">
                <a:spLocks noRot="1" noChangeAspect="1" noMove="1" noResize="1" noEditPoints="1" noAdjustHandles="1" noChangeArrowheads="1" noChangeShapeType="1" noTextEdit="1"/>
              </p:cNvSpPr>
              <p:nvPr/>
            </p:nvSpPr>
            <p:spPr>
              <a:xfrm>
                <a:off x="5547854" y="1604039"/>
                <a:ext cx="466089" cy="369332"/>
              </a:xfrm>
              <a:prstGeom prst="rect">
                <a:avLst/>
              </a:prstGeom>
              <a:blipFill>
                <a:blip r:embed="rId6"/>
                <a:stretch>
                  <a:fillRect/>
                </a:stretch>
              </a:blipFill>
            </p:spPr>
            <p:txBody>
              <a:bodyPr/>
              <a:lstStyle/>
              <a:p>
                <a:r>
                  <a:rPr lang="es-CO">
                    <a:noFill/>
                  </a:rPr>
                  <a:t> </a:t>
                </a:r>
              </a:p>
            </p:txBody>
          </p:sp>
        </mc:Fallback>
      </mc:AlternateContent>
      <p:pic>
        <p:nvPicPr>
          <p:cNvPr id="20" name="Gráfico 19" descr="Cerrar">
            <a:extLst>
              <a:ext uri="{FF2B5EF4-FFF2-40B4-BE49-F238E27FC236}">
                <a16:creationId xmlns:a16="http://schemas.microsoft.com/office/drawing/2014/main" id="{86BA5AA6-082E-4708-9898-66C4C20D0B9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48208" y="2910602"/>
            <a:ext cx="191877" cy="191877"/>
          </a:xfrm>
          <a:prstGeom prst="rect">
            <a:avLst/>
          </a:prstGeom>
        </p:spPr>
      </p:pic>
      <p:sp>
        <p:nvSpPr>
          <p:cNvPr id="23" name="CuadroTexto 22">
            <a:extLst>
              <a:ext uri="{FF2B5EF4-FFF2-40B4-BE49-F238E27FC236}">
                <a16:creationId xmlns:a16="http://schemas.microsoft.com/office/drawing/2014/main" id="{01D9B475-67F8-4958-AA4C-771BFD4C91F9}"/>
              </a:ext>
            </a:extLst>
          </p:cNvPr>
          <p:cNvSpPr txBox="1"/>
          <p:nvPr/>
        </p:nvSpPr>
        <p:spPr>
          <a:xfrm>
            <a:off x="6493303" y="3988957"/>
            <a:ext cx="301686" cy="369332"/>
          </a:xfrm>
          <a:prstGeom prst="rect">
            <a:avLst/>
          </a:prstGeom>
          <a:noFill/>
        </p:spPr>
        <p:txBody>
          <a:bodyPr wrap="none" rtlCol="0">
            <a:spAutoFit/>
          </a:bodyPr>
          <a:lstStyle/>
          <a:p>
            <a:r>
              <a:rPr lang="es-CO" dirty="0"/>
              <a:t>9</a:t>
            </a:r>
          </a:p>
        </p:txBody>
      </p:sp>
      <p:sp>
        <p:nvSpPr>
          <p:cNvPr id="28" name="CuadroTexto 27">
            <a:extLst>
              <a:ext uri="{FF2B5EF4-FFF2-40B4-BE49-F238E27FC236}">
                <a16:creationId xmlns:a16="http://schemas.microsoft.com/office/drawing/2014/main" id="{D9066D9F-78F8-4135-AF57-ABCEEC03826D}"/>
              </a:ext>
            </a:extLst>
          </p:cNvPr>
          <p:cNvSpPr txBox="1"/>
          <p:nvPr/>
        </p:nvSpPr>
        <p:spPr>
          <a:xfrm>
            <a:off x="5231547" y="2821874"/>
            <a:ext cx="301686" cy="369332"/>
          </a:xfrm>
          <a:prstGeom prst="rect">
            <a:avLst/>
          </a:prstGeom>
          <a:noFill/>
        </p:spPr>
        <p:txBody>
          <a:bodyPr wrap="none" rtlCol="0">
            <a:spAutoFit/>
          </a:bodyPr>
          <a:lstStyle/>
          <a:p>
            <a:r>
              <a:rPr lang="es-CO" dirty="0"/>
              <a:t>6</a:t>
            </a:r>
          </a:p>
        </p:txBody>
      </p:sp>
      <p:cxnSp>
        <p:nvCxnSpPr>
          <p:cNvPr id="21" name="Conector recto de flecha 20">
            <a:extLst>
              <a:ext uri="{FF2B5EF4-FFF2-40B4-BE49-F238E27FC236}">
                <a16:creationId xmlns:a16="http://schemas.microsoft.com/office/drawing/2014/main" id="{5AA38413-C1A0-4E23-9B9E-ECDE8CF1AD97}"/>
              </a:ext>
            </a:extLst>
          </p:cNvPr>
          <p:cNvCxnSpPr>
            <a:cxnSpLocks/>
          </p:cNvCxnSpPr>
          <p:nvPr/>
        </p:nvCxnSpPr>
        <p:spPr>
          <a:xfrm flipV="1">
            <a:off x="4101737" y="2789165"/>
            <a:ext cx="3439886" cy="20954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37669D17-F08C-4AE3-B9D3-D6BA55EE08C4}"/>
                  </a:ext>
                </a:extLst>
              </p:cNvPr>
              <p:cNvSpPr txBox="1"/>
              <p:nvPr/>
            </p:nvSpPr>
            <p:spPr>
              <a:xfrm>
                <a:off x="7460687" y="2686546"/>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O" b="0" i="1" smtClean="0">
                          <a:solidFill>
                            <a:schemeClr val="bg2">
                              <a:lumMod val="50000"/>
                            </a:schemeClr>
                          </a:solidFill>
                          <a:latin typeface="Cambria Math" panose="02040503050406030204" pitchFamily="18" charset="0"/>
                        </a:rPr>
                        <m:t>𝑧</m:t>
                      </m:r>
                    </m:oMath>
                  </m:oMathPara>
                </a14:m>
                <a:endParaRPr lang="es-CO" dirty="0"/>
              </a:p>
            </p:txBody>
          </p:sp>
        </mc:Choice>
        <mc:Fallback xmlns="">
          <p:sp>
            <p:nvSpPr>
              <p:cNvPr id="22" name="CuadroTexto 21">
                <a:extLst>
                  <a:ext uri="{FF2B5EF4-FFF2-40B4-BE49-F238E27FC236}">
                    <a16:creationId xmlns:a16="http://schemas.microsoft.com/office/drawing/2014/main" id="{37669D17-F08C-4AE3-B9D3-D6BA55EE08C4}"/>
                  </a:ext>
                </a:extLst>
              </p:cNvPr>
              <p:cNvSpPr txBox="1">
                <a:spLocks noRot="1" noChangeAspect="1" noMove="1" noResize="1" noEditPoints="1" noAdjustHandles="1" noChangeArrowheads="1" noChangeShapeType="1" noTextEdit="1"/>
              </p:cNvSpPr>
              <p:nvPr/>
            </p:nvSpPr>
            <p:spPr>
              <a:xfrm>
                <a:off x="7460687" y="2686546"/>
                <a:ext cx="353750" cy="369332"/>
              </a:xfrm>
              <a:prstGeom prst="rect">
                <a:avLst/>
              </a:prstGeom>
              <a:blipFill>
                <a:blip r:embed="rId9"/>
                <a:stretch>
                  <a:fillRect/>
                </a:stretch>
              </a:blipFill>
            </p:spPr>
            <p:txBody>
              <a:bodyPr/>
              <a:lstStyle/>
              <a:p>
                <a:r>
                  <a:rPr lang="es-CO">
                    <a:noFill/>
                  </a:rPr>
                  <a:t> </a:t>
                </a:r>
              </a:p>
            </p:txBody>
          </p:sp>
        </mc:Fallback>
      </mc:AlternateContent>
      <p:cxnSp>
        <p:nvCxnSpPr>
          <p:cNvPr id="29" name="Conector recto 28">
            <a:extLst>
              <a:ext uri="{FF2B5EF4-FFF2-40B4-BE49-F238E27FC236}">
                <a16:creationId xmlns:a16="http://schemas.microsoft.com/office/drawing/2014/main" id="{30A26D65-A14D-4780-8D77-9532FEFC6079}"/>
              </a:ext>
            </a:extLst>
          </p:cNvPr>
          <p:cNvCxnSpPr>
            <a:cxnSpLocks/>
          </p:cNvCxnSpPr>
          <p:nvPr/>
        </p:nvCxnSpPr>
        <p:spPr>
          <a:xfrm flipH="1" flipV="1">
            <a:off x="6643725" y="2998611"/>
            <a:ext cx="159813" cy="2253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53333694-73AF-49E8-9F59-A216FBFD849C}"/>
              </a:ext>
            </a:extLst>
          </p:cNvPr>
          <p:cNvCxnSpPr/>
          <p:nvPr/>
        </p:nvCxnSpPr>
        <p:spPr>
          <a:xfrm flipV="1">
            <a:off x="5533233" y="3553097"/>
            <a:ext cx="754356" cy="43369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63B5731E-35B8-4A4F-9FD9-CB882D8CFDB8}"/>
                  </a:ext>
                </a:extLst>
              </p:cNvPr>
              <p:cNvSpPr txBox="1"/>
              <p:nvPr/>
            </p:nvSpPr>
            <p:spPr>
              <a:xfrm>
                <a:off x="5910411" y="4360724"/>
                <a:ext cx="1470082" cy="862287"/>
              </a:xfrm>
              <a:prstGeom prst="rect">
                <a:avLst/>
              </a:prstGeom>
              <a:noFill/>
            </p:spPr>
            <p:txBody>
              <a:bodyPr wrap="none" rtlCol="0">
                <a:spAutoFit/>
              </a:bodyPr>
              <a:lstStyle/>
              <a:p>
                <a:r>
                  <a:rPr lang="es-CO" dirty="0"/>
                  <a:t>Lenght vector</a:t>
                </a:r>
              </a:p>
              <a:p>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CO" b="0" i="1" smtClean="0">
                                  <a:latin typeface="Cambria Math" panose="02040503050406030204" pitchFamily="18" charset="0"/>
                                </a:rPr>
                              </m:ctrlPr>
                            </m:eqArrPr>
                            <m:e>
                              <m:r>
                                <a:rPr lang="es-CO" b="0" i="1" smtClean="0">
                                  <a:latin typeface="Cambria Math" panose="02040503050406030204" pitchFamily="18" charset="0"/>
                                </a:rPr>
                                <m:t>0,63</m:t>
                              </m:r>
                            </m:e>
                            <m:e>
                              <m:r>
                                <a:rPr lang="es-CO" b="0" i="1" smtClean="0">
                                  <a:latin typeface="Cambria Math" panose="02040503050406030204" pitchFamily="18" charset="0"/>
                                </a:rPr>
                                <m:t>0,63</m:t>
                              </m:r>
                            </m:e>
                          </m:eqArr>
                        </m:e>
                      </m:d>
                    </m:oMath>
                  </m:oMathPara>
                </a14:m>
                <a:endParaRPr lang="es-CO" dirty="0"/>
              </a:p>
            </p:txBody>
          </p:sp>
        </mc:Choice>
        <mc:Fallback xmlns="">
          <p:sp>
            <p:nvSpPr>
              <p:cNvPr id="31" name="CuadroTexto 30">
                <a:extLst>
                  <a:ext uri="{FF2B5EF4-FFF2-40B4-BE49-F238E27FC236}">
                    <a16:creationId xmlns:a16="http://schemas.microsoft.com/office/drawing/2014/main" id="{63B5731E-35B8-4A4F-9FD9-CB882D8CFDB8}"/>
                  </a:ext>
                </a:extLst>
              </p:cNvPr>
              <p:cNvSpPr txBox="1">
                <a:spLocks noRot="1" noChangeAspect="1" noMove="1" noResize="1" noEditPoints="1" noAdjustHandles="1" noChangeArrowheads="1" noChangeShapeType="1" noTextEdit="1"/>
              </p:cNvSpPr>
              <p:nvPr/>
            </p:nvSpPr>
            <p:spPr>
              <a:xfrm>
                <a:off x="5910411" y="4360724"/>
                <a:ext cx="1470082" cy="862287"/>
              </a:xfrm>
              <a:prstGeom prst="rect">
                <a:avLst/>
              </a:prstGeom>
              <a:blipFill>
                <a:blip r:embed="rId10"/>
                <a:stretch>
                  <a:fillRect l="-3734" t="-3521" r="-332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4" name="CuadroTexto 33">
                <a:extLst>
                  <a:ext uri="{FF2B5EF4-FFF2-40B4-BE49-F238E27FC236}">
                    <a16:creationId xmlns:a16="http://schemas.microsoft.com/office/drawing/2014/main" id="{C10305A6-AC38-4D9F-B5C1-C2581209AAB7}"/>
                  </a:ext>
                </a:extLst>
              </p:cNvPr>
              <p:cNvSpPr txBox="1"/>
              <p:nvPr/>
            </p:nvSpPr>
            <p:spPr>
              <a:xfrm>
                <a:off x="3692681" y="2243178"/>
                <a:ext cx="1313436" cy="862287"/>
              </a:xfrm>
              <a:prstGeom prst="rect">
                <a:avLst/>
              </a:prstGeom>
              <a:noFill/>
            </p:spPr>
            <p:txBody>
              <a:bodyPr wrap="none" rtlCol="0">
                <a:spAutoFit/>
              </a:bodyPr>
              <a:lstStyle/>
              <a:p>
                <a:r>
                  <a:rPr lang="es-CO" dirty="0"/>
                  <a:t>Coordinates</a:t>
                </a:r>
              </a:p>
              <a:p>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CO" b="0" i="1" smtClean="0">
                                  <a:latin typeface="Cambria Math" panose="02040503050406030204" pitchFamily="18" charset="0"/>
                                </a:rPr>
                              </m:ctrlPr>
                            </m:eqArrPr>
                            <m:e>
                              <m:r>
                                <a:rPr lang="es-CO" b="0" i="1" smtClean="0">
                                  <a:latin typeface="Cambria Math" panose="02040503050406030204" pitchFamily="18" charset="0"/>
                                </a:rPr>
                                <m:t>9</m:t>
                              </m:r>
                            </m:e>
                            <m:e>
                              <m:r>
                                <a:rPr lang="es-CO" b="0" i="1" smtClean="0">
                                  <a:latin typeface="Cambria Math" panose="02040503050406030204" pitchFamily="18" charset="0"/>
                                </a:rPr>
                                <m:t>6</m:t>
                              </m:r>
                            </m:e>
                          </m:eqArr>
                        </m:e>
                      </m:d>
                    </m:oMath>
                  </m:oMathPara>
                </a14:m>
                <a:endParaRPr lang="es-CO" dirty="0"/>
              </a:p>
            </p:txBody>
          </p:sp>
        </mc:Choice>
        <mc:Fallback xmlns="">
          <p:sp>
            <p:nvSpPr>
              <p:cNvPr id="34" name="CuadroTexto 33">
                <a:extLst>
                  <a:ext uri="{FF2B5EF4-FFF2-40B4-BE49-F238E27FC236}">
                    <a16:creationId xmlns:a16="http://schemas.microsoft.com/office/drawing/2014/main" id="{C10305A6-AC38-4D9F-B5C1-C2581209AAB7}"/>
                  </a:ext>
                </a:extLst>
              </p:cNvPr>
              <p:cNvSpPr txBox="1">
                <a:spLocks noRot="1" noChangeAspect="1" noMove="1" noResize="1" noEditPoints="1" noAdjustHandles="1" noChangeArrowheads="1" noChangeShapeType="1" noTextEdit="1"/>
              </p:cNvSpPr>
              <p:nvPr/>
            </p:nvSpPr>
            <p:spPr>
              <a:xfrm>
                <a:off x="3692681" y="2243178"/>
                <a:ext cx="1313436" cy="862287"/>
              </a:xfrm>
              <a:prstGeom prst="rect">
                <a:avLst/>
              </a:prstGeom>
              <a:blipFill>
                <a:blip r:embed="rId11"/>
                <a:stretch>
                  <a:fillRect l="-4186" t="-4255" r="-418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5" name="CuadroTexto 34">
                <a:extLst>
                  <a:ext uri="{FF2B5EF4-FFF2-40B4-BE49-F238E27FC236}">
                    <a16:creationId xmlns:a16="http://schemas.microsoft.com/office/drawing/2014/main" id="{EFC2FC68-5428-4914-9F64-602C37FC4D81}"/>
                  </a:ext>
                </a:extLst>
              </p:cNvPr>
              <p:cNvSpPr txBox="1"/>
              <p:nvPr/>
            </p:nvSpPr>
            <p:spPr>
              <a:xfrm>
                <a:off x="8760328" y="2209236"/>
                <a:ext cx="3028778" cy="2251129"/>
              </a:xfrm>
              <a:prstGeom prst="rect">
                <a:avLst/>
              </a:prstGeom>
              <a:noFill/>
            </p:spPr>
            <p:txBody>
              <a:bodyPr wrap="none" rtlCol="0">
                <a:spAutoFit/>
              </a:bodyPr>
              <a:lstStyle/>
              <a:p>
                <a:r>
                  <a:rPr lang="es-CO" dirty="0"/>
                  <a:t>Given z=9,45</a:t>
                </a:r>
              </a:p>
              <a:p>
                <a:endParaRPr lang="es-CO" dirty="0"/>
              </a:p>
              <a:p>
                <a:r>
                  <a:rPr lang="es-CO" b="0" dirty="0"/>
                  <a:t>9,45 x</a:t>
                </a:r>
                <a:r>
                  <a:rPr lang="es-CO" dirty="0"/>
                  <a:t> </a:t>
                </a:r>
                <a14:m>
                  <m:oMath xmlns:m="http://schemas.openxmlformats.org/officeDocument/2006/math">
                    <m:d>
                      <m:dPr>
                        <m:begChr m:val="["/>
                        <m:endChr m:val="]"/>
                        <m:ctrlPr>
                          <a:rPr lang="es-CO" i="1">
                            <a:latin typeface="Cambria Math" panose="02040503050406030204" pitchFamily="18" charset="0"/>
                          </a:rPr>
                        </m:ctrlPr>
                      </m:dPr>
                      <m:e>
                        <m:eqArr>
                          <m:eqArrPr>
                            <m:ctrlPr>
                              <a:rPr lang="es-CO" i="1">
                                <a:latin typeface="Cambria Math" panose="02040503050406030204" pitchFamily="18" charset="0"/>
                              </a:rPr>
                            </m:ctrlPr>
                          </m:eqArrPr>
                          <m:e>
                            <m:r>
                              <a:rPr lang="es-CO" b="0" i="1" smtClean="0">
                                <a:latin typeface="Cambria Math" panose="02040503050406030204" pitchFamily="18" charset="0"/>
                              </a:rPr>
                              <m:t>0,63</m:t>
                            </m:r>
                          </m:e>
                          <m:e>
                            <m:r>
                              <a:rPr lang="es-CO" b="0" i="1" smtClean="0">
                                <a:latin typeface="Cambria Math" panose="02040503050406030204" pitchFamily="18" charset="0"/>
                              </a:rPr>
                              <m:t>0,63</m:t>
                            </m:r>
                          </m:e>
                        </m:eqArr>
                      </m:e>
                    </m:d>
                  </m:oMath>
                </a14:m>
                <a:r>
                  <a:rPr lang="es-CO" dirty="0"/>
                  <a:t>= </a:t>
                </a:r>
                <a14:m>
                  <m:oMath xmlns:m="http://schemas.openxmlformats.org/officeDocument/2006/math">
                    <m:d>
                      <m:dPr>
                        <m:begChr m:val="["/>
                        <m:endChr m:val="]"/>
                        <m:ctrlPr>
                          <a:rPr lang="es-CO" i="1">
                            <a:latin typeface="Cambria Math" panose="02040503050406030204" pitchFamily="18" charset="0"/>
                          </a:rPr>
                        </m:ctrlPr>
                      </m:dPr>
                      <m:e>
                        <m:eqArr>
                          <m:eqArrPr>
                            <m:ctrlPr>
                              <a:rPr lang="es-CO" i="1">
                                <a:latin typeface="Cambria Math" panose="02040503050406030204" pitchFamily="18" charset="0"/>
                              </a:rPr>
                            </m:ctrlPr>
                          </m:eqArrPr>
                          <m:e>
                            <m:r>
                              <a:rPr lang="es-CO" b="0" i="1" smtClean="0">
                                <a:latin typeface="Cambria Math" panose="02040503050406030204" pitchFamily="18" charset="0"/>
                              </a:rPr>
                              <m:t>5,95</m:t>
                            </m:r>
                          </m:e>
                          <m:e>
                            <m:r>
                              <a:rPr lang="es-CO" b="0" i="1" smtClean="0">
                                <a:latin typeface="Cambria Math" panose="02040503050406030204" pitchFamily="18" charset="0"/>
                              </a:rPr>
                              <m:t>5,95</m:t>
                            </m:r>
                          </m:e>
                        </m:eqArr>
                      </m:e>
                    </m:d>
                  </m:oMath>
                </a14:m>
                <a:endParaRPr lang="es-CO" dirty="0"/>
              </a:p>
              <a:p>
                <a:endParaRPr lang="es-CO" dirty="0"/>
              </a:p>
              <a:p>
                <a:r>
                  <a:rPr lang="es-CO" dirty="0" err="1"/>
                  <a:t>Find</a:t>
                </a:r>
                <a:r>
                  <a:rPr lang="es-CO" dirty="0"/>
                  <a:t> </a:t>
                </a:r>
                <a:r>
                  <a:rPr lang="es-CO" dirty="0" err="1"/>
                  <a:t>the</a:t>
                </a:r>
                <a:r>
                  <a:rPr lang="es-CO" dirty="0"/>
                  <a:t> </a:t>
                </a:r>
                <a:r>
                  <a:rPr lang="es-CO" dirty="0" err="1"/>
                  <a:t>approximately</a:t>
                </a:r>
                <a:r>
                  <a:rPr lang="es-CO" dirty="0"/>
                  <a:t> </a:t>
                </a:r>
                <a:r>
                  <a:rPr lang="es-CO" dirty="0" err="1"/>
                  <a:t>the</a:t>
                </a:r>
                <a:r>
                  <a:rPr lang="es-CO" dirty="0"/>
                  <a:t> </a:t>
                </a:r>
              </a:p>
              <a:p>
                <a:r>
                  <a:rPr lang="es-CO" dirty="0"/>
                  <a:t>original data: “</a:t>
                </a:r>
                <a:r>
                  <a:rPr lang="es-CO" dirty="0" err="1"/>
                  <a:t>reconstruction</a:t>
                </a:r>
                <a:r>
                  <a:rPr lang="es-CO" dirty="0"/>
                  <a:t>”</a:t>
                </a:r>
              </a:p>
              <a:p>
                <a:endParaRPr lang="es-CO" dirty="0"/>
              </a:p>
            </p:txBody>
          </p:sp>
        </mc:Choice>
        <mc:Fallback xmlns="">
          <p:sp>
            <p:nvSpPr>
              <p:cNvPr id="35" name="CuadroTexto 34">
                <a:extLst>
                  <a:ext uri="{FF2B5EF4-FFF2-40B4-BE49-F238E27FC236}">
                    <a16:creationId xmlns:a16="http://schemas.microsoft.com/office/drawing/2014/main" id="{EFC2FC68-5428-4914-9F64-602C37FC4D81}"/>
                  </a:ext>
                </a:extLst>
              </p:cNvPr>
              <p:cNvSpPr txBox="1">
                <a:spLocks noRot="1" noChangeAspect="1" noMove="1" noResize="1" noEditPoints="1" noAdjustHandles="1" noChangeArrowheads="1" noChangeShapeType="1" noTextEdit="1"/>
              </p:cNvSpPr>
              <p:nvPr/>
            </p:nvSpPr>
            <p:spPr>
              <a:xfrm>
                <a:off x="8760328" y="2209236"/>
                <a:ext cx="3028778" cy="2251129"/>
              </a:xfrm>
              <a:prstGeom prst="rect">
                <a:avLst/>
              </a:prstGeom>
              <a:blipFill>
                <a:blip r:embed="rId12"/>
                <a:stretch>
                  <a:fillRect l="-1610" t="-1351" r="-1610"/>
                </a:stretch>
              </a:blipFill>
            </p:spPr>
            <p:txBody>
              <a:bodyPr/>
              <a:lstStyle/>
              <a:p>
                <a:r>
                  <a:rPr lang="es-CO">
                    <a:noFill/>
                  </a:rPr>
                  <a:t> </a:t>
                </a:r>
              </a:p>
            </p:txBody>
          </p:sp>
        </mc:Fallback>
      </mc:AlternateContent>
      <p:cxnSp>
        <p:nvCxnSpPr>
          <p:cNvPr id="36" name="Conector recto de flecha 35">
            <a:extLst>
              <a:ext uri="{FF2B5EF4-FFF2-40B4-BE49-F238E27FC236}">
                <a16:creationId xmlns:a16="http://schemas.microsoft.com/office/drawing/2014/main" id="{E31F2D5A-BEC1-43D4-9F89-26C769883790}"/>
              </a:ext>
            </a:extLst>
          </p:cNvPr>
          <p:cNvCxnSpPr>
            <a:cxnSpLocks/>
          </p:cNvCxnSpPr>
          <p:nvPr/>
        </p:nvCxnSpPr>
        <p:spPr>
          <a:xfrm flipV="1">
            <a:off x="5508277" y="3123691"/>
            <a:ext cx="1260356" cy="740154"/>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BB6F8D13-08DD-487D-A786-49D4E4E9A1D3}"/>
              </a:ext>
            </a:extLst>
          </p:cNvPr>
          <p:cNvSpPr txBox="1"/>
          <p:nvPr/>
        </p:nvSpPr>
        <p:spPr>
          <a:xfrm>
            <a:off x="5858802" y="3073915"/>
            <a:ext cx="593432" cy="369332"/>
          </a:xfrm>
          <a:prstGeom prst="rect">
            <a:avLst/>
          </a:prstGeom>
          <a:noFill/>
        </p:spPr>
        <p:txBody>
          <a:bodyPr wrap="none" rtlCol="0">
            <a:spAutoFit/>
          </a:bodyPr>
          <a:lstStyle/>
          <a:p>
            <a:r>
              <a:rPr lang="es-CO" dirty="0"/>
              <a:t>9,45</a:t>
            </a:r>
          </a:p>
        </p:txBody>
      </p:sp>
      <p:pic>
        <p:nvPicPr>
          <p:cNvPr id="40" name="Gráfico 39" descr="Flecha con curva ligera">
            <a:extLst>
              <a:ext uri="{FF2B5EF4-FFF2-40B4-BE49-F238E27FC236}">
                <a16:creationId xmlns:a16="http://schemas.microsoft.com/office/drawing/2014/main" id="{8B3532FA-8CC4-4169-9279-79BBAF10DD7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076230">
            <a:off x="5541840" y="3743531"/>
            <a:ext cx="754356" cy="914400"/>
          </a:xfrm>
          <a:prstGeom prst="rect">
            <a:avLst/>
          </a:prstGeom>
        </p:spPr>
      </p:pic>
    </p:spTree>
    <p:extLst>
      <p:ext uri="{BB962C8B-B14F-4D97-AF65-F5344CB8AC3E}">
        <p14:creationId xmlns:p14="http://schemas.microsoft.com/office/powerpoint/2010/main" val="2924569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1574800"/>
                <a:ext cx="10320728" cy="45923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3300" dirty="0">
                    <a:solidFill>
                      <a:schemeClr val="bg2">
                        <a:lumMod val="50000"/>
                      </a:schemeClr>
                    </a:solidFill>
                    <a:latin typeface="Roboto" panose="02000000000000000000" pitchFamily="2" charset="0"/>
                    <a:ea typeface="Roboto" panose="02000000000000000000" pitchFamily="2" charset="0"/>
                  </a:rPr>
                  <a:t>PCA </a:t>
                </a:r>
                <a:r>
                  <a:rPr lang="es-ES" sz="3300" dirty="0" err="1">
                    <a:solidFill>
                      <a:schemeClr val="bg2">
                        <a:lumMod val="50000"/>
                      </a:schemeClr>
                    </a:solidFill>
                    <a:latin typeface="Roboto" panose="02000000000000000000" pitchFamily="2" charset="0"/>
                    <a:ea typeface="Roboto" panose="02000000000000000000" pitchFamily="2" charset="0"/>
                  </a:rPr>
                  <a:t>algorithm</a:t>
                </a:r>
                <a:r>
                  <a:rPr lang="es-ES" sz="33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sz="3300" b="0" i="1" dirty="0" smtClean="0">
                        <a:solidFill>
                          <a:schemeClr val="bg2">
                            <a:lumMod val="50000"/>
                          </a:schemeClr>
                        </a:solidFill>
                        <a:latin typeface="Cambria Math" panose="02040503050406030204" pitchFamily="18" charset="0"/>
                        <a:ea typeface="Roboto" panose="02000000000000000000" pitchFamily="2" charset="0"/>
                      </a:rPr>
                      <m:t>𝐴</m:t>
                    </m:r>
                  </m:oMath>
                </a14:m>
                <a:r>
                  <a:rPr lang="es-ES" sz="33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ES" sz="3300" i="1" dirty="0" smtClean="0">
                        <a:solidFill>
                          <a:schemeClr val="bg2">
                            <a:lumMod val="50000"/>
                          </a:schemeClr>
                        </a:solidFill>
                        <a:latin typeface="Cambria Math" panose="02040503050406030204" pitchFamily="18" charset="0"/>
                        <a:ea typeface="Roboto" panose="02000000000000000000" pitchFamily="2" charset="0"/>
                      </a:rPr>
                      <m:t>𝑘</m:t>
                    </m:r>
                  </m:oMath>
                </a14:m>
                <a:r>
                  <a:rPr lang="es-ES" sz="3300" dirty="0">
                    <a:solidFill>
                      <a:schemeClr val="bg2">
                        <a:lumMod val="50000"/>
                      </a:schemeClr>
                    </a:solidFill>
                    <a:latin typeface="Roboto" panose="02000000000000000000" pitchFamily="2" charset="0"/>
                    <a:ea typeface="Roboto" panose="02000000000000000000" pitchFamily="2" charset="0"/>
                  </a:rPr>
                  <a:t>): top </a:t>
                </a:r>
                <a14:m>
                  <m:oMath xmlns:m="http://schemas.openxmlformats.org/officeDocument/2006/math">
                    <m:r>
                      <a:rPr lang="es-ES" sz="3300" i="1" dirty="0" smtClean="0">
                        <a:solidFill>
                          <a:schemeClr val="bg2">
                            <a:lumMod val="50000"/>
                          </a:schemeClr>
                        </a:solidFill>
                        <a:latin typeface="Cambria Math" panose="02040503050406030204" pitchFamily="18" charset="0"/>
                        <a:ea typeface="Roboto" panose="02000000000000000000" pitchFamily="2" charset="0"/>
                      </a:rPr>
                      <m:t>𝑘</m:t>
                    </m:r>
                  </m:oMath>
                </a14:m>
                <a:r>
                  <a:rPr lang="es-ES" sz="3300" dirty="0">
                    <a:solidFill>
                      <a:schemeClr val="bg2">
                        <a:lumMod val="50000"/>
                      </a:schemeClr>
                    </a:solidFill>
                    <a:latin typeface="Roboto" panose="02000000000000000000" pitchFamily="2" charset="0"/>
                    <a:ea typeface="Roboto" panose="02000000000000000000" pitchFamily="2" charset="0"/>
                  </a:rPr>
                  <a:t> </a:t>
                </a:r>
                <a:r>
                  <a:rPr lang="es-ES" sz="3300" dirty="0" err="1">
                    <a:solidFill>
                      <a:schemeClr val="bg2">
                        <a:lumMod val="50000"/>
                      </a:schemeClr>
                    </a:solidFill>
                    <a:latin typeface="Roboto" panose="02000000000000000000" pitchFamily="2" charset="0"/>
                    <a:ea typeface="Roboto" panose="02000000000000000000" pitchFamily="2" charset="0"/>
                  </a:rPr>
                  <a:t>eigenvalues</a:t>
                </a:r>
                <a:r>
                  <a:rPr lang="es-ES" sz="3300" dirty="0">
                    <a:solidFill>
                      <a:schemeClr val="bg2">
                        <a:lumMod val="50000"/>
                      </a:schemeClr>
                    </a:solidFill>
                    <a:latin typeface="Roboto" panose="02000000000000000000" pitchFamily="2" charset="0"/>
                    <a:ea typeface="Roboto" panose="02000000000000000000" pitchFamily="2" charset="0"/>
                  </a:rPr>
                  <a:t>/</a:t>
                </a:r>
                <a:r>
                  <a:rPr lang="es-ES" sz="3300" dirty="0" err="1">
                    <a:solidFill>
                      <a:schemeClr val="bg2">
                        <a:lumMod val="50000"/>
                      </a:schemeClr>
                    </a:solidFill>
                    <a:latin typeface="Roboto" panose="02000000000000000000" pitchFamily="2" charset="0"/>
                    <a:ea typeface="Roboto" panose="02000000000000000000" pitchFamily="2" charset="0"/>
                  </a:rPr>
                  <a:t>eigenvectors</a:t>
                </a:r>
                <a:endParaRPr lang="es-ES" sz="3300" dirty="0">
                  <a:solidFill>
                    <a:schemeClr val="bg2">
                      <a:lumMod val="50000"/>
                    </a:schemeClr>
                  </a:solidFill>
                  <a:latin typeface="Roboto" panose="02000000000000000000" pitchFamily="2" charset="0"/>
                  <a:ea typeface="Roboto" panose="02000000000000000000" pitchFamily="2" charset="0"/>
                </a:endParaRPr>
              </a:p>
              <a:p>
                <a:pPr marL="0" indent="0" algn="just">
                  <a:buNone/>
                </a:pPr>
                <a:r>
                  <a:rPr lang="pt-BR" sz="3300" dirty="0">
                    <a:solidFill>
                      <a:schemeClr val="bg2">
                        <a:lumMod val="50000"/>
                      </a:schemeClr>
                    </a:solidFill>
                    <a:latin typeface="Roboto" panose="02000000000000000000" pitchFamily="2" charset="0"/>
                    <a:ea typeface="Roboto" panose="02000000000000000000" pitchFamily="2" charset="0"/>
                  </a:rPr>
                  <a:t>DATA: </a:t>
                </a:r>
                <a14:m>
                  <m:oMath xmlns:m="http://schemas.openxmlformats.org/officeDocument/2006/math">
                    <m:r>
                      <a:rPr lang="es-CO" sz="3300" b="0" i="1" dirty="0" smtClean="0">
                        <a:solidFill>
                          <a:schemeClr val="bg2">
                            <a:lumMod val="50000"/>
                          </a:schemeClr>
                        </a:solidFill>
                        <a:latin typeface="Cambria Math" panose="02040503050406030204" pitchFamily="18" charset="0"/>
                        <a:ea typeface="Roboto" panose="02000000000000000000" pitchFamily="2" charset="0"/>
                      </a:rPr>
                      <m:t>𝐴</m:t>
                    </m:r>
                  </m:oMath>
                </a14:m>
                <a:r>
                  <a:rPr lang="pt-BR" sz="33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pt-BR" sz="3300" i="1" dirty="0" smtClean="0">
                        <a:solidFill>
                          <a:schemeClr val="bg2">
                            <a:lumMod val="50000"/>
                          </a:schemeClr>
                        </a:solidFill>
                        <a:latin typeface="Cambria Math" panose="02040503050406030204" pitchFamily="18" charset="0"/>
                        <a:ea typeface="Roboto" panose="02000000000000000000" pitchFamily="2" charset="0"/>
                      </a:rPr>
                      <m:t>𝑚</m:t>
                    </m:r>
                  </m:oMath>
                </a14:m>
                <a:r>
                  <a:rPr lang="pt-BR" sz="33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pt-BR" sz="3300" i="1" dirty="0" smtClean="0">
                        <a:solidFill>
                          <a:schemeClr val="bg2">
                            <a:lumMod val="50000"/>
                          </a:schemeClr>
                        </a:solidFill>
                        <a:latin typeface="Cambria Math" panose="02040503050406030204" pitchFamily="18" charset="0"/>
                        <a:ea typeface="Roboto" panose="02000000000000000000" pitchFamily="2" charset="0"/>
                      </a:rPr>
                      <m:t>𝑥</m:t>
                    </m:r>
                  </m:oMath>
                </a14:m>
                <a:r>
                  <a:rPr lang="pt-BR" sz="33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sz="3300" b="0" i="1" dirty="0" smtClean="0">
                        <a:solidFill>
                          <a:schemeClr val="bg2">
                            <a:lumMod val="50000"/>
                          </a:schemeClr>
                        </a:solidFill>
                        <a:latin typeface="Cambria Math" panose="02040503050406030204" pitchFamily="18" charset="0"/>
                        <a:ea typeface="Roboto" panose="02000000000000000000" pitchFamily="2" charset="0"/>
                      </a:rPr>
                      <m:t>𝑛</m:t>
                    </m:r>
                  </m:oMath>
                </a14:m>
                <a:r>
                  <a:rPr lang="pt-BR" sz="3300" dirty="0">
                    <a:solidFill>
                      <a:schemeClr val="bg2">
                        <a:lumMod val="50000"/>
                      </a:schemeClr>
                    </a:solidFill>
                    <a:latin typeface="Roboto" panose="02000000000000000000" pitchFamily="2" charset="0"/>
                    <a:ea typeface="Roboto" panose="02000000000000000000" pitchFamily="2" charset="0"/>
                  </a:rPr>
                  <a:t> data </a:t>
                </a:r>
                <a:r>
                  <a:rPr lang="pt-BR" sz="3300" dirty="0" err="1">
                    <a:solidFill>
                      <a:schemeClr val="bg2">
                        <a:lumMod val="50000"/>
                      </a:schemeClr>
                    </a:solidFill>
                    <a:latin typeface="Roboto" panose="02000000000000000000" pitchFamily="2" charset="0"/>
                    <a:ea typeface="Roboto" panose="02000000000000000000" pitchFamily="2" charset="0"/>
                  </a:rPr>
                  <a:t>matrix</a:t>
                </a:r>
                <a:endParaRPr lang="pt-BR" sz="3300" dirty="0">
                  <a:solidFill>
                    <a:schemeClr val="bg2">
                      <a:lumMod val="50000"/>
                    </a:schemeClr>
                  </a:solidFill>
                  <a:latin typeface="Roboto" panose="02000000000000000000" pitchFamily="2" charset="0"/>
                  <a:ea typeface="Roboto" panose="02000000000000000000" pitchFamily="2" charset="0"/>
                </a:endParaRPr>
              </a:p>
              <a:p>
                <a:pPr marL="0" indent="0" algn="just">
                  <a:buNone/>
                </a:pPr>
                <a:r>
                  <a:rPr lang="en-US" sz="3300" dirty="0">
                    <a:solidFill>
                      <a:schemeClr val="bg2">
                        <a:lumMod val="50000"/>
                      </a:schemeClr>
                    </a:solidFill>
                    <a:latin typeface="Roboto" panose="02000000000000000000" pitchFamily="2" charset="0"/>
                    <a:ea typeface="Roboto" panose="02000000000000000000" pitchFamily="2" charset="0"/>
                  </a:rPr>
                  <a:t>Each point </a:t>
                </a:r>
                <a14:m>
                  <m:oMath xmlns:m="http://schemas.openxmlformats.org/officeDocument/2006/math">
                    <m:sSub>
                      <m:sSubPr>
                        <m:ctrlPr>
                          <a:rPr lang="en-US" sz="3300" i="1" smtClean="0">
                            <a:solidFill>
                              <a:schemeClr val="bg2">
                                <a:lumMod val="50000"/>
                              </a:schemeClr>
                            </a:solidFill>
                            <a:latin typeface="Cambria Math" panose="02040503050406030204" pitchFamily="18" charset="0"/>
                          </a:rPr>
                        </m:ctrlPr>
                      </m:sSubPr>
                      <m:e>
                        <m:r>
                          <a:rPr lang="es-CO" sz="3300" b="0" i="1" smtClean="0">
                            <a:solidFill>
                              <a:schemeClr val="bg2">
                                <a:lumMod val="50000"/>
                              </a:schemeClr>
                            </a:solidFill>
                            <a:latin typeface="Cambria Math" panose="02040503050406030204" pitchFamily="18" charset="0"/>
                          </a:rPr>
                          <m:t>𝑥</m:t>
                        </m:r>
                      </m:e>
                      <m:sub>
                        <m:r>
                          <a:rPr lang="es-CO" sz="3300" b="0" i="1" smtClean="0">
                            <a:solidFill>
                              <a:schemeClr val="bg2">
                                <a:lumMod val="50000"/>
                              </a:schemeClr>
                            </a:solidFill>
                            <a:latin typeface="Cambria Math" panose="02040503050406030204" pitchFamily="18" charset="0"/>
                          </a:rPr>
                          <m:t>𝑛</m:t>
                        </m:r>
                      </m:sub>
                    </m:sSub>
                  </m:oMath>
                </a14:m>
                <a:r>
                  <a:rPr lang="en-US" sz="3300" dirty="0">
                    <a:solidFill>
                      <a:schemeClr val="bg2">
                        <a:lumMod val="50000"/>
                      </a:schemeClr>
                    </a:solidFill>
                    <a:latin typeface="Roboto" panose="02000000000000000000" pitchFamily="2" charset="0"/>
                    <a:ea typeface="Roboto" panose="02000000000000000000" pitchFamily="2" charset="0"/>
                  </a:rPr>
                  <a:t> is a column vector of </a:t>
                </a:r>
                <a14:m>
                  <m:oMath xmlns:m="http://schemas.openxmlformats.org/officeDocument/2006/math">
                    <m:r>
                      <a:rPr lang="es-CO" sz="3300" b="0" i="1" dirty="0" smtClean="0">
                        <a:solidFill>
                          <a:schemeClr val="bg2">
                            <a:lumMod val="50000"/>
                          </a:schemeClr>
                        </a:solidFill>
                        <a:latin typeface="Cambria Math" panose="02040503050406030204" pitchFamily="18" charset="0"/>
                        <a:ea typeface="Roboto" panose="02000000000000000000" pitchFamily="2" charset="0"/>
                      </a:rPr>
                      <m:t>𝐴</m:t>
                    </m:r>
                  </m:oMath>
                </a14:m>
                <a:endParaRPr lang="en-US" sz="33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n-US" sz="3300" dirty="0">
                  <a:solidFill>
                    <a:schemeClr val="bg2">
                      <a:lumMod val="50000"/>
                    </a:schemeClr>
                  </a:solidFill>
                  <a:latin typeface="Roboto" panose="02000000000000000000" pitchFamily="2" charset="0"/>
                  <a:ea typeface="Roboto" panose="02000000000000000000" pitchFamily="2" charset="0"/>
                </a:endParaRPr>
              </a:p>
              <a:p>
                <a:pPr marL="514350" indent="-514350" algn="just">
                  <a:buFont typeface="+mj-lt"/>
                  <a:buAutoNum type="arabicPeriod"/>
                </a:pPr>
                <a:r>
                  <a:rPr lang="en-US" sz="3300" dirty="0" err="1">
                    <a:solidFill>
                      <a:schemeClr val="bg2">
                        <a:lumMod val="50000"/>
                      </a:schemeClr>
                    </a:solidFill>
                    <a:latin typeface="Roboto" panose="02000000000000000000" pitchFamily="2" charset="0"/>
                    <a:ea typeface="Roboto" panose="02000000000000000000" pitchFamily="2" charset="0"/>
                  </a:rPr>
                  <a:t>Substract</a:t>
                </a:r>
                <a:r>
                  <a:rPr lang="en-US" sz="3300" dirty="0">
                    <a:solidFill>
                      <a:schemeClr val="bg2">
                        <a:lumMod val="50000"/>
                      </a:schemeClr>
                    </a:solidFill>
                    <a:latin typeface="Roboto" panose="02000000000000000000" pitchFamily="2" charset="0"/>
                    <a:ea typeface="Roboto" panose="02000000000000000000" pitchFamily="2" charset="0"/>
                  </a:rPr>
                  <a:t> the mean from each column of </a:t>
                </a:r>
                <a14:m>
                  <m:oMath xmlns:m="http://schemas.openxmlformats.org/officeDocument/2006/math">
                    <m:r>
                      <a:rPr lang="es-CO" sz="3300" b="0" i="1" dirty="0" smtClean="0">
                        <a:solidFill>
                          <a:schemeClr val="bg2">
                            <a:lumMod val="50000"/>
                          </a:schemeClr>
                        </a:solidFill>
                        <a:latin typeface="Cambria Math" panose="02040503050406030204" pitchFamily="18" charset="0"/>
                        <a:ea typeface="Roboto" panose="02000000000000000000" pitchFamily="2" charset="0"/>
                      </a:rPr>
                      <m:t>𝐴</m:t>
                    </m:r>
                  </m:oMath>
                </a14:m>
                <a:r>
                  <a:rPr lang="en-US" sz="3300" dirty="0">
                    <a:solidFill>
                      <a:schemeClr val="bg2">
                        <a:lumMod val="50000"/>
                      </a:schemeClr>
                    </a:solidFill>
                    <a:latin typeface="Roboto" panose="02000000000000000000" pitchFamily="2" charset="0"/>
                    <a:ea typeface="Roboto" panose="02000000000000000000" pitchFamily="2" charset="0"/>
                  </a:rPr>
                  <a:t> (center the data)</a:t>
                </a:r>
              </a:p>
              <a:p>
                <a:pPr marL="514350" indent="-514350" algn="just">
                  <a:buFont typeface="+mj-lt"/>
                  <a:buAutoNum type="arabicPeriod"/>
                </a:pPr>
                <a:r>
                  <a:rPr lang="en-US" sz="3300" dirty="0">
                    <a:solidFill>
                      <a:schemeClr val="bg2">
                        <a:lumMod val="50000"/>
                      </a:schemeClr>
                    </a:solidFill>
                    <a:latin typeface="Roboto" panose="02000000000000000000" pitchFamily="2" charset="0"/>
                    <a:ea typeface="Roboto" panose="02000000000000000000" pitchFamily="2" charset="0"/>
                  </a:rPr>
                  <a:t>Compute de covariance matrix of </a:t>
                </a:r>
                <a14:m>
                  <m:oMath xmlns:m="http://schemas.openxmlformats.org/officeDocument/2006/math">
                    <m:r>
                      <a:rPr lang="es-CO" sz="3300" b="0" i="1" dirty="0" smtClean="0">
                        <a:solidFill>
                          <a:schemeClr val="bg2">
                            <a:lumMod val="50000"/>
                          </a:schemeClr>
                        </a:solidFill>
                        <a:latin typeface="Cambria Math" panose="02040503050406030204" pitchFamily="18" charset="0"/>
                        <a:ea typeface="Roboto" panose="02000000000000000000" pitchFamily="2" charset="0"/>
                      </a:rPr>
                      <m:t>𝐴</m:t>
                    </m:r>
                  </m:oMath>
                </a14:m>
                <a:endParaRPr lang="en-US" sz="3300" dirty="0">
                  <a:solidFill>
                    <a:schemeClr val="bg2">
                      <a:lumMod val="50000"/>
                    </a:schemeClr>
                  </a:solidFill>
                  <a:latin typeface="Roboto" panose="02000000000000000000" pitchFamily="2" charset="0"/>
                  <a:ea typeface="Roboto" panose="02000000000000000000" pitchFamily="2" charset="0"/>
                </a:endParaRPr>
              </a:p>
              <a:p>
                <a:pPr algn="just"/>
                <a:endParaRPr lang="es-ES" sz="33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1574800"/>
                <a:ext cx="10320728" cy="4592320"/>
              </a:xfrm>
              <a:prstGeom prst="rect">
                <a:avLst/>
              </a:prstGeom>
              <a:blipFill>
                <a:blip r:embed="rId4"/>
                <a:stretch>
                  <a:fillRect l="-1595" t="-2918" r="-1595"/>
                </a:stretch>
              </a:blipFill>
            </p:spPr>
            <p:txBody>
              <a:bodyPr/>
              <a:lstStyle/>
              <a:p>
                <a:r>
                  <a:rPr lang="en-US">
                    <a:noFill/>
                  </a:rPr>
                  <a:t> </a:t>
                </a:r>
              </a:p>
            </p:txBody>
          </p:sp>
        </mc:Fallback>
      </mc:AlternateContent>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chemeClr val="bg1"/>
                </a:solidFill>
                <a:latin typeface="Arial" panose="020B0604020202020204" pitchFamily="34" charset="0"/>
                <a:ea typeface="Roboto Slab" pitchFamily="2" charset="0"/>
                <a:cs typeface="Arial" panose="020B0604020202020204" pitchFamily="34" charset="0"/>
              </a:rPr>
              <a:t>PCA </a:t>
            </a:r>
            <a:r>
              <a:rPr lang="es-CO" sz="3200" b="1" dirty="0" err="1">
                <a:solidFill>
                  <a:schemeClr val="bg1"/>
                </a:solidFill>
                <a:latin typeface="Arial" panose="020B0604020202020204" pitchFamily="34" charset="0"/>
                <a:ea typeface="Roboto Slab" pitchFamily="2" charset="0"/>
                <a:cs typeface="Arial" panose="020B0604020202020204" pitchFamily="34" charset="0"/>
              </a:rPr>
              <a:t>Algorithm</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1444275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1574800"/>
                <a:ext cx="10320728" cy="45923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rabicPeriod"/>
                </a:pPr>
                <a:r>
                  <a:rPr lang="en-US" sz="3300" dirty="0">
                    <a:solidFill>
                      <a:schemeClr val="bg2">
                        <a:lumMod val="50000"/>
                      </a:schemeClr>
                    </a:solidFill>
                    <a:latin typeface="Roboto" panose="02000000000000000000" pitchFamily="2" charset="0"/>
                    <a:ea typeface="Roboto" panose="02000000000000000000" pitchFamily="2" charset="0"/>
                  </a:rPr>
                  <a:t>Perform Singular Value Decomposition (SVD) decomposition of </a:t>
                </a:r>
                <a14:m>
                  <m:oMath xmlns:m="http://schemas.openxmlformats.org/officeDocument/2006/math">
                    <m:r>
                      <a:rPr lang="es-CO" sz="3300" b="0" i="1" dirty="0" smtClean="0">
                        <a:solidFill>
                          <a:schemeClr val="bg2">
                            <a:lumMod val="50000"/>
                          </a:schemeClr>
                        </a:solidFill>
                        <a:latin typeface="Cambria Math" panose="02040503050406030204" pitchFamily="18" charset="0"/>
                        <a:ea typeface="Roboto" panose="02000000000000000000" pitchFamily="2" charset="0"/>
                      </a:rPr>
                      <m:t>𝐶</m:t>
                    </m:r>
                  </m:oMath>
                </a14:m>
                <a:r>
                  <a:rPr lang="en-US" sz="3300" dirty="0">
                    <a:solidFill>
                      <a:schemeClr val="bg2">
                        <a:lumMod val="50000"/>
                      </a:schemeClr>
                    </a:solidFill>
                    <a:latin typeface="Roboto" panose="02000000000000000000" pitchFamily="2" charset="0"/>
                    <a:ea typeface="Roboto" panose="02000000000000000000" pitchFamily="2" charset="0"/>
                  </a:rPr>
                  <a:t> so that {</a:t>
                </a:r>
                <a14:m>
                  <m:oMath xmlns:m="http://schemas.openxmlformats.org/officeDocument/2006/math">
                    <m:sSub>
                      <m:sSubPr>
                        <m:ctrlPr>
                          <a:rPr lang="en-US" sz="3300" i="1" smtClean="0">
                            <a:solidFill>
                              <a:schemeClr val="bg2">
                                <a:lumMod val="50000"/>
                              </a:schemeClr>
                            </a:solidFill>
                            <a:latin typeface="Cambria Math" panose="02040503050406030204" pitchFamily="18" charset="0"/>
                          </a:rPr>
                        </m:ctrlPr>
                      </m:sSubPr>
                      <m:e>
                        <m:r>
                          <a:rPr lang="en-US" sz="3300" i="1" smtClean="0">
                            <a:solidFill>
                              <a:schemeClr val="bg2">
                                <a:lumMod val="50000"/>
                              </a:schemeClr>
                            </a:solidFill>
                            <a:latin typeface="Cambria Math" panose="02040503050406030204" pitchFamily="18" charset="0"/>
                            <a:ea typeface="Cambria Math" panose="02040503050406030204" pitchFamily="18" charset="0"/>
                          </a:rPr>
                          <m:t>𝜆</m:t>
                        </m:r>
                      </m:e>
                      <m:sub>
                        <m:r>
                          <a:rPr lang="es-CO" sz="3300" b="0" i="1" smtClean="0">
                            <a:solidFill>
                              <a:schemeClr val="bg2">
                                <a:lumMod val="50000"/>
                              </a:schemeClr>
                            </a:solidFill>
                            <a:latin typeface="Cambria Math" panose="02040503050406030204" pitchFamily="18" charset="0"/>
                          </a:rPr>
                          <m:t>𝑖</m:t>
                        </m:r>
                      </m:sub>
                    </m:sSub>
                    <m:r>
                      <a:rPr lang="es-CO" sz="3300" b="0" i="1" smtClean="0">
                        <a:solidFill>
                          <a:schemeClr val="bg2">
                            <a:lumMod val="50000"/>
                          </a:schemeClr>
                        </a:solidFill>
                        <a:latin typeface="Cambria Math" panose="02040503050406030204" pitchFamily="18" charset="0"/>
                      </a:rPr>
                      <m:t>, </m:t>
                    </m:r>
                    <m:sSub>
                      <m:sSubPr>
                        <m:ctrlPr>
                          <a:rPr lang="es-CO" sz="3300" b="0" i="1" smtClean="0">
                            <a:solidFill>
                              <a:schemeClr val="bg2">
                                <a:lumMod val="50000"/>
                              </a:schemeClr>
                            </a:solidFill>
                            <a:latin typeface="Cambria Math" panose="02040503050406030204" pitchFamily="18" charset="0"/>
                          </a:rPr>
                        </m:ctrlPr>
                      </m:sSubPr>
                      <m:e>
                        <m:r>
                          <a:rPr lang="es-CO" sz="3300" b="1" i="1" smtClean="0">
                            <a:solidFill>
                              <a:schemeClr val="bg2">
                                <a:lumMod val="50000"/>
                              </a:schemeClr>
                            </a:solidFill>
                            <a:latin typeface="Cambria Math" panose="02040503050406030204" pitchFamily="18" charset="0"/>
                          </a:rPr>
                          <m:t>𝒖</m:t>
                        </m:r>
                      </m:e>
                      <m:sub>
                        <m:r>
                          <a:rPr lang="es-CO" sz="3300" b="0" i="1" smtClean="0">
                            <a:solidFill>
                              <a:schemeClr val="bg2">
                                <a:lumMod val="50000"/>
                              </a:schemeClr>
                            </a:solidFill>
                            <a:latin typeface="Cambria Math" panose="02040503050406030204" pitchFamily="18" charset="0"/>
                          </a:rPr>
                          <m:t>𝑖</m:t>
                        </m:r>
                      </m:sub>
                    </m:sSub>
                    <m:r>
                      <a:rPr lang="es-CO" sz="3300" b="0" i="0" smtClean="0">
                        <a:solidFill>
                          <a:schemeClr val="bg2">
                            <a:lumMod val="50000"/>
                          </a:schemeClr>
                        </a:solidFill>
                        <a:latin typeface="Cambria Math" panose="02040503050406030204" pitchFamily="18" charset="0"/>
                      </a:rPr>
                      <m:t>} </m:t>
                    </m:r>
                  </m:oMath>
                </a14:m>
                <a:r>
                  <a:rPr lang="en-US" sz="3300" dirty="0">
                    <a:solidFill>
                      <a:schemeClr val="bg2">
                        <a:lumMod val="50000"/>
                      </a:schemeClr>
                    </a:solidFill>
                    <a:latin typeface="Roboto" panose="02000000000000000000" pitchFamily="2" charset="0"/>
                    <a:ea typeface="Roboto" panose="02000000000000000000" pitchFamily="2" charset="0"/>
                  </a:rPr>
                  <a:t>are the eigenvalues and eigenvectors of </a:t>
                </a:r>
                <a14:m>
                  <m:oMath xmlns:m="http://schemas.openxmlformats.org/officeDocument/2006/math">
                    <m:r>
                      <a:rPr lang="es-CO" sz="3300" b="0" i="1" dirty="0" smtClean="0">
                        <a:solidFill>
                          <a:schemeClr val="bg2">
                            <a:lumMod val="50000"/>
                          </a:schemeClr>
                        </a:solidFill>
                        <a:latin typeface="Cambria Math" panose="02040503050406030204" pitchFamily="18" charset="0"/>
                        <a:ea typeface="Roboto" panose="02000000000000000000" pitchFamily="2" charset="0"/>
                      </a:rPr>
                      <m:t>𝐶</m:t>
                    </m:r>
                  </m:oMath>
                </a14:m>
                <a:endParaRPr lang="en-US" sz="33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n-US" sz="3300" dirty="0">
                  <a:solidFill>
                    <a:schemeClr val="bg2">
                      <a:lumMod val="50000"/>
                    </a:schemeClr>
                  </a:solidFill>
                  <a:latin typeface="Roboto" panose="02000000000000000000" pitchFamily="2" charset="0"/>
                  <a:ea typeface="Roboto" panose="02000000000000000000" pitchFamily="2" charset="0"/>
                </a:endParaRPr>
              </a:p>
              <a:p>
                <a:pPr marL="514350" indent="-514350" algn="just">
                  <a:buFont typeface="+mj-lt"/>
                  <a:buAutoNum type="arabicPeriod"/>
                </a:pPr>
                <a:r>
                  <a:rPr lang="en-US" sz="3300" dirty="0">
                    <a:solidFill>
                      <a:schemeClr val="bg2">
                        <a:lumMod val="50000"/>
                      </a:schemeClr>
                    </a:solidFill>
                    <a:latin typeface="Roboto" panose="02000000000000000000" pitchFamily="2" charset="0"/>
                    <a:ea typeface="Roboto" panose="02000000000000000000" pitchFamily="2" charset="0"/>
                  </a:rPr>
                  <a:t>Return the </a:t>
                </a:r>
                <a14:m>
                  <m:oMath xmlns:m="http://schemas.openxmlformats.org/officeDocument/2006/math">
                    <m:r>
                      <a:rPr lang="es-ES" sz="3300" i="1" dirty="0" smtClean="0">
                        <a:solidFill>
                          <a:schemeClr val="bg2">
                            <a:lumMod val="50000"/>
                          </a:schemeClr>
                        </a:solidFill>
                        <a:latin typeface="Cambria Math" panose="02040503050406030204" pitchFamily="18" charset="0"/>
                        <a:ea typeface="Roboto" panose="02000000000000000000" pitchFamily="2" charset="0"/>
                      </a:rPr>
                      <m:t>𝑘</m:t>
                    </m:r>
                  </m:oMath>
                </a14:m>
                <a:r>
                  <a:rPr lang="en-US" sz="3300" dirty="0">
                    <a:solidFill>
                      <a:schemeClr val="bg2">
                        <a:lumMod val="50000"/>
                      </a:schemeClr>
                    </a:solidFill>
                    <a:latin typeface="Roboto" panose="02000000000000000000" pitchFamily="2" charset="0"/>
                    <a:ea typeface="Roboto" panose="02000000000000000000" pitchFamily="2" charset="0"/>
                  </a:rPr>
                  <a:t> principle components so that </a:t>
                </a:r>
                <a14:m>
                  <m:oMath xmlns:m="http://schemas.openxmlformats.org/officeDocument/2006/math">
                    <m:r>
                      <a:rPr lang="es-ES" sz="3300" i="1" dirty="0">
                        <a:solidFill>
                          <a:schemeClr val="bg2">
                            <a:lumMod val="50000"/>
                          </a:schemeClr>
                        </a:solidFill>
                        <a:latin typeface="Cambria Math" panose="02040503050406030204" pitchFamily="18" charset="0"/>
                        <a:ea typeface="Roboto" panose="02000000000000000000" pitchFamily="2" charset="0"/>
                      </a:rPr>
                      <m:t>𝑘</m:t>
                    </m:r>
                    <m:r>
                      <a:rPr lang="es-CO" sz="3300" b="0" i="0" dirty="0" smtClean="0">
                        <a:solidFill>
                          <a:schemeClr val="bg2">
                            <a:lumMod val="50000"/>
                          </a:schemeClr>
                        </a:solidFill>
                        <a:latin typeface="Cambria Math" panose="02040503050406030204" pitchFamily="18" charset="0"/>
                        <a:ea typeface="Roboto" panose="02000000000000000000" pitchFamily="2" charset="0"/>
                      </a:rPr>
                      <m:t>≤</m:t>
                    </m:r>
                    <m:r>
                      <a:rPr lang="pt-BR" sz="3300" i="1" dirty="0">
                        <a:solidFill>
                          <a:schemeClr val="bg2">
                            <a:lumMod val="50000"/>
                          </a:schemeClr>
                        </a:solidFill>
                        <a:latin typeface="Cambria Math" panose="02040503050406030204" pitchFamily="18" charset="0"/>
                        <a:ea typeface="Roboto" panose="02000000000000000000" pitchFamily="2" charset="0"/>
                      </a:rPr>
                      <m:t>𝑚</m:t>
                    </m:r>
                  </m:oMath>
                </a14:m>
                <a:r>
                  <a:rPr lang="en-US" sz="3300" dirty="0">
                    <a:solidFill>
                      <a:schemeClr val="bg2">
                        <a:lumMod val="50000"/>
                      </a:schemeClr>
                    </a:solidFill>
                    <a:latin typeface="Roboto" panose="02000000000000000000" pitchFamily="2" charset="0"/>
                    <a:ea typeface="Roboto" panose="02000000000000000000" pitchFamily="2" charset="0"/>
                  </a:rPr>
                  <a:t> (retain a given percentage of the data variance)</a:t>
                </a:r>
              </a:p>
              <a:p>
                <a:pPr algn="just"/>
                <a:endParaRPr lang="es-ES" sz="33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1574800"/>
                <a:ext cx="10320728" cy="4592320"/>
              </a:xfrm>
              <a:prstGeom prst="rect">
                <a:avLst/>
              </a:prstGeom>
              <a:blipFill>
                <a:blip r:embed="rId4"/>
                <a:stretch>
                  <a:fillRect l="-1595" t="-2918" r="-1595"/>
                </a:stretch>
              </a:blipFill>
            </p:spPr>
            <p:txBody>
              <a:bodyPr/>
              <a:lstStyle/>
              <a:p>
                <a:r>
                  <a:rPr lang="en-US">
                    <a:noFill/>
                  </a:rPr>
                  <a:t> </a:t>
                </a:r>
              </a:p>
            </p:txBody>
          </p:sp>
        </mc:Fallback>
      </mc:AlternateContent>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chemeClr val="bg1"/>
                </a:solidFill>
                <a:latin typeface="Arial" panose="020B0604020202020204" pitchFamily="34" charset="0"/>
                <a:ea typeface="Roboto Slab" pitchFamily="2" charset="0"/>
                <a:cs typeface="Arial" panose="020B0604020202020204" pitchFamily="34" charset="0"/>
              </a:rPr>
              <a:t>PCA </a:t>
            </a:r>
            <a:r>
              <a:rPr lang="es-CO" sz="3200" b="1" dirty="0" err="1">
                <a:solidFill>
                  <a:schemeClr val="bg1"/>
                </a:solidFill>
                <a:latin typeface="Arial" panose="020B0604020202020204" pitchFamily="34" charset="0"/>
                <a:ea typeface="Roboto Slab" pitchFamily="2" charset="0"/>
                <a:cs typeface="Arial" panose="020B0604020202020204" pitchFamily="34" charset="0"/>
              </a:rPr>
              <a:t>Algorithm</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70852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34991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4000" b="1" dirty="0" err="1">
                <a:solidFill>
                  <a:schemeClr val="bg2">
                    <a:lumMod val="50000"/>
                  </a:schemeClr>
                </a:solidFill>
                <a:latin typeface="Roboto" panose="02000000000000000000" pitchFamily="2" charset="0"/>
                <a:ea typeface="Roboto" panose="02000000000000000000" pitchFamily="2" charset="0"/>
              </a:rPr>
              <a:t>Feature</a:t>
            </a:r>
            <a:r>
              <a:rPr lang="es-ES" sz="4000" b="1" dirty="0">
                <a:solidFill>
                  <a:schemeClr val="bg2">
                    <a:lumMod val="50000"/>
                  </a:schemeClr>
                </a:solidFill>
                <a:latin typeface="Roboto" panose="02000000000000000000" pitchFamily="2" charset="0"/>
                <a:ea typeface="Roboto" panose="02000000000000000000" pitchFamily="2" charset="0"/>
              </a:rPr>
              <a:t> </a:t>
            </a:r>
            <a:r>
              <a:rPr lang="es-ES" sz="4000" b="1" dirty="0" err="1">
                <a:solidFill>
                  <a:schemeClr val="bg2">
                    <a:lumMod val="50000"/>
                  </a:schemeClr>
                </a:solidFill>
                <a:latin typeface="Roboto" panose="02000000000000000000" pitchFamily="2" charset="0"/>
                <a:ea typeface="Roboto" panose="02000000000000000000" pitchFamily="2" charset="0"/>
              </a:rPr>
              <a:t>or</a:t>
            </a:r>
            <a:r>
              <a:rPr lang="es-ES" sz="4000" b="1" dirty="0">
                <a:solidFill>
                  <a:schemeClr val="bg2">
                    <a:lumMod val="50000"/>
                  </a:schemeClr>
                </a:solidFill>
                <a:latin typeface="Roboto" panose="02000000000000000000" pitchFamily="2" charset="0"/>
                <a:ea typeface="Roboto" panose="02000000000000000000" pitchFamily="2" charset="0"/>
              </a:rPr>
              <a:t> variable</a:t>
            </a:r>
          </a:p>
          <a:p>
            <a:pPr marL="0" indent="0" algn="just">
              <a:buNone/>
            </a:pP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51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Background-Feature</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or</a:t>
            </a:r>
            <a:r>
              <a:rPr lang="es-ES" sz="3200" b="1" dirty="0">
                <a:solidFill>
                  <a:schemeClr val="bg1"/>
                </a:solidFill>
                <a:latin typeface="Arial" panose="020B0604020202020204" pitchFamily="34" charset="0"/>
                <a:ea typeface="Roboto Slab" pitchFamily="2" charset="0"/>
                <a:cs typeface="Arial" panose="020B0604020202020204" pitchFamily="34" charset="0"/>
              </a:rPr>
              <a:t> variable</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mc:AlternateContent xmlns:mc="http://schemas.openxmlformats.org/markup-compatibility/2006" xmlns:a14="http://schemas.microsoft.com/office/drawing/2010/main">
        <mc:Choice Requires="a14">
          <p:graphicFrame>
            <p:nvGraphicFramePr>
              <p:cNvPr id="6" name="Tabla 2">
                <a:extLst>
                  <a:ext uri="{FF2B5EF4-FFF2-40B4-BE49-F238E27FC236}">
                    <a16:creationId xmlns:a16="http://schemas.microsoft.com/office/drawing/2014/main" id="{63090DCA-E89C-CC7F-DAEF-B80EB6FA871C}"/>
                  </a:ext>
                </a:extLst>
              </p:cNvPr>
              <p:cNvGraphicFramePr>
                <a:graphicFrameLocks noGrp="1"/>
              </p:cNvGraphicFramePr>
              <p:nvPr>
                <p:extLst>
                  <p:ext uri="{D42A27DB-BD31-4B8C-83A1-F6EECF244321}">
                    <p14:modId xmlns:p14="http://schemas.microsoft.com/office/powerpoint/2010/main" val="3205145470"/>
                  </p:ext>
                </p:extLst>
              </p:nvPr>
            </p:nvGraphicFramePr>
            <p:xfrm>
              <a:off x="1956808" y="3097406"/>
              <a:ext cx="6972380" cy="2871280"/>
            </p:xfrm>
            <a:graphic>
              <a:graphicData uri="http://schemas.openxmlformats.org/drawingml/2006/table">
                <a:tbl>
                  <a:tblPr firstRow="1" bandRow="1">
                    <a:tableStyleId>{93296810-A885-4BE3-A3E7-6D5BEEA58F35}</a:tableStyleId>
                  </a:tblPr>
                  <a:tblGrid>
                    <a:gridCol w="1085387">
                      <a:extLst>
                        <a:ext uri="{9D8B030D-6E8A-4147-A177-3AD203B41FA5}">
                          <a16:colId xmlns:a16="http://schemas.microsoft.com/office/drawing/2014/main" val="4009113726"/>
                        </a:ext>
                      </a:extLst>
                    </a:gridCol>
                    <a:gridCol w="1219200">
                      <a:extLst>
                        <a:ext uri="{9D8B030D-6E8A-4147-A177-3AD203B41FA5}">
                          <a16:colId xmlns:a16="http://schemas.microsoft.com/office/drawing/2014/main" val="1298109979"/>
                        </a:ext>
                      </a:extLst>
                    </a:gridCol>
                    <a:gridCol w="1219200">
                      <a:extLst>
                        <a:ext uri="{9D8B030D-6E8A-4147-A177-3AD203B41FA5}">
                          <a16:colId xmlns:a16="http://schemas.microsoft.com/office/drawing/2014/main" val="1935809830"/>
                        </a:ext>
                      </a:extLst>
                    </a:gridCol>
                    <a:gridCol w="1071154">
                      <a:extLst>
                        <a:ext uri="{9D8B030D-6E8A-4147-A177-3AD203B41FA5}">
                          <a16:colId xmlns:a16="http://schemas.microsoft.com/office/drawing/2014/main" val="2579471316"/>
                        </a:ext>
                      </a:extLst>
                    </a:gridCol>
                    <a:gridCol w="1149531">
                      <a:extLst>
                        <a:ext uri="{9D8B030D-6E8A-4147-A177-3AD203B41FA5}">
                          <a16:colId xmlns:a16="http://schemas.microsoft.com/office/drawing/2014/main" val="816367934"/>
                        </a:ext>
                      </a:extLst>
                    </a:gridCol>
                    <a:gridCol w="1227908">
                      <a:extLst>
                        <a:ext uri="{9D8B030D-6E8A-4147-A177-3AD203B41FA5}">
                          <a16:colId xmlns:a16="http://schemas.microsoft.com/office/drawing/2014/main" val="3061869072"/>
                        </a:ext>
                      </a:extLst>
                    </a:gridCol>
                  </a:tblGrid>
                  <a:tr h="370840">
                    <a:tc>
                      <a:txBody>
                        <a:bodyPr/>
                        <a:lstStyle/>
                        <a:p>
                          <a:pPr algn="ctr"/>
                          <a:r>
                            <a:rPr lang="es-CO" dirty="0"/>
                            <a:t>Country</a:t>
                          </a:r>
                        </a:p>
                      </a:txBody>
                      <a:tcPr/>
                    </a:tc>
                    <a:tc>
                      <a:txBody>
                        <a:bodyPr/>
                        <a:lstStyle/>
                        <a:p>
                          <a:pPr algn="ctr"/>
                          <a:r>
                            <a:rPr lang="es-CO" dirty="0"/>
                            <a:t>Area (</a:t>
                          </a:r>
                          <a14:m>
                            <m:oMath xmlns:m="http://schemas.openxmlformats.org/officeDocument/2006/math">
                              <m:sSup>
                                <m:sSupPr>
                                  <m:ctrlPr>
                                    <a:rPr lang="es-CO" i="1" smtClean="0">
                                      <a:latin typeface="Cambria Math" panose="02040503050406030204" pitchFamily="18" charset="0"/>
                                    </a:rPr>
                                  </m:ctrlPr>
                                </m:sSupPr>
                                <m:e>
                                  <m:r>
                                    <a:rPr lang="es-CO" b="1" i="1" smtClean="0">
                                      <a:latin typeface="Cambria Math" panose="02040503050406030204" pitchFamily="18" charset="0"/>
                                    </a:rPr>
                                    <m:t>𝒌𝒎</m:t>
                                  </m:r>
                                </m:e>
                                <m:sup>
                                  <m:r>
                                    <a:rPr lang="es-CO" b="1" i="1" smtClean="0">
                                      <a:latin typeface="Cambria Math" panose="02040503050406030204" pitchFamily="18" charset="0"/>
                                    </a:rPr>
                                    <m:t>𝟐</m:t>
                                  </m:r>
                                </m:sup>
                              </m:sSup>
                              <m:r>
                                <a:rPr lang="es-CO" b="1" i="1" smtClean="0">
                                  <a:latin typeface="Cambria Math" panose="02040503050406030204" pitchFamily="18" charset="0"/>
                                </a:rPr>
                                <m:t>)</m:t>
                              </m:r>
                            </m:oMath>
                          </a14:m>
                          <a:endParaRPr lang="es-CO" dirty="0"/>
                        </a:p>
                      </a:txBody>
                      <a:tcPr/>
                    </a:tc>
                    <a:tc>
                      <a:txBody>
                        <a:bodyPr/>
                        <a:lstStyle/>
                        <a:p>
                          <a:pPr algn="ctr"/>
                          <a:r>
                            <a:rPr lang="es-CO" dirty="0" err="1"/>
                            <a:t>Population</a:t>
                          </a:r>
                          <a:r>
                            <a:rPr lang="es-CO" dirty="0"/>
                            <a:t> (</a:t>
                          </a:r>
                          <a:r>
                            <a:rPr lang="es-CO" dirty="0" err="1"/>
                            <a:t>millions</a:t>
                          </a:r>
                          <a:r>
                            <a:rPr lang="es-CO" dirty="0"/>
                            <a:t>)</a:t>
                          </a:r>
                        </a:p>
                      </a:txBody>
                      <a:tcPr/>
                    </a:tc>
                    <a:tc>
                      <a:txBody>
                        <a:bodyPr/>
                        <a:lstStyle/>
                        <a:p>
                          <a:pPr algn="ctr"/>
                          <a:r>
                            <a:rPr lang="es-CO" dirty="0"/>
                            <a:t>PIB (US$ </a:t>
                          </a:r>
                          <a:r>
                            <a:rPr lang="es-CO" dirty="0" err="1"/>
                            <a:t>Billions</a:t>
                          </a:r>
                          <a:r>
                            <a:rPr lang="es-CO" dirty="0"/>
                            <a:t>)</a:t>
                          </a:r>
                        </a:p>
                      </a:txBody>
                      <a:tcPr/>
                    </a:tc>
                    <a:tc>
                      <a:txBody>
                        <a:bodyPr/>
                        <a:lstStyle/>
                        <a:p>
                          <a:pPr algn="ctr"/>
                          <a:r>
                            <a:rPr lang="es-CO" dirty="0" err="1"/>
                            <a:t>Bordering</a:t>
                          </a:r>
                          <a:r>
                            <a:rPr lang="es-CO" dirty="0"/>
                            <a:t> </a:t>
                          </a:r>
                          <a:r>
                            <a:rPr lang="es-CO" dirty="0" err="1"/>
                            <a:t>countries</a:t>
                          </a:r>
                          <a:endParaRPr lang="es-CO"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s-CO" dirty="0"/>
                            <a:t>GDP (US$ </a:t>
                          </a:r>
                          <a:r>
                            <a:rPr lang="es-CO" dirty="0" err="1"/>
                            <a:t>Trillions</a:t>
                          </a:r>
                          <a:r>
                            <a:rPr lang="es-CO" dirty="0"/>
                            <a:t>)</a:t>
                          </a:r>
                        </a:p>
                      </a:txBody>
                      <a:tcPr/>
                    </a:tc>
                    <a:extLst>
                      <a:ext uri="{0D108BD9-81ED-4DB2-BD59-A6C34878D82A}">
                        <a16:rowId xmlns:a16="http://schemas.microsoft.com/office/drawing/2014/main" val="2146981498"/>
                      </a:ext>
                    </a:extLst>
                  </a:tr>
                  <a:tr h="370840">
                    <a:tc>
                      <a:txBody>
                        <a:bodyPr/>
                        <a:lstStyle/>
                        <a:p>
                          <a:pPr algn="ctr"/>
                          <a:r>
                            <a:rPr lang="es-CO" dirty="0" err="1"/>
                            <a:t>Germany</a:t>
                          </a:r>
                          <a:endParaRPr lang="es-CO" dirty="0"/>
                        </a:p>
                      </a:txBody>
                      <a:tcPr/>
                    </a:tc>
                    <a:tc>
                      <a:txBody>
                        <a:bodyPr/>
                        <a:lstStyle/>
                        <a:p>
                          <a:pPr algn="ctr"/>
                          <a:r>
                            <a:rPr lang="es-CO" dirty="0"/>
                            <a:t>357,022</a:t>
                          </a:r>
                        </a:p>
                      </a:txBody>
                      <a:tcPr/>
                    </a:tc>
                    <a:tc>
                      <a:txBody>
                        <a:bodyPr/>
                        <a:lstStyle/>
                        <a:p>
                          <a:pPr algn="ctr"/>
                          <a:r>
                            <a:rPr lang="es-CO" dirty="0"/>
                            <a:t>83.24</a:t>
                          </a:r>
                        </a:p>
                      </a:txBody>
                      <a:tcPr/>
                    </a:tc>
                    <a:tc>
                      <a:txBody>
                        <a:bodyPr/>
                        <a:lstStyle/>
                        <a:p>
                          <a:pPr algn="ctr"/>
                          <a:r>
                            <a:rPr lang="es-CO" dirty="0"/>
                            <a:t>3.800</a:t>
                          </a:r>
                        </a:p>
                      </a:txBody>
                      <a:tcPr/>
                    </a:tc>
                    <a:tc>
                      <a:txBody>
                        <a:bodyPr/>
                        <a:lstStyle/>
                        <a:p>
                          <a:pPr algn="ctr"/>
                          <a:r>
                            <a:rPr lang="es-CO" dirty="0"/>
                            <a:t>9</a:t>
                          </a:r>
                        </a:p>
                      </a:txBody>
                      <a:tcPr/>
                    </a:tc>
                    <a:tc>
                      <a:txBody>
                        <a:bodyPr/>
                        <a:lstStyle/>
                        <a:p>
                          <a:pPr algn="ctr"/>
                          <a:r>
                            <a:rPr lang="es-CO" dirty="0"/>
                            <a:t>3.8</a:t>
                          </a:r>
                        </a:p>
                      </a:txBody>
                      <a:tcPr/>
                    </a:tc>
                    <a:extLst>
                      <a:ext uri="{0D108BD9-81ED-4DB2-BD59-A6C34878D82A}">
                        <a16:rowId xmlns:a16="http://schemas.microsoft.com/office/drawing/2014/main" val="2435092989"/>
                      </a:ext>
                    </a:extLst>
                  </a:tr>
                  <a:tr h="370840">
                    <a:tc>
                      <a:txBody>
                        <a:bodyPr/>
                        <a:lstStyle/>
                        <a:p>
                          <a:pPr algn="ctr"/>
                          <a:r>
                            <a:rPr lang="es-CO" dirty="0" err="1"/>
                            <a:t>Brazil</a:t>
                          </a:r>
                          <a:endParaRPr lang="es-CO" dirty="0"/>
                        </a:p>
                      </a:txBody>
                      <a:tcPr/>
                    </a:tc>
                    <a:tc>
                      <a:txBody>
                        <a:bodyPr/>
                        <a:lstStyle/>
                        <a:p>
                          <a:pPr algn="ctr"/>
                          <a:r>
                            <a:rPr lang="es-CO" dirty="0"/>
                            <a:t>8,515,767</a:t>
                          </a:r>
                        </a:p>
                      </a:txBody>
                      <a:tcPr/>
                    </a:tc>
                    <a:tc>
                      <a:txBody>
                        <a:bodyPr/>
                        <a:lstStyle/>
                        <a:p>
                          <a:pPr algn="ctr"/>
                          <a:r>
                            <a:rPr lang="es-CO" dirty="0"/>
                            <a:t>211.00</a:t>
                          </a:r>
                        </a:p>
                      </a:txBody>
                      <a:tcPr/>
                    </a:tc>
                    <a:tc>
                      <a:txBody>
                        <a:bodyPr/>
                        <a:lstStyle/>
                        <a:p>
                          <a:pPr algn="ctr"/>
                          <a:r>
                            <a:rPr lang="es-CO" dirty="0"/>
                            <a:t>1.840</a:t>
                          </a:r>
                        </a:p>
                      </a:txBody>
                      <a:tcPr/>
                    </a:tc>
                    <a:tc>
                      <a:txBody>
                        <a:bodyPr/>
                        <a:lstStyle/>
                        <a:p>
                          <a:pPr algn="ctr"/>
                          <a:r>
                            <a:rPr lang="es-CO" dirty="0"/>
                            <a:t>10</a:t>
                          </a:r>
                        </a:p>
                      </a:txBody>
                      <a:tcPr/>
                    </a:tc>
                    <a:tc>
                      <a:txBody>
                        <a:bodyPr/>
                        <a:lstStyle/>
                        <a:p>
                          <a:pPr algn="ctr"/>
                          <a:r>
                            <a:rPr lang="es-CO" dirty="0"/>
                            <a:t>1.84</a:t>
                          </a:r>
                        </a:p>
                      </a:txBody>
                      <a:tcPr/>
                    </a:tc>
                    <a:extLst>
                      <a:ext uri="{0D108BD9-81ED-4DB2-BD59-A6C34878D82A}">
                        <a16:rowId xmlns:a16="http://schemas.microsoft.com/office/drawing/2014/main" val="1925496836"/>
                      </a:ext>
                    </a:extLst>
                  </a:tr>
                  <a:tr h="370840">
                    <a:tc>
                      <a:txBody>
                        <a:bodyPr/>
                        <a:lstStyle/>
                        <a:p>
                          <a:pPr algn="ctr"/>
                          <a:r>
                            <a:rPr lang="es-CO" dirty="0"/>
                            <a:t>China</a:t>
                          </a:r>
                        </a:p>
                      </a:txBody>
                      <a:tcPr/>
                    </a:tc>
                    <a:tc>
                      <a:txBody>
                        <a:bodyPr/>
                        <a:lstStyle/>
                        <a:p>
                          <a:pPr algn="ctr"/>
                          <a:r>
                            <a:rPr lang="es-CO" dirty="0"/>
                            <a:t>9,596,961</a:t>
                          </a:r>
                        </a:p>
                      </a:txBody>
                      <a:tcPr/>
                    </a:tc>
                    <a:tc>
                      <a:txBody>
                        <a:bodyPr/>
                        <a:lstStyle/>
                        <a:p>
                          <a:pPr algn="ctr"/>
                          <a:r>
                            <a:rPr lang="es-CO" dirty="0"/>
                            <a:t>1,393.00</a:t>
                          </a:r>
                        </a:p>
                      </a:txBody>
                      <a:tcPr/>
                    </a:tc>
                    <a:tc>
                      <a:txBody>
                        <a:bodyPr/>
                        <a:lstStyle/>
                        <a:p>
                          <a:pPr algn="ctr"/>
                          <a:r>
                            <a:rPr lang="es-CO" dirty="0"/>
                            <a:t>14.340</a:t>
                          </a:r>
                        </a:p>
                      </a:txBody>
                      <a:tcPr/>
                    </a:tc>
                    <a:tc>
                      <a:txBody>
                        <a:bodyPr/>
                        <a:lstStyle/>
                        <a:p>
                          <a:pPr algn="ctr"/>
                          <a:r>
                            <a:rPr lang="es-CO" dirty="0"/>
                            <a:t>14</a:t>
                          </a:r>
                        </a:p>
                      </a:txBody>
                      <a:tcPr/>
                    </a:tc>
                    <a:tc>
                      <a:txBody>
                        <a:bodyPr/>
                        <a:lstStyle/>
                        <a:p>
                          <a:pPr algn="ctr"/>
                          <a:r>
                            <a:rPr lang="es-CO" dirty="0"/>
                            <a:t>14.34</a:t>
                          </a:r>
                        </a:p>
                      </a:txBody>
                      <a:tcPr/>
                    </a:tc>
                    <a:extLst>
                      <a:ext uri="{0D108BD9-81ED-4DB2-BD59-A6C34878D82A}">
                        <a16:rowId xmlns:a16="http://schemas.microsoft.com/office/drawing/2014/main" val="2304243957"/>
                      </a:ext>
                    </a:extLst>
                  </a:tr>
                  <a:tr h="370840">
                    <a:tc>
                      <a:txBody>
                        <a:bodyPr/>
                        <a:lstStyle/>
                        <a:p>
                          <a:pPr algn="ctr"/>
                          <a:r>
                            <a:rPr lang="es-CO" dirty="0" err="1"/>
                            <a:t>Denmark</a:t>
                          </a:r>
                          <a:endParaRPr lang="es-CO" dirty="0"/>
                        </a:p>
                      </a:txBody>
                      <a:tcPr/>
                    </a:tc>
                    <a:tc>
                      <a:txBody>
                        <a:bodyPr/>
                        <a:lstStyle/>
                        <a:p>
                          <a:pPr algn="ctr"/>
                          <a:r>
                            <a:rPr lang="es-CO" dirty="0"/>
                            <a:t>43,094</a:t>
                          </a:r>
                        </a:p>
                      </a:txBody>
                      <a:tcPr/>
                    </a:tc>
                    <a:tc>
                      <a:txBody>
                        <a:bodyPr/>
                        <a:lstStyle/>
                        <a:p>
                          <a:pPr algn="ctr"/>
                          <a:r>
                            <a:rPr lang="es-CO" dirty="0"/>
                            <a:t>5.8</a:t>
                          </a:r>
                        </a:p>
                      </a:txBody>
                      <a:tcPr/>
                    </a:tc>
                    <a:tc>
                      <a:txBody>
                        <a:bodyPr/>
                        <a:lstStyle/>
                        <a:p>
                          <a:pPr algn="ctr"/>
                          <a:r>
                            <a:rPr lang="es-CO" dirty="0"/>
                            <a:t>0.350</a:t>
                          </a:r>
                        </a:p>
                      </a:txBody>
                      <a:tcPr/>
                    </a:tc>
                    <a:tc>
                      <a:txBody>
                        <a:bodyPr/>
                        <a:lstStyle/>
                        <a:p>
                          <a:pPr algn="ctr"/>
                          <a:r>
                            <a:rPr lang="es-CO" dirty="0"/>
                            <a:t>1</a:t>
                          </a:r>
                        </a:p>
                      </a:txBody>
                      <a:tcPr/>
                    </a:tc>
                    <a:tc>
                      <a:txBody>
                        <a:bodyPr/>
                        <a:lstStyle/>
                        <a:p>
                          <a:pPr algn="ctr"/>
                          <a:r>
                            <a:rPr lang="es-CO" dirty="0"/>
                            <a:t>0.35</a:t>
                          </a:r>
                        </a:p>
                      </a:txBody>
                      <a:tcPr/>
                    </a:tc>
                    <a:extLst>
                      <a:ext uri="{0D108BD9-81ED-4DB2-BD59-A6C34878D82A}">
                        <a16:rowId xmlns:a16="http://schemas.microsoft.com/office/drawing/2014/main" val="4288970374"/>
                      </a:ext>
                    </a:extLst>
                  </a:tr>
                  <a:tr h="370840">
                    <a:tc>
                      <a:txBody>
                        <a:bodyPr/>
                        <a:lstStyle/>
                        <a:p>
                          <a:pPr algn="ctr"/>
                          <a:r>
                            <a:rPr lang="es-CO" dirty="0" err="1"/>
                            <a:t>Egypt</a:t>
                          </a:r>
                          <a:endParaRPr lang="es-CO" dirty="0"/>
                        </a:p>
                      </a:txBody>
                      <a:tcPr/>
                    </a:tc>
                    <a:tc>
                      <a:txBody>
                        <a:bodyPr/>
                        <a:lstStyle/>
                        <a:p>
                          <a:pPr algn="ctr"/>
                          <a:r>
                            <a:rPr lang="es-CO" dirty="0"/>
                            <a:t>1,010,408</a:t>
                          </a:r>
                        </a:p>
                      </a:txBody>
                      <a:tcPr/>
                    </a:tc>
                    <a:tc>
                      <a:txBody>
                        <a:bodyPr/>
                        <a:lstStyle/>
                        <a:p>
                          <a:pPr algn="ctr"/>
                          <a:r>
                            <a:rPr lang="es-CO" dirty="0"/>
                            <a:t>100.00</a:t>
                          </a:r>
                        </a:p>
                      </a:txBody>
                      <a:tcPr/>
                    </a:tc>
                    <a:tc>
                      <a:txBody>
                        <a:bodyPr/>
                        <a:lstStyle/>
                        <a:p>
                          <a:pPr algn="ctr"/>
                          <a:r>
                            <a:rPr lang="es-CO" dirty="0"/>
                            <a:t>0.303</a:t>
                          </a:r>
                        </a:p>
                      </a:txBody>
                      <a:tcPr/>
                    </a:tc>
                    <a:tc>
                      <a:txBody>
                        <a:bodyPr/>
                        <a:lstStyle/>
                        <a:p>
                          <a:pPr algn="ctr"/>
                          <a:r>
                            <a:rPr lang="es-CO" dirty="0"/>
                            <a:t>2</a:t>
                          </a:r>
                        </a:p>
                      </a:txBody>
                      <a:tcPr/>
                    </a:tc>
                    <a:tc>
                      <a:txBody>
                        <a:bodyPr/>
                        <a:lstStyle/>
                        <a:p>
                          <a:pPr algn="ctr"/>
                          <a:r>
                            <a:rPr lang="es-CO" dirty="0"/>
                            <a:t>0.303</a:t>
                          </a:r>
                        </a:p>
                      </a:txBody>
                      <a:tcPr/>
                    </a:tc>
                    <a:extLst>
                      <a:ext uri="{0D108BD9-81ED-4DB2-BD59-A6C34878D82A}">
                        <a16:rowId xmlns:a16="http://schemas.microsoft.com/office/drawing/2014/main" val="2047547345"/>
                      </a:ext>
                    </a:extLst>
                  </a:tr>
                  <a:tr h="370840">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extLst>
                      <a:ext uri="{0D108BD9-81ED-4DB2-BD59-A6C34878D82A}">
                        <a16:rowId xmlns:a16="http://schemas.microsoft.com/office/drawing/2014/main" val="2256600318"/>
                      </a:ext>
                    </a:extLst>
                  </a:tr>
                </a:tbl>
              </a:graphicData>
            </a:graphic>
          </p:graphicFrame>
        </mc:Choice>
        <mc:Fallback xmlns="">
          <p:graphicFrame>
            <p:nvGraphicFramePr>
              <p:cNvPr id="6" name="Tabla 2">
                <a:extLst>
                  <a:ext uri="{FF2B5EF4-FFF2-40B4-BE49-F238E27FC236}">
                    <a16:creationId xmlns:a16="http://schemas.microsoft.com/office/drawing/2014/main" id="{63090DCA-E89C-CC7F-DAEF-B80EB6FA871C}"/>
                  </a:ext>
                </a:extLst>
              </p:cNvPr>
              <p:cNvGraphicFramePr>
                <a:graphicFrameLocks noGrp="1"/>
              </p:cNvGraphicFramePr>
              <p:nvPr>
                <p:extLst>
                  <p:ext uri="{D42A27DB-BD31-4B8C-83A1-F6EECF244321}">
                    <p14:modId xmlns:p14="http://schemas.microsoft.com/office/powerpoint/2010/main" val="3205145470"/>
                  </p:ext>
                </p:extLst>
              </p:nvPr>
            </p:nvGraphicFramePr>
            <p:xfrm>
              <a:off x="1956808" y="3097406"/>
              <a:ext cx="6972380" cy="2871280"/>
            </p:xfrm>
            <a:graphic>
              <a:graphicData uri="http://schemas.openxmlformats.org/drawingml/2006/table">
                <a:tbl>
                  <a:tblPr firstRow="1" bandRow="1">
                    <a:tableStyleId>{93296810-A885-4BE3-A3E7-6D5BEEA58F35}</a:tableStyleId>
                  </a:tblPr>
                  <a:tblGrid>
                    <a:gridCol w="1085387">
                      <a:extLst>
                        <a:ext uri="{9D8B030D-6E8A-4147-A177-3AD203B41FA5}">
                          <a16:colId xmlns:a16="http://schemas.microsoft.com/office/drawing/2014/main" val="4009113726"/>
                        </a:ext>
                      </a:extLst>
                    </a:gridCol>
                    <a:gridCol w="1219200">
                      <a:extLst>
                        <a:ext uri="{9D8B030D-6E8A-4147-A177-3AD203B41FA5}">
                          <a16:colId xmlns:a16="http://schemas.microsoft.com/office/drawing/2014/main" val="1298109979"/>
                        </a:ext>
                      </a:extLst>
                    </a:gridCol>
                    <a:gridCol w="1219200">
                      <a:extLst>
                        <a:ext uri="{9D8B030D-6E8A-4147-A177-3AD203B41FA5}">
                          <a16:colId xmlns:a16="http://schemas.microsoft.com/office/drawing/2014/main" val="1935809830"/>
                        </a:ext>
                      </a:extLst>
                    </a:gridCol>
                    <a:gridCol w="1071154">
                      <a:extLst>
                        <a:ext uri="{9D8B030D-6E8A-4147-A177-3AD203B41FA5}">
                          <a16:colId xmlns:a16="http://schemas.microsoft.com/office/drawing/2014/main" val="2579471316"/>
                        </a:ext>
                      </a:extLst>
                    </a:gridCol>
                    <a:gridCol w="1149531">
                      <a:extLst>
                        <a:ext uri="{9D8B030D-6E8A-4147-A177-3AD203B41FA5}">
                          <a16:colId xmlns:a16="http://schemas.microsoft.com/office/drawing/2014/main" val="816367934"/>
                        </a:ext>
                      </a:extLst>
                    </a:gridCol>
                    <a:gridCol w="1227908">
                      <a:extLst>
                        <a:ext uri="{9D8B030D-6E8A-4147-A177-3AD203B41FA5}">
                          <a16:colId xmlns:a16="http://schemas.microsoft.com/office/drawing/2014/main" val="3061869072"/>
                        </a:ext>
                      </a:extLst>
                    </a:gridCol>
                  </a:tblGrid>
                  <a:tr h="646240">
                    <a:tc>
                      <a:txBody>
                        <a:bodyPr/>
                        <a:lstStyle/>
                        <a:p>
                          <a:pPr algn="ctr"/>
                          <a:r>
                            <a:rPr lang="es-CO" dirty="0"/>
                            <a:t>Country</a:t>
                          </a:r>
                        </a:p>
                      </a:txBody>
                      <a:tcPr/>
                    </a:tc>
                    <a:tc>
                      <a:txBody>
                        <a:bodyPr/>
                        <a:lstStyle/>
                        <a:p>
                          <a:endParaRPr lang="en-US"/>
                        </a:p>
                      </a:txBody>
                      <a:tcPr>
                        <a:blipFill>
                          <a:blip r:embed="rId5"/>
                          <a:stretch>
                            <a:fillRect l="-89500" t="-4717" r="-385500" b="-358491"/>
                          </a:stretch>
                        </a:blipFill>
                      </a:tcPr>
                    </a:tc>
                    <a:tc>
                      <a:txBody>
                        <a:bodyPr/>
                        <a:lstStyle/>
                        <a:p>
                          <a:pPr algn="ctr"/>
                          <a:r>
                            <a:rPr lang="es-CO" dirty="0" err="1"/>
                            <a:t>Population</a:t>
                          </a:r>
                          <a:r>
                            <a:rPr lang="es-CO" dirty="0"/>
                            <a:t> (</a:t>
                          </a:r>
                          <a:r>
                            <a:rPr lang="es-CO" dirty="0" err="1"/>
                            <a:t>millions</a:t>
                          </a:r>
                          <a:r>
                            <a:rPr lang="es-CO" dirty="0"/>
                            <a:t>)</a:t>
                          </a:r>
                        </a:p>
                      </a:txBody>
                      <a:tcPr/>
                    </a:tc>
                    <a:tc>
                      <a:txBody>
                        <a:bodyPr/>
                        <a:lstStyle/>
                        <a:p>
                          <a:pPr algn="ctr"/>
                          <a:r>
                            <a:rPr lang="es-CO" dirty="0"/>
                            <a:t>PIB (US$ </a:t>
                          </a:r>
                          <a:r>
                            <a:rPr lang="es-CO" dirty="0" err="1"/>
                            <a:t>Billions</a:t>
                          </a:r>
                          <a:r>
                            <a:rPr lang="es-CO" dirty="0"/>
                            <a:t>)</a:t>
                          </a:r>
                        </a:p>
                      </a:txBody>
                      <a:tcPr/>
                    </a:tc>
                    <a:tc>
                      <a:txBody>
                        <a:bodyPr/>
                        <a:lstStyle/>
                        <a:p>
                          <a:pPr algn="ctr"/>
                          <a:r>
                            <a:rPr lang="es-CO" dirty="0" err="1"/>
                            <a:t>Bordering</a:t>
                          </a:r>
                          <a:r>
                            <a:rPr lang="es-CO" dirty="0"/>
                            <a:t> </a:t>
                          </a:r>
                          <a:r>
                            <a:rPr lang="es-CO" dirty="0" err="1"/>
                            <a:t>countries</a:t>
                          </a:r>
                          <a:endParaRPr lang="es-CO"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s-CO" dirty="0"/>
                            <a:t>GDP (US$ </a:t>
                          </a:r>
                          <a:r>
                            <a:rPr lang="es-CO" dirty="0" err="1"/>
                            <a:t>Trillions</a:t>
                          </a:r>
                          <a:r>
                            <a:rPr lang="es-CO" dirty="0"/>
                            <a:t>)</a:t>
                          </a:r>
                        </a:p>
                      </a:txBody>
                      <a:tcPr/>
                    </a:tc>
                    <a:extLst>
                      <a:ext uri="{0D108BD9-81ED-4DB2-BD59-A6C34878D82A}">
                        <a16:rowId xmlns:a16="http://schemas.microsoft.com/office/drawing/2014/main" val="2146981498"/>
                      </a:ext>
                    </a:extLst>
                  </a:tr>
                  <a:tr h="370840">
                    <a:tc>
                      <a:txBody>
                        <a:bodyPr/>
                        <a:lstStyle/>
                        <a:p>
                          <a:pPr algn="ctr"/>
                          <a:r>
                            <a:rPr lang="es-CO" dirty="0" err="1"/>
                            <a:t>Germany</a:t>
                          </a:r>
                          <a:endParaRPr lang="es-CO" dirty="0"/>
                        </a:p>
                      </a:txBody>
                      <a:tcPr/>
                    </a:tc>
                    <a:tc>
                      <a:txBody>
                        <a:bodyPr/>
                        <a:lstStyle/>
                        <a:p>
                          <a:pPr algn="ctr"/>
                          <a:r>
                            <a:rPr lang="es-CO" dirty="0"/>
                            <a:t>357,022</a:t>
                          </a:r>
                        </a:p>
                      </a:txBody>
                      <a:tcPr/>
                    </a:tc>
                    <a:tc>
                      <a:txBody>
                        <a:bodyPr/>
                        <a:lstStyle/>
                        <a:p>
                          <a:pPr algn="ctr"/>
                          <a:r>
                            <a:rPr lang="es-CO" dirty="0"/>
                            <a:t>83.24</a:t>
                          </a:r>
                        </a:p>
                      </a:txBody>
                      <a:tcPr/>
                    </a:tc>
                    <a:tc>
                      <a:txBody>
                        <a:bodyPr/>
                        <a:lstStyle/>
                        <a:p>
                          <a:pPr algn="ctr"/>
                          <a:r>
                            <a:rPr lang="es-CO" dirty="0"/>
                            <a:t>3.800</a:t>
                          </a:r>
                        </a:p>
                      </a:txBody>
                      <a:tcPr/>
                    </a:tc>
                    <a:tc>
                      <a:txBody>
                        <a:bodyPr/>
                        <a:lstStyle/>
                        <a:p>
                          <a:pPr algn="ctr"/>
                          <a:r>
                            <a:rPr lang="es-CO" dirty="0"/>
                            <a:t>9</a:t>
                          </a:r>
                        </a:p>
                      </a:txBody>
                      <a:tcPr/>
                    </a:tc>
                    <a:tc>
                      <a:txBody>
                        <a:bodyPr/>
                        <a:lstStyle/>
                        <a:p>
                          <a:pPr algn="ctr"/>
                          <a:r>
                            <a:rPr lang="es-CO" dirty="0"/>
                            <a:t>3.8</a:t>
                          </a:r>
                        </a:p>
                      </a:txBody>
                      <a:tcPr/>
                    </a:tc>
                    <a:extLst>
                      <a:ext uri="{0D108BD9-81ED-4DB2-BD59-A6C34878D82A}">
                        <a16:rowId xmlns:a16="http://schemas.microsoft.com/office/drawing/2014/main" val="2435092989"/>
                      </a:ext>
                    </a:extLst>
                  </a:tr>
                  <a:tr h="370840">
                    <a:tc>
                      <a:txBody>
                        <a:bodyPr/>
                        <a:lstStyle/>
                        <a:p>
                          <a:pPr algn="ctr"/>
                          <a:r>
                            <a:rPr lang="es-CO" dirty="0" err="1"/>
                            <a:t>Brazil</a:t>
                          </a:r>
                          <a:endParaRPr lang="es-CO" dirty="0"/>
                        </a:p>
                      </a:txBody>
                      <a:tcPr/>
                    </a:tc>
                    <a:tc>
                      <a:txBody>
                        <a:bodyPr/>
                        <a:lstStyle/>
                        <a:p>
                          <a:pPr algn="ctr"/>
                          <a:r>
                            <a:rPr lang="es-CO" dirty="0"/>
                            <a:t>8,515,767</a:t>
                          </a:r>
                        </a:p>
                      </a:txBody>
                      <a:tcPr/>
                    </a:tc>
                    <a:tc>
                      <a:txBody>
                        <a:bodyPr/>
                        <a:lstStyle/>
                        <a:p>
                          <a:pPr algn="ctr"/>
                          <a:r>
                            <a:rPr lang="es-CO" dirty="0"/>
                            <a:t>211.00</a:t>
                          </a:r>
                        </a:p>
                      </a:txBody>
                      <a:tcPr/>
                    </a:tc>
                    <a:tc>
                      <a:txBody>
                        <a:bodyPr/>
                        <a:lstStyle/>
                        <a:p>
                          <a:pPr algn="ctr"/>
                          <a:r>
                            <a:rPr lang="es-CO" dirty="0"/>
                            <a:t>1.840</a:t>
                          </a:r>
                        </a:p>
                      </a:txBody>
                      <a:tcPr/>
                    </a:tc>
                    <a:tc>
                      <a:txBody>
                        <a:bodyPr/>
                        <a:lstStyle/>
                        <a:p>
                          <a:pPr algn="ctr"/>
                          <a:r>
                            <a:rPr lang="es-CO" dirty="0"/>
                            <a:t>10</a:t>
                          </a:r>
                        </a:p>
                      </a:txBody>
                      <a:tcPr/>
                    </a:tc>
                    <a:tc>
                      <a:txBody>
                        <a:bodyPr/>
                        <a:lstStyle/>
                        <a:p>
                          <a:pPr algn="ctr"/>
                          <a:r>
                            <a:rPr lang="es-CO" dirty="0"/>
                            <a:t>1.84</a:t>
                          </a:r>
                        </a:p>
                      </a:txBody>
                      <a:tcPr/>
                    </a:tc>
                    <a:extLst>
                      <a:ext uri="{0D108BD9-81ED-4DB2-BD59-A6C34878D82A}">
                        <a16:rowId xmlns:a16="http://schemas.microsoft.com/office/drawing/2014/main" val="1925496836"/>
                      </a:ext>
                    </a:extLst>
                  </a:tr>
                  <a:tr h="370840">
                    <a:tc>
                      <a:txBody>
                        <a:bodyPr/>
                        <a:lstStyle/>
                        <a:p>
                          <a:pPr algn="ctr"/>
                          <a:r>
                            <a:rPr lang="es-CO" dirty="0"/>
                            <a:t>China</a:t>
                          </a:r>
                        </a:p>
                      </a:txBody>
                      <a:tcPr/>
                    </a:tc>
                    <a:tc>
                      <a:txBody>
                        <a:bodyPr/>
                        <a:lstStyle/>
                        <a:p>
                          <a:pPr algn="ctr"/>
                          <a:r>
                            <a:rPr lang="es-CO" dirty="0"/>
                            <a:t>9,596,961</a:t>
                          </a:r>
                        </a:p>
                      </a:txBody>
                      <a:tcPr/>
                    </a:tc>
                    <a:tc>
                      <a:txBody>
                        <a:bodyPr/>
                        <a:lstStyle/>
                        <a:p>
                          <a:pPr algn="ctr"/>
                          <a:r>
                            <a:rPr lang="es-CO" dirty="0"/>
                            <a:t>1,393.00</a:t>
                          </a:r>
                        </a:p>
                      </a:txBody>
                      <a:tcPr/>
                    </a:tc>
                    <a:tc>
                      <a:txBody>
                        <a:bodyPr/>
                        <a:lstStyle/>
                        <a:p>
                          <a:pPr algn="ctr"/>
                          <a:r>
                            <a:rPr lang="es-CO" dirty="0"/>
                            <a:t>14.340</a:t>
                          </a:r>
                        </a:p>
                      </a:txBody>
                      <a:tcPr/>
                    </a:tc>
                    <a:tc>
                      <a:txBody>
                        <a:bodyPr/>
                        <a:lstStyle/>
                        <a:p>
                          <a:pPr algn="ctr"/>
                          <a:r>
                            <a:rPr lang="es-CO" dirty="0"/>
                            <a:t>14</a:t>
                          </a:r>
                        </a:p>
                      </a:txBody>
                      <a:tcPr/>
                    </a:tc>
                    <a:tc>
                      <a:txBody>
                        <a:bodyPr/>
                        <a:lstStyle/>
                        <a:p>
                          <a:pPr algn="ctr"/>
                          <a:r>
                            <a:rPr lang="es-CO" dirty="0"/>
                            <a:t>14.34</a:t>
                          </a:r>
                        </a:p>
                      </a:txBody>
                      <a:tcPr/>
                    </a:tc>
                    <a:extLst>
                      <a:ext uri="{0D108BD9-81ED-4DB2-BD59-A6C34878D82A}">
                        <a16:rowId xmlns:a16="http://schemas.microsoft.com/office/drawing/2014/main" val="2304243957"/>
                      </a:ext>
                    </a:extLst>
                  </a:tr>
                  <a:tr h="370840">
                    <a:tc>
                      <a:txBody>
                        <a:bodyPr/>
                        <a:lstStyle/>
                        <a:p>
                          <a:pPr algn="ctr"/>
                          <a:r>
                            <a:rPr lang="es-CO" dirty="0" err="1"/>
                            <a:t>Denmark</a:t>
                          </a:r>
                          <a:endParaRPr lang="es-CO" dirty="0"/>
                        </a:p>
                      </a:txBody>
                      <a:tcPr/>
                    </a:tc>
                    <a:tc>
                      <a:txBody>
                        <a:bodyPr/>
                        <a:lstStyle/>
                        <a:p>
                          <a:pPr algn="ctr"/>
                          <a:r>
                            <a:rPr lang="es-CO" dirty="0"/>
                            <a:t>43,094</a:t>
                          </a:r>
                        </a:p>
                      </a:txBody>
                      <a:tcPr/>
                    </a:tc>
                    <a:tc>
                      <a:txBody>
                        <a:bodyPr/>
                        <a:lstStyle/>
                        <a:p>
                          <a:pPr algn="ctr"/>
                          <a:r>
                            <a:rPr lang="es-CO" dirty="0"/>
                            <a:t>5.8</a:t>
                          </a:r>
                        </a:p>
                      </a:txBody>
                      <a:tcPr/>
                    </a:tc>
                    <a:tc>
                      <a:txBody>
                        <a:bodyPr/>
                        <a:lstStyle/>
                        <a:p>
                          <a:pPr algn="ctr"/>
                          <a:r>
                            <a:rPr lang="es-CO" dirty="0"/>
                            <a:t>0.350</a:t>
                          </a:r>
                        </a:p>
                      </a:txBody>
                      <a:tcPr/>
                    </a:tc>
                    <a:tc>
                      <a:txBody>
                        <a:bodyPr/>
                        <a:lstStyle/>
                        <a:p>
                          <a:pPr algn="ctr"/>
                          <a:r>
                            <a:rPr lang="es-CO" dirty="0"/>
                            <a:t>1</a:t>
                          </a:r>
                        </a:p>
                      </a:txBody>
                      <a:tcPr/>
                    </a:tc>
                    <a:tc>
                      <a:txBody>
                        <a:bodyPr/>
                        <a:lstStyle/>
                        <a:p>
                          <a:pPr algn="ctr"/>
                          <a:r>
                            <a:rPr lang="es-CO" dirty="0"/>
                            <a:t>0.35</a:t>
                          </a:r>
                        </a:p>
                      </a:txBody>
                      <a:tcPr/>
                    </a:tc>
                    <a:extLst>
                      <a:ext uri="{0D108BD9-81ED-4DB2-BD59-A6C34878D82A}">
                        <a16:rowId xmlns:a16="http://schemas.microsoft.com/office/drawing/2014/main" val="4288970374"/>
                      </a:ext>
                    </a:extLst>
                  </a:tr>
                  <a:tr h="370840">
                    <a:tc>
                      <a:txBody>
                        <a:bodyPr/>
                        <a:lstStyle/>
                        <a:p>
                          <a:pPr algn="ctr"/>
                          <a:r>
                            <a:rPr lang="es-CO" dirty="0" err="1"/>
                            <a:t>Egypt</a:t>
                          </a:r>
                          <a:endParaRPr lang="es-CO" dirty="0"/>
                        </a:p>
                      </a:txBody>
                      <a:tcPr/>
                    </a:tc>
                    <a:tc>
                      <a:txBody>
                        <a:bodyPr/>
                        <a:lstStyle/>
                        <a:p>
                          <a:pPr algn="ctr"/>
                          <a:r>
                            <a:rPr lang="es-CO" dirty="0"/>
                            <a:t>1,010,408</a:t>
                          </a:r>
                        </a:p>
                      </a:txBody>
                      <a:tcPr/>
                    </a:tc>
                    <a:tc>
                      <a:txBody>
                        <a:bodyPr/>
                        <a:lstStyle/>
                        <a:p>
                          <a:pPr algn="ctr"/>
                          <a:r>
                            <a:rPr lang="es-CO" dirty="0"/>
                            <a:t>100.00</a:t>
                          </a:r>
                        </a:p>
                      </a:txBody>
                      <a:tcPr/>
                    </a:tc>
                    <a:tc>
                      <a:txBody>
                        <a:bodyPr/>
                        <a:lstStyle/>
                        <a:p>
                          <a:pPr algn="ctr"/>
                          <a:r>
                            <a:rPr lang="es-CO" dirty="0"/>
                            <a:t>0.303</a:t>
                          </a:r>
                        </a:p>
                      </a:txBody>
                      <a:tcPr/>
                    </a:tc>
                    <a:tc>
                      <a:txBody>
                        <a:bodyPr/>
                        <a:lstStyle/>
                        <a:p>
                          <a:pPr algn="ctr"/>
                          <a:r>
                            <a:rPr lang="es-CO" dirty="0"/>
                            <a:t>2</a:t>
                          </a:r>
                        </a:p>
                      </a:txBody>
                      <a:tcPr/>
                    </a:tc>
                    <a:tc>
                      <a:txBody>
                        <a:bodyPr/>
                        <a:lstStyle/>
                        <a:p>
                          <a:pPr algn="ctr"/>
                          <a:r>
                            <a:rPr lang="es-CO" dirty="0"/>
                            <a:t>0.303</a:t>
                          </a:r>
                        </a:p>
                      </a:txBody>
                      <a:tcPr/>
                    </a:tc>
                    <a:extLst>
                      <a:ext uri="{0D108BD9-81ED-4DB2-BD59-A6C34878D82A}">
                        <a16:rowId xmlns:a16="http://schemas.microsoft.com/office/drawing/2014/main" val="2047547345"/>
                      </a:ext>
                    </a:extLst>
                  </a:tr>
                  <a:tr h="370840">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tc>
                      <a:txBody>
                        <a:bodyPr/>
                        <a:lstStyle/>
                        <a:p>
                          <a:pPr algn="ctr"/>
                          <a:r>
                            <a:rPr lang="es-CO" dirty="0"/>
                            <a:t>…</a:t>
                          </a:r>
                        </a:p>
                      </a:txBody>
                      <a:tcPr/>
                    </a:tc>
                    <a:extLst>
                      <a:ext uri="{0D108BD9-81ED-4DB2-BD59-A6C34878D82A}">
                        <a16:rowId xmlns:a16="http://schemas.microsoft.com/office/drawing/2014/main" val="2256600318"/>
                      </a:ext>
                    </a:extLst>
                  </a:tr>
                </a:tbl>
              </a:graphicData>
            </a:graphic>
          </p:graphicFrame>
        </mc:Fallback>
      </mc:AlternateContent>
    </p:spTree>
    <p:extLst>
      <p:ext uri="{BB962C8B-B14F-4D97-AF65-F5344CB8AC3E}">
        <p14:creationId xmlns:p14="http://schemas.microsoft.com/office/powerpoint/2010/main" val="593351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1574800"/>
            <a:ext cx="10320728" cy="45923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300" dirty="0">
                <a:solidFill>
                  <a:schemeClr val="bg2">
                    <a:lumMod val="50000"/>
                  </a:schemeClr>
                </a:solidFill>
                <a:latin typeface="Roboto" panose="02000000000000000000" pitchFamily="2" charset="0"/>
                <a:ea typeface="Roboto" panose="02000000000000000000" pitchFamily="2" charset="0"/>
              </a:rPr>
              <a:t> It is a mathematical method used in PCA to decompose a matrix into its components</a:t>
            </a:r>
          </a:p>
          <a:p>
            <a:pPr algn="just"/>
            <a:endParaRPr lang="en-US" sz="3300" dirty="0">
              <a:solidFill>
                <a:schemeClr val="bg2">
                  <a:lumMod val="50000"/>
                </a:schemeClr>
              </a:solidFill>
              <a:latin typeface="Roboto" panose="02000000000000000000" pitchFamily="2" charset="0"/>
              <a:ea typeface="Roboto" panose="02000000000000000000" pitchFamily="2" charset="0"/>
            </a:endParaRPr>
          </a:p>
          <a:p>
            <a:pPr algn="just"/>
            <a:r>
              <a:rPr lang="en-US" sz="3300" dirty="0">
                <a:solidFill>
                  <a:schemeClr val="bg2">
                    <a:lumMod val="50000"/>
                  </a:schemeClr>
                </a:solidFill>
                <a:latin typeface="Roboto" panose="02000000000000000000" pitchFamily="2" charset="0"/>
                <a:ea typeface="Roboto" panose="02000000000000000000" pitchFamily="2" charset="0"/>
              </a:rPr>
              <a:t>SVD breaks down the covariance matrix into three separate matrices.</a:t>
            </a:r>
          </a:p>
          <a:p>
            <a:pPr algn="just"/>
            <a:endParaRPr lang="en-US" sz="33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755696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chemeClr val="bg1"/>
                </a:solidFill>
                <a:latin typeface="Arial" panose="020B0604020202020204" pitchFamily="34" charset="0"/>
                <a:ea typeface="Roboto Slab" pitchFamily="2" charset="0"/>
                <a:cs typeface="Arial" panose="020B0604020202020204" pitchFamily="34" charset="0"/>
              </a:rPr>
              <a:t>Singular </a:t>
            </a:r>
            <a:r>
              <a:rPr lang="es-CO" sz="3200" b="1" dirty="0" err="1">
                <a:solidFill>
                  <a:schemeClr val="bg1"/>
                </a:solidFill>
                <a:latin typeface="Arial" panose="020B0604020202020204" pitchFamily="34" charset="0"/>
                <a:ea typeface="Roboto Slab" pitchFamily="2" charset="0"/>
                <a:cs typeface="Arial" panose="020B0604020202020204" pitchFamily="34" charset="0"/>
              </a:rPr>
              <a:t>Value</a:t>
            </a:r>
            <a:r>
              <a:rPr lang="es-CO" sz="3200" b="1" dirty="0">
                <a:solidFill>
                  <a:schemeClr val="bg1"/>
                </a:solidFill>
                <a:latin typeface="Arial" panose="020B0604020202020204" pitchFamily="34" charset="0"/>
                <a:ea typeface="Roboto Slab" pitchFamily="2" charset="0"/>
                <a:cs typeface="Arial" panose="020B0604020202020204" pitchFamily="34" charset="0"/>
              </a:rPr>
              <a:t> </a:t>
            </a:r>
            <a:r>
              <a:rPr lang="es-CO" sz="3200" b="1" dirty="0" err="1">
                <a:solidFill>
                  <a:schemeClr val="bg1"/>
                </a:solidFill>
                <a:latin typeface="Arial" panose="020B0604020202020204" pitchFamily="34" charset="0"/>
                <a:ea typeface="Roboto Slab" pitchFamily="2" charset="0"/>
                <a:cs typeface="Arial" panose="020B0604020202020204" pitchFamily="34" charset="0"/>
              </a:rPr>
              <a:t>Decomposition</a:t>
            </a:r>
            <a:r>
              <a:rPr lang="es-CO" sz="3200" b="1" dirty="0">
                <a:solidFill>
                  <a:schemeClr val="bg1"/>
                </a:solidFill>
                <a:latin typeface="Arial" panose="020B0604020202020204" pitchFamily="34" charset="0"/>
                <a:ea typeface="Roboto Slab" pitchFamily="2" charset="0"/>
                <a:cs typeface="Arial" panose="020B0604020202020204" pitchFamily="34" charset="0"/>
              </a:rPr>
              <a:t> (SVD)</a:t>
            </a: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2200423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1574800"/>
                <a:ext cx="10320728" cy="45923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14:m>
                  <m:oMath xmlns:m="http://schemas.openxmlformats.org/officeDocument/2006/math">
                    <m:r>
                      <a:rPr lang="es-CO" sz="3200" b="0" i="1" smtClean="0">
                        <a:solidFill>
                          <a:schemeClr val="bg2">
                            <a:lumMod val="50000"/>
                          </a:schemeClr>
                        </a:solidFill>
                        <a:latin typeface="Cambria Math" panose="02040503050406030204" pitchFamily="18" charset="0"/>
                        <a:ea typeface="Roboto" panose="02000000000000000000" pitchFamily="2" charset="0"/>
                      </a:rPr>
                      <m:t>𝑈</m:t>
                    </m:r>
                  </m:oMath>
                </a14:m>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is</a:t>
                </a:r>
                <a:r>
                  <a:rPr lang="es-ES" sz="3200" dirty="0">
                    <a:solidFill>
                      <a:schemeClr val="bg2">
                        <a:lumMod val="50000"/>
                      </a:schemeClr>
                    </a:solidFill>
                    <a:latin typeface="Roboto" panose="02000000000000000000" pitchFamily="2" charset="0"/>
                    <a:ea typeface="Roboto" panose="02000000000000000000" pitchFamily="2" charset="0"/>
                  </a:rPr>
                  <a:t> a </a:t>
                </a:r>
                <a:r>
                  <a:rPr lang="es-ES" sz="3200" dirty="0" err="1">
                    <a:solidFill>
                      <a:schemeClr val="bg2">
                        <a:lumMod val="50000"/>
                      </a:schemeClr>
                    </a:solidFill>
                    <a:latin typeface="Roboto" panose="02000000000000000000" pitchFamily="2" charset="0"/>
                    <a:ea typeface="Roboto" panose="02000000000000000000" pitchFamily="2" charset="0"/>
                  </a:rPr>
                  <a:t>matrix</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whose</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columns</a:t>
                </a:r>
                <a:r>
                  <a:rPr lang="es-ES" sz="3200" dirty="0">
                    <a:solidFill>
                      <a:schemeClr val="bg2">
                        <a:lumMod val="50000"/>
                      </a:schemeClr>
                    </a:solidFill>
                    <a:latin typeface="Roboto" panose="02000000000000000000" pitchFamily="2" charset="0"/>
                    <a:ea typeface="Roboto" panose="02000000000000000000" pitchFamily="2" charset="0"/>
                  </a:rPr>
                  <a:t> are </a:t>
                </a:r>
                <a:r>
                  <a:rPr lang="es-ES" sz="3200" dirty="0" err="1">
                    <a:solidFill>
                      <a:schemeClr val="bg2">
                        <a:lumMod val="50000"/>
                      </a:schemeClr>
                    </a:solidFill>
                    <a:latin typeface="Roboto" panose="02000000000000000000" pitchFamily="2" charset="0"/>
                    <a:ea typeface="Roboto" panose="02000000000000000000" pitchFamily="2" charset="0"/>
                  </a:rPr>
                  <a:t>the</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eigenvectors</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of</a:t>
                </a:r>
                <a:r>
                  <a:rPr lang="es-ES" sz="32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sSup>
                      <m:sSupPr>
                        <m:ctrlPr>
                          <a:rPr lang="es-CO" sz="3200" i="1" dirty="0">
                            <a:solidFill>
                              <a:schemeClr val="bg2">
                                <a:lumMod val="50000"/>
                              </a:schemeClr>
                            </a:solidFill>
                            <a:latin typeface="Cambria Math" panose="02040503050406030204" pitchFamily="18" charset="0"/>
                            <a:ea typeface="Roboto" panose="02000000000000000000" pitchFamily="2" charset="0"/>
                          </a:rPr>
                        </m:ctrlPr>
                      </m:sSupPr>
                      <m:e>
                        <m:r>
                          <a:rPr lang="es-CO" sz="3200" b="0" i="1" dirty="0" smtClean="0">
                            <a:solidFill>
                              <a:schemeClr val="bg2">
                                <a:lumMod val="50000"/>
                              </a:schemeClr>
                            </a:solidFill>
                            <a:latin typeface="Cambria Math" panose="02040503050406030204" pitchFamily="18" charset="0"/>
                            <a:ea typeface="Roboto" panose="02000000000000000000" pitchFamily="2" charset="0"/>
                          </a:rPr>
                          <m:t>𝐶𝐶</m:t>
                        </m:r>
                      </m:e>
                      <m:sup>
                        <m:r>
                          <a:rPr lang="es-CO" sz="3200" i="1" dirty="0">
                            <a:solidFill>
                              <a:schemeClr val="bg2">
                                <a:lumMod val="50000"/>
                              </a:schemeClr>
                            </a:solidFill>
                            <a:latin typeface="Cambria Math" panose="02040503050406030204" pitchFamily="18" charset="0"/>
                            <a:ea typeface="Roboto" panose="02000000000000000000" pitchFamily="2" charset="0"/>
                          </a:rPr>
                          <m:t>𝑇</m:t>
                        </m:r>
                      </m:sup>
                    </m:sSup>
                  </m:oMath>
                </a14:m>
                <a:endParaRPr lang="es-ES" sz="3200" dirty="0">
                  <a:solidFill>
                    <a:schemeClr val="bg2">
                      <a:lumMod val="50000"/>
                    </a:schemeClr>
                  </a:solidFill>
                  <a:latin typeface="Roboto" panose="02000000000000000000" pitchFamily="2" charset="0"/>
                  <a:ea typeface="Roboto" panose="02000000000000000000" pitchFamily="2" charset="0"/>
                </a:endParaRPr>
              </a:p>
              <a:p>
                <a:pPr lvl="1" algn="just"/>
                <a:endParaRPr lang="es-ES" sz="3200" dirty="0">
                  <a:solidFill>
                    <a:schemeClr val="bg2">
                      <a:lumMod val="50000"/>
                    </a:schemeClr>
                  </a:solidFill>
                  <a:latin typeface="Roboto" panose="02000000000000000000" pitchFamily="2" charset="0"/>
                  <a:ea typeface="Roboto" panose="02000000000000000000" pitchFamily="2" charset="0"/>
                </a:endParaRPr>
              </a:p>
              <a:p>
                <a:pPr lvl="1" algn="just"/>
                <a:r>
                  <a:rPr lang="es-ES" sz="3200" dirty="0">
                    <a:solidFill>
                      <a:schemeClr val="bg2">
                        <a:lumMod val="50000"/>
                      </a:schemeClr>
                    </a:solidFill>
                    <a:latin typeface="Roboto" panose="02000000000000000000" pitchFamily="2" charset="0"/>
                    <a:ea typeface="Roboto" panose="02000000000000000000" pitchFamily="2" charset="0"/>
                  </a:rPr>
                  <a:t>Σ </a:t>
                </a:r>
                <a:r>
                  <a:rPr lang="es-ES" sz="3200" dirty="0" err="1">
                    <a:solidFill>
                      <a:schemeClr val="bg2">
                        <a:lumMod val="50000"/>
                      </a:schemeClr>
                    </a:solidFill>
                    <a:latin typeface="Roboto" panose="02000000000000000000" pitchFamily="2" charset="0"/>
                    <a:ea typeface="Roboto" panose="02000000000000000000" pitchFamily="2" charset="0"/>
                  </a:rPr>
                  <a:t>is</a:t>
                </a:r>
                <a:r>
                  <a:rPr lang="es-ES" sz="3200" dirty="0">
                    <a:solidFill>
                      <a:schemeClr val="bg2">
                        <a:lumMod val="50000"/>
                      </a:schemeClr>
                    </a:solidFill>
                    <a:latin typeface="Roboto" panose="02000000000000000000" pitchFamily="2" charset="0"/>
                    <a:ea typeface="Roboto" panose="02000000000000000000" pitchFamily="2" charset="0"/>
                  </a:rPr>
                  <a:t> a diagonal </a:t>
                </a:r>
                <a:r>
                  <a:rPr lang="es-ES" sz="3200" dirty="0" err="1">
                    <a:solidFill>
                      <a:schemeClr val="bg2">
                        <a:lumMod val="50000"/>
                      </a:schemeClr>
                    </a:solidFill>
                    <a:latin typeface="Roboto" panose="02000000000000000000" pitchFamily="2" charset="0"/>
                    <a:ea typeface="Roboto" panose="02000000000000000000" pitchFamily="2" charset="0"/>
                  </a:rPr>
                  <a:t>matrix</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whose</a:t>
                </a:r>
                <a:r>
                  <a:rPr lang="es-ES" sz="3200" dirty="0">
                    <a:solidFill>
                      <a:schemeClr val="bg2">
                        <a:lumMod val="50000"/>
                      </a:schemeClr>
                    </a:solidFill>
                    <a:latin typeface="Roboto" panose="02000000000000000000" pitchFamily="2" charset="0"/>
                    <a:ea typeface="Roboto" panose="02000000000000000000" pitchFamily="2" charset="0"/>
                  </a:rPr>
                  <a:t> diagonal </a:t>
                </a:r>
                <a:r>
                  <a:rPr lang="es-ES" sz="3200" dirty="0" err="1">
                    <a:solidFill>
                      <a:schemeClr val="bg2">
                        <a:lumMod val="50000"/>
                      </a:schemeClr>
                    </a:solidFill>
                    <a:latin typeface="Roboto" panose="02000000000000000000" pitchFamily="2" charset="0"/>
                    <a:ea typeface="Roboto" panose="02000000000000000000" pitchFamily="2" charset="0"/>
                  </a:rPr>
                  <a:t>elements</a:t>
                </a:r>
                <a:r>
                  <a:rPr lang="es-ES" sz="3200" dirty="0">
                    <a:solidFill>
                      <a:schemeClr val="bg2">
                        <a:lumMod val="50000"/>
                      </a:schemeClr>
                    </a:solidFill>
                    <a:latin typeface="Roboto" panose="02000000000000000000" pitchFamily="2" charset="0"/>
                    <a:ea typeface="Roboto" panose="02000000000000000000" pitchFamily="2" charset="0"/>
                  </a:rPr>
                  <a:t> are </a:t>
                </a:r>
                <a:r>
                  <a:rPr lang="es-ES" sz="3200" dirty="0" err="1">
                    <a:solidFill>
                      <a:schemeClr val="bg2">
                        <a:lumMod val="50000"/>
                      </a:schemeClr>
                    </a:solidFill>
                    <a:latin typeface="Roboto" panose="02000000000000000000" pitchFamily="2" charset="0"/>
                    <a:ea typeface="Roboto" panose="02000000000000000000" pitchFamily="2" charset="0"/>
                  </a:rPr>
                  <a:t>the</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square</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roots</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of</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the</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eigenvalues</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of</a:t>
                </a:r>
                <a:r>
                  <a:rPr lang="es-ES" sz="32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sz="3200" b="0" i="1" dirty="0" smtClean="0">
                        <a:solidFill>
                          <a:schemeClr val="bg2">
                            <a:lumMod val="50000"/>
                          </a:schemeClr>
                        </a:solidFill>
                        <a:latin typeface="Cambria Math" panose="02040503050406030204" pitchFamily="18" charset="0"/>
                        <a:ea typeface="Roboto" panose="02000000000000000000" pitchFamily="2" charset="0"/>
                      </a:rPr>
                      <m:t>𝐶</m:t>
                    </m:r>
                  </m:oMath>
                </a14:m>
                <a:r>
                  <a:rPr lang="es-ES" sz="3200" dirty="0">
                    <a:solidFill>
                      <a:schemeClr val="bg2">
                        <a:lumMod val="50000"/>
                      </a:schemeClr>
                    </a:solidFill>
                    <a:latin typeface="Roboto" panose="02000000000000000000" pitchFamily="2" charset="0"/>
                    <a:ea typeface="Roboto" panose="02000000000000000000" pitchFamily="2" charset="0"/>
                  </a:rPr>
                  <a:t> and </a:t>
                </a:r>
                <a14:m>
                  <m:oMath xmlns:m="http://schemas.openxmlformats.org/officeDocument/2006/math">
                    <m:sSup>
                      <m:sSupPr>
                        <m:ctrlPr>
                          <a:rPr lang="es-ES" sz="3200" i="1" smtClean="0">
                            <a:solidFill>
                              <a:schemeClr val="bg2">
                                <a:lumMod val="50000"/>
                              </a:schemeClr>
                            </a:solidFill>
                            <a:latin typeface="Cambria Math" panose="02040503050406030204" pitchFamily="18" charset="0"/>
                            <a:ea typeface="Roboto" panose="02000000000000000000" pitchFamily="2" charset="0"/>
                          </a:rPr>
                        </m:ctrlPr>
                      </m:sSupPr>
                      <m:e>
                        <m:r>
                          <a:rPr lang="es-CO" sz="3200" b="0" i="1" smtClean="0">
                            <a:solidFill>
                              <a:schemeClr val="bg2">
                                <a:lumMod val="50000"/>
                              </a:schemeClr>
                            </a:solidFill>
                            <a:latin typeface="Cambria Math" panose="02040503050406030204" pitchFamily="18" charset="0"/>
                            <a:ea typeface="Roboto" panose="02000000000000000000" pitchFamily="2" charset="0"/>
                          </a:rPr>
                          <m:t>𝐶</m:t>
                        </m:r>
                      </m:e>
                      <m:sup>
                        <m:r>
                          <a:rPr lang="es-CO" sz="3200" b="0" i="1" smtClean="0">
                            <a:solidFill>
                              <a:schemeClr val="bg2">
                                <a:lumMod val="50000"/>
                              </a:schemeClr>
                            </a:solidFill>
                            <a:latin typeface="Cambria Math" panose="02040503050406030204" pitchFamily="18" charset="0"/>
                            <a:ea typeface="Roboto" panose="02000000000000000000" pitchFamily="2" charset="0"/>
                          </a:rPr>
                          <m:t>𝑇</m:t>
                        </m:r>
                      </m:sup>
                    </m:sSup>
                    <m:r>
                      <a:rPr lang="es-CO" sz="3200" b="0" i="0" smtClean="0">
                        <a:solidFill>
                          <a:schemeClr val="bg2">
                            <a:lumMod val="50000"/>
                          </a:schemeClr>
                        </a:solidFill>
                        <a:latin typeface="Cambria Math" panose="02040503050406030204" pitchFamily="18" charset="0"/>
                        <a:ea typeface="Roboto" panose="02000000000000000000" pitchFamily="2" charset="0"/>
                      </a:rPr>
                      <m:t>. </m:t>
                    </m:r>
                  </m:oMath>
                </a14:m>
                <a:r>
                  <a:rPr lang="es-ES" sz="3200" dirty="0" err="1">
                    <a:solidFill>
                      <a:schemeClr val="bg2">
                        <a:lumMod val="50000"/>
                      </a:schemeClr>
                    </a:solidFill>
                    <a:latin typeface="Roboto" panose="02000000000000000000" pitchFamily="2" charset="0"/>
                    <a:ea typeface="Roboto" panose="02000000000000000000" pitchFamily="2" charset="0"/>
                  </a:rPr>
                  <a:t>These</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values</a:t>
                </a:r>
                <a:r>
                  <a:rPr lang="es-ES" sz="3200" dirty="0">
                    <a:solidFill>
                      <a:schemeClr val="bg2">
                        <a:lumMod val="50000"/>
                      </a:schemeClr>
                    </a:solidFill>
                    <a:latin typeface="Roboto" panose="02000000000000000000" pitchFamily="2" charset="0"/>
                    <a:ea typeface="Roboto" panose="02000000000000000000" pitchFamily="2" charset="0"/>
                  </a:rPr>
                  <a:t> are </a:t>
                </a:r>
                <a:r>
                  <a:rPr lang="es-ES" sz="3200" dirty="0" err="1">
                    <a:solidFill>
                      <a:schemeClr val="bg2">
                        <a:lumMod val="50000"/>
                      </a:schemeClr>
                    </a:solidFill>
                    <a:latin typeface="Roboto" panose="02000000000000000000" pitchFamily="2" charset="0"/>
                    <a:ea typeface="Roboto" panose="02000000000000000000" pitchFamily="2" charset="0"/>
                  </a:rPr>
                  <a:t>known</a:t>
                </a:r>
                <a:r>
                  <a:rPr lang="es-ES" sz="3200" dirty="0">
                    <a:solidFill>
                      <a:schemeClr val="bg2">
                        <a:lumMod val="50000"/>
                      </a:schemeClr>
                    </a:solidFill>
                    <a:latin typeface="Roboto" panose="02000000000000000000" pitchFamily="2" charset="0"/>
                    <a:ea typeface="Roboto" panose="02000000000000000000" pitchFamily="2" charset="0"/>
                  </a:rPr>
                  <a:t> as </a:t>
                </a:r>
                <a:r>
                  <a:rPr lang="es-ES" sz="3200" dirty="0" err="1">
                    <a:solidFill>
                      <a:schemeClr val="bg2">
                        <a:lumMod val="50000"/>
                      </a:schemeClr>
                    </a:solidFill>
                    <a:latin typeface="Roboto" panose="02000000000000000000" pitchFamily="2" charset="0"/>
                    <a:ea typeface="Roboto" panose="02000000000000000000" pitchFamily="2" charset="0"/>
                  </a:rPr>
                  <a:t>the</a:t>
                </a:r>
                <a:r>
                  <a:rPr lang="es-ES" sz="3200" dirty="0">
                    <a:solidFill>
                      <a:schemeClr val="bg2">
                        <a:lumMod val="50000"/>
                      </a:schemeClr>
                    </a:solidFill>
                    <a:latin typeface="Roboto" panose="02000000000000000000" pitchFamily="2" charset="0"/>
                    <a:ea typeface="Roboto" panose="02000000000000000000" pitchFamily="2" charset="0"/>
                  </a:rPr>
                  <a:t> singular </a:t>
                </a:r>
                <a:r>
                  <a:rPr lang="es-ES" sz="3200" dirty="0" err="1">
                    <a:solidFill>
                      <a:schemeClr val="bg2">
                        <a:lumMod val="50000"/>
                      </a:schemeClr>
                    </a:solidFill>
                    <a:latin typeface="Roboto" panose="02000000000000000000" pitchFamily="2" charset="0"/>
                    <a:ea typeface="Roboto" panose="02000000000000000000" pitchFamily="2" charset="0"/>
                  </a:rPr>
                  <a:t>values</a:t>
                </a:r>
                <a:endParaRPr lang="es-ES" sz="3200" dirty="0">
                  <a:solidFill>
                    <a:schemeClr val="bg2">
                      <a:lumMod val="50000"/>
                    </a:schemeClr>
                  </a:solidFill>
                  <a:latin typeface="Roboto" panose="02000000000000000000" pitchFamily="2" charset="0"/>
                  <a:ea typeface="Roboto" panose="02000000000000000000" pitchFamily="2" charset="0"/>
                </a:endParaRPr>
              </a:p>
              <a:p>
                <a:pPr lvl="1" algn="just"/>
                <a:endParaRPr lang="es-ES" sz="3200" dirty="0">
                  <a:solidFill>
                    <a:schemeClr val="bg2">
                      <a:lumMod val="50000"/>
                    </a:schemeClr>
                  </a:solidFill>
                  <a:latin typeface="Roboto" panose="02000000000000000000" pitchFamily="2" charset="0"/>
                  <a:ea typeface="Roboto" panose="02000000000000000000" pitchFamily="2" charset="0"/>
                </a:endParaRPr>
              </a:p>
              <a:p>
                <a:pPr lvl="1" algn="just"/>
                <a14:m>
                  <m:oMath xmlns:m="http://schemas.openxmlformats.org/officeDocument/2006/math">
                    <m:sSup>
                      <m:sSupPr>
                        <m:ctrlPr>
                          <a:rPr lang="es-ES" sz="3200" i="1" smtClean="0">
                            <a:solidFill>
                              <a:schemeClr val="bg2">
                                <a:lumMod val="50000"/>
                              </a:schemeClr>
                            </a:solidFill>
                            <a:latin typeface="Cambria Math" panose="02040503050406030204" pitchFamily="18" charset="0"/>
                            <a:ea typeface="Roboto" panose="02000000000000000000" pitchFamily="2" charset="0"/>
                          </a:rPr>
                        </m:ctrlPr>
                      </m:sSupPr>
                      <m:e>
                        <m:r>
                          <a:rPr lang="es-CO" sz="3200" b="0" i="1" smtClean="0">
                            <a:solidFill>
                              <a:schemeClr val="bg2">
                                <a:lumMod val="50000"/>
                              </a:schemeClr>
                            </a:solidFill>
                            <a:latin typeface="Cambria Math" panose="02040503050406030204" pitchFamily="18" charset="0"/>
                            <a:ea typeface="Roboto" panose="02000000000000000000" pitchFamily="2" charset="0"/>
                          </a:rPr>
                          <m:t>𝑉</m:t>
                        </m:r>
                      </m:e>
                      <m:sup>
                        <m:r>
                          <a:rPr lang="es-CO" sz="3200" b="0" i="1" smtClean="0">
                            <a:solidFill>
                              <a:schemeClr val="bg2">
                                <a:lumMod val="50000"/>
                              </a:schemeClr>
                            </a:solidFill>
                            <a:latin typeface="Cambria Math" panose="02040503050406030204" pitchFamily="18" charset="0"/>
                            <a:ea typeface="Roboto" panose="02000000000000000000" pitchFamily="2" charset="0"/>
                          </a:rPr>
                          <m:t>𝑇</m:t>
                        </m:r>
                      </m:sup>
                    </m:sSup>
                  </m:oMath>
                </a14:m>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is</a:t>
                </a:r>
                <a:r>
                  <a:rPr lang="es-ES" sz="3200" dirty="0">
                    <a:solidFill>
                      <a:schemeClr val="bg2">
                        <a:lumMod val="50000"/>
                      </a:schemeClr>
                    </a:solidFill>
                    <a:latin typeface="Roboto" panose="02000000000000000000" pitchFamily="2" charset="0"/>
                    <a:ea typeface="Roboto" panose="02000000000000000000" pitchFamily="2" charset="0"/>
                  </a:rPr>
                  <a:t> a </a:t>
                </a:r>
                <a:r>
                  <a:rPr lang="es-ES" sz="3200" dirty="0" err="1">
                    <a:solidFill>
                      <a:schemeClr val="bg2">
                        <a:lumMod val="50000"/>
                      </a:schemeClr>
                    </a:solidFill>
                    <a:latin typeface="Roboto" panose="02000000000000000000" pitchFamily="2" charset="0"/>
                    <a:ea typeface="Roboto" panose="02000000000000000000" pitchFamily="2" charset="0"/>
                  </a:rPr>
                  <a:t>matrix</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whose</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rows</a:t>
                </a:r>
                <a:r>
                  <a:rPr lang="es-ES" sz="3200" dirty="0">
                    <a:solidFill>
                      <a:schemeClr val="bg2">
                        <a:lumMod val="50000"/>
                      </a:schemeClr>
                    </a:solidFill>
                    <a:latin typeface="Roboto" panose="02000000000000000000" pitchFamily="2" charset="0"/>
                    <a:ea typeface="Roboto" panose="02000000000000000000" pitchFamily="2" charset="0"/>
                  </a:rPr>
                  <a:t> are </a:t>
                </a:r>
                <a:r>
                  <a:rPr lang="es-ES" sz="3200" dirty="0" err="1">
                    <a:solidFill>
                      <a:schemeClr val="bg2">
                        <a:lumMod val="50000"/>
                      </a:schemeClr>
                    </a:solidFill>
                    <a:latin typeface="Roboto" panose="02000000000000000000" pitchFamily="2" charset="0"/>
                    <a:ea typeface="Roboto" panose="02000000000000000000" pitchFamily="2" charset="0"/>
                  </a:rPr>
                  <a:t>the</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eigenvectors</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of</a:t>
                </a:r>
                <a:r>
                  <a:rPr lang="es-ES" sz="32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sSup>
                      <m:sSupPr>
                        <m:ctrlPr>
                          <a:rPr lang="es-ES" sz="3200" i="1" smtClean="0">
                            <a:solidFill>
                              <a:schemeClr val="bg2">
                                <a:lumMod val="50000"/>
                              </a:schemeClr>
                            </a:solidFill>
                            <a:latin typeface="Cambria Math" panose="02040503050406030204" pitchFamily="18" charset="0"/>
                            <a:ea typeface="Roboto" panose="02000000000000000000" pitchFamily="2" charset="0"/>
                          </a:rPr>
                        </m:ctrlPr>
                      </m:sSupPr>
                      <m:e>
                        <m:r>
                          <a:rPr lang="es-CO" sz="3200" b="0" i="1" smtClean="0">
                            <a:solidFill>
                              <a:schemeClr val="bg2">
                                <a:lumMod val="50000"/>
                              </a:schemeClr>
                            </a:solidFill>
                            <a:latin typeface="Cambria Math" panose="02040503050406030204" pitchFamily="18" charset="0"/>
                            <a:ea typeface="Roboto" panose="02000000000000000000" pitchFamily="2" charset="0"/>
                          </a:rPr>
                          <m:t>𝐶</m:t>
                        </m:r>
                      </m:e>
                      <m:sup>
                        <m:r>
                          <a:rPr lang="es-CO" sz="3200" b="0" i="1" smtClean="0">
                            <a:solidFill>
                              <a:schemeClr val="bg2">
                                <a:lumMod val="50000"/>
                              </a:schemeClr>
                            </a:solidFill>
                            <a:latin typeface="Cambria Math" panose="02040503050406030204" pitchFamily="18" charset="0"/>
                            <a:ea typeface="Roboto" panose="02000000000000000000" pitchFamily="2" charset="0"/>
                          </a:rPr>
                          <m:t>𝑇</m:t>
                        </m:r>
                      </m:sup>
                    </m:sSup>
                    <m:r>
                      <a:rPr lang="es-CO" sz="3200" b="0" i="1" smtClean="0">
                        <a:solidFill>
                          <a:schemeClr val="bg2">
                            <a:lumMod val="50000"/>
                          </a:schemeClr>
                        </a:solidFill>
                        <a:latin typeface="Cambria Math" panose="02040503050406030204" pitchFamily="18" charset="0"/>
                        <a:ea typeface="Roboto" panose="02000000000000000000" pitchFamily="2" charset="0"/>
                      </a:rPr>
                      <m:t>𝐶</m:t>
                    </m:r>
                  </m:oMath>
                </a14:m>
                <a:endParaRPr lang="es-ES" sz="32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1574800"/>
                <a:ext cx="10320728" cy="4592320"/>
              </a:xfrm>
              <a:prstGeom prst="rect">
                <a:avLst/>
              </a:prstGeom>
              <a:blipFill>
                <a:blip r:embed="rId4"/>
                <a:stretch>
                  <a:fillRect t="-2785" r="-1477"/>
                </a:stretch>
              </a:blipFill>
            </p:spPr>
            <p:txBody>
              <a:bodyPr/>
              <a:lstStyle/>
              <a:p>
                <a:r>
                  <a:rPr lang="en-US">
                    <a:noFill/>
                  </a:rPr>
                  <a:t> </a:t>
                </a:r>
              </a:p>
            </p:txBody>
          </p:sp>
        </mc:Fallback>
      </mc:AlternateContent>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755696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chemeClr val="bg1"/>
                </a:solidFill>
                <a:latin typeface="Arial" panose="020B0604020202020204" pitchFamily="34" charset="0"/>
                <a:ea typeface="Roboto Slab" pitchFamily="2" charset="0"/>
                <a:cs typeface="Arial" panose="020B0604020202020204" pitchFamily="34" charset="0"/>
              </a:rPr>
              <a:t>Singular </a:t>
            </a:r>
            <a:r>
              <a:rPr lang="es-CO" sz="3200" b="1" dirty="0" err="1">
                <a:solidFill>
                  <a:schemeClr val="bg1"/>
                </a:solidFill>
                <a:latin typeface="Arial" panose="020B0604020202020204" pitchFamily="34" charset="0"/>
                <a:ea typeface="Roboto Slab" pitchFamily="2" charset="0"/>
                <a:cs typeface="Arial" panose="020B0604020202020204" pitchFamily="34" charset="0"/>
              </a:rPr>
              <a:t>Value</a:t>
            </a:r>
            <a:r>
              <a:rPr lang="es-CO" sz="3200" b="1" dirty="0">
                <a:solidFill>
                  <a:schemeClr val="bg1"/>
                </a:solidFill>
                <a:latin typeface="Arial" panose="020B0604020202020204" pitchFamily="34" charset="0"/>
                <a:ea typeface="Roboto Slab" pitchFamily="2" charset="0"/>
                <a:cs typeface="Arial" panose="020B0604020202020204" pitchFamily="34" charset="0"/>
              </a:rPr>
              <a:t> </a:t>
            </a:r>
            <a:r>
              <a:rPr lang="es-CO" sz="3200" b="1" dirty="0" err="1">
                <a:solidFill>
                  <a:schemeClr val="bg1"/>
                </a:solidFill>
                <a:latin typeface="Arial" panose="020B0604020202020204" pitchFamily="34" charset="0"/>
                <a:ea typeface="Roboto Slab" pitchFamily="2" charset="0"/>
                <a:cs typeface="Arial" panose="020B0604020202020204" pitchFamily="34" charset="0"/>
              </a:rPr>
              <a:t>Decomposition</a:t>
            </a:r>
            <a:r>
              <a:rPr lang="es-CO" sz="3200" b="1" dirty="0">
                <a:solidFill>
                  <a:schemeClr val="bg1"/>
                </a:solidFill>
                <a:latin typeface="Arial" panose="020B0604020202020204" pitchFamily="34" charset="0"/>
                <a:ea typeface="Roboto Slab" pitchFamily="2" charset="0"/>
                <a:cs typeface="Arial" panose="020B0604020202020204" pitchFamily="34" charset="0"/>
              </a:rPr>
              <a:t> (SVD)</a:t>
            </a: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3821786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1574800"/>
                <a:ext cx="10320728" cy="459232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300" dirty="0">
                    <a:solidFill>
                      <a:schemeClr val="bg2">
                        <a:lumMod val="50000"/>
                      </a:schemeClr>
                    </a:solidFill>
                    <a:latin typeface="Roboto" panose="02000000000000000000" pitchFamily="2" charset="0"/>
                    <a:ea typeface="Roboto" panose="02000000000000000000" pitchFamily="2" charset="0"/>
                  </a:rPr>
                  <a:t> </a:t>
                </a:r>
                <a:r>
                  <a:rPr lang="es-CO" sz="3300" dirty="0" err="1">
                    <a:solidFill>
                      <a:schemeClr val="bg2">
                        <a:lumMod val="50000"/>
                      </a:schemeClr>
                    </a:solidFill>
                    <a:latin typeface="Roboto" panose="02000000000000000000" pitchFamily="2" charset="0"/>
                    <a:ea typeface="Roboto" panose="02000000000000000000" pitchFamily="2" charset="0"/>
                  </a:rPr>
                  <a:t>Using</a:t>
                </a:r>
                <a:r>
                  <a:rPr lang="es-CO" sz="3300" dirty="0">
                    <a:solidFill>
                      <a:schemeClr val="bg2">
                        <a:lumMod val="50000"/>
                      </a:schemeClr>
                    </a:solidFill>
                    <a:latin typeface="Roboto" panose="02000000000000000000" pitchFamily="2" charset="0"/>
                    <a:ea typeface="Roboto" panose="02000000000000000000" pitchFamily="2" charset="0"/>
                  </a:rPr>
                  <a:t> SVD, </a:t>
                </a:r>
                <a:r>
                  <a:rPr lang="es-CO" sz="3300" dirty="0" err="1">
                    <a:solidFill>
                      <a:schemeClr val="bg2">
                        <a:lumMod val="50000"/>
                      </a:schemeClr>
                    </a:solidFill>
                    <a:latin typeface="Roboto" panose="02000000000000000000" pitchFamily="2" charset="0"/>
                    <a:ea typeface="Roboto" panose="02000000000000000000" pitchFamily="2" charset="0"/>
                  </a:rPr>
                  <a:t>the</a:t>
                </a:r>
                <a:r>
                  <a:rPr lang="es-CO" sz="3300" dirty="0">
                    <a:solidFill>
                      <a:schemeClr val="bg2">
                        <a:lumMod val="50000"/>
                      </a:schemeClr>
                    </a:solidFill>
                    <a:latin typeface="Roboto" panose="02000000000000000000" pitchFamily="2" charset="0"/>
                    <a:ea typeface="Roboto" panose="02000000000000000000" pitchFamily="2" charset="0"/>
                  </a:rPr>
                  <a:t> </a:t>
                </a:r>
                <a:r>
                  <a:rPr lang="es-CO" sz="3300" dirty="0" err="1">
                    <a:solidFill>
                      <a:schemeClr val="bg2">
                        <a:lumMod val="50000"/>
                      </a:schemeClr>
                    </a:solidFill>
                    <a:latin typeface="Roboto" panose="02000000000000000000" pitchFamily="2" charset="0"/>
                    <a:ea typeface="Roboto" panose="02000000000000000000" pitchFamily="2" charset="0"/>
                  </a:rPr>
                  <a:t>decomposition</a:t>
                </a:r>
                <a:r>
                  <a:rPr lang="es-CO" sz="3300" dirty="0">
                    <a:solidFill>
                      <a:schemeClr val="bg2">
                        <a:lumMod val="50000"/>
                      </a:schemeClr>
                    </a:solidFill>
                    <a:latin typeface="Roboto" panose="02000000000000000000" pitchFamily="2" charset="0"/>
                    <a:ea typeface="Roboto" panose="02000000000000000000" pitchFamily="2" charset="0"/>
                  </a:rPr>
                  <a:t> </a:t>
                </a:r>
                <a:r>
                  <a:rPr lang="es-CO" sz="3300" dirty="0" err="1">
                    <a:solidFill>
                      <a:schemeClr val="bg2">
                        <a:lumMod val="50000"/>
                      </a:schemeClr>
                    </a:solidFill>
                    <a:latin typeface="Roboto" panose="02000000000000000000" pitchFamily="2" charset="0"/>
                    <a:ea typeface="Roboto" panose="02000000000000000000" pitchFamily="2" charset="0"/>
                  </a:rPr>
                  <a:t>of</a:t>
                </a:r>
                <a:r>
                  <a:rPr lang="es-CO" sz="3300" dirty="0">
                    <a:solidFill>
                      <a:schemeClr val="bg2">
                        <a:lumMod val="50000"/>
                      </a:schemeClr>
                    </a:solidFill>
                    <a:latin typeface="Roboto" panose="02000000000000000000" pitchFamily="2" charset="0"/>
                    <a:ea typeface="Roboto" panose="02000000000000000000" pitchFamily="2" charset="0"/>
                  </a:rPr>
                  <a:t> </a:t>
                </a:r>
                <a:r>
                  <a:rPr lang="es-CO" sz="3300" dirty="0" err="1">
                    <a:solidFill>
                      <a:schemeClr val="bg2">
                        <a:lumMod val="50000"/>
                      </a:schemeClr>
                    </a:solidFill>
                    <a:latin typeface="Roboto" panose="02000000000000000000" pitchFamily="2" charset="0"/>
                    <a:ea typeface="Roboto" panose="02000000000000000000" pitchFamily="2" charset="0"/>
                  </a:rPr>
                  <a:t>the</a:t>
                </a:r>
                <a:r>
                  <a:rPr lang="es-CO" sz="3300" dirty="0">
                    <a:solidFill>
                      <a:schemeClr val="bg2">
                        <a:lumMod val="50000"/>
                      </a:schemeClr>
                    </a:solidFill>
                    <a:latin typeface="Roboto" panose="02000000000000000000" pitchFamily="2" charset="0"/>
                    <a:ea typeface="Roboto" panose="02000000000000000000" pitchFamily="2" charset="0"/>
                  </a:rPr>
                  <a:t> </a:t>
                </a:r>
                <a:r>
                  <a:rPr lang="es-CO" sz="3300" dirty="0" err="1">
                    <a:solidFill>
                      <a:schemeClr val="bg2">
                        <a:lumMod val="50000"/>
                      </a:schemeClr>
                    </a:solidFill>
                    <a:latin typeface="Roboto" panose="02000000000000000000" pitchFamily="2" charset="0"/>
                    <a:ea typeface="Roboto" panose="02000000000000000000" pitchFamily="2" charset="0"/>
                  </a:rPr>
                  <a:t>covariance</a:t>
                </a:r>
                <a:r>
                  <a:rPr lang="es-CO" sz="3300" dirty="0">
                    <a:solidFill>
                      <a:schemeClr val="bg2">
                        <a:lumMod val="50000"/>
                      </a:schemeClr>
                    </a:solidFill>
                    <a:latin typeface="Roboto" panose="02000000000000000000" pitchFamily="2" charset="0"/>
                    <a:ea typeface="Roboto" panose="02000000000000000000" pitchFamily="2" charset="0"/>
                  </a:rPr>
                  <a:t> </a:t>
                </a:r>
                <a:r>
                  <a:rPr lang="es-CO" sz="3300" dirty="0" err="1">
                    <a:solidFill>
                      <a:schemeClr val="bg2">
                        <a:lumMod val="50000"/>
                      </a:schemeClr>
                    </a:solidFill>
                    <a:latin typeface="Roboto" panose="02000000000000000000" pitchFamily="2" charset="0"/>
                    <a:ea typeface="Roboto" panose="02000000000000000000" pitchFamily="2" charset="0"/>
                  </a:rPr>
                  <a:t>matrix</a:t>
                </a:r>
                <a:r>
                  <a:rPr lang="es-CO" sz="3300" dirty="0">
                    <a:solidFill>
                      <a:schemeClr val="bg2">
                        <a:lumMod val="50000"/>
                      </a:schemeClr>
                    </a:solidFill>
                    <a:latin typeface="Roboto" panose="02000000000000000000" pitchFamily="2" charset="0"/>
                    <a:ea typeface="Roboto" panose="02000000000000000000" pitchFamily="2" charset="0"/>
                  </a:rPr>
                  <a:t> </a:t>
                </a:r>
                <a:r>
                  <a:rPr lang="es-CO" sz="3300" dirty="0" err="1">
                    <a:solidFill>
                      <a:schemeClr val="bg2">
                        <a:lumMod val="50000"/>
                      </a:schemeClr>
                    </a:solidFill>
                    <a:latin typeface="Roboto" panose="02000000000000000000" pitchFamily="2" charset="0"/>
                    <a:ea typeface="Roboto" panose="02000000000000000000" pitchFamily="2" charset="0"/>
                  </a:rPr>
                  <a:t>is</a:t>
                </a:r>
                <a:r>
                  <a:rPr lang="es-CO" sz="3300" dirty="0">
                    <a:solidFill>
                      <a:schemeClr val="bg2">
                        <a:lumMod val="50000"/>
                      </a:schemeClr>
                    </a:solidFill>
                    <a:latin typeface="Roboto" panose="02000000000000000000" pitchFamily="2" charset="0"/>
                    <a:ea typeface="Roboto" panose="02000000000000000000" pitchFamily="2" charset="0"/>
                  </a:rPr>
                  <a:t>,</a:t>
                </a:r>
              </a:p>
              <a:p>
                <a:pPr algn="just"/>
                <a:endParaRPr lang="es-CO" sz="3300" dirty="0">
                  <a:solidFill>
                    <a:schemeClr val="bg2">
                      <a:lumMod val="50000"/>
                    </a:schemeClr>
                  </a:solidFill>
                  <a:latin typeface="Roboto" panose="02000000000000000000" pitchFamily="2" charset="0"/>
                  <a:ea typeface="Roboto" panose="02000000000000000000" pitchFamily="2" charset="0"/>
                </a:endParaRPr>
              </a:p>
              <a:p>
                <a:pPr marL="0" indent="0" algn="ctr">
                  <a:buNone/>
                </a:pPr>
                <a14:m>
                  <m:oMathPara xmlns:m="http://schemas.openxmlformats.org/officeDocument/2006/math">
                    <m:oMathParaPr>
                      <m:jc m:val="centerGroup"/>
                    </m:oMathParaPr>
                    <m:oMath xmlns:m="http://schemas.openxmlformats.org/officeDocument/2006/math">
                      <m:r>
                        <a:rPr lang="es-CO" sz="3200" b="0" i="1" smtClean="0">
                          <a:solidFill>
                            <a:schemeClr val="bg2">
                              <a:lumMod val="50000"/>
                            </a:schemeClr>
                          </a:solidFill>
                          <a:latin typeface="Cambria Math" panose="02040503050406030204" pitchFamily="18" charset="0"/>
                          <a:ea typeface="Roboto" panose="02000000000000000000" pitchFamily="2" charset="0"/>
                        </a:rPr>
                        <m:t>𝐶</m:t>
                      </m:r>
                      <m:r>
                        <a:rPr lang="es-CO" sz="3200" b="0" i="1" smtClean="0">
                          <a:solidFill>
                            <a:schemeClr val="bg2">
                              <a:lumMod val="50000"/>
                            </a:schemeClr>
                          </a:solidFill>
                          <a:latin typeface="Cambria Math" panose="02040503050406030204" pitchFamily="18" charset="0"/>
                          <a:ea typeface="Roboto" panose="02000000000000000000" pitchFamily="2" charset="0"/>
                        </a:rPr>
                        <m:t>=</m:t>
                      </m:r>
                      <m:r>
                        <a:rPr lang="es-CO" sz="3200" b="0" i="1" smtClean="0">
                          <a:solidFill>
                            <a:schemeClr val="bg2">
                              <a:lumMod val="50000"/>
                            </a:schemeClr>
                          </a:solidFill>
                          <a:latin typeface="Cambria Math" panose="02040503050406030204" pitchFamily="18" charset="0"/>
                          <a:ea typeface="Roboto" panose="02000000000000000000" pitchFamily="2" charset="0"/>
                        </a:rPr>
                        <m:t>𝑈</m:t>
                      </m:r>
                      <m:r>
                        <m:rPr>
                          <m:sty m:val="p"/>
                        </m:rPr>
                        <a:rPr lang="es-CO" sz="3200" b="0" i="0" smtClean="0">
                          <a:solidFill>
                            <a:schemeClr val="bg2">
                              <a:lumMod val="50000"/>
                            </a:schemeClr>
                          </a:solidFill>
                          <a:latin typeface="Cambria Math" panose="02040503050406030204" pitchFamily="18" charset="0"/>
                          <a:ea typeface="Roboto" panose="02000000000000000000" pitchFamily="2" charset="0"/>
                        </a:rPr>
                        <m:t>Σ</m:t>
                      </m:r>
                      <m:sSup>
                        <m:sSupPr>
                          <m:ctrlPr>
                            <a:rPr lang="es-CO" sz="3200" b="0" i="1" smtClean="0">
                              <a:solidFill>
                                <a:schemeClr val="bg2">
                                  <a:lumMod val="50000"/>
                                </a:schemeClr>
                              </a:solidFill>
                              <a:latin typeface="Cambria Math" panose="02040503050406030204" pitchFamily="18" charset="0"/>
                              <a:ea typeface="Roboto" panose="02000000000000000000" pitchFamily="2" charset="0"/>
                            </a:rPr>
                          </m:ctrlPr>
                        </m:sSupPr>
                        <m:e>
                          <m:r>
                            <a:rPr lang="es-CO" sz="3200" b="0" i="1" smtClean="0">
                              <a:solidFill>
                                <a:schemeClr val="bg2">
                                  <a:lumMod val="50000"/>
                                </a:schemeClr>
                              </a:solidFill>
                              <a:latin typeface="Cambria Math" panose="02040503050406030204" pitchFamily="18" charset="0"/>
                              <a:ea typeface="Roboto" panose="02000000000000000000" pitchFamily="2" charset="0"/>
                            </a:rPr>
                            <m:t>𝑉</m:t>
                          </m:r>
                        </m:e>
                        <m:sup>
                          <m:r>
                            <a:rPr lang="es-CO" sz="3200" b="0" i="1" smtClean="0">
                              <a:solidFill>
                                <a:schemeClr val="bg2">
                                  <a:lumMod val="50000"/>
                                </a:schemeClr>
                              </a:solidFill>
                              <a:latin typeface="Cambria Math" panose="02040503050406030204" pitchFamily="18" charset="0"/>
                              <a:ea typeface="Roboto" panose="02000000000000000000" pitchFamily="2" charset="0"/>
                            </a:rPr>
                            <m:t>𝑇</m:t>
                          </m:r>
                        </m:sup>
                      </m:sSup>
                    </m:oMath>
                  </m:oMathPara>
                </a14:m>
                <a:endParaRPr lang="es-ES" sz="3200" dirty="0">
                  <a:solidFill>
                    <a:schemeClr val="bg2">
                      <a:lumMod val="50000"/>
                    </a:schemeClr>
                  </a:solidFill>
                  <a:latin typeface="Roboto" panose="02000000000000000000" pitchFamily="2" charset="0"/>
                  <a:ea typeface="Roboto" panose="02000000000000000000" pitchFamily="2" charset="0"/>
                </a:endParaRPr>
              </a:p>
              <a:p>
                <a:pPr marL="0" indent="0" algn="ctr">
                  <a:buNone/>
                </a:pPr>
                <a:endParaRPr lang="es-ES" sz="2900" dirty="0">
                  <a:solidFill>
                    <a:schemeClr val="bg2">
                      <a:lumMod val="50000"/>
                    </a:schemeClr>
                  </a:solidFill>
                  <a:latin typeface="Roboto" panose="02000000000000000000" pitchFamily="2" charset="0"/>
                  <a:ea typeface="Roboto" panose="02000000000000000000" pitchFamily="2" charset="0"/>
                </a:endParaRPr>
              </a:p>
              <a:p>
                <a:pPr marL="0" indent="0" algn="just">
                  <a:buNone/>
                </a:pPr>
                <a:r>
                  <a:rPr lang="es-ES" sz="2900" dirty="0" err="1">
                    <a:solidFill>
                      <a:schemeClr val="bg2">
                        <a:lumMod val="50000"/>
                      </a:schemeClr>
                    </a:solidFill>
                    <a:latin typeface="Roboto" panose="02000000000000000000" pitchFamily="2" charset="0"/>
                    <a:ea typeface="Roboto" panose="02000000000000000000" pitchFamily="2" charset="0"/>
                  </a:rPr>
                  <a:t>Columns</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of</a:t>
                </a:r>
                <a:r>
                  <a:rPr lang="es-ES" sz="29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a:rPr lang="es-CO" sz="2900" b="0" i="1" smtClean="0">
                        <a:solidFill>
                          <a:schemeClr val="bg2">
                            <a:lumMod val="50000"/>
                          </a:schemeClr>
                        </a:solidFill>
                        <a:latin typeface="Cambria Math" panose="02040503050406030204" pitchFamily="18" charset="0"/>
                        <a:ea typeface="Roboto" panose="02000000000000000000" pitchFamily="2" charset="0"/>
                      </a:rPr>
                      <m:t>𝑈</m:t>
                    </m:r>
                  </m:oMath>
                </a14:m>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give</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us</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the</a:t>
                </a:r>
                <a:r>
                  <a:rPr lang="es-ES" sz="2900" dirty="0">
                    <a:solidFill>
                      <a:schemeClr val="bg2">
                        <a:lumMod val="50000"/>
                      </a:schemeClr>
                    </a:solidFill>
                    <a:latin typeface="Roboto" panose="02000000000000000000" pitchFamily="2" charset="0"/>
                    <a:ea typeface="Roboto" panose="02000000000000000000" pitchFamily="2" charset="0"/>
                  </a:rPr>
                  <a:t> principal </a:t>
                </a:r>
                <a:r>
                  <a:rPr lang="es-ES" sz="2900" dirty="0" err="1">
                    <a:solidFill>
                      <a:schemeClr val="bg2">
                        <a:lumMod val="50000"/>
                      </a:schemeClr>
                    </a:solidFill>
                    <a:latin typeface="Roboto" panose="02000000000000000000" pitchFamily="2" charset="0"/>
                    <a:ea typeface="Roboto" panose="02000000000000000000" pitchFamily="2" charset="0"/>
                  </a:rPr>
                  <a:t>components</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eigenvectors</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The</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first</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column</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will</a:t>
                </a:r>
                <a:r>
                  <a:rPr lang="es-ES" sz="2900" dirty="0">
                    <a:solidFill>
                      <a:schemeClr val="bg2">
                        <a:lumMod val="50000"/>
                      </a:schemeClr>
                    </a:solidFill>
                    <a:latin typeface="Roboto" panose="02000000000000000000" pitchFamily="2" charset="0"/>
                    <a:ea typeface="Roboto" panose="02000000000000000000" pitchFamily="2" charset="0"/>
                  </a:rPr>
                  <a:t> be </a:t>
                </a:r>
                <a:r>
                  <a:rPr lang="es-ES" sz="2900" dirty="0" err="1">
                    <a:solidFill>
                      <a:schemeClr val="bg2">
                        <a:lumMod val="50000"/>
                      </a:schemeClr>
                    </a:solidFill>
                    <a:latin typeface="Roboto" panose="02000000000000000000" pitchFamily="2" charset="0"/>
                    <a:ea typeface="Roboto" panose="02000000000000000000" pitchFamily="2" charset="0"/>
                  </a:rPr>
                  <a:t>the</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first</a:t>
                </a:r>
                <a:r>
                  <a:rPr lang="es-ES" sz="2900" dirty="0">
                    <a:solidFill>
                      <a:schemeClr val="bg2">
                        <a:lumMod val="50000"/>
                      </a:schemeClr>
                    </a:solidFill>
                    <a:latin typeface="Roboto" panose="02000000000000000000" pitchFamily="2" charset="0"/>
                    <a:ea typeface="Roboto" panose="02000000000000000000" pitchFamily="2" charset="0"/>
                  </a:rPr>
                  <a:t> principal </a:t>
                </a:r>
                <a:r>
                  <a:rPr lang="es-ES" sz="2900" dirty="0" err="1">
                    <a:solidFill>
                      <a:schemeClr val="bg2">
                        <a:lumMod val="50000"/>
                      </a:schemeClr>
                    </a:solidFill>
                    <a:latin typeface="Roboto" panose="02000000000000000000" pitchFamily="2" charset="0"/>
                    <a:ea typeface="Roboto" panose="02000000000000000000" pitchFamily="2" charset="0"/>
                  </a:rPr>
                  <a:t>component</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which</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is</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the</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direction</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of</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maximum</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variance</a:t>
                </a:r>
                <a:r>
                  <a:rPr lang="es-ES" sz="2900" dirty="0">
                    <a:solidFill>
                      <a:schemeClr val="bg2">
                        <a:lumMod val="50000"/>
                      </a:schemeClr>
                    </a:solidFill>
                    <a:latin typeface="Roboto" panose="02000000000000000000" pitchFamily="2" charset="0"/>
                    <a:ea typeface="Roboto" panose="02000000000000000000" pitchFamily="2" charset="0"/>
                  </a:rPr>
                  <a:t>, and </a:t>
                </a:r>
                <a:r>
                  <a:rPr lang="es-ES" sz="2900" dirty="0" err="1">
                    <a:solidFill>
                      <a:schemeClr val="bg2">
                        <a:lumMod val="50000"/>
                      </a:schemeClr>
                    </a:solidFill>
                    <a:latin typeface="Roboto" panose="02000000000000000000" pitchFamily="2" charset="0"/>
                    <a:ea typeface="Roboto" panose="02000000000000000000" pitchFamily="2" charset="0"/>
                  </a:rPr>
                  <a:t>the</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second</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column</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will</a:t>
                </a:r>
                <a:r>
                  <a:rPr lang="es-ES" sz="2900" dirty="0">
                    <a:solidFill>
                      <a:schemeClr val="bg2">
                        <a:lumMod val="50000"/>
                      </a:schemeClr>
                    </a:solidFill>
                    <a:latin typeface="Roboto" panose="02000000000000000000" pitchFamily="2" charset="0"/>
                    <a:ea typeface="Roboto" panose="02000000000000000000" pitchFamily="2" charset="0"/>
                  </a:rPr>
                  <a:t> be </a:t>
                </a:r>
                <a:r>
                  <a:rPr lang="es-ES" sz="2900" dirty="0" err="1">
                    <a:solidFill>
                      <a:schemeClr val="bg2">
                        <a:lumMod val="50000"/>
                      </a:schemeClr>
                    </a:solidFill>
                    <a:latin typeface="Roboto" panose="02000000000000000000" pitchFamily="2" charset="0"/>
                    <a:ea typeface="Roboto" panose="02000000000000000000" pitchFamily="2" charset="0"/>
                  </a:rPr>
                  <a:t>the</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second</a:t>
                </a:r>
                <a:r>
                  <a:rPr lang="es-ES" sz="2900" dirty="0">
                    <a:solidFill>
                      <a:schemeClr val="bg2">
                        <a:lumMod val="50000"/>
                      </a:schemeClr>
                    </a:solidFill>
                    <a:latin typeface="Roboto" panose="02000000000000000000" pitchFamily="2" charset="0"/>
                    <a:ea typeface="Roboto" panose="02000000000000000000" pitchFamily="2" charset="0"/>
                  </a:rPr>
                  <a:t> principal </a:t>
                </a:r>
                <a:r>
                  <a:rPr lang="es-ES" sz="2900" dirty="0" err="1">
                    <a:solidFill>
                      <a:schemeClr val="bg2">
                        <a:lumMod val="50000"/>
                      </a:schemeClr>
                    </a:solidFill>
                    <a:latin typeface="Roboto" panose="02000000000000000000" pitchFamily="2" charset="0"/>
                    <a:ea typeface="Roboto" panose="02000000000000000000" pitchFamily="2" charset="0"/>
                  </a:rPr>
                  <a:t>component</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orthogonal</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to</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the</a:t>
                </a:r>
                <a:r>
                  <a:rPr lang="es-ES" sz="2900" dirty="0">
                    <a:solidFill>
                      <a:schemeClr val="bg2">
                        <a:lumMod val="50000"/>
                      </a:schemeClr>
                    </a:solidFill>
                    <a:latin typeface="Roboto" panose="02000000000000000000" pitchFamily="2" charset="0"/>
                    <a:ea typeface="Roboto" panose="02000000000000000000" pitchFamily="2" charset="0"/>
                  </a:rPr>
                  <a:t> </a:t>
                </a:r>
                <a:r>
                  <a:rPr lang="es-ES" sz="2900" dirty="0" err="1">
                    <a:solidFill>
                      <a:schemeClr val="bg2">
                        <a:lumMod val="50000"/>
                      </a:schemeClr>
                    </a:solidFill>
                    <a:latin typeface="Roboto" panose="02000000000000000000" pitchFamily="2" charset="0"/>
                    <a:ea typeface="Roboto" panose="02000000000000000000" pitchFamily="2" charset="0"/>
                  </a:rPr>
                  <a:t>first</a:t>
                </a:r>
                <a:endParaRPr lang="es-ES" sz="29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1574800"/>
                <a:ext cx="10320728" cy="4592320"/>
              </a:xfrm>
              <a:prstGeom prst="rect">
                <a:avLst/>
              </a:prstGeom>
              <a:blipFill>
                <a:blip r:embed="rId4"/>
                <a:stretch>
                  <a:fillRect l="-1418" t="-3846" r="-1595"/>
                </a:stretch>
              </a:blipFill>
            </p:spPr>
            <p:txBody>
              <a:bodyPr/>
              <a:lstStyle/>
              <a:p>
                <a:r>
                  <a:rPr lang="en-US">
                    <a:noFill/>
                  </a:rPr>
                  <a:t> </a:t>
                </a:r>
              </a:p>
            </p:txBody>
          </p:sp>
        </mc:Fallback>
      </mc:AlternateContent>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755696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chemeClr val="bg1"/>
                </a:solidFill>
                <a:latin typeface="Arial" panose="020B0604020202020204" pitchFamily="34" charset="0"/>
                <a:ea typeface="Roboto Slab" pitchFamily="2" charset="0"/>
                <a:cs typeface="Arial" panose="020B0604020202020204" pitchFamily="34" charset="0"/>
              </a:rPr>
              <a:t>Singular </a:t>
            </a:r>
            <a:r>
              <a:rPr lang="es-CO" sz="3200" b="1" dirty="0" err="1">
                <a:solidFill>
                  <a:schemeClr val="bg1"/>
                </a:solidFill>
                <a:latin typeface="Arial" panose="020B0604020202020204" pitchFamily="34" charset="0"/>
                <a:ea typeface="Roboto Slab" pitchFamily="2" charset="0"/>
                <a:cs typeface="Arial" panose="020B0604020202020204" pitchFamily="34" charset="0"/>
              </a:rPr>
              <a:t>Value</a:t>
            </a:r>
            <a:r>
              <a:rPr lang="es-CO" sz="3200" b="1" dirty="0">
                <a:solidFill>
                  <a:schemeClr val="bg1"/>
                </a:solidFill>
                <a:latin typeface="Arial" panose="020B0604020202020204" pitchFamily="34" charset="0"/>
                <a:ea typeface="Roboto Slab" pitchFamily="2" charset="0"/>
                <a:cs typeface="Arial" panose="020B0604020202020204" pitchFamily="34" charset="0"/>
              </a:rPr>
              <a:t> </a:t>
            </a:r>
            <a:r>
              <a:rPr lang="es-CO" sz="3200" b="1" dirty="0" err="1">
                <a:solidFill>
                  <a:schemeClr val="bg1"/>
                </a:solidFill>
                <a:latin typeface="Arial" panose="020B0604020202020204" pitchFamily="34" charset="0"/>
                <a:ea typeface="Roboto Slab" pitchFamily="2" charset="0"/>
                <a:cs typeface="Arial" panose="020B0604020202020204" pitchFamily="34" charset="0"/>
              </a:rPr>
              <a:t>Decomposition</a:t>
            </a:r>
            <a:r>
              <a:rPr lang="es-CO" sz="3200" b="1" dirty="0">
                <a:solidFill>
                  <a:schemeClr val="bg1"/>
                </a:solidFill>
                <a:latin typeface="Arial" panose="020B0604020202020204" pitchFamily="34" charset="0"/>
                <a:ea typeface="Roboto Slab" pitchFamily="2" charset="0"/>
                <a:cs typeface="Arial" panose="020B0604020202020204" pitchFamily="34" charset="0"/>
              </a:rPr>
              <a:t> (SVD)</a:t>
            </a: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1229599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1574800"/>
            <a:ext cx="10320728" cy="4592320"/>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3300" dirty="0">
                <a:solidFill>
                  <a:schemeClr val="bg2">
                    <a:lumMod val="50000"/>
                  </a:schemeClr>
                </a:solidFill>
                <a:latin typeface="Roboto" panose="02000000000000000000" pitchFamily="2" charset="0"/>
                <a:ea typeface="Roboto" panose="02000000000000000000" pitchFamily="2" charset="0"/>
              </a:rPr>
              <a:t>Christopher M Bishop et al. Pattern recognition and machine learning. Springer New York, 2006.</a:t>
            </a:r>
          </a:p>
          <a:p>
            <a:pPr marL="0" indent="0" algn="just">
              <a:buNone/>
            </a:pPr>
            <a:endParaRPr lang="en-US" sz="3300"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r>
              <a:rPr lang="en-US" sz="3300" dirty="0">
                <a:solidFill>
                  <a:schemeClr val="bg2">
                    <a:lumMod val="50000"/>
                  </a:schemeClr>
                </a:solidFill>
                <a:latin typeface="Roboto" panose="02000000000000000000" pitchFamily="2" charset="0"/>
                <a:ea typeface="Roboto" panose="02000000000000000000" pitchFamily="2" charset="0"/>
              </a:rPr>
              <a:t>Ng, A. (2023). Machine Learning Specialization Coursera. </a:t>
            </a:r>
            <a:r>
              <a:rPr lang="en-US" sz="3300" dirty="0" err="1">
                <a:solidFill>
                  <a:schemeClr val="bg2">
                    <a:lumMod val="50000"/>
                  </a:schemeClr>
                </a:solidFill>
                <a:latin typeface="Roboto" panose="02000000000000000000" pitchFamily="2" charset="0"/>
                <a:ea typeface="Roboto" panose="02000000000000000000" pitchFamily="2" charset="0"/>
              </a:rPr>
              <a:t>Standford</a:t>
            </a:r>
            <a:r>
              <a:rPr lang="en-US" sz="3300" dirty="0">
                <a:solidFill>
                  <a:schemeClr val="bg2">
                    <a:lumMod val="50000"/>
                  </a:schemeClr>
                </a:solidFill>
                <a:latin typeface="Roboto" panose="02000000000000000000" pitchFamily="2" charset="0"/>
                <a:ea typeface="Roboto" panose="02000000000000000000" pitchFamily="2" charset="0"/>
              </a:rPr>
              <a:t> University, DeepLearning.AI</a:t>
            </a:r>
          </a:p>
          <a:p>
            <a:pPr algn="just">
              <a:buFont typeface="Wingdings" panose="05000000000000000000" pitchFamily="2" charset="2"/>
              <a:buChar char="§"/>
            </a:pPr>
            <a:endParaRPr lang="en-US" sz="3300"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r>
              <a:rPr lang="en-US" sz="3300" dirty="0">
                <a:solidFill>
                  <a:schemeClr val="bg2">
                    <a:lumMod val="50000"/>
                  </a:schemeClr>
                </a:solidFill>
                <a:latin typeface="Roboto" panose="02000000000000000000" pitchFamily="2" charset="0"/>
                <a:ea typeface="Roboto" panose="02000000000000000000" pitchFamily="2" charset="0"/>
              </a:rPr>
              <a:t>https://sites.calvin.edu/scofield/courses/m256/materials/eigenstuff.pdf</a:t>
            </a:r>
          </a:p>
          <a:p>
            <a:pPr algn="just">
              <a:buFont typeface="Wingdings" panose="05000000000000000000" pitchFamily="2" charset="2"/>
              <a:buChar char="§"/>
            </a:pPr>
            <a:endParaRPr lang="en-US" sz="3300"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r>
              <a:rPr lang="es-ES" sz="3300" dirty="0">
                <a:solidFill>
                  <a:schemeClr val="bg2">
                    <a:lumMod val="50000"/>
                  </a:schemeClr>
                </a:solidFill>
                <a:latin typeface="Roboto" panose="02000000000000000000" pitchFamily="2" charset="0"/>
                <a:ea typeface="Roboto" panose="02000000000000000000" pitchFamily="2" charset="0"/>
                <a:hlinkClick r:id="rId3"/>
              </a:rPr>
              <a:t>https://colab.research.google.com/github/jakevdp/PythonDataScienceHandbook/blob/master/notebooks/05.09-Principal-Component-Analysis.ipynb#scrollTo=DQaxglSpCBkH</a:t>
            </a:r>
            <a:endParaRPr lang="es-ES" sz="3300"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endParaRPr lang="es-ES" sz="33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3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5628508"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err="1">
                <a:solidFill>
                  <a:schemeClr val="bg1"/>
                </a:solidFill>
                <a:latin typeface="Arial" panose="020B0604020202020204" pitchFamily="34" charset="0"/>
                <a:ea typeface="Roboto Slab" pitchFamily="2" charset="0"/>
                <a:cs typeface="Arial" panose="020B0604020202020204" pitchFamily="34" charset="0"/>
              </a:rPr>
              <a:t>References</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a:p>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2548168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9588" y="2437916"/>
            <a:ext cx="6332824" cy="1982173"/>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8621" y="4723803"/>
            <a:ext cx="4954769" cy="1156939"/>
          </a:xfrm>
          <a:prstGeom prst="rect">
            <a:avLst/>
          </a:prstGeom>
        </p:spPr>
      </p:pic>
    </p:spTree>
    <p:extLst>
      <p:ext uri="{BB962C8B-B14F-4D97-AF65-F5344CB8AC3E}">
        <p14:creationId xmlns:p14="http://schemas.microsoft.com/office/powerpoint/2010/main" val="201302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777320" y="1561656"/>
                <a:ext cx="10320728" cy="44979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s-CO" sz="3800" b="1" dirty="0">
                    <a:solidFill>
                      <a:schemeClr val="bg2">
                        <a:lumMod val="50000"/>
                      </a:schemeClr>
                    </a:solidFill>
                    <a:latin typeface="Roboto" panose="02000000000000000000" pitchFamily="2" charset="0"/>
                    <a:ea typeface="Roboto" panose="02000000000000000000" pitchFamily="2" charset="0"/>
                  </a:rPr>
                  <a:t>Divide </a:t>
                </a:r>
                <a:r>
                  <a:rPr lang="es-CO" sz="3800" b="1" dirty="0" err="1">
                    <a:solidFill>
                      <a:schemeClr val="bg2">
                        <a:lumMod val="50000"/>
                      </a:schemeClr>
                    </a:solidFill>
                    <a:latin typeface="Roboto" panose="02000000000000000000" pitchFamily="2" charset="0"/>
                    <a:ea typeface="Roboto" panose="02000000000000000000" pitchFamily="2" charset="0"/>
                  </a:rPr>
                  <a:t>by</a:t>
                </a:r>
                <a:r>
                  <a:rPr lang="es-CO" sz="3800" b="1" dirty="0">
                    <a:solidFill>
                      <a:schemeClr val="bg2">
                        <a:lumMod val="50000"/>
                      </a:schemeClr>
                    </a:solidFill>
                    <a:latin typeface="Roboto" panose="02000000000000000000" pitchFamily="2" charset="0"/>
                    <a:ea typeface="Roboto" panose="02000000000000000000" pitchFamily="2" charset="0"/>
                  </a:rPr>
                  <a:t> </a:t>
                </a:r>
                <a:r>
                  <a:rPr lang="es-CO" sz="3800" b="1" dirty="0" err="1">
                    <a:solidFill>
                      <a:schemeClr val="bg2">
                        <a:lumMod val="50000"/>
                      </a:schemeClr>
                    </a:solidFill>
                    <a:latin typeface="Roboto" panose="02000000000000000000" pitchFamily="2" charset="0"/>
                    <a:ea typeface="Roboto" panose="02000000000000000000" pitchFamily="2" charset="0"/>
                  </a:rPr>
                  <a:t>the</a:t>
                </a:r>
                <a:r>
                  <a:rPr lang="es-CO" sz="3800" b="1" dirty="0">
                    <a:solidFill>
                      <a:schemeClr val="bg2">
                        <a:lumMod val="50000"/>
                      </a:schemeClr>
                    </a:solidFill>
                    <a:latin typeface="Roboto" panose="02000000000000000000" pitchFamily="2" charset="0"/>
                    <a:ea typeface="Roboto" panose="02000000000000000000" pitchFamily="2" charset="0"/>
                  </a:rPr>
                  <a:t> </a:t>
                </a:r>
                <a:r>
                  <a:rPr lang="es-CO" sz="3800" b="1" dirty="0" err="1">
                    <a:solidFill>
                      <a:schemeClr val="bg2">
                        <a:lumMod val="50000"/>
                      </a:schemeClr>
                    </a:solidFill>
                    <a:latin typeface="Roboto" panose="02000000000000000000" pitchFamily="2" charset="0"/>
                    <a:ea typeface="Roboto" panose="02000000000000000000" pitchFamily="2" charset="0"/>
                  </a:rPr>
                  <a:t>maximum</a:t>
                </a:r>
                <a:r>
                  <a:rPr lang="es-CO" sz="3800" b="1" dirty="0">
                    <a:solidFill>
                      <a:schemeClr val="bg2">
                        <a:lumMod val="50000"/>
                      </a:schemeClr>
                    </a:solidFill>
                    <a:latin typeface="Roboto" panose="02000000000000000000" pitchFamily="2" charset="0"/>
                    <a:ea typeface="Roboto" panose="02000000000000000000" pitchFamily="2" charset="0"/>
                  </a:rPr>
                  <a:t>: </a:t>
                </a:r>
                <a:r>
                  <a:rPr lang="es-CO" sz="3800" dirty="0">
                    <a:solidFill>
                      <a:schemeClr val="bg2">
                        <a:lumMod val="50000"/>
                      </a:schemeClr>
                    </a:solidFill>
                    <a:latin typeface="Roboto" panose="02000000000000000000" pitchFamily="2" charset="0"/>
                    <a:ea typeface="Roboto" panose="02000000000000000000" pitchFamily="2" charset="0"/>
                  </a:rPr>
                  <a:t>data </a:t>
                </a:r>
                <a:r>
                  <a:rPr lang="es-CO" sz="3800" dirty="0" err="1">
                    <a:solidFill>
                      <a:schemeClr val="bg2">
                        <a:lumMod val="50000"/>
                      </a:schemeClr>
                    </a:solidFill>
                    <a:latin typeface="Roboto" panose="02000000000000000000" pitchFamily="2" charset="0"/>
                    <a:ea typeface="Roboto" panose="02000000000000000000" pitchFamily="2" charset="0"/>
                  </a:rPr>
                  <a:t>between</a:t>
                </a:r>
                <a:r>
                  <a:rPr lang="es-CO" sz="3800" dirty="0">
                    <a:solidFill>
                      <a:schemeClr val="bg2">
                        <a:lumMod val="50000"/>
                      </a:schemeClr>
                    </a:solidFill>
                    <a:latin typeface="Roboto" panose="02000000000000000000" pitchFamily="2" charset="0"/>
                    <a:ea typeface="Roboto" panose="02000000000000000000" pitchFamily="2" charset="0"/>
                  </a:rPr>
                  <a:t>  0 and 1.</a:t>
                </a:r>
              </a:p>
              <a:p>
                <a:pPr algn="just">
                  <a:buFont typeface="Wingdings" panose="05000000000000000000" pitchFamily="2" charset="2"/>
                  <a:buChar char="§"/>
                </a:pPr>
                <a:r>
                  <a:rPr lang="es-CO" sz="3800" dirty="0">
                    <a:solidFill>
                      <a:schemeClr val="bg2">
                        <a:lumMod val="50000"/>
                      </a:schemeClr>
                    </a:solidFill>
                    <a:latin typeface="Roboto" panose="02000000000000000000" pitchFamily="2" charset="0"/>
                    <a:ea typeface="Roboto" panose="02000000000000000000" pitchFamily="2" charset="0"/>
                  </a:rPr>
                  <a:t> </a:t>
                </a:r>
                <a:r>
                  <a:rPr lang="es-CO" sz="3800" b="1" dirty="0">
                    <a:solidFill>
                      <a:schemeClr val="bg2">
                        <a:lumMod val="50000"/>
                      </a:schemeClr>
                    </a:solidFill>
                    <a:latin typeface="Roboto" panose="02000000000000000000" pitchFamily="2" charset="0"/>
                    <a:ea typeface="Roboto" panose="02000000000000000000" pitchFamily="2" charset="0"/>
                  </a:rPr>
                  <a:t>Mean </a:t>
                </a:r>
                <a:r>
                  <a:rPr lang="es-CO" sz="3800" b="1" dirty="0" err="1">
                    <a:solidFill>
                      <a:schemeClr val="bg2">
                        <a:lumMod val="50000"/>
                      </a:schemeClr>
                    </a:solidFill>
                    <a:latin typeface="Roboto" panose="02000000000000000000" pitchFamily="2" charset="0"/>
                    <a:ea typeface="Roboto" panose="02000000000000000000" pitchFamily="2" charset="0"/>
                  </a:rPr>
                  <a:t>normalization</a:t>
                </a:r>
                <a:r>
                  <a:rPr lang="es-CO" sz="3800" b="1" dirty="0">
                    <a:solidFill>
                      <a:schemeClr val="bg2">
                        <a:lumMod val="50000"/>
                      </a:schemeClr>
                    </a:solidFill>
                    <a:latin typeface="Roboto" panose="02000000000000000000" pitchFamily="2" charset="0"/>
                    <a:ea typeface="Roboto" panose="02000000000000000000" pitchFamily="2" charset="0"/>
                  </a:rPr>
                  <a:t>: </a:t>
                </a:r>
                <a:r>
                  <a:rPr lang="es-CO" sz="3800" dirty="0" err="1">
                    <a:solidFill>
                      <a:schemeClr val="bg2">
                        <a:lumMod val="50000"/>
                      </a:schemeClr>
                    </a:solidFill>
                    <a:latin typeface="Roboto" panose="02000000000000000000" pitchFamily="2" charset="0"/>
                    <a:ea typeface="Roboto" panose="02000000000000000000" pitchFamily="2" charset="0"/>
                  </a:rPr>
                  <a:t>features</a:t>
                </a:r>
                <a:r>
                  <a:rPr lang="es-CO" sz="3800" dirty="0">
                    <a:solidFill>
                      <a:schemeClr val="bg2">
                        <a:lumMod val="50000"/>
                      </a:schemeClr>
                    </a:solidFill>
                    <a:latin typeface="Roboto" panose="02000000000000000000" pitchFamily="2" charset="0"/>
                    <a:ea typeface="Roboto" panose="02000000000000000000" pitchFamily="2" charset="0"/>
                  </a:rPr>
                  <a:t> are </a:t>
                </a:r>
                <a:r>
                  <a:rPr lang="es-CO" sz="3800" dirty="0" err="1">
                    <a:solidFill>
                      <a:schemeClr val="bg2">
                        <a:lumMod val="50000"/>
                      </a:schemeClr>
                    </a:solidFill>
                    <a:latin typeface="Roboto" panose="02000000000000000000" pitchFamily="2" charset="0"/>
                    <a:ea typeface="Roboto" panose="02000000000000000000" pitchFamily="2" charset="0"/>
                  </a:rPr>
                  <a:t>centered</a:t>
                </a:r>
                <a:r>
                  <a:rPr lang="es-CO" sz="3800" dirty="0">
                    <a:solidFill>
                      <a:schemeClr val="bg2">
                        <a:lumMod val="50000"/>
                      </a:schemeClr>
                    </a:solidFill>
                    <a:latin typeface="Roboto" panose="02000000000000000000" pitchFamily="2" charset="0"/>
                    <a:ea typeface="Roboto" panose="02000000000000000000" pitchFamily="2" charset="0"/>
                  </a:rPr>
                  <a:t> </a:t>
                </a:r>
                <a:r>
                  <a:rPr lang="es-CO" sz="3800" dirty="0" err="1">
                    <a:solidFill>
                      <a:schemeClr val="bg2">
                        <a:lumMod val="50000"/>
                      </a:schemeClr>
                    </a:solidFill>
                    <a:latin typeface="Roboto" panose="02000000000000000000" pitchFamily="2" charset="0"/>
                    <a:ea typeface="Roboto" panose="02000000000000000000" pitchFamily="2" charset="0"/>
                  </a:rPr>
                  <a:t>around</a:t>
                </a:r>
                <a:r>
                  <a:rPr lang="es-CO" sz="3800" dirty="0">
                    <a:solidFill>
                      <a:schemeClr val="bg2">
                        <a:lumMod val="50000"/>
                      </a:schemeClr>
                    </a:solidFill>
                    <a:latin typeface="Roboto" panose="02000000000000000000" pitchFamily="2" charset="0"/>
                    <a:ea typeface="Roboto" panose="02000000000000000000" pitchFamily="2" charset="0"/>
                  </a:rPr>
                  <a:t> cero. Positive and negative </a:t>
                </a:r>
                <a:r>
                  <a:rPr lang="es-CO" sz="3800" dirty="0" err="1">
                    <a:solidFill>
                      <a:schemeClr val="bg2">
                        <a:lumMod val="50000"/>
                      </a:schemeClr>
                    </a:solidFill>
                    <a:latin typeface="Roboto" panose="02000000000000000000" pitchFamily="2" charset="0"/>
                    <a:ea typeface="Roboto" panose="02000000000000000000" pitchFamily="2" charset="0"/>
                  </a:rPr>
                  <a:t>values</a:t>
                </a:r>
                <a:r>
                  <a:rPr lang="es-CO" sz="3800"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3800" i="1" smtClean="0">
                              <a:solidFill>
                                <a:schemeClr val="bg2">
                                  <a:lumMod val="50000"/>
                                </a:schemeClr>
                              </a:solidFill>
                              <a:latin typeface="Cambria Math" panose="02040503050406030204" pitchFamily="18" charset="0"/>
                              <a:ea typeface="Roboto" panose="02000000000000000000" pitchFamily="2" charset="0"/>
                            </a:rPr>
                          </m:ctrlPr>
                        </m:sSubPr>
                        <m:e>
                          <m:r>
                            <a:rPr lang="es-CO" sz="3800" b="0" i="1" smtClean="0">
                              <a:solidFill>
                                <a:schemeClr val="bg2">
                                  <a:lumMod val="50000"/>
                                </a:schemeClr>
                              </a:solidFill>
                              <a:latin typeface="Cambria Math" panose="02040503050406030204" pitchFamily="18" charset="0"/>
                              <a:ea typeface="Roboto" panose="02000000000000000000" pitchFamily="2" charset="0"/>
                            </a:rPr>
                            <m:t>𝑥</m:t>
                          </m:r>
                        </m:e>
                        <m:sub>
                          <m:r>
                            <a:rPr lang="es-CO" sz="3800" b="0" i="1" smtClean="0">
                              <a:solidFill>
                                <a:schemeClr val="bg2">
                                  <a:lumMod val="50000"/>
                                </a:schemeClr>
                              </a:solidFill>
                              <a:latin typeface="Cambria Math" panose="02040503050406030204" pitchFamily="18" charset="0"/>
                              <a:ea typeface="Roboto" panose="02000000000000000000" pitchFamily="2" charset="0"/>
                            </a:rPr>
                            <m:t>𝑛</m:t>
                          </m:r>
                        </m:sub>
                      </m:sSub>
                      <m:r>
                        <a:rPr lang="es-CO" sz="3800" b="0" i="1" smtClean="0">
                          <a:solidFill>
                            <a:schemeClr val="bg2">
                              <a:lumMod val="50000"/>
                            </a:schemeClr>
                          </a:solidFill>
                          <a:latin typeface="Cambria Math" panose="02040503050406030204" pitchFamily="18" charset="0"/>
                          <a:ea typeface="Roboto" panose="02000000000000000000" pitchFamily="2" charset="0"/>
                        </a:rPr>
                        <m:t>=</m:t>
                      </m:r>
                      <m:f>
                        <m:fPr>
                          <m:ctrlPr>
                            <a:rPr lang="es-CO" sz="3800" b="0" i="1" smtClean="0">
                              <a:solidFill>
                                <a:schemeClr val="bg2">
                                  <a:lumMod val="50000"/>
                                </a:schemeClr>
                              </a:solidFill>
                              <a:latin typeface="Cambria Math" panose="02040503050406030204" pitchFamily="18" charset="0"/>
                              <a:ea typeface="Roboto" panose="02000000000000000000" pitchFamily="2" charset="0"/>
                            </a:rPr>
                          </m:ctrlPr>
                        </m:fPr>
                        <m:num>
                          <m:r>
                            <a:rPr lang="es-CO" sz="3800" i="1">
                              <a:solidFill>
                                <a:schemeClr val="bg2">
                                  <a:lumMod val="50000"/>
                                </a:schemeClr>
                              </a:solidFill>
                              <a:latin typeface="Cambria Math" panose="02040503050406030204" pitchFamily="18" charset="0"/>
                              <a:ea typeface="Roboto" panose="02000000000000000000" pitchFamily="2" charset="0"/>
                            </a:rPr>
                            <m:t>𝑥</m:t>
                          </m:r>
                          <m:r>
                            <a:rPr lang="es-CO" sz="3800" i="1">
                              <a:solidFill>
                                <a:schemeClr val="bg2">
                                  <a:lumMod val="50000"/>
                                </a:schemeClr>
                              </a:solidFill>
                              <a:latin typeface="Cambria Math" panose="02040503050406030204" pitchFamily="18" charset="0"/>
                              <a:ea typeface="Roboto" panose="02000000000000000000" pitchFamily="2" charset="0"/>
                            </a:rPr>
                            <m:t>−</m:t>
                          </m:r>
                          <m:r>
                            <a:rPr lang="es-CO" sz="3800" i="1">
                              <a:solidFill>
                                <a:schemeClr val="bg2">
                                  <a:lumMod val="50000"/>
                                </a:schemeClr>
                              </a:solidFill>
                              <a:latin typeface="Cambria Math" panose="02040503050406030204" pitchFamily="18" charset="0"/>
                              <a:ea typeface="Cambria Math" panose="02040503050406030204" pitchFamily="18" charset="0"/>
                            </a:rPr>
                            <m:t>𝜇</m:t>
                          </m:r>
                        </m:num>
                        <m:den>
                          <m:r>
                            <a:rPr lang="es-CO" sz="3800" b="0" i="1" smtClean="0">
                              <a:solidFill>
                                <a:schemeClr val="bg2">
                                  <a:lumMod val="50000"/>
                                </a:schemeClr>
                              </a:solidFill>
                              <a:latin typeface="Cambria Math" panose="02040503050406030204" pitchFamily="18" charset="0"/>
                              <a:ea typeface="Roboto" panose="02000000000000000000" pitchFamily="2" charset="0"/>
                            </a:rPr>
                            <m:t>𝑚𝑎𝑥</m:t>
                          </m:r>
                          <m:r>
                            <a:rPr lang="es-CO" sz="3800" b="0" i="1" smtClean="0">
                              <a:solidFill>
                                <a:schemeClr val="bg2">
                                  <a:lumMod val="50000"/>
                                </a:schemeClr>
                              </a:solidFill>
                              <a:latin typeface="Cambria Math" panose="02040503050406030204" pitchFamily="18" charset="0"/>
                              <a:ea typeface="Roboto" panose="02000000000000000000" pitchFamily="2" charset="0"/>
                            </a:rPr>
                            <m:t>−</m:t>
                          </m:r>
                          <m:r>
                            <a:rPr lang="es-CO" sz="3800" b="0" i="1" smtClean="0">
                              <a:solidFill>
                                <a:schemeClr val="bg2">
                                  <a:lumMod val="50000"/>
                                </a:schemeClr>
                              </a:solidFill>
                              <a:latin typeface="Cambria Math" panose="02040503050406030204" pitchFamily="18" charset="0"/>
                              <a:ea typeface="Roboto" panose="02000000000000000000" pitchFamily="2" charset="0"/>
                            </a:rPr>
                            <m:t>𝑚𝑖𝑛</m:t>
                          </m:r>
                        </m:den>
                      </m:f>
                    </m:oMath>
                  </m:oMathPara>
                </a14:m>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b="1"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800"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51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777320" y="1561656"/>
                <a:ext cx="10320728" cy="4497950"/>
              </a:xfrm>
              <a:prstGeom prst="rect">
                <a:avLst/>
              </a:prstGeom>
              <a:blipFill>
                <a:blip r:embed="rId3"/>
                <a:stretch>
                  <a:fillRect l="-1772" t="-3523" r="-1949"/>
                </a:stretch>
              </a:blipFill>
            </p:spPr>
            <p:txBody>
              <a:bodyPr/>
              <a:lstStyle/>
              <a:p>
                <a:r>
                  <a:rPr lang="en-US">
                    <a:noFill/>
                  </a:rPr>
                  <a:t> </a:t>
                </a:r>
              </a:p>
            </p:txBody>
          </p:sp>
        </mc:Fallback>
      </mc:AlternateContent>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a:solidFill>
                  <a:schemeClr val="bg1"/>
                </a:solidFill>
                <a:latin typeface="Arial" panose="020B0604020202020204" pitchFamily="34" charset="0"/>
                <a:ea typeface="Roboto Slab" pitchFamily="2" charset="0"/>
                <a:cs typeface="Arial" panose="020B0604020202020204" pitchFamily="34" charset="0"/>
              </a:rPr>
              <a:t>Background-Feature</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Scaling</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3" name="CuadroTexto 2">
            <a:extLst>
              <a:ext uri="{FF2B5EF4-FFF2-40B4-BE49-F238E27FC236}">
                <a16:creationId xmlns:a16="http://schemas.microsoft.com/office/drawing/2014/main" id="{B684AF8D-E741-4344-B2F6-7E629C8F67AC}"/>
              </a:ext>
            </a:extLst>
          </p:cNvPr>
          <p:cNvSpPr txBox="1"/>
          <p:nvPr/>
        </p:nvSpPr>
        <p:spPr>
          <a:xfrm>
            <a:off x="1143000" y="177800"/>
            <a:ext cx="184731" cy="369332"/>
          </a:xfrm>
          <a:prstGeom prst="rect">
            <a:avLst/>
          </a:prstGeom>
          <a:noFill/>
        </p:spPr>
        <p:txBody>
          <a:bodyPr wrap="none" rtlCol="0">
            <a:spAutoFit/>
          </a:bodyPr>
          <a:lstStyle/>
          <a:p>
            <a:endParaRPr lang="es-CO" dirty="0"/>
          </a:p>
        </p:txBody>
      </p:sp>
      <p:sp>
        <p:nvSpPr>
          <p:cNvPr id="4" name="CuadroTexto 3">
            <a:extLst>
              <a:ext uri="{FF2B5EF4-FFF2-40B4-BE49-F238E27FC236}">
                <a16:creationId xmlns:a16="http://schemas.microsoft.com/office/drawing/2014/main" id="{7D814160-FE8E-48F3-B91F-F4D0D5E885B0}"/>
              </a:ext>
            </a:extLst>
          </p:cNvPr>
          <p:cNvSpPr txBox="1"/>
          <p:nvPr/>
        </p:nvSpPr>
        <p:spPr>
          <a:xfrm>
            <a:off x="5638800" y="2899833"/>
            <a:ext cx="914400" cy="914400"/>
          </a:xfrm>
          <a:prstGeom prst="rect">
            <a:avLst/>
          </a:prstGeom>
          <a:noFill/>
        </p:spPr>
        <p:txBody>
          <a:bodyPr wrap="square" rtlCol="0">
            <a:spAutoFit/>
          </a:bodyPr>
          <a:lstStyle/>
          <a:p>
            <a:endParaRPr lang="es-CO" dirty="0"/>
          </a:p>
        </p:txBody>
      </p:sp>
    </p:spTree>
    <p:extLst>
      <p:ext uri="{BB962C8B-B14F-4D97-AF65-F5344CB8AC3E}">
        <p14:creationId xmlns:p14="http://schemas.microsoft.com/office/powerpoint/2010/main" val="215768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777320" y="1561656"/>
                <a:ext cx="10320728" cy="44979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s-CO" sz="3800" b="1" dirty="0">
                    <a:solidFill>
                      <a:schemeClr val="bg2">
                        <a:lumMod val="50000"/>
                      </a:schemeClr>
                    </a:solidFill>
                    <a:latin typeface="Roboto" panose="02000000000000000000" pitchFamily="2" charset="0"/>
                    <a:ea typeface="Roboto" panose="02000000000000000000" pitchFamily="2" charset="0"/>
                  </a:rPr>
                  <a:t>Z-score </a:t>
                </a:r>
                <a:r>
                  <a:rPr lang="es-CO" sz="3800" b="1" dirty="0" err="1">
                    <a:solidFill>
                      <a:schemeClr val="bg2">
                        <a:lumMod val="50000"/>
                      </a:schemeClr>
                    </a:solidFill>
                    <a:latin typeface="Roboto" panose="02000000000000000000" pitchFamily="2" charset="0"/>
                    <a:ea typeface="Roboto" panose="02000000000000000000" pitchFamily="2" charset="0"/>
                  </a:rPr>
                  <a:t>normalization</a:t>
                </a:r>
                <a:r>
                  <a:rPr lang="es-CO" sz="3800" b="1" dirty="0">
                    <a:solidFill>
                      <a:schemeClr val="bg2">
                        <a:lumMod val="50000"/>
                      </a:schemeClr>
                    </a:solidFill>
                    <a:latin typeface="Roboto" panose="02000000000000000000" pitchFamily="2" charset="0"/>
                    <a:ea typeface="Roboto" panose="02000000000000000000" pitchFamily="2" charset="0"/>
                  </a:rPr>
                  <a:t>: </a:t>
                </a:r>
                <a:r>
                  <a:rPr lang="es-CO" sz="3800" dirty="0">
                    <a:solidFill>
                      <a:schemeClr val="bg2">
                        <a:lumMod val="50000"/>
                      </a:schemeClr>
                    </a:solidFill>
                    <a:latin typeface="Roboto" panose="02000000000000000000" pitchFamily="2" charset="0"/>
                    <a:ea typeface="Roboto" panose="02000000000000000000" pitchFamily="2" charset="0"/>
                  </a:rPr>
                  <a:t>data </a:t>
                </a:r>
                <a:r>
                  <a:rPr lang="es-CO" sz="3800" dirty="0" err="1">
                    <a:solidFill>
                      <a:schemeClr val="bg2">
                        <a:lumMod val="50000"/>
                      </a:schemeClr>
                    </a:solidFill>
                    <a:latin typeface="Roboto" panose="02000000000000000000" pitchFamily="2" charset="0"/>
                    <a:ea typeface="Roboto" panose="02000000000000000000" pitchFamily="2" charset="0"/>
                  </a:rPr>
                  <a:t>with</a:t>
                </a:r>
                <a:r>
                  <a:rPr lang="es-CO" sz="3800" dirty="0">
                    <a:solidFill>
                      <a:schemeClr val="bg2">
                        <a:lumMod val="50000"/>
                      </a:schemeClr>
                    </a:solidFill>
                    <a:latin typeface="Roboto" panose="02000000000000000000" pitchFamily="2" charset="0"/>
                    <a:ea typeface="Roboto" panose="02000000000000000000" pitchFamily="2" charset="0"/>
                  </a:rPr>
                  <a:t> mean  0 and standard </a:t>
                </a:r>
                <a:r>
                  <a:rPr lang="es-CO" sz="3800" dirty="0" err="1">
                    <a:solidFill>
                      <a:schemeClr val="bg2">
                        <a:lumMod val="50000"/>
                      </a:schemeClr>
                    </a:solidFill>
                    <a:latin typeface="Roboto" panose="02000000000000000000" pitchFamily="2" charset="0"/>
                    <a:ea typeface="Roboto" panose="02000000000000000000" pitchFamily="2" charset="0"/>
                  </a:rPr>
                  <a:t>deviation</a:t>
                </a:r>
                <a:r>
                  <a:rPr lang="es-CO" sz="3800" dirty="0">
                    <a:solidFill>
                      <a:schemeClr val="bg2">
                        <a:lumMod val="50000"/>
                      </a:schemeClr>
                    </a:solidFill>
                    <a:latin typeface="Roboto" panose="02000000000000000000" pitchFamily="2" charset="0"/>
                    <a:ea typeface="Roboto" panose="02000000000000000000" pitchFamily="2" charset="0"/>
                  </a:rPr>
                  <a:t> 1.</a:t>
                </a:r>
              </a:p>
              <a:p>
                <a:pPr algn="just">
                  <a:buFont typeface="Wingdings" panose="05000000000000000000" pitchFamily="2" charset="2"/>
                  <a:buChar char="§"/>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3800" i="1" smtClean="0">
                              <a:solidFill>
                                <a:schemeClr val="bg2">
                                  <a:lumMod val="50000"/>
                                </a:schemeClr>
                              </a:solidFill>
                              <a:latin typeface="Cambria Math" panose="02040503050406030204" pitchFamily="18" charset="0"/>
                              <a:ea typeface="Roboto" panose="02000000000000000000" pitchFamily="2" charset="0"/>
                            </a:rPr>
                          </m:ctrlPr>
                        </m:sSubPr>
                        <m:e>
                          <m:r>
                            <a:rPr lang="es-CO" sz="3800" b="0" i="1" smtClean="0">
                              <a:solidFill>
                                <a:schemeClr val="bg2">
                                  <a:lumMod val="50000"/>
                                </a:schemeClr>
                              </a:solidFill>
                              <a:latin typeface="Cambria Math" panose="02040503050406030204" pitchFamily="18" charset="0"/>
                              <a:ea typeface="Roboto" panose="02000000000000000000" pitchFamily="2" charset="0"/>
                            </a:rPr>
                            <m:t>𝑥</m:t>
                          </m:r>
                        </m:e>
                        <m:sub>
                          <m:r>
                            <a:rPr lang="es-CO" sz="3800" b="0" i="1" smtClean="0">
                              <a:solidFill>
                                <a:schemeClr val="bg2">
                                  <a:lumMod val="50000"/>
                                </a:schemeClr>
                              </a:solidFill>
                              <a:latin typeface="Cambria Math" panose="02040503050406030204" pitchFamily="18" charset="0"/>
                              <a:ea typeface="Roboto" panose="02000000000000000000" pitchFamily="2" charset="0"/>
                            </a:rPr>
                            <m:t>𝑛</m:t>
                          </m:r>
                        </m:sub>
                      </m:sSub>
                      <m:r>
                        <a:rPr lang="es-CO" sz="3800" b="0" i="1" smtClean="0">
                          <a:solidFill>
                            <a:schemeClr val="bg2">
                              <a:lumMod val="50000"/>
                            </a:schemeClr>
                          </a:solidFill>
                          <a:latin typeface="Cambria Math" panose="02040503050406030204" pitchFamily="18" charset="0"/>
                          <a:ea typeface="Roboto" panose="02000000000000000000" pitchFamily="2" charset="0"/>
                        </a:rPr>
                        <m:t>=</m:t>
                      </m:r>
                      <m:f>
                        <m:fPr>
                          <m:ctrlPr>
                            <a:rPr lang="es-CO" sz="3800" b="0" i="1" smtClean="0">
                              <a:solidFill>
                                <a:schemeClr val="bg2">
                                  <a:lumMod val="50000"/>
                                </a:schemeClr>
                              </a:solidFill>
                              <a:latin typeface="Cambria Math" panose="02040503050406030204" pitchFamily="18" charset="0"/>
                              <a:ea typeface="Roboto" panose="02000000000000000000" pitchFamily="2" charset="0"/>
                            </a:rPr>
                          </m:ctrlPr>
                        </m:fPr>
                        <m:num>
                          <m:r>
                            <a:rPr lang="es-CO" sz="3800" i="1">
                              <a:solidFill>
                                <a:schemeClr val="bg2">
                                  <a:lumMod val="50000"/>
                                </a:schemeClr>
                              </a:solidFill>
                              <a:latin typeface="Cambria Math" panose="02040503050406030204" pitchFamily="18" charset="0"/>
                              <a:ea typeface="Roboto" panose="02000000000000000000" pitchFamily="2" charset="0"/>
                            </a:rPr>
                            <m:t>𝑥</m:t>
                          </m:r>
                          <m:r>
                            <a:rPr lang="es-CO" sz="3800" i="1">
                              <a:solidFill>
                                <a:schemeClr val="bg2">
                                  <a:lumMod val="50000"/>
                                </a:schemeClr>
                              </a:solidFill>
                              <a:latin typeface="Cambria Math" panose="02040503050406030204" pitchFamily="18" charset="0"/>
                              <a:ea typeface="Roboto" panose="02000000000000000000" pitchFamily="2" charset="0"/>
                            </a:rPr>
                            <m:t>−</m:t>
                          </m:r>
                          <m:r>
                            <a:rPr lang="es-CO" sz="3800" i="1">
                              <a:solidFill>
                                <a:schemeClr val="bg2">
                                  <a:lumMod val="50000"/>
                                </a:schemeClr>
                              </a:solidFill>
                              <a:latin typeface="Cambria Math" panose="02040503050406030204" pitchFamily="18" charset="0"/>
                              <a:ea typeface="Cambria Math" panose="02040503050406030204" pitchFamily="18" charset="0"/>
                            </a:rPr>
                            <m:t>𝜇</m:t>
                          </m:r>
                        </m:num>
                        <m:den>
                          <m:r>
                            <a:rPr lang="es-CO" sz="3800" i="1" smtClean="0">
                              <a:solidFill>
                                <a:schemeClr val="bg2">
                                  <a:lumMod val="50000"/>
                                </a:schemeClr>
                              </a:solidFill>
                              <a:latin typeface="Cambria Math" panose="02040503050406030204" pitchFamily="18" charset="0"/>
                              <a:ea typeface="Cambria Math" panose="02040503050406030204" pitchFamily="18" charset="0"/>
                            </a:rPr>
                            <m:t>𝜎</m:t>
                          </m:r>
                        </m:den>
                      </m:f>
                    </m:oMath>
                  </m:oMathPara>
                </a14:m>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b="1" dirty="0">
                  <a:solidFill>
                    <a:schemeClr val="bg2">
                      <a:lumMod val="50000"/>
                    </a:schemeClr>
                  </a:solidFill>
                  <a:latin typeface="Roboto" panose="02000000000000000000" pitchFamily="2" charset="0"/>
                  <a:ea typeface="Roboto" panose="02000000000000000000" pitchFamily="2" charset="0"/>
                </a:endParaRPr>
              </a:p>
              <a:p>
                <a:pPr marL="0" indent="0" algn="just">
                  <a:buNone/>
                </a:pPr>
                <a:r>
                  <a:rPr lang="es-CO" sz="3800" dirty="0" err="1">
                    <a:solidFill>
                      <a:schemeClr val="bg2">
                        <a:lumMod val="50000"/>
                      </a:schemeClr>
                    </a:solidFill>
                    <a:latin typeface="Roboto" panose="02000000000000000000" pitchFamily="2" charset="0"/>
                    <a:ea typeface="Roboto" panose="02000000000000000000" pitchFamily="2" charset="0"/>
                  </a:rPr>
                  <a:t>Calculate</a:t>
                </a:r>
                <a:r>
                  <a:rPr lang="es-CO" sz="3800" dirty="0">
                    <a:solidFill>
                      <a:schemeClr val="bg2">
                        <a:lumMod val="50000"/>
                      </a:schemeClr>
                    </a:solidFill>
                    <a:latin typeface="Roboto" panose="02000000000000000000" pitchFamily="2" charset="0"/>
                    <a:ea typeface="Roboto" panose="02000000000000000000" pitchFamily="2" charset="0"/>
                  </a:rPr>
                  <a:t> mean and standard </a:t>
                </a:r>
                <a:r>
                  <a:rPr lang="es-CO" sz="3800" dirty="0" err="1">
                    <a:solidFill>
                      <a:schemeClr val="bg2">
                        <a:lumMod val="50000"/>
                      </a:schemeClr>
                    </a:solidFill>
                    <a:latin typeface="Roboto" panose="02000000000000000000" pitchFamily="2" charset="0"/>
                    <a:ea typeface="Roboto" panose="02000000000000000000" pitchFamily="2" charset="0"/>
                  </a:rPr>
                  <a:t>deviation</a:t>
                </a:r>
                <a:r>
                  <a:rPr lang="es-CO" sz="3800" dirty="0">
                    <a:solidFill>
                      <a:schemeClr val="bg2">
                        <a:lumMod val="50000"/>
                      </a:schemeClr>
                    </a:solidFill>
                    <a:latin typeface="Roboto" panose="02000000000000000000" pitchFamily="2" charset="0"/>
                    <a:ea typeface="Roboto" panose="02000000000000000000" pitchFamily="2" charset="0"/>
                  </a:rPr>
                  <a:t> </a:t>
                </a:r>
                <a:r>
                  <a:rPr lang="es-CO" sz="3800" dirty="0" err="1">
                    <a:solidFill>
                      <a:schemeClr val="bg2">
                        <a:lumMod val="50000"/>
                      </a:schemeClr>
                    </a:solidFill>
                    <a:latin typeface="Roboto" panose="02000000000000000000" pitchFamily="2" charset="0"/>
                    <a:ea typeface="Roboto" panose="02000000000000000000" pitchFamily="2" charset="0"/>
                  </a:rPr>
                  <a:t>for</a:t>
                </a:r>
                <a:r>
                  <a:rPr lang="es-CO" sz="3800" dirty="0">
                    <a:solidFill>
                      <a:schemeClr val="bg2">
                        <a:lumMod val="50000"/>
                      </a:schemeClr>
                    </a:solidFill>
                    <a:latin typeface="Roboto" panose="02000000000000000000" pitchFamily="2" charset="0"/>
                    <a:ea typeface="Roboto" panose="02000000000000000000" pitchFamily="2" charset="0"/>
                  </a:rPr>
                  <a:t> </a:t>
                </a:r>
                <a:r>
                  <a:rPr lang="es-CO" sz="3800" dirty="0" err="1">
                    <a:solidFill>
                      <a:schemeClr val="bg2">
                        <a:lumMod val="50000"/>
                      </a:schemeClr>
                    </a:solidFill>
                    <a:latin typeface="Roboto" panose="02000000000000000000" pitchFamily="2" charset="0"/>
                    <a:ea typeface="Roboto" panose="02000000000000000000" pitchFamily="2" charset="0"/>
                  </a:rPr>
                  <a:t>each</a:t>
                </a:r>
                <a:r>
                  <a:rPr lang="es-CO" sz="3800" dirty="0">
                    <a:solidFill>
                      <a:schemeClr val="bg2">
                        <a:lumMod val="50000"/>
                      </a:schemeClr>
                    </a:solidFill>
                    <a:latin typeface="Roboto" panose="02000000000000000000" pitchFamily="2" charset="0"/>
                    <a:ea typeface="Roboto" panose="02000000000000000000" pitchFamily="2" charset="0"/>
                  </a:rPr>
                  <a:t> </a:t>
                </a:r>
                <a:r>
                  <a:rPr lang="es-CO" sz="3800" dirty="0" err="1">
                    <a:solidFill>
                      <a:schemeClr val="bg2">
                        <a:lumMod val="50000"/>
                      </a:schemeClr>
                    </a:solidFill>
                    <a:latin typeface="Roboto" panose="02000000000000000000" pitchFamily="2" charset="0"/>
                    <a:ea typeface="Roboto" panose="02000000000000000000" pitchFamily="2" charset="0"/>
                  </a:rPr>
                  <a:t>feature</a:t>
                </a:r>
                <a:r>
                  <a:rPr lang="es-CO" sz="3800"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CO"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800"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51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777320" y="1561656"/>
                <a:ext cx="10320728" cy="4497950"/>
              </a:xfrm>
              <a:prstGeom prst="rect">
                <a:avLst/>
              </a:prstGeom>
              <a:blipFill>
                <a:blip r:embed="rId3"/>
                <a:stretch>
                  <a:fillRect l="-1949" t="-3523" r="-1949" b="-5420"/>
                </a:stretch>
              </a:blipFill>
            </p:spPr>
            <p:txBody>
              <a:bodyPr/>
              <a:lstStyle/>
              <a:p>
                <a:r>
                  <a:rPr lang="en-US">
                    <a:noFill/>
                  </a:rPr>
                  <a:t> </a:t>
                </a:r>
              </a:p>
            </p:txBody>
          </p:sp>
        </mc:Fallback>
      </mc:AlternateContent>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Background-Feature</a:t>
            </a:r>
            <a:r>
              <a:rPr lang="es-ES" sz="3200" b="1" dirty="0">
                <a:solidFill>
                  <a:schemeClr val="bg1"/>
                </a:solidFill>
                <a:latin typeface="Arial" panose="020B0604020202020204" pitchFamily="34" charset="0"/>
                <a:ea typeface="Roboto Slab" pitchFamily="2" charset="0"/>
                <a:cs typeface="Arial" panose="020B0604020202020204" pitchFamily="34" charset="0"/>
              </a:rPr>
              <a:t> </a:t>
            </a:r>
            <a:r>
              <a:rPr lang="es-ES" sz="3200" b="1" dirty="0" err="1">
                <a:solidFill>
                  <a:schemeClr val="bg1"/>
                </a:solidFill>
                <a:latin typeface="Arial" panose="020B0604020202020204" pitchFamily="34" charset="0"/>
                <a:ea typeface="Roboto Slab" pitchFamily="2" charset="0"/>
                <a:cs typeface="Arial" panose="020B0604020202020204" pitchFamily="34" charset="0"/>
              </a:rPr>
              <a:t>Scaling</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3" name="CuadroTexto 2">
            <a:extLst>
              <a:ext uri="{FF2B5EF4-FFF2-40B4-BE49-F238E27FC236}">
                <a16:creationId xmlns:a16="http://schemas.microsoft.com/office/drawing/2014/main" id="{B684AF8D-E741-4344-B2F6-7E629C8F67AC}"/>
              </a:ext>
            </a:extLst>
          </p:cNvPr>
          <p:cNvSpPr txBox="1"/>
          <p:nvPr/>
        </p:nvSpPr>
        <p:spPr>
          <a:xfrm>
            <a:off x="1143000" y="177800"/>
            <a:ext cx="184731" cy="369332"/>
          </a:xfrm>
          <a:prstGeom prst="rect">
            <a:avLst/>
          </a:prstGeom>
          <a:noFill/>
        </p:spPr>
        <p:txBody>
          <a:bodyPr wrap="none" rtlCol="0">
            <a:spAutoFit/>
          </a:bodyPr>
          <a:lstStyle/>
          <a:p>
            <a:endParaRPr lang="es-CO" dirty="0"/>
          </a:p>
        </p:txBody>
      </p:sp>
      <p:sp>
        <p:nvSpPr>
          <p:cNvPr id="4" name="CuadroTexto 3">
            <a:extLst>
              <a:ext uri="{FF2B5EF4-FFF2-40B4-BE49-F238E27FC236}">
                <a16:creationId xmlns:a16="http://schemas.microsoft.com/office/drawing/2014/main" id="{7D814160-FE8E-48F3-B91F-F4D0D5E885B0}"/>
              </a:ext>
            </a:extLst>
          </p:cNvPr>
          <p:cNvSpPr txBox="1"/>
          <p:nvPr/>
        </p:nvSpPr>
        <p:spPr>
          <a:xfrm>
            <a:off x="5638800" y="2899833"/>
            <a:ext cx="914400" cy="914400"/>
          </a:xfrm>
          <a:prstGeom prst="rect">
            <a:avLst/>
          </a:prstGeom>
          <a:noFill/>
        </p:spPr>
        <p:txBody>
          <a:bodyPr wrap="square" rtlCol="0">
            <a:spAutoFit/>
          </a:bodyPr>
          <a:lstStyle/>
          <a:p>
            <a:endParaRPr lang="es-CO" dirty="0"/>
          </a:p>
        </p:txBody>
      </p:sp>
    </p:spTree>
    <p:extLst>
      <p:ext uri="{BB962C8B-B14F-4D97-AF65-F5344CB8AC3E}">
        <p14:creationId xmlns:p14="http://schemas.microsoft.com/office/powerpoint/2010/main" val="282450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3499126"/>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4000" b="1" dirty="0">
                    <a:solidFill>
                      <a:schemeClr val="bg2">
                        <a:lumMod val="50000"/>
                      </a:schemeClr>
                    </a:solidFill>
                    <a:latin typeface="Roboto" panose="02000000000000000000" pitchFamily="2" charset="0"/>
                    <a:ea typeface="Roboto" panose="02000000000000000000" pitchFamily="2" charset="0"/>
                  </a:rPr>
                  <a:t>Covariance Matrix</a:t>
                </a:r>
              </a:p>
              <a:p>
                <a:pPr marL="0" indent="0" algn="just">
                  <a:buNone/>
                </a:pPr>
                <a:r>
                  <a:rPr lang="es-ES" sz="3800" dirty="0" err="1">
                    <a:solidFill>
                      <a:schemeClr val="bg2">
                        <a:lumMod val="50000"/>
                      </a:schemeClr>
                    </a:solidFill>
                    <a:latin typeface="Roboto" panose="02000000000000000000" pitchFamily="2" charset="0"/>
                    <a:ea typeface="Roboto" panose="02000000000000000000" pitchFamily="2" charset="0"/>
                  </a:rPr>
                  <a:t>From</a:t>
                </a:r>
                <a:r>
                  <a:rPr lang="es-ES" sz="3800" dirty="0">
                    <a:solidFill>
                      <a:schemeClr val="bg2">
                        <a:lumMod val="50000"/>
                      </a:schemeClr>
                    </a:solidFill>
                    <a:latin typeface="Roboto" panose="02000000000000000000" pitchFamily="2" charset="0"/>
                    <a:ea typeface="Roboto" panose="02000000000000000000" pitchFamily="2" charset="0"/>
                  </a:rPr>
                  <a:t> Matrix </a:t>
                </a:r>
                <a14:m>
                  <m:oMath xmlns:m="http://schemas.openxmlformats.org/officeDocument/2006/math">
                    <m:r>
                      <a:rPr lang="es-CO" sz="3800" b="1" i="1" smtClean="0">
                        <a:solidFill>
                          <a:schemeClr val="bg2">
                            <a:lumMod val="50000"/>
                          </a:schemeClr>
                        </a:solidFill>
                        <a:latin typeface="Cambria Math" panose="02040503050406030204" pitchFamily="18" charset="0"/>
                        <a:ea typeface="Roboto" panose="02000000000000000000" pitchFamily="2" charset="0"/>
                      </a:rPr>
                      <m:t>𝑿</m:t>
                    </m:r>
                  </m:oMath>
                </a14:m>
                <a:r>
                  <a:rPr lang="es-ES" sz="3800" dirty="0">
                    <a:solidFill>
                      <a:schemeClr val="bg2">
                        <a:lumMod val="50000"/>
                      </a:schemeClr>
                    </a:solidFill>
                    <a:latin typeface="Roboto" panose="02000000000000000000" pitchFamily="2" charset="0"/>
                    <a:ea typeface="Roboto" panose="02000000000000000000" pitchFamily="2" charset="0"/>
                  </a:rPr>
                  <a:t>, </a:t>
                </a:r>
                <a:r>
                  <a:rPr lang="es-ES" sz="3800" dirty="0" err="1">
                    <a:solidFill>
                      <a:schemeClr val="bg2">
                        <a:lumMod val="50000"/>
                      </a:schemeClr>
                    </a:solidFill>
                    <a:latin typeface="Roboto" panose="02000000000000000000" pitchFamily="2" charset="0"/>
                    <a:ea typeface="Roboto" panose="02000000000000000000" pitchFamily="2" charset="0"/>
                  </a:rPr>
                  <a:t>where</a:t>
                </a:r>
                <a:r>
                  <a:rPr lang="es-ES" sz="3800" dirty="0">
                    <a:solidFill>
                      <a:schemeClr val="bg2">
                        <a:lumMod val="50000"/>
                      </a:schemeClr>
                    </a:solidFill>
                    <a:latin typeface="Roboto" panose="02000000000000000000" pitchFamily="2" charset="0"/>
                    <a:ea typeface="Roboto" panose="02000000000000000000" pitchFamily="2" charset="0"/>
                  </a:rPr>
                  <a:t> </a:t>
                </a:r>
                <a:r>
                  <a:rPr lang="es-ES" sz="3800" dirty="0" err="1">
                    <a:solidFill>
                      <a:schemeClr val="bg2">
                        <a:lumMod val="50000"/>
                      </a:schemeClr>
                    </a:solidFill>
                    <a:latin typeface="Roboto" panose="02000000000000000000" pitchFamily="2" charset="0"/>
                    <a:ea typeface="Roboto" panose="02000000000000000000" pitchFamily="2" charset="0"/>
                  </a:rPr>
                  <a:t>rows</a:t>
                </a:r>
                <a:r>
                  <a:rPr lang="es-ES" sz="3800" dirty="0">
                    <a:solidFill>
                      <a:schemeClr val="bg2">
                        <a:lumMod val="50000"/>
                      </a:schemeClr>
                    </a:solidFill>
                    <a:latin typeface="Roboto" panose="02000000000000000000" pitchFamily="2" charset="0"/>
                    <a:ea typeface="Roboto" panose="02000000000000000000" pitchFamily="2" charset="0"/>
                  </a:rPr>
                  <a:t> are </a:t>
                </a:r>
                <a:r>
                  <a:rPr lang="es-ES" sz="3800" dirty="0" err="1">
                    <a:solidFill>
                      <a:schemeClr val="bg2">
                        <a:lumMod val="50000"/>
                      </a:schemeClr>
                    </a:solidFill>
                    <a:latin typeface="Roboto" panose="02000000000000000000" pitchFamily="2" charset="0"/>
                    <a:ea typeface="Roboto" panose="02000000000000000000" pitchFamily="2" charset="0"/>
                  </a:rPr>
                  <a:t>observations</a:t>
                </a:r>
                <a:r>
                  <a:rPr lang="es-ES" sz="3800" dirty="0">
                    <a:solidFill>
                      <a:schemeClr val="bg2">
                        <a:lumMod val="50000"/>
                      </a:schemeClr>
                    </a:solidFill>
                    <a:latin typeface="Roboto" panose="02000000000000000000" pitchFamily="2" charset="0"/>
                    <a:ea typeface="Roboto" panose="02000000000000000000" pitchFamily="2" charset="0"/>
                  </a:rPr>
                  <a:t> and </a:t>
                </a:r>
                <a:r>
                  <a:rPr lang="es-ES" sz="3800" dirty="0" err="1">
                    <a:solidFill>
                      <a:schemeClr val="bg2">
                        <a:lumMod val="50000"/>
                      </a:schemeClr>
                    </a:solidFill>
                    <a:latin typeface="Roboto" panose="02000000000000000000" pitchFamily="2" charset="0"/>
                    <a:ea typeface="Roboto" panose="02000000000000000000" pitchFamily="2" charset="0"/>
                  </a:rPr>
                  <a:t>columns</a:t>
                </a:r>
                <a:r>
                  <a:rPr lang="es-ES" sz="3800" dirty="0">
                    <a:solidFill>
                      <a:schemeClr val="bg2">
                        <a:lumMod val="50000"/>
                      </a:schemeClr>
                    </a:solidFill>
                    <a:latin typeface="Roboto" panose="02000000000000000000" pitchFamily="2" charset="0"/>
                    <a:ea typeface="Roboto" panose="02000000000000000000" pitchFamily="2" charset="0"/>
                  </a:rPr>
                  <a:t> are variables (</a:t>
                </a:r>
                <a:r>
                  <a:rPr lang="es-ES" sz="3800" dirty="0" err="1">
                    <a:solidFill>
                      <a:schemeClr val="bg2">
                        <a:lumMod val="50000"/>
                      </a:schemeClr>
                    </a:solidFill>
                    <a:latin typeface="Roboto" panose="02000000000000000000" pitchFamily="2" charset="0"/>
                    <a:ea typeface="Roboto" panose="02000000000000000000" pitchFamily="2" charset="0"/>
                  </a:rPr>
                  <a:t>features</a:t>
                </a:r>
                <a:r>
                  <a:rPr lang="es-ES" sz="3800" dirty="0">
                    <a:solidFill>
                      <a:schemeClr val="bg2">
                        <a:lumMod val="50000"/>
                      </a:schemeClr>
                    </a:solidFill>
                    <a:latin typeface="Roboto" panose="02000000000000000000" pitchFamily="2" charset="0"/>
                    <a:ea typeface="Roboto" panose="02000000000000000000" pitchFamily="2" charset="0"/>
                  </a:rPr>
                  <a:t>):</a:t>
                </a:r>
              </a:p>
              <a:p>
                <a:pPr marL="0" indent="0" algn="just">
                  <a:buNone/>
                </a:pPr>
                <a:endParaRPr lang="es-ES" sz="3800" dirty="0">
                  <a:solidFill>
                    <a:schemeClr val="bg2">
                      <a:lumMod val="50000"/>
                    </a:schemeClr>
                  </a:solidFill>
                  <a:latin typeface="Roboto" panose="02000000000000000000" pitchFamily="2" charset="0"/>
                  <a:ea typeface="Roboto" panose="02000000000000000000" pitchFamily="2" charset="0"/>
                </a:endParaRPr>
              </a:p>
              <a:p>
                <a:pPr algn="just">
                  <a:buFont typeface="Wingdings" panose="05000000000000000000" pitchFamily="2" charset="2"/>
                  <a:buChar char="§"/>
                </a:pPr>
                <a:r>
                  <a:rPr lang="es-ES" sz="3800" b="1" dirty="0">
                    <a:solidFill>
                      <a:schemeClr val="bg2">
                        <a:lumMod val="50000"/>
                      </a:schemeClr>
                    </a:solidFill>
                    <a:latin typeface="Roboto" panose="02000000000000000000" pitchFamily="2" charset="0"/>
                    <a:ea typeface="Roboto" panose="02000000000000000000" pitchFamily="2" charset="0"/>
                  </a:rPr>
                  <a:t>Center </a:t>
                </a:r>
                <a:r>
                  <a:rPr lang="es-ES" sz="3800" b="1" dirty="0" err="1">
                    <a:solidFill>
                      <a:schemeClr val="bg2">
                        <a:lumMod val="50000"/>
                      </a:schemeClr>
                    </a:solidFill>
                    <a:latin typeface="Roboto" panose="02000000000000000000" pitchFamily="2" charset="0"/>
                    <a:ea typeface="Roboto" panose="02000000000000000000" pitchFamily="2" charset="0"/>
                  </a:rPr>
                  <a:t>the</a:t>
                </a:r>
                <a:r>
                  <a:rPr lang="es-ES" sz="3800" b="1" dirty="0">
                    <a:solidFill>
                      <a:schemeClr val="bg2">
                        <a:lumMod val="50000"/>
                      </a:schemeClr>
                    </a:solidFill>
                    <a:latin typeface="Roboto" panose="02000000000000000000" pitchFamily="2" charset="0"/>
                    <a:ea typeface="Roboto" panose="02000000000000000000" pitchFamily="2" charset="0"/>
                  </a:rPr>
                  <a:t> data: </a:t>
                </a:r>
                <a:r>
                  <a:rPr lang="es-ES" sz="3800" dirty="0" err="1">
                    <a:solidFill>
                      <a:schemeClr val="bg2">
                        <a:lumMod val="50000"/>
                      </a:schemeClr>
                    </a:solidFill>
                    <a:latin typeface="Roboto" panose="02000000000000000000" pitchFamily="2" charset="0"/>
                    <a:ea typeface="Roboto" panose="02000000000000000000" pitchFamily="2" charset="0"/>
                  </a:rPr>
                  <a:t>subtract</a:t>
                </a:r>
                <a:r>
                  <a:rPr lang="es-ES" sz="3800" dirty="0">
                    <a:solidFill>
                      <a:schemeClr val="bg2">
                        <a:lumMod val="50000"/>
                      </a:schemeClr>
                    </a:solidFill>
                    <a:latin typeface="Roboto" panose="02000000000000000000" pitchFamily="2" charset="0"/>
                    <a:ea typeface="Roboto" panose="02000000000000000000" pitchFamily="2" charset="0"/>
                  </a:rPr>
                  <a:t> </a:t>
                </a:r>
                <a:r>
                  <a:rPr lang="es-ES" sz="3800" dirty="0" err="1">
                    <a:solidFill>
                      <a:schemeClr val="bg2">
                        <a:lumMod val="50000"/>
                      </a:schemeClr>
                    </a:solidFill>
                    <a:latin typeface="Roboto" panose="02000000000000000000" pitchFamily="2" charset="0"/>
                    <a:ea typeface="Roboto" panose="02000000000000000000" pitchFamily="2" charset="0"/>
                  </a:rPr>
                  <a:t>the</a:t>
                </a:r>
                <a:r>
                  <a:rPr lang="es-ES" sz="3800" dirty="0">
                    <a:solidFill>
                      <a:schemeClr val="bg2">
                        <a:lumMod val="50000"/>
                      </a:schemeClr>
                    </a:solidFill>
                    <a:latin typeface="Roboto" panose="02000000000000000000" pitchFamily="2" charset="0"/>
                    <a:ea typeface="Roboto" panose="02000000000000000000" pitchFamily="2" charset="0"/>
                  </a:rPr>
                  <a:t> mean </a:t>
                </a:r>
                <a:r>
                  <a:rPr lang="es-ES" sz="3800" dirty="0" err="1">
                    <a:solidFill>
                      <a:schemeClr val="bg2">
                        <a:lumMod val="50000"/>
                      </a:schemeClr>
                    </a:solidFill>
                    <a:latin typeface="Roboto" panose="02000000000000000000" pitchFamily="2" charset="0"/>
                    <a:ea typeface="Roboto" panose="02000000000000000000" pitchFamily="2" charset="0"/>
                  </a:rPr>
                  <a:t>of</a:t>
                </a:r>
                <a:r>
                  <a:rPr lang="es-ES" sz="3800" dirty="0">
                    <a:solidFill>
                      <a:schemeClr val="bg2">
                        <a:lumMod val="50000"/>
                      </a:schemeClr>
                    </a:solidFill>
                    <a:latin typeface="Roboto" panose="02000000000000000000" pitchFamily="2" charset="0"/>
                    <a:ea typeface="Roboto" panose="02000000000000000000" pitchFamily="2" charset="0"/>
                  </a:rPr>
                  <a:t> </a:t>
                </a:r>
                <a:r>
                  <a:rPr lang="es-ES" sz="3800" dirty="0" err="1">
                    <a:solidFill>
                      <a:schemeClr val="bg2">
                        <a:lumMod val="50000"/>
                      </a:schemeClr>
                    </a:solidFill>
                    <a:latin typeface="Roboto" panose="02000000000000000000" pitchFamily="2" charset="0"/>
                    <a:ea typeface="Roboto" panose="02000000000000000000" pitchFamily="2" charset="0"/>
                  </a:rPr>
                  <a:t>each</a:t>
                </a:r>
                <a:r>
                  <a:rPr lang="es-ES" sz="3800" dirty="0">
                    <a:solidFill>
                      <a:schemeClr val="bg2">
                        <a:lumMod val="50000"/>
                      </a:schemeClr>
                    </a:solidFill>
                    <a:latin typeface="Roboto" panose="02000000000000000000" pitchFamily="2" charset="0"/>
                    <a:ea typeface="Roboto" panose="02000000000000000000" pitchFamily="2" charset="0"/>
                  </a:rPr>
                  <a:t> variable. </a:t>
                </a:r>
                <a:r>
                  <a:rPr lang="es-ES" sz="3800" dirty="0" err="1">
                    <a:solidFill>
                      <a:schemeClr val="bg2">
                        <a:lumMod val="50000"/>
                      </a:schemeClr>
                    </a:solidFill>
                    <a:latin typeface="Roboto" panose="02000000000000000000" pitchFamily="2" charset="0"/>
                    <a:ea typeface="Roboto" panose="02000000000000000000" pitchFamily="2" charset="0"/>
                  </a:rPr>
                  <a:t>For</a:t>
                </a:r>
                <a:r>
                  <a:rPr lang="es-ES" sz="3800" dirty="0">
                    <a:solidFill>
                      <a:schemeClr val="bg2">
                        <a:lumMod val="50000"/>
                      </a:schemeClr>
                    </a:solidFill>
                    <a:latin typeface="Roboto" panose="02000000000000000000" pitchFamily="2" charset="0"/>
                    <a:ea typeface="Roboto" panose="02000000000000000000" pitchFamily="2" charset="0"/>
                  </a:rPr>
                  <a:t> </a:t>
                </a:r>
                <a:r>
                  <a:rPr lang="es-ES" sz="3800" dirty="0" err="1">
                    <a:solidFill>
                      <a:schemeClr val="bg2">
                        <a:lumMod val="50000"/>
                      </a:schemeClr>
                    </a:solidFill>
                    <a:latin typeface="Roboto" panose="02000000000000000000" pitchFamily="2" charset="0"/>
                    <a:ea typeface="Roboto" panose="02000000000000000000" pitchFamily="2" charset="0"/>
                  </a:rPr>
                  <a:t>each</a:t>
                </a:r>
                <a:r>
                  <a:rPr lang="es-ES" sz="3800" dirty="0">
                    <a:solidFill>
                      <a:schemeClr val="bg2">
                        <a:lumMod val="50000"/>
                      </a:schemeClr>
                    </a:solidFill>
                    <a:latin typeface="Roboto" panose="02000000000000000000" pitchFamily="2" charset="0"/>
                    <a:ea typeface="Roboto" panose="02000000000000000000" pitchFamily="2" charset="0"/>
                  </a:rPr>
                  <a:t> columna </a:t>
                </a:r>
                <a14:m>
                  <m:oMath xmlns:m="http://schemas.openxmlformats.org/officeDocument/2006/math">
                    <m:r>
                      <a:rPr lang="es-CO" sz="3800" b="0" i="1" smtClean="0">
                        <a:solidFill>
                          <a:schemeClr val="bg2">
                            <a:lumMod val="50000"/>
                          </a:schemeClr>
                        </a:solidFill>
                        <a:latin typeface="Cambria Math" panose="02040503050406030204" pitchFamily="18" charset="0"/>
                        <a:ea typeface="Roboto" panose="02000000000000000000" pitchFamily="2" charset="0"/>
                      </a:rPr>
                      <m:t>𝑗</m:t>
                    </m:r>
                  </m:oMath>
                </a14:m>
                <a:r>
                  <a:rPr lang="es-ES" sz="3800" dirty="0">
                    <a:solidFill>
                      <a:schemeClr val="bg2">
                        <a:lumMod val="50000"/>
                      </a:schemeClr>
                    </a:solidFill>
                    <a:latin typeface="Roboto" panose="02000000000000000000" pitchFamily="2" charset="0"/>
                    <a:ea typeface="Roboto" panose="02000000000000000000" pitchFamily="2" charset="0"/>
                  </a:rPr>
                  <a:t> in </a:t>
                </a:r>
                <a14:m>
                  <m:oMath xmlns:m="http://schemas.openxmlformats.org/officeDocument/2006/math">
                    <m:r>
                      <a:rPr lang="es-CO" sz="3800" b="1" i="1">
                        <a:solidFill>
                          <a:schemeClr val="bg2">
                            <a:lumMod val="50000"/>
                          </a:schemeClr>
                        </a:solidFill>
                        <a:latin typeface="Cambria Math" panose="02040503050406030204" pitchFamily="18" charset="0"/>
                        <a:ea typeface="Roboto" panose="02000000000000000000" pitchFamily="2" charset="0"/>
                      </a:rPr>
                      <m:t>𝑿</m:t>
                    </m:r>
                  </m:oMath>
                </a14:m>
                <a:r>
                  <a:rPr lang="es-ES" sz="3800" dirty="0">
                    <a:solidFill>
                      <a:schemeClr val="bg2">
                        <a:lumMod val="50000"/>
                      </a:schemeClr>
                    </a:solidFill>
                    <a:latin typeface="Roboto" panose="02000000000000000000" pitchFamily="2" charset="0"/>
                    <a:ea typeface="Roboto" panose="02000000000000000000" pitchFamily="2" charset="0"/>
                  </a:rPr>
                  <a:t>, </a:t>
                </a:r>
                <a:r>
                  <a:rPr lang="es-ES" sz="3800" dirty="0" err="1">
                    <a:solidFill>
                      <a:schemeClr val="bg2">
                        <a:lumMod val="50000"/>
                      </a:schemeClr>
                    </a:solidFill>
                    <a:latin typeface="Roboto" panose="02000000000000000000" pitchFamily="2" charset="0"/>
                    <a:ea typeface="Roboto" panose="02000000000000000000" pitchFamily="2" charset="0"/>
                  </a:rPr>
                  <a:t>calculate</a:t>
                </a:r>
                <a:r>
                  <a:rPr lang="es-ES" sz="3800" dirty="0">
                    <a:solidFill>
                      <a:schemeClr val="bg2">
                        <a:lumMod val="50000"/>
                      </a:schemeClr>
                    </a:solidFill>
                    <a:latin typeface="Roboto" panose="02000000000000000000" pitchFamily="2" charset="0"/>
                    <a:ea typeface="Roboto" panose="02000000000000000000" pitchFamily="2" charset="0"/>
                  </a:rPr>
                  <a:t> </a:t>
                </a:r>
                <a:r>
                  <a:rPr lang="es-ES" sz="3800" dirty="0" err="1">
                    <a:solidFill>
                      <a:schemeClr val="bg2">
                        <a:lumMod val="50000"/>
                      </a:schemeClr>
                    </a:solidFill>
                    <a:latin typeface="Roboto" panose="02000000000000000000" pitchFamily="2" charset="0"/>
                    <a:ea typeface="Roboto" panose="02000000000000000000" pitchFamily="2" charset="0"/>
                  </a:rPr>
                  <a:t>the</a:t>
                </a:r>
                <a:r>
                  <a:rPr lang="es-ES" sz="3800" dirty="0">
                    <a:solidFill>
                      <a:schemeClr val="bg2">
                        <a:lumMod val="50000"/>
                      </a:schemeClr>
                    </a:solidFill>
                    <a:latin typeface="Roboto" panose="02000000000000000000" pitchFamily="2" charset="0"/>
                    <a:ea typeface="Roboto" panose="02000000000000000000" pitchFamily="2" charset="0"/>
                  </a:rPr>
                  <a:t> mean </a:t>
                </a:r>
                <a14:m>
                  <m:oMath xmlns:m="http://schemas.openxmlformats.org/officeDocument/2006/math">
                    <m:sSub>
                      <m:sSubPr>
                        <m:ctrlPr>
                          <a:rPr lang="es-ES" sz="3800" i="1" smtClean="0">
                            <a:solidFill>
                              <a:schemeClr val="bg2">
                                <a:lumMod val="50000"/>
                              </a:schemeClr>
                            </a:solidFill>
                            <a:latin typeface="Cambria Math" panose="02040503050406030204" pitchFamily="18" charset="0"/>
                            <a:ea typeface="Roboto" panose="02000000000000000000" pitchFamily="2" charset="0"/>
                          </a:rPr>
                        </m:ctrlPr>
                      </m:sSubPr>
                      <m:e>
                        <m:r>
                          <a:rPr lang="es-ES" sz="3800" i="1" smtClean="0">
                            <a:solidFill>
                              <a:schemeClr val="bg2">
                                <a:lumMod val="50000"/>
                              </a:schemeClr>
                            </a:solidFill>
                            <a:latin typeface="Cambria Math" panose="02040503050406030204" pitchFamily="18" charset="0"/>
                            <a:ea typeface="Cambria Math" panose="02040503050406030204" pitchFamily="18" charset="0"/>
                          </a:rPr>
                          <m:t>𝜇</m:t>
                        </m:r>
                      </m:e>
                      <m:sub>
                        <m:r>
                          <a:rPr lang="es-CO" sz="3800" b="0" i="1" smtClean="0">
                            <a:solidFill>
                              <a:schemeClr val="bg2">
                                <a:lumMod val="50000"/>
                              </a:schemeClr>
                            </a:solidFill>
                            <a:latin typeface="Cambria Math" panose="02040503050406030204" pitchFamily="18" charset="0"/>
                            <a:ea typeface="Roboto" panose="02000000000000000000" pitchFamily="2" charset="0"/>
                          </a:rPr>
                          <m:t>𝑗</m:t>
                        </m:r>
                      </m:sub>
                    </m:sSub>
                  </m:oMath>
                </a14:m>
                <a:r>
                  <a:rPr lang="es-ES" sz="3800" dirty="0">
                    <a:solidFill>
                      <a:schemeClr val="bg2">
                        <a:lumMod val="50000"/>
                      </a:schemeClr>
                    </a:solidFill>
                    <a:latin typeface="Roboto" panose="02000000000000000000" pitchFamily="2" charset="0"/>
                    <a:ea typeface="Roboto" panose="02000000000000000000" pitchFamily="2" charset="0"/>
                  </a:rPr>
                  <a:t> and </a:t>
                </a:r>
                <a:r>
                  <a:rPr lang="es-ES" sz="3800" dirty="0" err="1">
                    <a:solidFill>
                      <a:schemeClr val="bg2">
                        <a:lumMod val="50000"/>
                      </a:schemeClr>
                    </a:solidFill>
                    <a:latin typeface="Roboto" panose="02000000000000000000" pitchFamily="2" charset="0"/>
                    <a:ea typeface="Roboto" panose="02000000000000000000" pitchFamily="2" charset="0"/>
                  </a:rPr>
                  <a:t>subtract</a:t>
                </a:r>
                <a:r>
                  <a:rPr lang="es-ES" sz="38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sSub>
                      <m:sSubPr>
                        <m:ctrlPr>
                          <a:rPr lang="es-ES" sz="3800" i="1">
                            <a:solidFill>
                              <a:schemeClr val="bg2">
                                <a:lumMod val="50000"/>
                              </a:schemeClr>
                            </a:solidFill>
                            <a:latin typeface="Cambria Math" panose="02040503050406030204" pitchFamily="18" charset="0"/>
                            <a:ea typeface="Roboto" panose="02000000000000000000" pitchFamily="2" charset="0"/>
                          </a:rPr>
                        </m:ctrlPr>
                      </m:sSubPr>
                      <m:e>
                        <m:r>
                          <a:rPr lang="es-ES" sz="3800" i="1">
                            <a:solidFill>
                              <a:schemeClr val="bg2">
                                <a:lumMod val="50000"/>
                              </a:schemeClr>
                            </a:solidFill>
                            <a:latin typeface="Cambria Math" panose="02040503050406030204" pitchFamily="18" charset="0"/>
                            <a:ea typeface="Cambria Math" panose="02040503050406030204" pitchFamily="18" charset="0"/>
                          </a:rPr>
                          <m:t>𝜇</m:t>
                        </m:r>
                      </m:e>
                      <m:sub>
                        <m:r>
                          <a:rPr lang="es-CO" sz="3800" i="1">
                            <a:solidFill>
                              <a:schemeClr val="bg2">
                                <a:lumMod val="50000"/>
                              </a:schemeClr>
                            </a:solidFill>
                            <a:latin typeface="Cambria Math" panose="02040503050406030204" pitchFamily="18" charset="0"/>
                            <a:ea typeface="Roboto" panose="02000000000000000000" pitchFamily="2" charset="0"/>
                          </a:rPr>
                          <m:t>𝑗</m:t>
                        </m:r>
                      </m:sub>
                    </m:sSub>
                  </m:oMath>
                </a14:m>
                <a:r>
                  <a:rPr lang="es-ES" sz="3800" dirty="0">
                    <a:solidFill>
                      <a:schemeClr val="bg2">
                        <a:lumMod val="50000"/>
                      </a:schemeClr>
                    </a:solidFill>
                    <a:latin typeface="Roboto" panose="02000000000000000000" pitchFamily="2" charset="0"/>
                    <a:ea typeface="Roboto" panose="02000000000000000000" pitchFamily="2" charset="0"/>
                  </a:rPr>
                  <a:t> </a:t>
                </a:r>
                <a:r>
                  <a:rPr lang="es-ES" sz="3800" dirty="0" err="1">
                    <a:solidFill>
                      <a:schemeClr val="bg2">
                        <a:lumMod val="50000"/>
                      </a:schemeClr>
                    </a:solidFill>
                    <a:latin typeface="Roboto" panose="02000000000000000000" pitchFamily="2" charset="0"/>
                    <a:ea typeface="Roboto" panose="02000000000000000000" pitchFamily="2" charset="0"/>
                  </a:rPr>
                  <a:t>from</a:t>
                </a:r>
                <a:r>
                  <a:rPr lang="es-ES" sz="3800" dirty="0">
                    <a:solidFill>
                      <a:schemeClr val="bg2">
                        <a:lumMod val="50000"/>
                      </a:schemeClr>
                    </a:solidFill>
                    <a:latin typeface="Roboto" panose="02000000000000000000" pitchFamily="2" charset="0"/>
                    <a:ea typeface="Roboto" panose="02000000000000000000" pitchFamily="2" charset="0"/>
                  </a:rPr>
                  <a:t> </a:t>
                </a:r>
                <a:r>
                  <a:rPr lang="es-ES" sz="3800" dirty="0" err="1">
                    <a:solidFill>
                      <a:schemeClr val="bg2">
                        <a:lumMod val="50000"/>
                      </a:schemeClr>
                    </a:solidFill>
                    <a:latin typeface="Roboto" panose="02000000000000000000" pitchFamily="2" charset="0"/>
                    <a:ea typeface="Roboto" panose="02000000000000000000" pitchFamily="2" charset="0"/>
                  </a:rPr>
                  <a:t>every</a:t>
                </a:r>
                <a:r>
                  <a:rPr lang="es-ES" sz="3800" dirty="0">
                    <a:solidFill>
                      <a:schemeClr val="bg2">
                        <a:lumMod val="50000"/>
                      </a:schemeClr>
                    </a:solidFill>
                    <a:latin typeface="Roboto" panose="02000000000000000000" pitchFamily="2" charset="0"/>
                    <a:ea typeface="Roboto" panose="02000000000000000000" pitchFamily="2" charset="0"/>
                  </a:rPr>
                  <a:t> </a:t>
                </a:r>
                <a:r>
                  <a:rPr lang="es-ES" sz="3800" dirty="0" err="1">
                    <a:solidFill>
                      <a:schemeClr val="bg2">
                        <a:lumMod val="50000"/>
                      </a:schemeClr>
                    </a:solidFill>
                    <a:latin typeface="Roboto" panose="02000000000000000000" pitchFamily="2" charset="0"/>
                    <a:ea typeface="Roboto" panose="02000000000000000000" pitchFamily="2" charset="0"/>
                  </a:rPr>
                  <a:t>element</a:t>
                </a:r>
                <a:r>
                  <a:rPr lang="es-ES" sz="3800" dirty="0">
                    <a:solidFill>
                      <a:schemeClr val="bg2">
                        <a:lumMod val="50000"/>
                      </a:schemeClr>
                    </a:solidFill>
                    <a:latin typeface="Roboto" panose="02000000000000000000" pitchFamily="2" charset="0"/>
                    <a:ea typeface="Roboto" panose="02000000000000000000" pitchFamily="2" charset="0"/>
                  </a:rPr>
                  <a:t> in </a:t>
                </a:r>
                <a:r>
                  <a:rPr lang="es-ES" sz="3800" dirty="0" err="1">
                    <a:solidFill>
                      <a:schemeClr val="bg2">
                        <a:lumMod val="50000"/>
                      </a:schemeClr>
                    </a:solidFill>
                    <a:latin typeface="Roboto" panose="02000000000000000000" pitchFamily="2" charset="0"/>
                    <a:ea typeface="Roboto" panose="02000000000000000000" pitchFamily="2" charset="0"/>
                  </a:rPr>
                  <a:t>the</a:t>
                </a:r>
                <a:r>
                  <a:rPr lang="es-ES" sz="3800" dirty="0">
                    <a:solidFill>
                      <a:schemeClr val="bg2">
                        <a:lumMod val="50000"/>
                      </a:schemeClr>
                    </a:solidFill>
                    <a:latin typeface="Roboto" panose="02000000000000000000" pitchFamily="2" charset="0"/>
                    <a:ea typeface="Roboto" panose="02000000000000000000" pitchFamily="2" charset="0"/>
                  </a:rPr>
                  <a:t> </a:t>
                </a:r>
                <a:r>
                  <a:rPr lang="es-ES" sz="3800" dirty="0" err="1">
                    <a:solidFill>
                      <a:schemeClr val="bg2">
                        <a:lumMod val="50000"/>
                      </a:schemeClr>
                    </a:solidFill>
                    <a:latin typeface="Roboto" panose="02000000000000000000" pitchFamily="2" charset="0"/>
                    <a:ea typeface="Roboto" panose="02000000000000000000" pitchFamily="2" charset="0"/>
                  </a:rPr>
                  <a:t>column</a:t>
                </a: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38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51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2312394"/>
                <a:ext cx="10320728" cy="3499126"/>
              </a:xfrm>
              <a:prstGeom prst="rect">
                <a:avLst/>
              </a:prstGeom>
              <a:blipFill>
                <a:blip r:embed="rId3"/>
                <a:stretch>
                  <a:fillRect l="-1654" t="-5226" r="-1477"/>
                </a:stretch>
              </a:blipFill>
            </p:spPr>
            <p:txBody>
              <a:bodyPr/>
              <a:lstStyle/>
              <a:p>
                <a:r>
                  <a:rPr lang="en-US">
                    <a:noFill/>
                  </a:rPr>
                  <a:t> </a:t>
                </a:r>
              </a:p>
            </p:txBody>
          </p:sp>
        </mc:Fallback>
      </mc:AlternateContent>
      <p:sp>
        <p:nvSpPr>
          <p:cNvPr id="66" name="Título 1">
            <a:extLst>
              <a:ext uri="{FF2B5EF4-FFF2-40B4-BE49-F238E27FC236}">
                <a16:creationId xmlns:a16="http://schemas.microsoft.com/office/drawing/2014/main" id="{0B4378A5-6443-4479-A013-4920D3E0C62F}"/>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Background-Covariance</a:t>
            </a:r>
            <a:r>
              <a:rPr lang="es-ES" sz="3200" b="1" dirty="0">
                <a:solidFill>
                  <a:schemeClr val="bg1"/>
                </a:solidFill>
                <a:latin typeface="Arial" panose="020B0604020202020204" pitchFamily="34" charset="0"/>
                <a:ea typeface="Roboto Slab" pitchFamily="2" charset="0"/>
                <a:cs typeface="Arial" panose="020B0604020202020204" pitchFamily="34" charset="0"/>
              </a:rPr>
              <a:t> Matrix</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Tree>
    <p:extLst>
      <p:ext uri="{BB962C8B-B14F-4D97-AF65-F5344CB8AC3E}">
        <p14:creationId xmlns:p14="http://schemas.microsoft.com/office/powerpoint/2010/main" val="3802721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34991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s-ES" sz="4000" b="1" dirty="0">
                  <a:solidFill>
                    <a:schemeClr val="bg2">
                      <a:lumMod val="50000"/>
                    </a:schemeClr>
                  </a:solidFill>
                  <a:latin typeface="Roboto" panose="02000000000000000000" pitchFamily="2" charset="0"/>
                  <a:ea typeface="Roboto" panose="02000000000000000000" pitchFamily="2" charset="0"/>
                </a:endParaRPr>
              </a:p>
              <a:p>
                <a:pPr algn="just">
                  <a:lnSpc>
                    <a:spcPct val="80000"/>
                  </a:lnSpc>
                  <a:buFont typeface="Wingdings" panose="05000000000000000000" pitchFamily="2" charset="2"/>
                  <a:buChar char="§"/>
                </a:pPr>
                <a:r>
                  <a:rPr lang="es-CO" sz="3200" b="1" dirty="0" err="1">
                    <a:solidFill>
                      <a:schemeClr val="bg2">
                        <a:lumMod val="50000"/>
                      </a:schemeClr>
                    </a:solidFill>
                    <a:latin typeface="Roboto" panose="02000000000000000000" pitchFamily="2" charset="0"/>
                    <a:ea typeface="Roboto" panose="02000000000000000000" pitchFamily="2" charset="0"/>
                  </a:rPr>
                  <a:t>Construct</a:t>
                </a:r>
                <a:r>
                  <a:rPr lang="es-CO" sz="3200" b="1" dirty="0">
                    <a:solidFill>
                      <a:schemeClr val="bg2">
                        <a:lumMod val="50000"/>
                      </a:schemeClr>
                    </a:solidFill>
                    <a:latin typeface="Roboto" panose="02000000000000000000" pitchFamily="2" charset="0"/>
                    <a:ea typeface="Roboto" panose="02000000000000000000" pitchFamily="2" charset="0"/>
                  </a:rPr>
                  <a:t> </a:t>
                </a:r>
                <a:r>
                  <a:rPr lang="es-CO" sz="3200" b="1" dirty="0" err="1">
                    <a:solidFill>
                      <a:schemeClr val="bg2">
                        <a:lumMod val="50000"/>
                      </a:schemeClr>
                    </a:solidFill>
                    <a:latin typeface="Roboto" panose="02000000000000000000" pitchFamily="2" charset="0"/>
                    <a:ea typeface="Roboto" panose="02000000000000000000" pitchFamily="2" charset="0"/>
                  </a:rPr>
                  <a:t>the</a:t>
                </a:r>
                <a:r>
                  <a:rPr lang="es-CO" sz="3200" b="1" dirty="0">
                    <a:solidFill>
                      <a:schemeClr val="bg2">
                        <a:lumMod val="50000"/>
                      </a:schemeClr>
                    </a:solidFill>
                    <a:latin typeface="Roboto" panose="02000000000000000000" pitchFamily="2" charset="0"/>
                    <a:ea typeface="Roboto" panose="02000000000000000000" pitchFamily="2" charset="0"/>
                  </a:rPr>
                  <a:t> </a:t>
                </a:r>
                <a:r>
                  <a:rPr lang="es-CO" sz="3200" b="1" dirty="0" err="1">
                    <a:solidFill>
                      <a:schemeClr val="bg2">
                        <a:lumMod val="50000"/>
                      </a:schemeClr>
                    </a:solidFill>
                    <a:latin typeface="Roboto" panose="02000000000000000000" pitchFamily="2" charset="0"/>
                    <a:ea typeface="Roboto" panose="02000000000000000000" pitchFamily="2" charset="0"/>
                  </a:rPr>
                  <a:t>Centered</a:t>
                </a:r>
                <a:r>
                  <a:rPr lang="es-CO" sz="3200" b="1" dirty="0">
                    <a:solidFill>
                      <a:schemeClr val="bg2">
                        <a:lumMod val="50000"/>
                      </a:schemeClr>
                    </a:solidFill>
                    <a:latin typeface="Roboto" panose="02000000000000000000" pitchFamily="2" charset="0"/>
                    <a:ea typeface="Roboto" panose="02000000000000000000" pitchFamily="2" charset="0"/>
                  </a:rPr>
                  <a:t> Data Matrix: </a:t>
                </a:r>
                <a:r>
                  <a:rPr lang="es-CO" sz="3200" dirty="0">
                    <a:solidFill>
                      <a:schemeClr val="bg2">
                        <a:lumMod val="50000"/>
                      </a:schemeClr>
                    </a:solidFill>
                    <a:latin typeface="Roboto" panose="02000000000000000000" pitchFamily="2" charset="0"/>
                    <a:ea typeface="Roboto" panose="02000000000000000000" pitchFamily="2" charset="0"/>
                  </a:rPr>
                  <a:t>after </a:t>
                </a:r>
                <a:r>
                  <a:rPr lang="es-CO" sz="3200" dirty="0" err="1">
                    <a:solidFill>
                      <a:schemeClr val="bg2">
                        <a:lumMod val="50000"/>
                      </a:schemeClr>
                    </a:solidFill>
                    <a:latin typeface="Roboto" panose="02000000000000000000" pitchFamily="2" charset="0"/>
                    <a:ea typeface="Roboto" panose="02000000000000000000" pitchFamily="2" charset="0"/>
                  </a:rPr>
                  <a:t>centering</a:t>
                </a:r>
                <a:r>
                  <a:rPr lang="es-CO" sz="3200" dirty="0">
                    <a:solidFill>
                      <a:schemeClr val="bg2">
                        <a:lumMod val="50000"/>
                      </a:schemeClr>
                    </a:solidFill>
                    <a:latin typeface="Roboto" panose="02000000000000000000" pitchFamily="2" charset="0"/>
                    <a:ea typeface="Roboto" panose="02000000000000000000" pitchFamily="2" charset="0"/>
                  </a:rPr>
                  <a:t> </a:t>
                </a:r>
                <a:r>
                  <a:rPr lang="es-CO" sz="3200" dirty="0" err="1">
                    <a:solidFill>
                      <a:schemeClr val="bg2">
                        <a:lumMod val="50000"/>
                      </a:schemeClr>
                    </a:solidFill>
                    <a:latin typeface="Roboto" panose="02000000000000000000" pitchFamily="2" charset="0"/>
                    <a:ea typeface="Roboto" panose="02000000000000000000" pitchFamily="2" charset="0"/>
                  </a:rPr>
                  <a:t>the</a:t>
                </a:r>
                <a:r>
                  <a:rPr lang="es-CO" sz="3200" dirty="0">
                    <a:solidFill>
                      <a:schemeClr val="bg2">
                        <a:lumMod val="50000"/>
                      </a:schemeClr>
                    </a:solidFill>
                    <a:latin typeface="Roboto" panose="02000000000000000000" pitchFamily="2" charset="0"/>
                    <a:ea typeface="Roboto" panose="02000000000000000000" pitchFamily="2" charset="0"/>
                  </a:rPr>
                  <a:t> data, </a:t>
                </a:r>
                <a:r>
                  <a:rPr lang="es-CO" sz="3200" dirty="0" err="1">
                    <a:solidFill>
                      <a:schemeClr val="bg2">
                        <a:lumMod val="50000"/>
                      </a:schemeClr>
                    </a:solidFill>
                    <a:latin typeface="Roboto" panose="02000000000000000000" pitchFamily="2" charset="0"/>
                    <a:ea typeface="Roboto" panose="02000000000000000000" pitchFamily="2" charset="0"/>
                  </a:rPr>
                  <a:t>you</a:t>
                </a:r>
                <a:r>
                  <a:rPr lang="es-CO" sz="3200" dirty="0">
                    <a:solidFill>
                      <a:schemeClr val="bg2">
                        <a:lumMod val="50000"/>
                      </a:schemeClr>
                    </a:solidFill>
                    <a:latin typeface="Roboto" panose="02000000000000000000" pitchFamily="2" charset="0"/>
                    <a:ea typeface="Roboto" panose="02000000000000000000" pitchFamily="2" charset="0"/>
                  </a:rPr>
                  <a:t> </a:t>
                </a:r>
                <a:r>
                  <a:rPr lang="es-CO" sz="3200" dirty="0" err="1">
                    <a:solidFill>
                      <a:schemeClr val="bg2">
                        <a:lumMod val="50000"/>
                      </a:schemeClr>
                    </a:solidFill>
                    <a:latin typeface="Roboto" panose="02000000000000000000" pitchFamily="2" charset="0"/>
                    <a:ea typeface="Roboto" panose="02000000000000000000" pitchFamily="2" charset="0"/>
                  </a:rPr>
                  <a:t>get</a:t>
                </a:r>
                <a:r>
                  <a:rPr lang="es-CO" sz="3200" dirty="0">
                    <a:solidFill>
                      <a:schemeClr val="bg2">
                        <a:lumMod val="50000"/>
                      </a:schemeClr>
                    </a:solidFill>
                    <a:latin typeface="Roboto" panose="02000000000000000000" pitchFamily="2" charset="0"/>
                    <a:ea typeface="Roboto" panose="02000000000000000000" pitchFamily="2" charset="0"/>
                  </a:rPr>
                  <a:t> a new </a:t>
                </a:r>
                <a:r>
                  <a:rPr lang="es-CO" sz="3200" dirty="0" err="1">
                    <a:solidFill>
                      <a:schemeClr val="bg2">
                        <a:lumMod val="50000"/>
                      </a:schemeClr>
                    </a:solidFill>
                    <a:latin typeface="Roboto" panose="02000000000000000000" pitchFamily="2" charset="0"/>
                    <a:ea typeface="Roboto" panose="02000000000000000000" pitchFamily="2" charset="0"/>
                  </a:rPr>
                  <a:t>matrix</a:t>
                </a:r>
                <a:r>
                  <a:rPr lang="es-CO" sz="32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sSup>
                      <m:sSupPr>
                        <m:ctrlPr>
                          <a:rPr lang="es-CO" sz="3200" b="1" i="1" smtClean="0">
                            <a:solidFill>
                              <a:schemeClr val="bg2">
                                <a:lumMod val="50000"/>
                              </a:schemeClr>
                            </a:solidFill>
                            <a:latin typeface="Cambria Math" panose="02040503050406030204" pitchFamily="18" charset="0"/>
                            <a:ea typeface="Roboto" panose="02000000000000000000" pitchFamily="2" charset="0"/>
                          </a:rPr>
                        </m:ctrlPr>
                      </m:sSupPr>
                      <m:e>
                        <m:r>
                          <a:rPr lang="es-CO" sz="3200" b="1" i="1" smtClean="0">
                            <a:solidFill>
                              <a:schemeClr val="bg2">
                                <a:lumMod val="50000"/>
                              </a:schemeClr>
                            </a:solidFill>
                            <a:latin typeface="Cambria Math" panose="02040503050406030204" pitchFamily="18" charset="0"/>
                            <a:ea typeface="Roboto" panose="02000000000000000000" pitchFamily="2" charset="0"/>
                          </a:rPr>
                          <m:t>𝑿</m:t>
                        </m:r>
                      </m:e>
                      <m:sup>
                        <m:r>
                          <a:rPr lang="es-CO" sz="3200" b="1" i="1" smtClean="0">
                            <a:solidFill>
                              <a:schemeClr val="bg2">
                                <a:lumMod val="50000"/>
                              </a:schemeClr>
                            </a:solidFill>
                            <a:latin typeface="Cambria Math" panose="02040503050406030204" pitchFamily="18" charset="0"/>
                            <a:ea typeface="Roboto" panose="02000000000000000000" pitchFamily="2" charset="0"/>
                          </a:rPr>
                          <m:t>′</m:t>
                        </m:r>
                      </m:sup>
                    </m:sSup>
                  </m:oMath>
                </a14:m>
                <a:r>
                  <a:rPr lang="es-ES" sz="3200" b="1"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where</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each</a:t>
                </a:r>
                <a:r>
                  <a:rPr lang="es-ES" sz="3200" dirty="0">
                    <a:solidFill>
                      <a:schemeClr val="bg2">
                        <a:lumMod val="50000"/>
                      </a:schemeClr>
                    </a:solidFill>
                    <a:latin typeface="Roboto" panose="02000000000000000000" pitchFamily="2" charset="0"/>
                    <a:ea typeface="Roboto" panose="02000000000000000000" pitchFamily="2" charset="0"/>
                  </a:rPr>
                  <a:t> </a:t>
                </a:r>
                <a:r>
                  <a:rPr lang="es-ES" sz="3200" dirty="0" err="1">
                    <a:solidFill>
                      <a:schemeClr val="bg2">
                        <a:lumMod val="50000"/>
                      </a:schemeClr>
                    </a:solidFill>
                    <a:latin typeface="Roboto" panose="02000000000000000000" pitchFamily="2" charset="0"/>
                    <a:ea typeface="Roboto" panose="02000000000000000000" pitchFamily="2" charset="0"/>
                  </a:rPr>
                  <a:t>element</a:t>
                </a:r>
                <a:r>
                  <a:rPr lang="es-ES" sz="32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sSubSup>
                      <m:sSubSupPr>
                        <m:ctrlPr>
                          <a:rPr lang="es-ES" sz="3200" i="1" smtClean="0">
                            <a:solidFill>
                              <a:schemeClr val="bg2">
                                <a:lumMod val="50000"/>
                              </a:schemeClr>
                            </a:solidFill>
                            <a:latin typeface="Cambria Math" panose="02040503050406030204" pitchFamily="18" charset="0"/>
                            <a:ea typeface="Roboto" panose="02000000000000000000" pitchFamily="2" charset="0"/>
                          </a:rPr>
                        </m:ctrlPr>
                      </m:sSubSupPr>
                      <m:e>
                        <m:r>
                          <a:rPr lang="es-CO" sz="3200" b="0" i="1" smtClean="0">
                            <a:solidFill>
                              <a:schemeClr val="bg2">
                                <a:lumMod val="50000"/>
                              </a:schemeClr>
                            </a:solidFill>
                            <a:latin typeface="Cambria Math" panose="02040503050406030204" pitchFamily="18" charset="0"/>
                            <a:ea typeface="Roboto" panose="02000000000000000000" pitchFamily="2" charset="0"/>
                          </a:rPr>
                          <m:t>𝑥</m:t>
                        </m:r>
                      </m:e>
                      <m:sub>
                        <m:r>
                          <a:rPr lang="es-CO" sz="3200" b="0" i="1" smtClean="0">
                            <a:solidFill>
                              <a:schemeClr val="bg2">
                                <a:lumMod val="50000"/>
                              </a:schemeClr>
                            </a:solidFill>
                            <a:latin typeface="Cambria Math" panose="02040503050406030204" pitchFamily="18" charset="0"/>
                            <a:ea typeface="Roboto" panose="02000000000000000000" pitchFamily="2" charset="0"/>
                          </a:rPr>
                          <m:t>𝑖𝑗</m:t>
                        </m:r>
                      </m:sub>
                      <m:sup>
                        <m:r>
                          <a:rPr lang="es-CO" sz="3200" b="0" i="1" smtClean="0">
                            <a:solidFill>
                              <a:schemeClr val="bg2">
                                <a:lumMod val="50000"/>
                              </a:schemeClr>
                            </a:solidFill>
                            <a:latin typeface="Cambria Math" panose="02040503050406030204" pitchFamily="18" charset="0"/>
                            <a:ea typeface="Roboto" panose="02000000000000000000" pitchFamily="2" charset="0"/>
                          </a:rPr>
                          <m:t>′</m:t>
                        </m:r>
                      </m:sup>
                    </m:sSubSup>
                    <m:r>
                      <a:rPr lang="es-CO" sz="3200" b="0" i="1" smtClean="0">
                        <a:solidFill>
                          <a:schemeClr val="bg2">
                            <a:lumMod val="50000"/>
                          </a:schemeClr>
                        </a:solidFill>
                        <a:latin typeface="Cambria Math" panose="02040503050406030204" pitchFamily="18" charset="0"/>
                        <a:ea typeface="Roboto" panose="02000000000000000000" pitchFamily="2" charset="0"/>
                      </a:rPr>
                      <m:t>=</m:t>
                    </m:r>
                    <m:sSub>
                      <m:sSubPr>
                        <m:ctrlPr>
                          <a:rPr lang="es-CO" sz="3200" b="0" i="1" smtClean="0">
                            <a:solidFill>
                              <a:schemeClr val="bg2">
                                <a:lumMod val="50000"/>
                              </a:schemeClr>
                            </a:solidFill>
                            <a:latin typeface="Cambria Math" panose="02040503050406030204" pitchFamily="18" charset="0"/>
                            <a:ea typeface="Roboto" panose="02000000000000000000" pitchFamily="2" charset="0"/>
                          </a:rPr>
                        </m:ctrlPr>
                      </m:sSubPr>
                      <m:e>
                        <m:r>
                          <a:rPr lang="es-CO" sz="3200" b="0" i="1" smtClean="0">
                            <a:solidFill>
                              <a:schemeClr val="bg2">
                                <a:lumMod val="50000"/>
                              </a:schemeClr>
                            </a:solidFill>
                            <a:latin typeface="Cambria Math" panose="02040503050406030204" pitchFamily="18" charset="0"/>
                            <a:ea typeface="Roboto" panose="02000000000000000000" pitchFamily="2" charset="0"/>
                          </a:rPr>
                          <m:t>𝑥</m:t>
                        </m:r>
                      </m:e>
                      <m:sub>
                        <m:r>
                          <a:rPr lang="es-CO" sz="3200" b="0" i="1" smtClean="0">
                            <a:solidFill>
                              <a:schemeClr val="bg2">
                                <a:lumMod val="50000"/>
                              </a:schemeClr>
                            </a:solidFill>
                            <a:latin typeface="Cambria Math" panose="02040503050406030204" pitchFamily="18" charset="0"/>
                            <a:ea typeface="Roboto" panose="02000000000000000000" pitchFamily="2" charset="0"/>
                          </a:rPr>
                          <m:t>𝑖𝑗</m:t>
                        </m:r>
                      </m:sub>
                    </m:sSub>
                    <m:r>
                      <a:rPr lang="es-CO" sz="3200" b="0" i="1" smtClean="0">
                        <a:solidFill>
                          <a:schemeClr val="bg2">
                            <a:lumMod val="50000"/>
                          </a:schemeClr>
                        </a:solidFill>
                        <a:latin typeface="Cambria Math" panose="02040503050406030204" pitchFamily="18" charset="0"/>
                        <a:ea typeface="Roboto" panose="02000000000000000000" pitchFamily="2" charset="0"/>
                      </a:rPr>
                      <m:t>−</m:t>
                    </m:r>
                    <m:sSub>
                      <m:sSubPr>
                        <m:ctrlPr>
                          <a:rPr lang="es-CO" sz="3200" b="0" i="1" smtClean="0">
                            <a:solidFill>
                              <a:schemeClr val="bg2">
                                <a:lumMod val="50000"/>
                              </a:schemeClr>
                            </a:solidFill>
                            <a:latin typeface="Cambria Math" panose="02040503050406030204" pitchFamily="18" charset="0"/>
                            <a:ea typeface="Roboto" panose="02000000000000000000" pitchFamily="2" charset="0"/>
                          </a:rPr>
                        </m:ctrlPr>
                      </m:sSubPr>
                      <m:e>
                        <m:r>
                          <a:rPr lang="es-CO" sz="3200" b="0" i="1" smtClean="0">
                            <a:solidFill>
                              <a:schemeClr val="bg2">
                                <a:lumMod val="50000"/>
                              </a:schemeClr>
                            </a:solidFill>
                            <a:latin typeface="Cambria Math" panose="02040503050406030204" pitchFamily="18" charset="0"/>
                            <a:ea typeface="Cambria Math" panose="02040503050406030204" pitchFamily="18" charset="0"/>
                          </a:rPr>
                          <m:t>𝜇</m:t>
                        </m:r>
                      </m:e>
                      <m:sub>
                        <m:r>
                          <a:rPr lang="es-CO" sz="3200" b="0" i="1" smtClean="0">
                            <a:solidFill>
                              <a:schemeClr val="bg2">
                                <a:lumMod val="50000"/>
                              </a:schemeClr>
                            </a:solidFill>
                            <a:latin typeface="Cambria Math" panose="02040503050406030204" pitchFamily="18" charset="0"/>
                            <a:ea typeface="Roboto" panose="02000000000000000000" pitchFamily="2" charset="0"/>
                          </a:rPr>
                          <m:t>𝑗</m:t>
                        </m:r>
                      </m:sub>
                    </m:sSub>
                  </m:oMath>
                </a14:m>
                <a:endParaRPr lang="es-ES" sz="3200" dirty="0">
                  <a:solidFill>
                    <a:schemeClr val="bg2">
                      <a:lumMod val="50000"/>
                    </a:schemeClr>
                  </a:solidFill>
                  <a:latin typeface="Roboto" panose="02000000000000000000" pitchFamily="2" charset="0"/>
                  <a:ea typeface="Roboto" panose="02000000000000000000" pitchFamily="2" charset="0"/>
                </a:endParaRPr>
              </a:p>
              <a:p>
                <a:pPr marL="0" indent="0" algn="just">
                  <a:buNone/>
                </a:pPr>
                <a:endParaRPr lang="es-ES" sz="51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2312394"/>
                <a:ext cx="10320728" cy="3499126"/>
              </a:xfrm>
              <a:prstGeom prst="rect">
                <a:avLst/>
              </a:prstGeom>
              <a:blipFill>
                <a:blip r:embed="rId3"/>
                <a:stretch>
                  <a:fillRect l="-1359" r="-1477"/>
                </a:stretch>
              </a:blipFill>
            </p:spPr>
            <p:txBody>
              <a:bodyPr/>
              <a:lstStyle/>
              <a:p>
                <a:r>
                  <a:rPr lang="en-US">
                    <a:noFill/>
                  </a:rPr>
                  <a:t> </a:t>
                </a:r>
              </a:p>
            </p:txBody>
          </p:sp>
        </mc:Fallback>
      </mc:AlternateContent>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3" name="Título 1">
            <a:extLst>
              <a:ext uri="{FF2B5EF4-FFF2-40B4-BE49-F238E27FC236}">
                <a16:creationId xmlns:a16="http://schemas.microsoft.com/office/drawing/2014/main" id="{70BEB6F7-06C7-C94E-32B3-FDBD2F7DF288}"/>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Background-Covariance</a:t>
            </a:r>
            <a:r>
              <a:rPr lang="es-ES" sz="3200" b="1" dirty="0">
                <a:solidFill>
                  <a:schemeClr val="bg1"/>
                </a:solidFill>
                <a:latin typeface="Arial" panose="020B0604020202020204" pitchFamily="34" charset="0"/>
                <a:ea typeface="Roboto Slab" pitchFamily="2" charset="0"/>
                <a:cs typeface="Arial" panose="020B0604020202020204" pitchFamily="34" charset="0"/>
              </a:rPr>
              <a:t> Matrix</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spTree>
    <p:extLst>
      <p:ext uri="{BB962C8B-B14F-4D97-AF65-F5344CB8AC3E}">
        <p14:creationId xmlns:p14="http://schemas.microsoft.com/office/powerpoint/2010/main" val="246967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64" name="Subtítulo 2">
                <a:extLst>
                  <a:ext uri="{FF2B5EF4-FFF2-40B4-BE49-F238E27FC236}">
                    <a16:creationId xmlns:a16="http://schemas.microsoft.com/office/drawing/2014/main" id="{C64FD622-49BC-40A4-9A6C-5A8DD151B95B}"/>
                  </a:ext>
                </a:extLst>
              </p:cNvPr>
              <p:cNvSpPr txBox="1">
                <a:spLocks/>
              </p:cNvSpPr>
              <p:nvPr/>
            </p:nvSpPr>
            <p:spPr>
              <a:xfrm>
                <a:off x="833935" y="2312394"/>
                <a:ext cx="10320728" cy="3499126"/>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s-CO" sz="4400" b="1" dirty="0">
                    <a:solidFill>
                      <a:schemeClr val="bg2">
                        <a:lumMod val="50000"/>
                      </a:schemeClr>
                    </a:solidFill>
                    <a:latin typeface="Roboto" panose="02000000000000000000" pitchFamily="2" charset="0"/>
                    <a:ea typeface="Roboto" panose="02000000000000000000" pitchFamily="2" charset="0"/>
                  </a:rPr>
                  <a:t>Calculate </a:t>
                </a:r>
                <a:r>
                  <a:rPr lang="es-CO" sz="4400" b="1" dirty="0" err="1">
                    <a:solidFill>
                      <a:schemeClr val="bg2">
                        <a:lumMod val="50000"/>
                      </a:schemeClr>
                    </a:solidFill>
                    <a:latin typeface="Roboto" panose="02000000000000000000" pitchFamily="2" charset="0"/>
                    <a:ea typeface="Roboto" panose="02000000000000000000" pitchFamily="2" charset="0"/>
                  </a:rPr>
                  <a:t>the</a:t>
                </a:r>
                <a:r>
                  <a:rPr lang="es-CO" sz="4400" b="1" dirty="0">
                    <a:solidFill>
                      <a:schemeClr val="bg2">
                        <a:lumMod val="50000"/>
                      </a:schemeClr>
                    </a:solidFill>
                    <a:latin typeface="Roboto" panose="02000000000000000000" pitchFamily="2" charset="0"/>
                    <a:ea typeface="Roboto" panose="02000000000000000000" pitchFamily="2" charset="0"/>
                  </a:rPr>
                  <a:t> </a:t>
                </a:r>
                <a:r>
                  <a:rPr lang="es-CO" sz="4400" b="1" dirty="0" err="1">
                    <a:solidFill>
                      <a:schemeClr val="bg2">
                        <a:lumMod val="50000"/>
                      </a:schemeClr>
                    </a:solidFill>
                    <a:latin typeface="Roboto" panose="02000000000000000000" pitchFamily="2" charset="0"/>
                    <a:ea typeface="Roboto" panose="02000000000000000000" pitchFamily="2" charset="0"/>
                  </a:rPr>
                  <a:t>Covariance</a:t>
                </a:r>
                <a:r>
                  <a:rPr lang="es-CO" sz="4400" b="1" dirty="0">
                    <a:solidFill>
                      <a:schemeClr val="bg2">
                        <a:lumMod val="50000"/>
                      </a:schemeClr>
                    </a:solidFill>
                    <a:latin typeface="Roboto" panose="02000000000000000000" pitchFamily="2" charset="0"/>
                    <a:ea typeface="Roboto" panose="02000000000000000000" pitchFamily="2" charset="0"/>
                  </a:rPr>
                  <a:t> Matrix:  </a:t>
                </a:r>
                <a:r>
                  <a:rPr lang="es-CO" sz="4400" dirty="0">
                    <a:solidFill>
                      <a:schemeClr val="bg2">
                        <a:lumMod val="50000"/>
                      </a:schemeClr>
                    </a:solidFill>
                    <a:latin typeface="Roboto" panose="02000000000000000000" pitchFamily="2" charset="0"/>
                    <a:ea typeface="Roboto" panose="02000000000000000000" pitchFamily="2" charset="0"/>
                  </a:rPr>
                  <a:t>the </a:t>
                </a:r>
                <a:r>
                  <a:rPr lang="es-CO" sz="4400" dirty="0" err="1">
                    <a:solidFill>
                      <a:schemeClr val="bg2">
                        <a:lumMod val="50000"/>
                      </a:schemeClr>
                    </a:solidFill>
                    <a:latin typeface="Roboto" panose="02000000000000000000" pitchFamily="2" charset="0"/>
                    <a:ea typeface="Roboto" panose="02000000000000000000" pitchFamily="2" charset="0"/>
                  </a:rPr>
                  <a:t>covariance</a:t>
                </a:r>
                <a:r>
                  <a:rPr lang="es-CO" sz="4400" dirty="0">
                    <a:solidFill>
                      <a:schemeClr val="bg2">
                        <a:lumMod val="50000"/>
                      </a:schemeClr>
                    </a:solidFill>
                    <a:latin typeface="Roboto" panose="02000000000000000000" pitchFamily="2" charset="0"/>
                    <a:ea typeface="Roboto" panose="02000000000000000000" pitchFamily="2" charset="0"/>
                  </a:rPr>
                  <a:t> </a:t>
                </a:r>
                <a:r>
                  <a:rPr lang="es-CO" sz="4400" dirty="0" err="1">
                    <a:solidFill>
                      <a:schemeClr val="bg2">
                        <a:lumMod val="50000"/>
                      </a:schemeClr>
                    </a:solidFill>
                    <a:latin typeface="Roboto" panose="02000000000000000000" pitchFamily="2" charset="0"/>
                    <a:ea typeface="Roboto" panose="02000000000000000000" pitchFamily="2" charset="0"/>
                  </a:rPr>
                  <a:t>matrix</a:t>
                </a:r>
                <a:r>
                  <a:rPr lang="es-CO" sz="44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m:rPr>
                        <m:sty m:val="p"/>
                      </m:rPr>
                      <a:rPr lang="es-CO" sz="4400" b="0" i="1">
                        <a:solidFill>
                          <a:schemeClr val="bg2">
                            <a:lumMod val="50000"/>
                          </a:schemeClr>
                        </a:solidFill>
                        <a:latin typeface="Cambria Math" panose="02040503050406030204" pitchFamily="18" charset="0"/>
                        <a:ea typeface="Roboto" panose="02000000000000000000" pitchFamily="2" charset="0"/>
                      </a:rPr>
                      <m:t>C</m:t>
                    </m:r>
                  </m:oMath>
                </a14:m>
                <a:r>
                  <a:rPr lang="es-CO" sz="4400" dirty="0">
                    <a:solidFill>
                      <a:schemeClr val="bg2">
                        <a:lumMod val="50000"/>
                      </a:schemeClr>
                    </a:solidFill>
                    <a:latin typeface="Roboto" panose="02000000000000000000" pitchFamily="2" charset="0"/>
                    <a:ea typeface="Roboto" panose="02000000000000000000" pitchFamily="2" charset="0"/>
                  </a:rPr>
                  <a:t> </a:t>
                </a:r>
                <a:r>
                  <a:rPr lang="es-CO" sz="4400" dirty="0" err="1">
                    <a:solidFill>
                      <a:schemeClr val="bg2">
                        <a:lumMod val="50000"/>
                      </a:schemeClr>
                    </a:solidFill>
                    <a:latin typeface="Roboto" panose="02000000000000000000" pitchFamily="2" charset="0"/>
                    <a:ea typeface="Roboto" panose="02000000000000000000" pitchFamily="2" charset="0"/>
                  </a:rPr>
                  <a:t>is</a:t>
                </a:r>
                <a:r>
                  <a:rPr lang="es-CO" sz="4400" dirty="0">
                    <a:solidFill>
                      <a:schemeClr val="bg2">
                        <a:lumMod val="50000"/>
                      </a:schemeClr>
                    </a:solidFill>
                    <a:latin typeface="Roboto" panose="02000000000000000000" pitchFamily="2" charset="0"/>
                    <a:ea typeface="Roboto" panose="02000000000000000000" pitchFamily="2" charset="0"/>
                  </a:rPr>
                  <a:t> a </a:t>
                </a:r>
                <a:r>
                  <a:rPr lang="es-CO" sz="4400" dirty="0" err="1">
                    <a:solidFill>
                      <a:schemeClr val="bg2">
                        <a:lumMod val="50000"/>
                      </a:schemeClr>
                    </a:solidFill>
                    <a:latin typeface="Roboto" panose="02000000000000000000" pitchFamily="2" charset="0"/>
                    <a:ea typeface="Roboto" panose="02000000000000000000" pitchFamily="2" charset="0"/>
                  </a:rPr>
                  <a:t>square</a:t>
                </a:r>
                <a:r>
                  <a:rPr lang="es-CO" sz="44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m:rPr>
                        <m:sty m:val="p"/>
                      </m:rPr>
                      <a:rPr lang="es-CO" sz="4400" b="0" i="1">
                        <a:solidFill>
                          <a:schemeClr val="bg2">
                            <a:lumMod val="50000"/>
                          </a:schemeClr>
                        </a:solidFill>
                        <a:latin typeface="Cambria Math" panose="02040503050406030204" pitchFamily="18" charset="0"/>
                        <a:ea typeface="Roboto" panose="02000000000000000000" pitchFamily="2" charset="0"/>
                      </a:rPr>
                      <m:t>n</m:t>
                    </m:r>
                    <m:r>
                      <a:rPr lang="es-CO" sz="4400" b="0">
                        <a:solidFill>
                          <a:schemeClr val="bg2">
                            <a:lumMod val="50000"/>
                          </a:schemeClr>
                        </a:solidFill>
                        <a:latin typeface="Cambria Math" panose="02040503050406030204" pitchFamily="18" charset="0"/>
                        <a:ea typeface="Roboto" panose="02000000000000000000" pitchFamily="2" charset="0"/>
                      </a:rPr>
                      <m:t> </m:t>
                    </m:r>
                    <m:r>
                      <m:rPr>
                        <m:sty m:val="p"/>
                      </m:rPr>
                      <a:rPr lang="es-CO" sz="4400" b="0" i="1">
                        <a:solidFill>
                          <a:schemeClr val="bg2">
                            <a:lumMod val="50000"/>
                          </a:schemeClr>
                        </a:solidFill>
                        <a:latin typeface="Cambria Math" panose="02040503050406030204" pitchFamily="18" charset="0"/>
                        <a:ea typeface="Roboto" panose="02000000000000000000" pitchFamily="2" charset="0"/>
                      </a:rPr>
                      <m:t>x</m:t>
                    </m:r>
                    <m:r>
                      <a:rPr lang="es-CO" sz="4400" b="0">
                        <a:solidFill>
                          <a:schemeClr val="bg2">
                            <a:lumMod val="50000"/>
                          </a:schemeClr>
                        </a:solidFill>
                        <a:latin typeface="Cambria Math" panose="02040503050406030204" pitchFamily="18" charset="0"/>
                        <a:ea typeface="Roboto" panose="02000000000000000000" pitchFamily="2" charset="0"/>
                      </a:rPr>
                      <m:t> </m:t>
                    </m:r>
                    <m:r>
                      <m:rPr>
                        <m:sty m:val="p"/>
                      </m:rPr>
                      <a:rPr lang="es-CO" sz="4400" b="0" i="1">
                        <a:solidFill>
                          <a:schemeClr val="bg2">
                            <a:lumMod val="50000"/>
                          </a:schemeClr>
                        </a:solidFill>
                        <a:latin typeface="Cambria Math" panose="02040503050406030204" pitchFamily="18" charset="0"/>
                        <a:ea typeface="Roboto" panose="02000000000000000000" pitchFamily="2" charset="0"/>
                      </a:rPr>
                      <m:t>n</m:t>
                    </m:r>
                  </m:oMath>
                </a14:m>
                <a:r>
                  <a:rPr lang="es-CO" sz="4400" dirty="0">
                    <a:solidFill>
                      <a:schemeClr val="bg2">
                        <a:lumMod val="50000"/>
                      </a:schemeClr>
                    </a:solidFill>
                    <a:latin typeface="Roboto" panose="02000000000000000000" pitchFamily="2" charset="0"/>
                    <a:ea typeface="Roboto" panose="02000000000000000000" pitchFamily="2" charset="0"/>
                  </a:rPr>
                  <a:t> </a:t>
                </a:r>
                <a:r>
                  <a:rPr lang="es-CO" sz="4400" dirty="0" err="1">
                    <a:solidFill>
                      <a:schemeClr val="bg2">
                        <a:lumMod val="50000"/>
                      </a:schemeClr>
                    </a:solidFill>
                    <a:latin typeface="Roboto" panose="02000000000000000000" pitchFamily="2" charset="0"/>
                    <a:ea typeface="Roboto" panose="02000000000000000000" pitchFamily="2" charset="0"/>
                  </a:rPr>
                  <a:t>matrix</a:t>
                </a:r>
                <a:r>
                  <a:rPr lang="es-CO" sz="4400" dirty="0">
                    <a:solidFill>
                      <a:schemeClr val="bg2">
                        <a:lumMod val="50000"/>
                      </a:schemeClr>
                    </a:solidFill>
                    <a:latin typeface="Roboto" panose="02000000000000000000" pitchFamily="2" charset="0"/>
                    <a:ea typeface="Roboto" panose="02000000000000000000" pitchFamily="2" charset="0"/>
                  </a:rPr>
                  <a:t> </a:t>
                </a:r>
                <a:r>
                  <a:rPr lang="es-CO" sz="4400" dirty="0" err="1">
                    <a:solidFill>
                      <a:schemeClr val="bg2">
                        <a:lumMod val="50000"/>
                      </a:schemeClr>
                    </a:solidFill>
                    <a:latin typeface="Roboto" panose="02000000000000000000" pitchFamily="2" charset="0"/>
                    <a:ea typeface="Roboto" panose="02000000000000000000" pitchFamily="2" charset="0"/>
                  </a:rPr>
                  <a:t>where</a:t>
                </a:r>
                <a:r>
                  <a:rPr lang="es-CO" sz="44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r>
                      <m:rPr>
                        <m:sty m:val="p"/>
                      </m:rPr>
                      <a:rPr lang="es-CO" sz="4400" b="0" i="1">
                        <a:solidFill>
                          <a:schemeClr val="bg2">
                            <a:lumMod val="50000"/>
                          </a:schemeClr>
                        </a:solidFill>
                        <a:latin typeface="Cambria Math" panose="02040503050406030204" pitchFamily="18" charset="0"/>
                        <a:ea typeface="Roboto" panose="02000000000000000000" pitchFamily="2" charset="0"/>
                      </a:rPr>
                      <m:t>n</m:t>
                    </m:r>
                  </m:oMath>
                </a14:m>
                <a:r>
                  <a:rPr lang="es-CO" sz="4400" dirty="0">
                    <a:solidFill>
                      <a:schemeClr val="bg2">
                        <a:lumMod val="50000"/>
                      </a:schemeClr>
                    </a:solidFill>
                    <a:latin typeface="Roboto" panose="02000000000000000000" pitchFamily="2" charset="0"/>
                    <a:ea typeface="Roboto" panose="02000000000000000000" pitchFamily="2" charset="0"/>
                  </a:rPr>
                  <a:t> </a:t>
                </a:r>
                <a:r>
                  <a:rPr lang="es-CO" sz="4400" dirty="0" err="1">
                    <a:solidFill>
                      <a:schemeClr val="bg2">
                        <a:lumMod val="50000"/>
                      </a:schemeClr>
                    </a:solidFill>
                    <a:latin typeface="Roboto" panose="02000000000000000000" pitchFamily="2" charset="0"/>
                    <a:ea typeface="Roboto" panose="02000000000000000000" pitchFamily="2" charset="0"/>
                  </a:rPr>
                  <a:t>is</a:t>
                </a:r>
                <a:r>
                  <a:rPr lang="es-CO" sz="4400" dirty="0">
                    <a:solidFill>
                      <a:schemeClr val="bg2">
                        <a:lumMod val="50000"/>
                      </a:schemeClr>
                    </a:solidFill>
                    <a:latin typeface="Roboto" panose="02000000000000000000" pitchFamily="2" charset="0"/>
                    <a:ea typeface="Roboto" panose="02000000000000000000" pitchFamily="2" charset="0"/>
                  </a:rPr>
                  <a:t> </a:t>
                </a:r>
                <a:r>
                  <a:rPr lang="es-CO" sz="4400" dirty="0" err="1">
                    <a:solidFill>
                      <a:schemeClr val="bg2">
                        <a:lumMod val="50000"/>
                      </a:schemeClr>
                    </a:solidFill>
                    <a:latin typeface="Roboto" panose="02000000000000000000" pitchFamily="2" charset="0"/>
                    <a:ea typeface="Roboto" panose="02000000000000000000" pitchFamily="2" charset="0"/>
                  </a:rPr>
                  <a:t>the</a:t>
                </a:r>
                <a:r>
                  <a:rPr lang="es-CO" sz="4400" dirty="0">
                    <a:solidFill>
                      <a:schemeClr val="bg2">
                        <a:lumMod val="50000"/>
                      </a:schemeClr>
                    </a:solidFill>
                    <a:latin typeface="Roboto" panose="02000000000000000000" pitchFamily="2" charset="0"/>
                    <a:ea typeface="Roboto" panose="02000000000000000000" pitchFamily="2" charset="0"/>
                  </a:rPr>
                  <a:t> </a:t>
                </a:r>
                <a:r>
                  <a:rPr lang="es-CO" sz="4400" dirty="0" err="1">
                    <a:solidFill>
                      <a:schemeClr val="bg2">
                        <a:lumMod val="50000"/>
                      </a:schemeClr>
                    </a:solidFill>
                    <a:latin typeface="Roboto" panose="02000000000000000000" pitchFamily="2" charset="0"/>
                    <a:ea typeface="Roboto" panose="02000000000000000000" pitchFamily="2" charset="0"/>
                  </a:rPr>
                  <a:t>number</a:t>
                </a:r>
                <a:r>
                  <a:rPr lang="es-CO" sz="4400" dirty="0">
                    <a:solidFill>
                      <a:schemeClr val="bg2">
                        <a:lumMod val="50000"/>
                      </a:schemeClr>
                    </a:solidFill>
                    <a:latin typeface="Roboto" panose="02000000000000000000" pitchFamily="2" charset="0"/>
                    <a:ea typeface="Roboto" panose="02000000000000000000" pitchFamily="2" charset="0"/>
                  </a:rPr>
                  <a:t> </a:t>
                </a:r>
                <a:r>
                  <a:rPr lang="es-CO" sz="4400" dirty="0" err="1">
                    <a:solidFill>
                      <a:schemeClr val="bg2">
                        <a:lumMod val="50000"/>
                      </a:schemeClr>
                    </a:solidFill>
                    <a:latin typeface="Roboto" panose="02000000000000000000" pitchFamily="2" charset="0"/>
                    <a:ea typeface="Roboto" panose="02000000000000000000" pitchFamily="2" charset="0"/>
                  </a:rPr>
                  <a:t>of</a:t>
                </a:r>
                <a:r>
                  <a:rPr lang="es-CO" sz="4400" dirty="0">
                    <a:solidFill>
                      <a:schemeClr val="bg2">
                        <a:lumMod val="50000"/>
                      </a:schemeClr>
                    </a:solidFill>
                    <a:latin typeface="Roboto" panose="02000000000000000000" pitchFamily="2" charset="0"/>
                    <a:ea typeface="Roboto" panose="02000000000000000000" pitchFamily="2" charset="0"/>
                  </a:rPr>
                  <a:t> variables. </a:t>
                </a:r>
                <a:r>
                  <a:rPr lang="es-CO" sz="4400" dirty="0" err="1">
                    <a:solidFill>
                      <a:schemeClr val="bg2">
                        <a:lumMod val="50000"/>
                      </a:schemeClr>
                    </a:solidFill>
                    <a:latin typeface="Roboto" panose="02000000000000000000" pitchFamily="2" charset="0"/>
                    <a:ea typeface="Roboto" panose="02000000000000000000" pitchFamily="2" charset="0"/>
                  </a:rPr>
                  <a:t>Each</a:t>
                </a:r>
                <a:r>
                  <a:rPr lang="es-CO" sz="4400" dirty="0">
                    <a:solidFill>
                      <a:schemeClr val="bg2">
                        <a:lumMod val="50000"/>
                      </a:schemeClr>
                    </a:solidFill>
                    <a:latin typeface="Roboto" panose="02000000000000000000" pitchFamily="2" charset="0"/>
                    <a:ea typeface="Roboto" panose="02000000000000000000" pitchFamily="2" charset="0"/>
                  </a:rPr>
                  <a:t> </a:t>
                </a:r>
                <a:r>
                  <a:rPr lang="es-CO" sz="4400" dirty="0" err="1">
                    <a:solidFill>
                      <a:schemeClr val="bg2">
                        <a:lumMod val="50000"/>
                      </a:schemeClr>
                    </a:solidFill>
                    <a:latin typeface="Roboto" panose="02000000000000000000" pitchFamily="2" charset="0"/>
                    <a:ea typeface="Roboto" panose="02000000000000000000" pitchFamily="2" charset="0"/>
                  </a:rPr>
                  <a:t>element</a:t>
                </a:r>
                <a:r>
                  <a:rPr lang="es-CO" sz="4400" dirty="0">
                    <a:solidFill>
                      <a:schemeClr val="bg2">
                        <a:lumMod val="50000"/>
                      </a:schemeClr>
                    </a:solidFill>
                    <a:latin typeface="Roboto" panose="02000000000000000000" pitchFamily="2" charset="0"/>
                    <a:ea typeface="Roboto" panose="02000000000000000000" pitchFamily="2" charset="0"/>
                  </a:rPr>
                  <a:t> </a:t>
                </a:r>
                <a14:m>
                  <m:oMath xmlns:m="http://schemas.openxmlformats.org/officeDocument/2006/math">
                    <m:sSub>
                      <m:sSubPr>
                        <m:ctrlPr>
                          <a:rPr lang="es-ES" sz="4400" i="1">
                            <a:solidFill>
                              <a:schemeClr val="bg2">
                                <a:lumMod val="50000"/>
                              </a:schemeClr>
                            </a:solidFill>
                            <a:latin typeface="Cambria Math" panose="02040503050406030204" pitchFamily="18" charset="0"/>
                            <a:ea typeface="Roboto" panose="02000000000000000000" pitchFamily="2" charset="0"/>
                          </a:rPr>
                        </m:ctrlPr>
                      </m:sSubPr>
                      <m:e>
                        <m:r>
                          <a:rPr lang="es-CO" sz="4400" i="1">
                            <a:solidFill>
                              <a:schemeClr val="bg2">
                                <a:lumMod val="50000"/>
                              </a:schemeClr>
                            </a:solidFill>
                            <a:latin typeface="Cambria Math" panose="02040503050406030204" pitchFamily="18" charset="0"/>
                            <a:ea typeface="Roboto" panose="02000000000000000000" pitchFamily="2" charset="0"/>
                          </a:rPr>
                          <m:t>𝑐</m:t>
                        </m:r>
                      </m:e>
                      <m:sub>
                        <m:r>
                          <a:rPr lang="es-CO" sz="4400" i="1">
                            <a:solidFill>
                              <a:schemeClr val="bg2">
                                <a:lumMod val="50000"/>
                              </a:schemeClr>
                            </a:solidFill>
                            <a:latin typeface="Cambria Math" panose="02040503050406030204" pitchFamily="18" charset="0"/>
                            <a:ea typeface="Roboto" panose="02000000000000000000" pitchFamily="2" charset="0"/>
                          </a:rPr>
                          <m:t>𝑖𝑗</m:t>
                        </m:r>
                      </m:sub>
                    </m:sSub>
                    <m:r>
                      <a:rPr lang="es-CO" sz="4400" i="1">
                        <a:solidFill>
                          <a:schemeClr val="bg2">
                            <a:lumMod val="50000"/>
                          </a:schemeClr>
                        </a:solidFill>
                        <a:latin typeface="Cambria Math" panose="02040503050406030204" pitchFamily="18" charset="0"/>
                        <a:ea typeface="Roboto" panose="02000000000000000000" pitchFamily="2" charset="0"/>
                      </a:rPr>
                      <m:t> </m:t>
                    </m:r>
                  </m:oMath>
                </a14:m>
                <a:r>
                  <a:rPr lang="es-ES" sz="4400" dirty="0" err="1">
                    <a:solidFill>
                      <a:schemeClr val="bg2">
                        <a:lumMod val="50000"/>
                      </a:schemeClr>
                    </a:solidFill>
                    <a:latin typeface="Roboto" panose="02000000000000000000" pitchFamily="2" charset="0"/>
                    <a:ea typeface="Roboto" panose="02000000000000000000" pitchFamily="2" charset="0"/>
                  </a:rPr>
                  <a:t>of</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the</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covariance</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matrix</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is</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calculated</a:t>
                </a:r>
                <a:r>
                  <a:rPr lang="es-ES" sz="4400" dirty="0">
                    <a:solidFill>
                      <a:schemeClr val="bg2">
                        <a:lumMod val="50000"/>
                      </a:schemeClr>
                    </a:solidFill>
                    <a:latin typeface="Roboto" panose="02000000000000000000" pitchFamily="2" charset="0"/>
                    <a:ea typeface="Roboto" panose="02000000000000000000" pitchFamily="2" charset="0"/>
                  </a:rPr>
                  <a:t> as </a:t>
                </a:r>
                <a:r>
                  <a:rPr lang="es-ES" sz="4400" dirty="0" err="1">
                    <a:solidFill>
                      <a:schemeClr val="bg2">
                        <a:lumMod val="50000"/>
                      </a:schemeClr>
                    </a:solidFill>
                    <a:latin typeface="Roboto" panose="02000000000000000000" pitchFamily="2" charset="0"/>
                    <a:ea typeface="Roboto" panose="02000000000000000000" pitchFamily="2" charset="0"/>
                  </a:rPr>
                  <a:t>the</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average</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of</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the</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products</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of</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the</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deviations</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of</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each</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element</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from</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its</a:t>
                </a:r>
                <a:r>
                  <a:rPr lang="es-ES" sz="4400" dirty="0">
                    <a:solidFill>
                      <a:schemeClr val="bg2">
                        <a:lumMod val="50000"/>
                      </a:schemeClr>
                    </a:solidFill>
                    <a:latin typeface="Roboto" panose="02000000000000000000" pitchFamily="2" charset="0"/>
                    <a:ea typeface="Roboto" panose="02000000000000000000" pitchFamily="2" charset="0"/>
                  </a:rPr>
                  <a:t> mean </a:t>
                </a:r>
                <a:r>
                  <a:rPr lang="es-ES" sz="4400" dirty="0" err="1">
                    <a:solidFill>
                      <a:schemeClr val="bg2">
                        <a:lumMod val="50000"/>
                      </a:schemeClr>
                    </a:solidFill>
                    <a:latin typeface="Roboto" panose="02000000000000000000" pitchFamily="2" charset="0"/>
                    <a:ea typeface="Roboto" panose="02000000000000000000" pitchFamily="2" charset="0"/>
                  </a:rPr>
                  <a:t>for</a:t>
                </a:r>
                <a:r>
                  <a:rPr lang="es-ES" sz="4400" dirty="0">
                    <a:solidFill>
                      <a:schemeClr val="bg2">
                        <a:lumMod val="50000"/>
                      </a:schemeClr>
                    </a:solidFill>
                    <a:latin typeface="Roboto" panose="02000000000000000000" pitchFamily="2" charset="0"/>
                    <a:ea typeface="Roboto" panose="02000000000000000000" pitchFamily="2" charset="0"/>
                  </a:rPr>
                  <a:t> variables </a:t>
                </a:r>
                <a:r>
                  <a:rPr lang="es-CO" sz="4400" b="0" i="0" dirty="0">
                    <a:solidFill>
                      <a:schemeClr val="bg2">
                        <a:lumMod val="50000"/>
                      </a:schemeClr>
                    </a:solidFill>
                    <a:latin typeface="+mj-lt"/>
                    <a:ea typeface="Roboto" panose="02000000000000000000" pitchFamily="2" charset="0"/>
                  </a:rPr>
                  <a:t>i </a:t>
                </a:r>
                <a:r>
                  <a:rPr lang="es-ES" sz="4400" dirty="0">
                    <a:solidFill>
                      <a:schemeClr val="bg2">
                        <a:lumMod val="50000"/>
                      </a:schemeClr>
                    </a:solidFill>
                    <a:latin typeface="Roboto" panose="02000000000000000000" pitchFamily="2" charset="0"/>
                    <a:ea typeface="Roboto" panose="02000000000000000000" pitchFamily="2" charset="0"/>
                  </a:rPr>
                  <a:t>and </a:t>
                </a:r>
                <a14:m>
                  <m:oMath xmlns:m="http://schemas.openxmlformats.org/officeDocument/2006/math">
                    <m:r>
                      <m:rPr>
                        <m:sty m:val="p"/>
                      </m:rPr>
                      <a:rPr lang="es-CO" sz="4400" b="0" i="1">
                        <a:solidFill>
                          <a:schemeClr val="bg2">
                            <a:lumMod val="50000"/>
                          </a:schemeClr>
                        </a:solidFill>
                        <a:latin typeface="Cambria Math" panose="02040503050406030204" pitchFamily="18" charset="0"/>
                        <a:ea typeface="Roboto" panose="02000000000000000000" pitchFamily="2" charset="0"/>
                      </a:rPr>
                      <m:t>j</m:t>
                    </m:r>
                  </m:oMath>
                </a14:m>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like</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this</a:t>
                </a:r>
                <a:r>
                  <a:rPr lang="es-ES" sz="4400" dirty="0">
                    <a:solidFill>
                      <a:schemeClr val="bg2">
                        <a:lumMod val="50000"/>
                      </a:schemeClr>
                    </a:solidFill>
                    <a:latin typeface="Roboto" panose="02000000000000000000" pitchFamily="2" charset="0"/>
                    <a:ea typeface="Roboto" panose="02000000000000000000" pitchFamily="2" charset="0"/>
                  </a:rPr>
                  <a:t>:</a:t>
                </a:r>
              </a:p>
              <a:p>
                <a:pPr marL="0" indent="0" algn="just">
                  <a:lnSpc>
                    <a:spcPct val="80000"/>
                  </a:lnSpc>
                  <a:buNone/>
                </a:pPr>
                <a:endParaRPr lang="es-ES" sz="4400" dirty="0">
                  <a:solidFill>
                    <a:schemeClr val="bg2">
                      <a:lumMod val="50000"/>
                    </a:schemeClr>
                  </a:solidFill>
                  <a:latin typeface="Roboto" panose="02000000000000000000" pitchFamily="2" charset="0"/>
                  <a:ea typeface="Roboto" panose="02000000000000000000" pitchFamily="2" charset="0"/>
                </a:endParaRPr>
              </a:p>
              <a:p>
                <a:pPr marL="0" indent="0" algn="ctr">
                  <a:lnSpc>
                    <a:spcPct val="80000"/>
                  </a:lnSpc>
                  <a:buNone/>
                </a:pPr>
                <a14:m>
                  <m:oMathPara xmlns:m="http://schemas.openxmlformats.org/officeDocument/2006/math">
                    <m:oMathParaPr>
                      <m:jc m:val="centerGroup"/>
                    </m:oMathParaPr>
                    <m:oMath xmlns:m="http://schemas.openxmlformats.org/officeDocument/2006/math">
                      <m:sSub>
                        <m:sSubPr>
                          <m:ctrlPr>
                            <a:rPr lang="es-ES" sz="5100" i="1" smtClean="0">
                              <a:solidFill>
                                <a:schemeClr val="bg2">
                                  <a:lumMod val="50000"/>
                                </a:schemeClr>
                              </a:solidFill>
                              <a:latin typeface="Cambria Math" panose="02040503050406030204" pitchFamily="18" charset="0"/>
                              <a:ea typeface="Roboto" panose="02000000000000000000" pitchFamily="2" charset="0"/>
                            </a:rPr>
                          </m:ctrlPr>
                        </m:sSubPr>
                        <m:e>
                          <m:r>
                            <a:rPr lang="es-CO" sz="5100" b="0" i="1" smtClean="0">
                              <a:solidFill>
                                <a:schemeClr val="bg2">
                                  <a:lumMod val="50000"/>
                                </a:schemeClr>
                              </a:solidFill>
                              <a:latin typeface="Cambria Math" panose="02040503050406030204" pitchFamily="18" charset="0"/>
                              <a:ea typeface="Roboto" panose="02000000000000000000" pitchFamily="2" charset="0"/>
                            </a:rPr>
                            <m:t>𝑐</m:t>
                          </m:r>
                        </m:e>
                        <m:sub>
                          <m:r>
                            <a:rPr lang="es-CO" sz="5100" b="0" i="1" smtClean="0">
                              <a:solidFill>
                                <a:schemeClr val="bg2">
                                  <a:lumMod val="50000"/>
                                </a:schemeClr>
                              </a:solidFill>
                              <a:latin typeface="Cambria Math" panose="02040503050406030204" pitchFamily="18" charset="0"/>
                              <a:ea typeface="Roboto" panose="02000000000000000000" pitchFamily="2" charset="0"/>
                            </a:rPr>
                            <m:t>𝑖𝑗</m:t>
                          </m:r>
                        </m:sub>
                      </m:sSub>
                      <m:r>
                        <a:rPr lang="es-CO" sz="5100" b="0" i="1" smtClean="0">
                          <a:solidFill>
                            <a:schemeClr val="bg2">
                              <a:lumMod val="50000"/>
                            </a:schemeClr>
                          </a:solidFill>
                          <a:latin typeface="Cambria Math" panose="02040503050406030204" pitchFamily="18" charset="0"/>
                          <a:ea typeface="Roboto" panose="02000000000000000000" pitchFamily="2" charset="0"/>
                        </a:rPr>
                        <m:t>=</m:t>
                      </m:r>
                      <m:f>
                        <m:fPr>
                          <m:ctrlPr>
                            <a:rPr lang="es-CO" sz="5100" b="0" i="1" smtClean="0">
                              <a:solidFill>
                                <a:schemeClr val="bg2">
                                  <a:lumMod val="50000"/>
                                </a:schemeClr>
                              </a:solidFill>
                              <a:latin typeface="Cambria Math" panose="02040503050406030204" pitchFamily="18" charset="0"/>
                              <a:ea typeface="Roboto" panose="02000000000000000000" pitchFamily="2" charset="0"/>
                            </a:rPr>
                          </m:ctrlPr>
                        </m:fPr>
                        <m:num>
                          <m:r>
                            <a:rPr lang="es-CO" sz="5100" b="0" i="1" smtClean="0">
                              <a:solidFill>
                                <a:schemeClr val="bg2">
                                  <a:lumMod val="50000"/>
                                </a:schemeClr>
                              </a:solidFill>
                              <a:latin typeface="Cambria Math" panose="02040503050406030204" pitchFamily="18" charset="0"/>
                              <a:ea typeface="Roboto" panose="02000000000000000000" pitchFamily="2" charset="0"/>
                            </a:rPr>
                            <m:t>1</m:t>
                          </m:r>
                        </m:num>
                        <m:den>
                          <m:r>
                            <a:rPr lang="es-CO" sz="5100" b="0" i="1" smtClean="0">
                              <a:solidFill>
                                <a:schemeClr val="bg2">
                                  <a:lumMod val="50000"/>
                                </a:schemeClr>
                              </a:solidFill>
                              <a:latin typeface="Cambria Math" panose="02040503050406030204" pitchFamily="18" charset="0"/>
                              <a:ea typeface="Roboto" panose="02000000000000000000" pitchFamily="2" charset="0"/>
                            </a:rPr>
                            <m:t>𝑚</m:t>
                          </m:r>
                          <m:r>
                            <a:rPr lang="es-CO" sz="5100" b="0" i="1" smtClean="0">
                              <a:solidFill>
                                <a:schemeClr val="bg2">
                                  <a:lumMod val="50000"/>
                                </a:schemeClr>
                              </a:solidFill>
                              <a:latin typeface="Cambria Math" panose="02040503050406030204" pitchFamily="18" charset="0"/>
                              <a:ea typeface="Roboto" panose="02000000000000000000" pitchFamily="2" charset="0"/>
                            </a:rPr>
                            <m:t>−1</m:t>
                          </m:r>
                        </m:den>
                      </m:f>
                      <m:nary>
                        <m:naryPr>
                          <m:chr m:val="∑"/>
                          <m:ctrlPr>
                            <a:rPr lang="es-CO" sz="5100" b="0" i="1" smtClean="0">
                              <a:solidFill>
                                <a:schemeClr val="bg2">
                                  <a:lumMod val="50000"/>
                                </a:schemeClr>
                              </a:solidFill>
                              <a:latin typeface="Cambria Math" panose="02040503050406030204" pitchFamily="18" charset="0"/>
                              <a:ea typeface="Roboto" panose="02000000000000000000" pitchFamily="2" charset="0"/>
                            </a:rPr>
                          </m:ctrlPr>
                        </m:naryPr>
                        <m:sub>
                          <m:r>
                            <m:rPr>
                              <m:brk m:alnAt="23"/>
                            </m:rPr>
                            <a:rPr lang="es-CO" sz="5100" b="0" i="1" smtClean="0">
                              <a:solidFill>
                                <a:schemeClr val="bg2">
                                  <a:lumMod val="50000"/>
                                </a:schemeClr>
                              </a:solidFill>
                              <a:latin typeface="Cambria Math" panose="02040503050406030204" pitchFamily="18" charset="0"/>
                              <a:ea typeface="Roboto" panose="02000000000000000000" pitchFamily="2" charset="0"/>
                            </a:rPr>
                            <m:t>𝑘</m:t>
                          </m:r>
                          <m:r>
                            <a:rPr lang="es-CO" sz="5100" b="0" i="1" smtClean="0">
                              <a:solidFill>
                                <a:schemeClr val="bg2">
                                  <a:lumMod val="50000"/>
                                </a:schemeClr>
                              </a:solidFill>
                              <a:latin typeface="Cambria Math" panose="02040503050406030204" pitchFamily="18" charset="0"/>
                              <a:ea typeface="Roboto" panose="02000000000000000000" pitchFamily="2" charset="0"/>
                            </a:rPr>
                            <m:t>=1</m:t>
                          </m:r>
                        </m:sub>
                        <m:sup>
                          <m:r>
                            <a:rPr lang="es-CO" sz="5100" b="0" i="1" smtClean="0">
                              <a:solidFill>
                                <a:schemeClr val="bg2">
                                  <a:lumMod val="50000"/>
                                </a:schemeClr>
                              </a:solidFill>
                              <a:latin typeface="Cambria Math" panose="02040503050406030204" pitchFamily="18" charset="0"/>
                              <a:ea typeface="Roboto" panose="02000000000000000000" pitchFamily="2" charset="0"/>
                            </a:rPr>
                            <m:t>𝑚</m:t>
                          </m:r>
                        </m:sup>
                        <m:e>
                          <m:sSubSup>
                            <m:sSubSupPr>
                              <m:ctrlPr>
                                <a:rPr lang="es-CO" sz="5100" b="0" i="1" smtClean="0">
                                  <a:solidFill>
                                    <a:schemeClr val="bg2">
                                      <a:lumMod val="50000"/>
                                    </a:schemeClr>
                                  </a:solidFill>
                                  <a:latin typeface="Cambria Math" panose="02040503050406030204" pitchFamily="18" charset="0"/>
                                  <a:ea typeface="Roboto" panose="02000000000000000000" pitchFamily="2" charset="0"/>
                                </a:rPr>
                              </m:ctrlPr>
                            </m:sSubSupPr>
                            <m:e>
                              <m:r>
                                <a:rPr lang="es-CO" sz="5100" b="0" i="1" smtClean="0">
                                  <a:solidFill>
                                    <a:schemeClr val="bg2">
                                      <a:lumMod val="50000"/>
                                    </a:schemeClr>
                                  </a:solidFill>
                                  <a:latin typeface="Cambria Math" panose="02040503050406030204" pitchFamily="18" charset="0"/>
                                  <a:ea typeface="Roboto" panose="02000000000000000000" pitchFamily="2" charset="0"/>
                                </a:rPr>
                                <m:t>𝑥</m:t>
                              </m:r>
                            </m:e>
                            <m:sub>
                              <m:r>
                                <a:rPr lang="es-CO" sz="5100" b="0" i="1" smtClean="0">
                                  <a:solidFill>
                                    <a:schemeClr val="bg2">
                                      <a:lumMod val="50000"/>
                                    </a:schemeClr>
                                  </a:solidFill>
                                  <a:latin typeface="Cambria Math" panose="02040503050406030204" pitchFamily="18" charset="0"/>
                                  <a:ea typeface="Roboto" panose="02000000000000000000" pitchFamily="2" charset="0"/>
                                </a:rPr>
                                <m:t>𝑘𝑖</m:t>
                              </m:r>
                            </m:sub>
                            <m:sup>
                              <m:r>
                                <a:rPr lang="es-CO" sz="5100" b="0" i="1" smtClean="0">
                                  <a:solidFill>
                                    <a:schemeClr val="bg2">
                                      <a:lumMod val="50000"/>
                                    </a:schemeClr>
                                  </a:solidFill>
                                  <a:latin typeface="Cambria Math" panose="02040503050406030204" pitchFamily="18" charset="0"/>
                                  <a:ea typeface="Roboto" panose="02000000000000000000" pitchFamily="2" charset="0"/>
                                </a:rPr>
                                <m:t>′</m:t>
                              </m:r>
                            </m:sup>
                          </m:sSubSup>
                          <m:r>
                            <a:rPr lang="es-CO" sz="5100" b="0" i="1" smtClean="0">
                              <a:solidFill>
                                <a:schemeClr val="bg2">
                                  <a:lumMod val="50000"/>
                                </a:schemeClr>
                              </a:solidFill>
                              <a:latin typeface="Cambria Math" panose="02040503050406030204" pitchFamily="18" charset="0"/>
                              <a:ea typeface="Cambria Math" panose="02040503050406030204" pitchFamily="18" charset="0"/>
                            </a:rPr>
                            <m:t>∙</m:t>
                          </m:r>
                        </m:e>
                      </m:nary>
                      <m:sSubSup>
                        <m:sSubSupPr>
                          <m:ctrlPr>
                            <a:rPr lang="es-CO" sz="5100" i="1" smtClean="0">
                              <a:solidFill>
                                <a:schemeClr val="bg2">
                                  <a:lumMod val="50000"/>
                                </a:schemeClr>
                              </a:solidFill>
                              <a:latin typeface="Cambria Math" panose="02040503050406030204" pitchFamily="18" charset="0"/>
                              <a:ea typeface="Roboto" panose="02000000000000000000" pitchFamily="2" charset="0"/>
                            </a:rPr>
                          </m:ctrlPr>
                        </m:sSubSupPr>
                        <m:e>
                          <m:r>
                            <a:rPr lang="es-CO" sz="5100" i="1">
                              <a:solidFill>
                                <a:schemeClr val="bg2">
                                  <a:lumMod val="50000"/>
                                </a:schemeClr>
                              </a:solidFill>
                              <a:latin typeface="Cambria Math" panose="02040503050406030204" pitchFamily="18" charset="0"/>
                              <a:ea typeface="Roboto" panose="02000000000000000000" pitchFamily="2" charset="0"/>
                            </a:rPr>
                            <m:t>𝑥</m:t>
                          </m:r>
                        </m:e>
                        <m:sub>
                          <m:r>
                            <a:rPr lang="es-CO" sz="5100" i="1">
                              <a:solidFill>
                                <a:schemeClr val="bg2">
                                  <a:lumMod val="50000"/>
                                </a:schemeClr>
                              </a:solidFill>
                              <a:latin typeface="Cambria Math" panose="02040503050406030204" pitchFamily="18" charset="0"/>
                              <a:ea typeface="Roboto" panose="02000000000000000000" pitchFamily="2" charset="0"/>
                            </a:rPr>
                            <m:t>𝑘</m:t>
                          </m:r>
                          <m:r>
                            <a:rPr lang="es-CO" sz="5100" b="0" i="1" smtClean="0">
                              <a:solidFill>
                                <a:schemeClr val="bg2">
                                  <a:lumMod val="50000"/>
                                </a:schemeClr>
                              </a:solidFill>
                              <a:latin typeface="Cambria Math" panose="02040503050406030204" pitchFamily="18" charset="0"/>
                              <a:ea typeface="Roboto" panose="02000000000000000000" pitchFamily="2" charset="0"/>
                            </a:rPr>
                            <m:t>𝑗</m:t>
                          </m:r>
                        </m:sub>
                        <m:sup>
                          <m:r>
                            <a:rPr lang="es-CO" sz="5100" i="1">
                              <a:solidFill>
                                <a:schemeClr val="bg2">
                                  <a:lumMod val="50000"/>
                                </a:schemeClr>
                              </a:solidFill>
                              <a:latin typeface="Cambria Math" panose="02040503050406030204" pitchFamily="18" charset="0"/>
                              <a:ea typeface="Roboto" panose="02000000000000000000" pitchFamily="2" charset="0"/>
                            </a:rPr>
                            <m:t>′</m:t>
                          </m:r>
                        </m:sup>
                      </m:sSubSup>
                    </m:oMath>
                  </m:oMathPara>
                </a14:m>
                <a:endParaRPr lang="es-ES" sz="4400" dirty="0">
                  <a:solidFill>
                    <a:schemeClr val="bg2">
                      <a:lumMod val="50000"/>
                    </a:schemeClr>
                  </a:solidFill>
                  <a:latin typeface="Roboto" panose="02000000000000000000" pitchFamily="2" charset="0"/>
                  <a:ea typeface="Roboto" panose="02000000000000000000" pitchFamily="2" charset="0"/>
                </a:endParaRPr>
              </a:p>
              <a:p>
                <a:pPr marL="0" indent="0" algn="just">
                  <a:lnSpc>
                    <a:spcPct val="80000"/>
                  </a:lnSpc>
                  <a:buNone/>
                </a:pPr>
                <a:endParaRPr lang="es-CO" sz="4400" dirty="0">
                  <a:solidFill>
                    <a:schemeClr val="bg2">
                      <a:lumMod val="50000"/>
                    </a:schemeClr>
                  </a:solidFill>
                  <a:latin typeface="Cambria Math" panose="02040503050406030204" pitchFamily="18" charset="0"/>
                  <a:ea typeface="Roboto" panose="02000000000000000000" pitchFamily="2" charset="0"/>
                </a:endParaRPr>
              </a:p>
              <a:p>
                <a:pPr marL="0" indent="0" algn="just">
                  <a:lnSpc>
                    <a:spcPct val="80000"/>
                  </a:lnSpc>
                  <a:buNone/>
                </a:pPr>
                <a14:m>
                  <m:oMath xmlns:m="http://schemas.openxmlformats.org/officeDocument/2006/math">
                    <m:r>
                      <a:rPr lang="es-CO" sz="4400">
                        <a:solidFill>
                          <a:schemeClr val="bg2">
                            <a:lumMod val="50000"/>
                          </a:schemeClr>
                        </a:solidFill>
                        <a:latin typeface="Cambria Math" panose="02040503050406030204" pitchFamily="18" charset="0"/>
                        <a:ea typeface="Roboto" panose="02000000000000000000" pitchFamily="2" charset="0"/>
                      </a:rPr>
                      <m:t>𝑚</m:t>
                    </m:r>
                  </m:oMath>
                </a14:m>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is</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the</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number</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of</a:t>
                </a:r>
                <a:r>
                  <a:rPr lang="es-ES" sz="4400" dirty="0">
                    <a:solidFill>
                      <a:schemeClr val="bg2">
                        <a:lumMod val="50000"/>
                      </a:schemeClr>
                    </a:solidFill>
                    <a:latin typeface="Roboto" panose="02000000000000000000" pitchFamily="2" charset="0"/>
                    <a:ea typeface="Roboto" panose="02000000000000000000" pitchFamily="2" charset="0"/>
                  </a:rPr>
                  <a:t> </a:t>
                </a:r>
                <a:r>
                  <a:rPr lang="es-ES" sz="4400" dirty="0" err="1">
                    <a:solidFill>
                      <a:schemeClr val="bg2">
                        <a:lumMod val="50000"/>
                      </a:schemeClr>
                    </a:solidFill>
                    <a:latin typeface="Roboto" panose="02000000000000000000" pitchFamily="2" charset="0"/>
                    <a:ea typeface="Roboto" panose="02000000000000000000" pitchFamily="2" charset="0"/>
                  </a:rPr>
                  <a:t>observations</a:t>
                </a:r>
                <a:endParaRPr lang="es-ES" sz="4400" dirty="0">
                  <a:solidFill>
                    <a:schemeClr val="bg2">
                      <a:lumMod val="50000"/>
                    </a:schemeClr>
                  </a:solidFill>
                  <a:latin typeface="Roboto" panose="02000000000000000000" pitchFamily="2" charset="0"/>
                  <a:ea typeface="Roboto" panose="02000000000000000000" pitchFamily="2" charset="0"/>
                </a:endParaRPr>
              </a:p>
              <a:p>
                <a:pPr algn="just"/>
                <a:endParaRPr lang="es-ES" sz="1800" dirty="0">
                  <a:solidFill>
                    <a:schemeClr val="bg2">
                      <a:lumMod val="50000"/>
                    </a:schemeClr>
                  </a:solidFill>
                  <a:latin typeface="Roboto" panose="02000000000000000000" pitchFamily="2" charset="0"/>
                  <a:ea typeface="Roboto" panose="02000000000000000000" pitchFamily="2" charset="0"/>
                </a:endParaRPr>
              </a:p>
            </p:txBody>
          </p:sp>
        </mc:Choice>
        <mc:Fallback xmlns="">
          <p:sp>
            <p:nvSpPr>
              <p:cNvPr id="64" name="Subtítulo 2">
                <a:extLst>
                  <a:ext uri="{FF2B5EF4-FFF2-40B4-BE49-F238E27FC236}">
                    <a16:creationId xmlns:a16="http://schemas.microsoft.com/office/drawing/2014/main" id="{C64FD622-49BC-40A4-9A6C-5A8DD151B95B}"/>
                  </a:ext>
                </a:extLst>
              </p:cNvPr>
              <p:cNvSpPr txBox="1">
                <a:spLocks noRot="1" noChangeAspect="1" noMove="1" noResize="1" noEditPoints="1" noAdjustHandles="1" noChangeArrowheads="1" noChangeShapeType="1" noTextEdit="1"/>
              </p:cNvSpPr>
              <p:nvPr/>
            </p:nvSpPr>
            <p:spPr>
              <a:xfrm>
                <a:off x="833935" y="2312394"/>
                <a:ext cx="10320728" cy="3499126"/>
              </a:xfrm>
              <a:prstGeom prst="rect">
                <a:avLst/>
              </a:prstGeom>
              <a:blipFill>
                <a:blip r:embed="rId3"/>
                <a:stretch>
                  <a:fillRect l="-827" t="-3310" r="-886"/>
                </a:stretch>
              </a:blipFill>
            </p:spPr>
            <p:txBody>
              <a:bodyPr/>
              <a:lstStyle/>
              <a:p>
                <a:r>
                  <a:rPr lang="en-US">
                    <a:noFill/>
                  </a:rPr>
                  <a:t> </a:t>
                </a:r>
              </a:p>
            </p:txBody>
          </p:sp>
        </mc:Fallback>
      </mc:AlternateContent>
      <p:pic>
        <p:nvPicPr>
          <p:cNvPr id="68" name="Imagen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8" y="58351"/>
            <a:ext cx="3710512" cy="1161391"/>
          </a:xfrm>
          <a:prstGeom prst="rect">
            <a:avLst/>
          </a:prstGeom>
        </p:spPr>
      </p:pic>
      <p:sp>
        <p:nvSpPr>
          <p:cNvPr id="3" name="Título 1">
            <a:extLst>
              <a:ext uri="{FF2B5EF4-FFF2-40B4-BE49-F238E27FC236}">
                <a16:creationId xmlns:a16="http://schemas.microsoft.com/office/drawing/2014/main" id="{FF6986C1-70C4-AF9D-6027-647DDB559975}"/>
              </a:ext>
            </a:extLst>
          </p:cNvPr>
          <p:cNvSpPr txBox="1">
            <a:spLocks/>
          </p:cNvSpPr>
          <p:nvPr/>
        </p:nvSpPr>
        <p:spPr>
          <a:xfrm>
            <a:off x="946958" y="238803"/>
            <a:ext cx="6520642" cy="85025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chemeClr val="bg1"/>
                </a:solidFill>
                <a:latin typeface="Arial" panose="020B0604020202020204" pitchFamily="34" charset="0"/>
                <a:ea typeface="Roboto Slab" pitchFamily="2" charset="0"/>
                <a:cs typeface="Arial" panose="020B0604020202020204" pitchFamily="34" charset="0"/>
              </a:rPr>
              <a:t>Background-Covariance</a:t>
            </a:r>
            <a:r>
              <a:rPr lang="es-ES" sz="3200" b="1" dirty="0">
                <a:solidFill>
                  <a:schemeClr val="bg1"/>
                </a:solidFill>
                <a:latin typeface="Arial" panose="020B0604020202020204" pitchFamily="34" charset="0"/>
                <a:ea typeface="Roboto Slab" pitchFamily="2" charset="0"/>
                <a:cs typeface="Arial" panose="020B0604020202020204" pitchFamily="34" charset="0"/>
              </a:rPr>
              <a:t> Matrix</a:t>
            </a:r>
            <a:endParaRPr lang="es-CO" sz="3200" b="1" dirty="0">
              <a:solidFill>
                <a:schemeClr val="bg1"/>
              </a:solidFill>
              <a:latin typeface="Arial" panose="020B0604020202020204" pitchFamily="34" charset="0"/>
              <a:ea typeface="Roboto Slab" pitchFamily="2" charset="0"/>
              <a:cs typeface="Arial" panose="020B0604020202020204" pitchFamily="34" charset="0"/>
            </a:endParaRPr>
          </a:p>
        </p:txBody>
      </p:sp>
    </p:spTree>
    <p:extLst>
      <p:ext uri="{BB962C8B-B14F-4D97-AF65-F5344CB8AC3E}">
        <p14:creationId xmlns:p14="http://schemas.microsoft.com/office/powerpoint/2010/main" val="14430733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1130</TotalTime>
  <Words>3624</Words>
  <Application>Microsoft Office PowerPoint</Application>
  <PresentationFormat>Panorámica</PresentationFormat>
  <Paragraphs>507</Paragraphs>
  <Slides>44</Slides>
  <Notes>9</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44</vt:i4>
      </vt:variant>
    </vt:vector>
  </HeadingPairs>
  <TitlesOfParts>
    <vt:vector size="56" baseType="lpstr">
      <vt:lpstr>Arial</vt:lpstr>
      <vt:lpstr>Calibri</vt:lpstr>
      <vt:lpstr>Calibri Light</vt:lpstr>
      <vt:lpstr>Cambria Math</vt:lpstr>
      <vt:lpstr>Google Sans</vt:lpstr>
      <vt:lpstr>KaTeX_Main</vt:lpstr>
      <vt:lpstr>KaTeX_Math</vt:lpstr>
      <vt:lpstr>Roboto</vt:lpstr>
      <vt:lpstr>Roboto Slab</vt:lpstr>
      <vt:lpstr>Söhne</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DIANA PATRICIA TOBON VALLEJO</cp:lastModifiedBy>
  <cp:revision>9</cp:revision>
  <dcterms:created xsi:type="dcterms:W3CDTF">2023-02-16T19:11:01Z</dcterms:created>
  <dcterms:modified xsi:type="dcterms:W3CDTF">2024-09-27T14:16:14Z</dcterms:modified>
</cp:coreProperties>
</file>