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rvo"/>
      <p:regular r:id="rId23"/>
      <p:bold r:id="rId24"/>
      <p:italic r:id="rId25"/>
      <p:boldItalic r:id="rId26"/>
    </p:embeddedFont>
    <p:embeddedFont>
      <p:font typeface="Roboto Condensed"/>
      <p:regular r:id="rId27"/>
      <p:bold r:id="rId28"/>
      <p:italic r:id="rId29"/>
      <p:boldItalic r:id="rId30"/>
    </p:embeddedFont>
    <p:embeddedFont>
      <p:font typeface="Roboto Condensed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iWNFUr2VS74hIn6TmkRuA56FGH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5BEB3B3-4E0F-43BE-99DB-1B0745A98457}">
  <a:tblStyle styleId="{25BEB3B3-4E0F-43BE-99DB-1B0745A98457}"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vo-bold.fntdata"/><Relationship Id="rId23" Type="http://schemas.openxmlformats.org/officeDocument/2006/relationships/font" Target="fonts/Arv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vo-boldItalic.fntdata"/><Relationship Id="rId25" Type="http://schemas.openxmlformats.org/officeDocument/2006/relationships/font" Target="fonts/Arvo-italic.fntdata"/><Relationship Id="rId28" Type="http://schemas.openxmlformats.org/officeDocument/2006/relationships/font" Target="fonts/RobotoCondensed-bold.fntdata"/><Relationship Id="rId27" Type="http://schemas.openxmlformats.org/officeDocument/2006/relationships/font" Target="fonts/Roboto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Light-regular.fntdata"/><Relationship Id="rId30" Type="http://schemas.openxmlformats.org/officeDocument/2006/relationships/font" Target="fonts/RobotoCondensed-boldItalic.fntdata"/><Relationship Id="rId11" Type="http://schemas.openxmlformats.org/officeDocument/2006/relationships/slide" Target="slides/slide6.xml"/><Relationship Id="rId33" Type="http://schemas.openxmlformats.org/officeDocument/2006/relationships/font" Target="fonts/RobotoCondensedLight-italic.fntdata"/><Relationship Id="rId10" Type="http://schemas.openxmlformats.org/officeDocument/2006/relationships/slide" Target="slides/slide5.xml"/><Relationship Id="rId32" Type="http://schemas.openxmlformats.org/officeDocument/2006/relationships/font" Target="fonts/RobotoCondensedLight-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Condensed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Gráfico del modelo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Agregar imágenes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El objetivo de language modeling es aprender la función de probabilidad conjunta de secuencias de palabras en un lenguaje, para así generar una secuencia de palabras dado un contexto (otra secuencia de palabras)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50">
                <a:solidFill>
                  <a:schemeClr val="dk1"/>
                </a:solidFill>
                <a:highlight>
                  <a:srgbClr val="F4F5FB"/>
                </a:highlight>
              </a:rPr>
              <a:t>Los  modelos  de  lenguaje  estiman la distribucion de probabilidad de una secuencia de palabras (tambien pueden ser senten-</a:t>
            </a:r>
            <a:endParaRPr sz="1050">
              <a:solidFill>
                <a:schemeClr val="dk1"/>
              </a:solidFill>
              <a:highlight>
                <a:srgbClr val="F4F5FB"/>
              </a:highlight>
            </a:endParaRPr>
          </a:p>
          <a:p>
            <a:pPr indent="0" lvl="0" marL="0" rtl="0" algn="l">
              <a:spcBef>
                <a:spcPts val="0"/>
              </a:spcBef>
              <a:spcAft>
                <a:spcPts val="0"/>
              </a:spcAft>
              <a:buSzPts val="1100"/>
              <a:buNone/>
            </a:pPr>
            <a:r>
              <a:rPr lang="en-US" sz="1050">
                <a:solidFill>
                  <a:schemeClr val="dk1"/>
                </a:solidFill>
                <a:highlight>
                  <a:srgbClr val="F4F5FB"/>
                </a:highlight>
              </a:rPr>
              <a:t>cias o letras), modelando la probabilidad de la siguiente palabra dado las palabras anteriores, esto es: formula.</a:t>
            </a:r>
            <a:endParaRPr sz="1050">
              <a:solidFill>
                <a:schemeClr val="dk1"/>
              </a:solidFill>
              <a:highlight>
                <a:srgbClr val="F4F5FB"/>
              </a:highlight>
            </a:endParaRPr>
          </a:p>
          <a:p>
            <a:pPr indent="0" lvl="0" marL="0" rtl="0" algn="l">
              <a:spcBef>
                <a:spcPts val="0"/>
              </a:spcBef>
              <a:spcAft>
                <a:spcPts val="0"/>
              </a:spcAft>
              <a:buSzPts val="1100"/>
              <a:buNone/>
            </a:pPr>
            <a:r>
              <a:t/>
            </a:r>
            <a:endParaRPr sz="1050">
              <a:solidFill>
                <a:schemeClr val="dk1"/>
              </a:solidFill>
              <a:highlight>
                <a:srgbClr val="F4F5FB"/>
              </a:highlight>
            </a:endParaRPr>
          </a:p>
          <a:p>
            <a:pPr indent="0" lvl="0" marL="0" rtl="0" algn="l">
              <a:spcBef>
                <a:spcPts val="0"/>
              </a:spcBef>
              <a:spcAft>
                <a:spcPts val="0"/>
              </a:spcAft>
              <a:buSzPts val="1100"/>
              <a:buNone/>
            </a:pPr>
            <a:r>
              <a:rPr lang="en-US" sz="1050">
                <a:solidFill>
                  <a:schemeClr val="dk1"/>
                </a:solidFill>
                <a:highlight>
                  <a:srgbClr val="F4F5FB"/>
                </a:highlight>
              </a:rPr>
              <a:t>donde w_i es una palabra del vocabulario. El input en language modeling es una secuencia ordenada de palabras y el output es un vector de probabilidades sobre el vocabulario, con la probabilidad deo currencia de cada una de las palabras del vocabulario dadas las palabras anteriores. El empleo de un modelo de languaje entrenado consiste en entregarle una secuencia de palabras y comenzar a generar nuevas palabras a partir del vector de probabilidad de ocurrencia, la generación puede ser un sampling aleatorio sobre el vector o la palabra m ás probable.</a:t>
            </a:r>
            <a:endParaRPr sz="1050">
              <a:solidFill>
                <a:schemeClr val="dk1"/>
              </a:solidFill>
              <a:highlight>
                <a:srgbClr val="F4F5FB"/>
              </a:highlight>
            </a:endParaRPr>
          </a:p>
          <a:p>
            <a:pPr indent="0" lvl="0" marL="0" rtl="0" algn="l">
              <a:spcBef>
                <a:spcPts val="0"/>
              </a:spcBef>
              <a:spcAft>
                <a:spcPts val="0"/>
              </a:spcAft>
              <a:buSzPts val="1100"/>
              <a:buNone/>
            </a:pPr>
            <a:r>
              <a:t/>
            </a:r>
            <a:endParaRPr sz="1050">
              <a:solidFill>
                <a:schemeClr val="dk1"/>
              </a:solidFill>
              <a:highlight>
                <a:srgbClr val="F4F5FB"/>
              </a:highlight>
            </a:endParaRPr>
          </a:p>
          <a:p>
            <a:pPr indent="0" lvl="0" marL="0" rtl="0" algn="l">
              <a:spcBef>
                <a:spcPts val="0"/>
              </a:spcBef>
              <a:spcAft>
                <a:spcPts val="0"/>
              </a:spcAft>
              <a:buSzPts val="1100"/>
              <a:buNone/>
            </a:pPr>
            <a:r>
              <a:t/>
            </a:r>
            <a:endParaRPr sz="1050">
              <a:solidFill>
                <a:schemeClr val="dk1"/>
              </a:solidFill>
              <a:highlight>
                <a:srgbClr val="F4F5FB"/>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4F5FB"/>
              </a:highligh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0"/>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 name="Google Shape;11;p20"/>
          <p:cNvGrpSpPr/>
          <p:nvPr/>
        </p:nvGrpSpPr>
        <p:grpSpPr>
          <a:xfrm>
            <a:off x="0" y="-7088"/>
            <a:ext cx="8661398" cy="5150588"/>
            <a:chOff x="0" y="-7088"/>
            <a:chExt cx="8661398" cy="5150588"/>
          </a:xfrm>
        </p:grpSpPr>
        <p:sp>
          <p:nvSpPr>
            <p:cNvPr id="12" name="Google Shape;12;p20"/>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 name="Google Shape;14;p20"/>
          <p:cNvGrpSpPr/>
          <p:nvPr/>
        </p:nvGrpSpPr>
        <p:grpSpPr>
          <a:xfrm flipH="1" rot="10800000">
            <a:off x="1" y="1090763"/>
            <a:ext cx="8847502" cy="2961975"/>
            <a:chOff x="-8178042" y="-4493254"/>
            <a:chExt cx="19483597" cy="6522736"/>
          </a:xfrm>
        </p:grpSpPr>
        <p:sp>
          <p:nvSpPr>
            <p:cNvPr id="15" name="Google Shape;15;p20"/>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6" name="Google Shape;16;p20"/>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7" name="Google Shape;17;p20"/>
          <p:cNvGrpSpPr/>
          <p:nvPr/>
        </p:nvGrpSpPr>
        <p:grpSpPr>
          <a:xfrm>
            <a:off x="3677236" y="4278349"/>
            <a:ext cx="5480828" cy="432996"/>
            <a:chOff x="5582265" y="4646738"/>
            <a:chExt cx="5480828" cy="432996"/>
          </a:xfrm>
        </p:grpSpPr>
        <p:sp>
          <p:nvSpPr>
            <p:cNvPr id="18" name="Google Shape;18;p20"/>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0"/>
            <p:cNvGrpSpPr/>
            <p:nvPr/>
          </p:nvGrpSpPr>
          <p:grpSpPr>
            <a:xfrm flipH="1">
              <a:off x="5585232" y="4646738"/>
              <a:ext cx="5477861" cy="304551"/>
              <a:chOff x="-24158748" y="330075"/>
              <a:chExt cx="30568423" cy="1699506"/>
            </a:xfrm>
          </p:grpSpPr>
          <p:sp>
            <p:nvSpPr>
              <p:cNvPr id="20" name="Google Shape;20;p20"/>
              <p:cNvSpPr/>
              <p:nvPr/>
            </p:nvSpPr>
            <p:spPr>
              <a:xfrm>
                <a:off x="-24158748" y="330081"/>
                <a:ext cx="28907999"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0"/>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 name="Google Shape;22;p20"/>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3" name="Shape 23"/>
        <p:cNvGrpSpPr/>
        <p:nvPr/>
      </p:nvGrpSpPr>
      <p:grpSpPr>
        <a:xfrm>
          <a:off x="0" y="0"/>
          <a:ext cx="0" cy="0"/>
          <a:chOff x="0" y="0"/>
          <a:chExt cx="0" cy="0"/>
        </a:xfrm>
      </p:grpSpPr>
      <p:grpSp>
        <p:nvGrpSpPr>
          <p:cNvPr id="24" name="Google Shape;24;p21"/>
          <p:cNvGrpSpPr/>
          <p:nvPr/>
        </p:nvGrpSpPr>
        <p:grpSpPr>
          <a:xfrm>
            <a:off x="-4" y="40"/>
            <a:ext cx="7072430" cy="1327315"/>
            <a:chOff x="-4" y="40"/>
            <a:chExt cx="7072430" cy="1327315"/>
          </a:xfrm>
        </p:grpSpPr>
        <p:sp>
          <p:nvSpPr>
            <p:cNvPr id="25" name="Google Shape;25;p21"/>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26" name="Google Shape;26;p21"/>
            <p:cNvGrpSpPr/>
            <p:nvPr/>
          </p:nvGrpSpPr>
          <p:grpSpPr>
            <a:xfrm flipH="1" rot="10800000">
              <a:off x="3" y="40"/>
              <a:ext cx="6756168" cy="1327315"/>
              <a:chOff x="-2168138" y="330075"/>
              <a:chExt cx="8650663" cy="1699506"/>
            </a:xfrm>
          </p:grpSpPr>
          <p:sp>
            <p:nvSpPr>
              <p:cNvPr id="27" name="Google Shape;27;p21"/>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8" name="Google Shape;28;p21"/>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29" name="Google Shape;29;p21"/>
            <p:cNvGrpSpPr/>
            <p:nvPr/>
          </p:nvGrpSpPr>
          <p:grpSpPr>
            <a:xfrm flipH="1" rot="10800000">
              <a:off x="-4" y="381007"/>
              <a:ext cx="7072430" cy="771744"/>
              <a:chOff x="-9092084" y="330075"/>
              <a:chExt cx="15574609" cy="1699501"/>
            </a:xfrm>
          </p:grpSpPr>
          <p:sp>
            <p:nvSpPr>
              <p:cNvPr id="30" name="Google Shape;30;p21"/>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1" name="Google Shape;31;p21"/>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32" name="Google Shape;32;p21"/>
          <p:cNvGrpSpPr/>
          <p:nvPr/>
        </p:nvGrpSpPr>
        <p:grpSpPr>
          <a:xfrm>
            <a:off x="6946842" y="4472723"/>
            <a:ext cx="2202830" cy="670795"/>
            <a:chOff x="5575242" y="4472723"/>
            <a:chExt cx="2202830" cy="670795"/>
          </a:xfrm>
        </p:grpSpPr>
        <p:sp>
          <p:nvSpPr>
            <p:cNvPr id="33" name="Google Shape;33;p21"/>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21"/>
            <p:cNvGrpSpPr/>
            <p:nvPr/>
          </p:nvGrpSpPr>
          <p:grpSpPr>
            <a:xfrm flipH="1">
              <a:off x="5734850" y="4472723"/>
              <a:ext cx="2040837" cy="670795"/>
              <a:chOff x="1297954" y="330075"/>
              <a:chExt cx="5169293" cy="1699506"/>
            </a:xfrm>
          </p:grpSpPr>
          <p:sp>
            <p:nvSpPr>
              <p:cNvPr id="35" name="Google Shape;35;p21"/>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21"/>
            <p:cNvGrpSpPr/>
            <p:nvPr/>
          </p:nvGrpSpPr>
          <p:grpSpPr>
            <a:xfrm flipH="1">
              <a:off x="5578209" y="4646738"/>
              <a:ext cx="2199863" cy="304563"/>
              <a:chOff x="-5827153" y="330075"/>
              <a:chExt cx="12276019" cy="1699569"/>
            </a:xfrm>
          </p:grpSpPr>
          <p:sp>
            <p:nvSpPr>
              <p:cNvPr id="38" name="Google Shape;38;p21"/>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 name="Google Shape;40;p2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1" name="Google Shape;41;p21"/>
          <p:cNvSpPr txBox="1"/>
          <p:nvPr>
            <p:ph idx="1" type="body"/>
          </p:nvPr>
        </p:nvSpPr>
        <p:spPr>
          <a:xfrm>
            <a:off x="814275"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2" name="Google Shape;42;p21"/>
          <p:cNvSpPr txBox="1"/>
          <p:nvPr>
            <p:ph idx="2" type="body"/>
          </p:nvPr>
        </p:nvSpPr>
        <p:spPr>
          <a:xfrm>
            <a:off x="4396123"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3" name="Google Shape;43;p2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4" name="Shape 44"/>
        <p:cNvGrpSpPr/>
        <p:nvPr/>
      </p:nvGrpSpPr>
      <p:grpSpPr>
        <a:xfrm>
          <a:off x="0" y="0"/>
          <a:ext cx="0" cy="0"/>
          <a:chOff x="0" y="0"/>
          <a:chExt cx="0" cy="0"/>
        </a:xfrm>
      </p:grpSpPr>
      <p:sp>
        <p:nvSpPr>
          <p:cNvPr id="45" name="Google Shape;45;p22"/>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46" name="Google Shape;46;p22"/>
          <p:cNvGrpSpPr/>
          <p:nvPr/>
        </p:nvGrpSpPr>
        <p:grpSpPr>
          <a:xfrm>
            <a:off x="0" y="-7088"/>
            <a:ext cx="8661398" cy="5150588"/>
            <a:chOff x="0" y="-7088"/>
            <a:chExt cx="8661398" cy="5150588"/>
          </a:xfrm>
        </p:grpSpPr>
        <p:sp>
          <p:nvSpPr>
            <p:cNvPr id="47" name="Google Shape;47;p2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49" name="Google Shape;49;p22"/>
          <p:cNvGrpSpPr/>
          <p:nvPr/>
        </p:nvGrpSpPr>
        <p:grpSpPr>
          <a:xfrm flipH="1" rot="10800000">
            <a:off x="-2" y="2924826"/>
            <a:ext cx="6589087" cy="2027268"/>
            <a:chOff x="-9894852" y="-4493254"/>
            <a:chExt cx="21200408" cy="6522740"/>
          </a:xfrm>
        </p:grpSpPr>
        <p:sp>
          <p:nvSpPr>
            <p:cNvPr id="50" name="Google Shape;50;p22"/>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1" name="Google Shape;51;p22"/>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52" name="Google Shape;52;p22"/>
          <p:cNvGrpSpPr/>
          <p:nvPr/>
        </p:nvGrpSpPr>
        <p:grpSpPr>
          <a:xfrm>
            <a:off x="6946842" y="4472723"/>
            <a:ext cx="2202830" cy="670795"/>
            <a:chOff x="5575242" y="4472723"/>
            <a:chExt cx="2202830" cy="670795"/>
          </a:xfrm>
        </p:grpSpPr>
        <p:sp>
          <p:nvSpPr>
            <p:cNvPr id="53" name="Google Shape;53;p22"/>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22"/>
            <p:cNvGrpSpPr/>
            <p:nvPr/>
          </p:nvGrpSpPr>
          <p:grpSpPr>
            <a:xfrm flipH="1">
              <a:off x="5734850" y="4472723"/>
              <a:ext cx="2040837" cy="670795"/>
              <a:chOff x="1297954" y="330075"/>
              <a:chExt cx="5169293" cy="1699506"/>
            </a:xfrm>
          </p:grpSpPr>
          <p:sp>
            <p:nvSpPr>
              <p:cNvPr id="55" name="Google Shape;55;p22"/>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2"/>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22"/>
            <p:cNvGrpSpPr/>
            <p:nvPr/>
          </p:nvGrpSpPr>
          <p:grpSpPr>
            <a:xfrm flipH="1">
              <a:off x="5578209" y="4646738"/>
              <a:ext cx="2199863" cy="304563"/>
              <a:chOff x="-5827153" y="330075"/>
              <a:chExt cx="12276019" cy="1699569"/>
            </a:xfrm>
          </p:grpSpPr>
          <p:sp>
            <p:nvSpPr>
              <p:cNvPr id="58" name="Google Shape;58;p22"/>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2"/>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0" name="Google Shape;60;p22"/>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22"/>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9800"/>
              </a:buClr>
              <a:buSzPts val="2000"/>
              <a:buNone/>
              <a:defRPr sz="2000">
                <a:solidFill>
                  <a:srgbClr val="FF9800"/>
                </a:solidFill>
              </a:defRPr>
            </a:lvl1pPr>
            <a:lvl2pPr lvl="1" algn="l">
              <a:lnSpc>
                <a:spcPct val="100000"/>
              </a:lnSpc>
              <a:spcBef>
                <a:spcPts val="1000"/>
              </a:spcBef>
              <a:spcAft>
                <a:spcPts val="0"/>
              </a:spcAft>
              <a:buClr>
                <a:srgbClr val="FF9800"/>
              </a:buClr>
              <a:buSzPts val="2000"/>
              <a:buNone/>
              <a:defRPr sz="2000">
                <a:solidFill>
                  <a:srgbClr val="FF9800"/>
                </a:solidFill>
              </a:defRPr>
            </a:lvl2pPr>
            <a:lvl3pPr lvl="2" algn="l">
              <a:lnSpc>
                <a:spcPct val="100000"/>
              </a:lnSpc>
              <a:spcBef>
                <a:spcPts val="1000"/>
              </a:spcBef>
              <a:spcAft>
                <a:spcPts val="0"/>
              </a:spcAft>
              <a:buClr>
                <a:srgbClr val="FF9800"/>
              </a:buClr>
              <a:buSzPts val="2000"/>
              <a:buNone/>
              <a:defRPr sz="2000">
                <a:solidFill>
                  <a:srgbClr val="FF9800"/>
                </a:solidFill>
              </a:defRPr>
            </a:lvl3pPr>
            <a:lvl4pPr lvl="3" algn="l">
              <a:lnSpc>
                <a:spcPct val="100000"/>
              </a:lnSpc>
              <a:spcBef>
                <a:spcPts val="1000"/>
              </a:spcBef>
              <a:spcAft>
                <a:spcPts val="0"/>
              </a:spcAft>
              <a:buClr>
                <a:srgbClr val="FF9800"/>
              </a:buClr>
              <a:buSzPts val="2000"/>
              <a:buNone/>
              <a:defRPr sz="2000">
                <a:solidFill>
                  <a:srgbClr val="FF9800"/>
                </a:solidFill>
              </a:defRPr>
            </a:lvl4pPr>
            <a:lvl5pPr lvl="4" algn="l">
              <a:lnSpc>
                <a:spcPct val="100000"/>
              </a:lnSpc>
              <a:spcBef>
                <a:spcPts val="1000"/>
              </a:spcBef>
              <a:spcAft>
                <a:spcPts val="0"/>
              </a:spcAft>
              <a:buClr>
                <a:srgbClr val="FF9800"/>
              </a:buClr>
              <a:buSzPts val="2000"/>
              <a:buNone/>
              <a:defRPr sz="2000">
                <a:solidFill>
                  <a:srgbClr val="FF9800"/>
                </a:solidFill>
              </a:defRPr>
            </a:lvl5pPr>
            <a:lvl6pPr lvl="5" algn="l">
              <a:lnSpc>
                <a:spcPct val="100000"/>
              </a:lnSpc>
              <a:spcBef>
                <a:spcPts val="1000"/>
              </a:spcBef>
              <a:spcAft>
                <a:spcPts val="0"/>
              </a:spcAft>
              <a:buClr>
                <a:srgbClr val="FF9800"/>
              </a:buClr>
              <a:buSzPts val="2000"/>
              <a:buNone/>
              <a:defRPr sz="2000">
                <a:solidFill>
                  <a:srgbClr val="FF9800"/>
                </a:solidFill>
              </a:defRPr>
            </a:lvl6pPr>
            <a:lvl7pPr lvl="6" algn="l">
              <a:lnSpc>
                <a:spcPct val="100000"/>
              </a:lnSpc>
              <a:spcBef>
                <a:spcPts val="1000"/>
              </a:spcBef>
              <a:spcAft>
                <a:spcPts val="0"/>
              </a:spcAft>
              <a:buClr>
                <a:srgbClr val="FF9800"/>
              </a:buClr>
              <a:buSzPts val="2000"/>
              <a:buNone/>
              <a:defRPr sz="2000">
                <a:solidFill>
                  <a:srgbClr val="FF9800"/>
                </a:solidFill>
              </a:defRPr>
            </a:lvl7pPr>
            <a:lvl8pPr lvl="7" algn="l">
              <a:lnSpc>
                <a:spcPct val="100000"/>
              </a:lnSpc>
              <a:spcBef>
                <a:spcPts val="1000"/>
              </a:spcBef>
              <a:spcAft>
                <a:spcPts val="0"/>
              </a:spcAft>
              <a:buClr>
                <a:srgbClr val="FF9800"/>
              </a:buClr>
              <a:buSzPts val="2000"/>
              <a:buNone/>
              <a:defRPr sz="2000">
                <a:solidFill>
                  <a:srgbClr val="FF9800"/>
                </a:solidFill>
              </a:defRPr>
            </a:lvl8pPr>
            <a:lvl9pPr lvl="8" algn="l">
              <a:lnSpc>
                <a:spcPct val="100000"/>
              </a:lnSpc>
              <a:spcBef>
                <a:spcPts val="1000"/>
              </a:spcBef>
              <a:spcAft>
                <a:spcPts val="1000"/>
              </a:spcAft>
              <a:buClr>
                <a:srgbClr val="FF9800"/>
              </a:buClr>
              <a:buSzPts val="2000"/>
              <a:buNone/>
              <a:defRPr sz="2000">
                <a:solidFill>
                  <a:srgbClr val="FF9800"/>
                </a:solidFill>
              </a:defRPr>
            </a:lvl9pPr>
          </a:lstStyle>
          <a:p/>
        </p:txBody>
      </p:sp>
      <p:sp>
        <p:nvSpPr>
          <p:cNvPr id="62" name="Google Shape;62;p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63" name="Shape 63"/>
        <p:cNvGrpSpPr/>
        <p:nvPr/>
      </p:nvGrpSpPr>
      <p:grpSpPr>
        <a:xfrm>
          <a:off x="0" y="0"/>
          <a:ext cx="0" cy="0"/>
          <a:chOff x="0" y="0"/>
          <a:chExt cx="0" cy="0"/>
        </a:xfrm>
      </p:grpSpPr>
      <p:sp>
        <p:nvSpPr>
          <p:cNvPr id="64" name="Google Shape;64;p23"/>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65" name="Google Shape;65;p23"/>
          <p:cNvGrpSpPr/>
          <p:nvPr/>
        </p:nvGrpSpPr>
        <p:grpSpPr>
          <a:xfrm>
            <a:off x="0" y="-7088"/>
            <a:ext cx="8661398" cy="5150588"/>
            <a:chOff x="0" y="-7088"/>
            <a:chExt cx="8661398" cy="5150588"/>
          </a:xfrm>
        </p:grpSpPr>
        <p:sp>
          <p:nvSpPr>
            <p:cNvPr id="66" name="Google Shape;66;p23"/>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3"/>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68" name="Google Shape;68;p23"/>
          <p:cNvGrpSpPr/>
          <p:nvPr/>
        </p:nvGrpSpPr>
        <p:grpSpPr>
          <a:xfrm flipH="1" rot="10800000">
            <a:off x="1" y="1090763"/>
            <a:ext cx="8847502" cy="2961975"/>
            <a:chOff x="-8178042" y="-4493254"/>
            <a:chExt cx="19483597" cy="6522736"/>
          </a:xfrm>
        </p:grpSpPr>
        <p:sp>
          <p:nvSpPr>
            <p:cNvPr id="69" name="Google Shape;69;p23"/>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70" name="Google Shape;70;p23"/>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71" name="Google Shape;71;p23"/>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480"/>
              </a:spcBef>
              <a:spcAft>
                <a:spcPts val="0"/>
              </a:spcAft>
              <a:buClr>
                <a:srgbClr val="FFFFFF"/>
              </a:buClr>
              <a:buSzPts val="3000"/>
              <a:buChar char="▻"/>
              <a:defRPr i="1" sz="3000">
                <a:solidFill>
                  <a:srgbClr val="FFFFFF"/>
                </a:solidFill>
              </a:defRPr>
            </a:lvl2pPr>
            <a:lvl3pPr indent="-419100" lvl="2" marL="1371600" algn="l">
              <a:lnSpc>
                <a:spcPct val="100000"/>
              </a:lnSpc>
              <a:spcBef>
                <a:spcPts val="480"/>
              </a:spcBef>
              <a:spcAft>
                <a:spcPts val="0"/>
              </a:spcAft>
              <a:buClr>
                <a:srgbClr val="FFFFFF"/>
              </a:buClr>
              <a:buSzPts val="3000"/>
              <a:buChar char="▻"/>
              <a:defRPr i="1" sz="3000">
                <a:solidFill>
                  <a:srgbClr val="FFFFFF"/>
                </a:solidFill>
              </a:defRPr>
            </a:lvl3pPr>
            <a:lvl4pPr indent="-419100" lvl="3" marL="1828800" algn="l">
              <a:lnSpc>
                <a:spcPct val="100000"/>
              </a:lnSpc>
              <a:spcBef>
                <a:spcPts val="360"/>
              </a:spcBef>
              <a:spcAft>
                <a:spcPts val="0"/>
              </a:spcAft>
              <a:buClr>
                <a:srgbClr val="FFFFFF"/>
              </a:buClr>
              <a:buSzPts val="3000"/>
              <a:buChar char="▻"/>
              <a:defRPr i="1" sz="3000">
                <a:solidFill>
                  <a:srgbClr val="FFFFFF"/>
                </a:solidFill>
              </a:defRPr>
            </a:lvl4pPr>
            <a:lvl5pPr indent="-419100" lvl="4" marL="2286000" algn="l">
              <a:lnSpc>
                <a:spcPct val="100000"/>
              </a:lnSpc>
              <a:spcBef>
                <a:spcPts val="360"/>
              </a:spcBef>
              <a:spcAft>
                <a:spcPts val="0"/>
              </a:spcAft>
              <a:buClr>
                <a:srgbClr val="FFFFFF"/>
              </a:buClr>
              <a:buSzPts val="3000"/>
              <a:buChar char="▻"/>
              <a:defRPr i="1" sz="3000">
                <a:solidFill>
                  <a:srgbClr val="FFFFFF"/>
                </a:solidFill>
              </a:defRPr>
            </a:lvl5pPr>
            <a:lvl6pPr indent="-419100" lvl="5" marL="2743200" algn="l">
              <a:lnSpc>
                <a:spcPct val="100000"/>
              </a:lnSpc>
              <a:spcBef>
                <a:spcPts val="360"/>
              </a:spcBef>
              <a:spcAft>
                <a:spcPts val="0"/>
              </a:spcAft>
              <a:buClr>
                <a:srgbClr val="FFFFFF"/>
              </a:buClr>
              <a:buSzPts val="3000"/>
              <a:buChar char="▻"/>
              <a:defRPr i="1" sz="3000">
                <a:solidFill>
                  <a:srgbClr val="FFFFFF"/>
                </a:solidFill>
              </a:defRPr>
            </a:lvl6pPr>
            <a:lvl7pPr indent="-419100" lvl="6" marL="3200400" algn="l">
              <a:lnSpc>
                <a:spcPct val="100000"/>
              </a:lnSpc>
              <a:spcBef>
                <a:spcPts val="360"/>
              </a:spcBef>
              <a:spcAft>
                <a:spcPts val="0"/>
              </a:spcAft>
              <a:buClr>
                <a:srgbClr val="FFFFFF"/>
              </a:buClr>
              <a:buSzPts val="3000"/>
              <a:buChar char="▻"/>
              <a:defRPr i="1" sz="3000">
                <a:solidFill>
                  <a:srgbClr val="FFFFFF"/>
                </a:solidFill>
              </a:defRPr>
            </a:lvl7pPr>
            <a:lvl8pPr indent="-419100" lvl="7" marL="3657600" algn="l">
              <a:lnSpc>
                <a:spcPct val="100000"/>
              </a:lnSpc>
              <a:spcBef>
                <a:spcPts val="360"/>
              </a:spcBef>
              <a:spcAft>
                <a:spcPts val="0"/>
              </a:spcAft>
              <a:buClr>
                <a:srgbClr val="FFFFFF"/>
              </a:buClr>
              <a:buSzPts val="3000"/>
              <a:buChar char="▻"/>
              <a:defRPr i="1" sz="3000">
                <a:solidFill>
                  <a:srgbClr val="FFFFFF"/>
                </a:solidFill>
              </a:defRPr>
            </a:lvl8pPr>
            <a:lvl9pPr indent="-419100" lvl="8" marL="4114800" algn="l">
              <a:lnSpc>
                <a:spcPct val="100000"/>
              </a:lnSpc>
              <a:spcBef>
                <a:spcPts val="360"/>
              </a:spcBef>
              <a:spcAft>
                <a:spcPts val="0"/>
              </a:spcAft>
              <a:buClr>
                <a:srgbClr val="FFFFFF"/>
              </a:buClr>
              <a:buSzPts val="3000"/>
              <a:buChar char="▻"/>
              <a:defRPr i="1" sz="3000">
                <a:solidFill>
                  <a:srgbClr val="FFFFFF"/>
                </a:solidFill>
              </a:defRPr>
            </a:lvl9pPr>
          </a:lstStyle>
          <a:p/>
        </p:txBody>
      </p:sp>
      <p:sp>
        <p:nvSpPr>
          <p:cNvPr id="72" name="Google Shape;72;p23"/>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FF9800"/>
                </a:solidFill>
                <a:latin typeface="Arial"/>
                <a:ea typeface="Arial"/>
                <a:cs typeface="Arial"/>
                <a:sym typeface="Arial"/>
              </a:rPr>
              <a:t>“</a:t>
            </a:r>
            <a:endParaRPr b="1" i="0" sz="7200" u="none" cap="none" strike="noStrike">
              <a:solidFill>
                <a:srgbClr val="FF9800"/>
              </a:solidFill>
              <a:latin typeface="Arial"/>
              <a:ea typeface="Arial"/>
              <a:cs typeface="Arial"/>
              <a:sym typeface="Arial"/>
            </a:endParaRPr>
          </a:p>
        </p:txBody>
      </p:sp>
      <p:grpSp>
        <p:nvGrpSpPr>
          <p:cNvPr id="73" name="Google Shape;73;p23"/>
          <p:cNvGrpSpPr/>
          <p:nvPr/>
        </p:nvGrpSpPr>
        <p:grpSpPr>
          <a:xfrm>
            <a:off x="6946842" y="4472723"/>
            <a:ext cx="2202830" cy="670795"/>
            <a:chOff x="5575242" y="4472723"/>
            <a:chExt cx="2202830" cy="670795"/>
          </a:xfrm>
        </p:grpSpPr>
        <p:sp>
          <p:nvSpPr>
            <p:cNvPr id="74" name="Google Shape;74;p2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23"/>
            <p:cNvGrpSpPr/>
            <p:nvPr/>
          </p:nvGrpSpPr>
          <p:grpSpPr>
            <a:xfrm flipH="1">
              <a:off x="5734850" y="4472723"/>
              <a:ext cx="2040837" cy="670795"/>
              <a:chOff x="1297954" y="330075"/>
              <a:chExt cx="5169293" cy="1699506"/>
            </a:xfrm>
          </p:grpSpPr>
          <p:sp>
            <p:nvSpPr>
              <p:cNvPr id="76" name="Google Shape;76;p2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23"/>
            <p:cNvGrpSpPr/>
            <p:nvPr/>
          </p:nvGrpSpPr>
          <p:grpSpPr>
            <a:xfrm flipH="1">
              <a:off x="5578209" y="4646738"/>
              <a:ext cx="2199863" cy="304563"/>
              <a:chOff x="-5827153" y="330075"/>
              <a:chExt cx="12276019" cy="1699569"/>
            </a:xfrm>
          </p:grpSpPr>
          <p:sp>
            <p:nvSpPr>
              <p:cNvPr id="79" name="Google Shape;79;p23"/>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3"/>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1" name="Google Shape;81;p2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
        <p:nvSpPr>
          <p:cNvPr id="83" name="Google Shape;83;p2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grpSp>
        <p:nvGrpSpPr>
          <p:cNvPr id="84" name="Google Shape;84;p24"/>
          <p:cNvGrpSpPr/>
          <p:nvPr/>
        </p:nvGrpSpPr>
        <p:grpSpPr>
          <a:xfrm>
            <a:off x="6946842" y="4472723"/>
            <a:ext cx="2202830" cy="670795"/>
            <a:chOff x="5575242" y="4472723"/>
            <a:chExt cx="2202830" cy="670795"/>
          </a:xfrm>
        </p:grpSpPr>
        <p:sp>
          <p:nvSpPr>
            <p:cNvPr id="85" name="Google Shape;85;p24"/>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24"/>
            <p:cNvGrpSpPr/>
            <p:nvPr/>
          </p:nvGrpSpPr>
          <p:grpSpPr>
            <a:xfrm flipH="1">
              <a:off x="5734850" y="4472723"/>
              <a:ext cx="2040837" cy="670795"/>
              <a:chOff x="1297954" y="330075"/>
              <a:chExt cx="5169293" cy="1699506"/>
            </a:xfrm>
          </p:grpSpPr>
          <p:sp>
            <p:nvSpPr>
              <p:cNvPr id="87" name="Google Shape;87;p2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4"/>
            <p:cNvGrpSpPr/>
            <p:nvPr/>
          </p:nvGrpSpPr>
          <p:grpSpPr>
            <a:xfrm flipH="1">
              <a:off x="5578209" y="4646738"/>
              <a:ext cx="2199863" cy="304563"/>
              <a:chOff x="-5827153" y="330075"/>
              <a:chExt cx="12276019" cy="1699569"/>
            </a:xfrm>
          </p:grpSpPr>
          <p:sp>
            <p:nvSpPr>
              <p:cNvPr id="90" name="Google Shape;90;p24"/>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4"/>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2" name="Google Shape;92;p24"/>
          <p:cNvGrpSpPr/>
          <p:nvPr/>
        </p:nvGrpSpPr>
        <p:grpSpPr>
          <a:xfrm rot="10800000">
            <a:off x="-8" y="-2"/>
            <a:ext cx="2202830" cy="670795"/>
            <a:chOff x="5575242" y="4472723"/>
            <a:chExt cx="2202830" cy="670795"/>
          </a:xfrm>
        </p:grpSpPr>
        <p:sp>
          <p:nvSpPr>
            <p:cNvPr id="93" name="Google Shape;93;p24"/>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24"/>
            <p:cNvGrpSpPr/>
            <p:nvPr/>
          </p:nvGrpSpPr>
          <p:grpSpPr>
            <a:xfrm flipH="1">
              <a:off x="5734850" y="4472723"/>
              <a:ext cx="2040837" cy="670795"/>
              <a:chOff x="1297954" y="330075"/>
              <a:chExt cx="5169293" cy="1699506"/>
            </a:xfrm>
          </p:grpSpPr>
          <p:sp>
            <p:nvSpPr>
              <p:cNvPr id="95" name="Google Shape;95;p2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24"/>
            <p:cNvGrpSpPr/>
            <p:nvPr/>
          </p:nvGrpSpPr>
          <p:grpSpPr>
            <a:xfrm flipH="1">
              <a:off x="5578209" y="4646738"/>
              <a:ext cx="2199863" cy="304563"/>
              <a:chOff x="-5827153" y="330075"/>
              <a:chExt cx="12276019" cy="1699569"/>
            </a:xfrm>
          </p:grpSpPr>
          <p:sp>
            <p:nvSpPr>
              <p:cNvPr id="98" name="Google Shape;98;p24"/>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4"/>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0" name="Shape 100"/>
        <p:cNvGrpSpPr/>
        <p:nvPr/>
      </p:nvGrpSpPr>
      <p:grpSpPr>
        <a:xfrm>
          <a:off x="0" y="0"/>
          <a:ext cx="0" cy="0"/>
          <a:chOff x="0" y="0"/>
          <a:chExt cx="0" cy="0"/>
        </a:xfrm>
      </p:grpSpPr>
      <p:grpSp>
        <p:nvGrpSpPr>
          <p:cNvPr id="101" name="Google Shape;101;p25"/>
          <p:cNvGrpSpPr/>
          <p:nvPr/>
        </p:nvGrpSpPr>
        <p:grpSpPr>
          <a:xfrm>
            <a:off x="-4" y="40"/>
            <a:ext cx="7072430" cy="1327315"/>
            <a:chOff x="-4" y="40"/>
            <a:chExt cx="7072430" cy="1327315"/>
          </a:xfrm>
        </p:grpSpPr>
        <p:sp>
          <p:nvSpPr>
            <p:cNvPr id="102" name="Google Shape;102;p25"/>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03" name="Google Shape;103;p25"/>
            <p:cNvGrpSpPr/>
            <p:nvPr/>
          </p:nvGrpSpPr>
          <p:grpSpPr>
            <a:xfrm flipH="1" rot="10800000">
              <a:off x="3" y="40"/>
              <a:ext cx="6756168" cy="1327315"/>
              <a:chOff x="-2168138" y="330075"/>
              <a:chExt cx="8650663" cy="1699506"/>
            </a:xfrm>
          </p:grpSpPr>
          <p:sp>
            <p:nvSpPr>
              <p:cNvPr id="104" name="Google Shape;104;p2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05" name="Google Shape;105;p2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06" name="Google Shape;106;p25"/>
            <p:cNvGrpSpPr/>
            <p:nvPr/>
          </p:nvGrpSpPr>
          <p:grpSpPr>
            <a:xfrm flipH="1" rot="10800000">
              <a:off x="-4" y="381007"/>
              <a:ext cx="7072430" cy="771744"/>
              <a:chOff x="-9092084" y="330075"/>
              <a:chExt cx="15574609" cy="1699501"/>
            </a:xfrm>
          </p:grpSpPr>
          <p:sp>
            <p:nvSpPr>
              <p:cNvPr id="107" name="Google Shape;107;p25"/>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08" name="Google Shape;108;p25"/>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09" name="Google Shape;109;p25"/>
          <p:cNvGrpSpPr/>
          <p:nvPr/>
        </p:nvGrpSpPr>
        <p:grpSpPr>
          <a:xfrm>
            <a:off x="6946842" y="4472723"/>
            <a:ext cx="2202830" cy="670795"/>
            <a:chOff x="5575242" y="4472723"/>
            <a:chExt cx="2202830" cy="670795"/>
          </a:xfrm>
        </p:grpSpPr>
        <p:sp>
          <p:nvSpPr>
            <p:cNvPr id="110" name="Google Shape;110;p2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5"/>
            <p:cNvGrpSpPr/>
            <p:nvPr/>
          </p:nvGrpSpPr>
          <p:grpSpPr>
            <a:xfrm flipH="1">
              <a:off x="5734850" y="4472723"/>
              <a:ext cx="2040837" cy="670795"/>
              <a:chOff x="1297954" y="330075"/>
              <a:chExt cx="5169293" cy="1699506"/>
            </a:xfrm>
          </p:grpSpPr>
          <p:sp>
            <p:nvSpPr>
              <p:cNvPr id="112" name="Google Shape;112;p2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25"/>
            <p:cNvGrpSpPr/>
            <p:nvPr/>
          </p:nvGrpSpPr>
          <p:grpSpPr>
            <a:xfrm flipH="1">
              <a:off x="5578209" y="4646738"/>
              <a:ext cx="2199863" cy="304563"/>
              <a:chOff x="-5827153" y="330075"/>
              <a:chExt cx="12276019" cy="1699569"/>
            </a:xfrm>
          </p:grpSpPr>
          <p:sp>
            <p:nvSpPr>
              <p:cNvPr id="115" name="Google Shape;115;p25"/>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5"/>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7" name="Google Shape;117;p2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18" name="Google Shape;118;p25"/>
          <p:cNvSpPr txBox="1"/>
          <p:nvPr>
            <p:ph idx="1" type="body"/>
          </p:nvPr>
        </p:nvSpPr>
        <p:spPr>
          <a:xfrm>
            <a:off x="8704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19" name="Google Shape;119;p25"/>
          <p:cNvSpPr txBox="1"/>
          <p:nvPr>
            <p:ph idx="2" type="body"/>
          </p:nvPr>
        </p:nvSpPr>
        <p:spPr>
          <a:xfrm>
            <a:off x="3233637"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20" name="Google Shape;120;p25"/>
          <p:cNvSpPr txBox="1"/>
          <p:nvPr>
            <p:ph idx="3" type="body"/>
          </p:nvPr>
        </p:nvSpPr>
        <p:spPr>
          <a:xfrm>
            <a:off x="55406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21" name="Google Shape;121;p2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2" name="Shape 122"/>
        <p:cNvGrpSpPr/>
        <p:nvPr/>
      </p:nvGrpSpPr>
      <p:grpSpPr>
        <a:xfrm>
          <a:off x="0" y="0"/>
          <a:ext cx="0" cy="0"/>
          <a:chOff x="0" y="0"/>
          <a:chExt cx="0" cy="0"/>
        </a:xfrm>
      </p:grpSpPr>
      <p:grpSp>
        <p:nvGrpSpPr>
          <p:cNvPr id="123" name="Google Shape;123;p26"/>
          <p:cNvGrpSpPr/>
          <p:nvPr/>
        </p:nvGrpSpPr>
        <p:grpSpPr>
          <a:xfrm>
            <a:off x="-4" y="40"/>
            <a:ext cx="7072430" cy="1327315"/>
            <a:chOff x="-4" y="40"/>
            <a:chExt cx="7072430" cy="1327315"/>
          </a:xfrm>
        </p:grpSpPr>
        <p:sp>
          <p:nvSpPr>
            <p:cNvPr id="124" name="Google Shape;124;p2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5" name="Google Shape;125;p26"/>
            <p:cNvGrpSpPr/>
            <p:nvPr/>
          </p:nvGrpSpPr>
          <p:grpSpPr>
            <a:xfrm flipH="1" rot="10800000">
              <a:off x="3" y="40"/>
              <a:ext cx="6756168" cy="1327315"/>
              <a:chOff x="-2168138" y="330075"/>
              <a:chExt cx="8650663" cy="1699506"/>
            </a:xfrm>
          </p:grpSpPr>
          <p:sp>
            <p:nvSpPr>
              <p:cNvPr id="126" name="Google Shape;126;p26"/>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7" name="Google Shape;127;p2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28" name="Google Shape;128;p26"/>
            <p:cNvGrpSpPr/>
            <p:nvPr/>
          </p:nvGrpSpPr>
          <p:grpSpPr>
            <a:xfrm flipH="1" rot="10800000">
              <a:off x="-4" y="381007"/>
              <a:ext cx="7072430" cy="771744"/>
              <a:chOff x="-9092084" y="330075"/>
              <a:chExt cx="15574609" cy="1699501"/>
            </a:xfrm>
          </p:grpSpPr>
          <p:sp>
            <p:nvSpPr>
              <p:cNvPr id="129" name="Google Shape;129;p26"/>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30" name="Google Shape;130;p26"/>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31" name="Google Shape;131;p26"/>
          <p:cNvGrpSpPr/>
          <p:nvPr/>
        </p:nvGrpSpPr>
        <p:grpSpPr>
          <a:xfrm>
            <a:off x="6946842" y="4472723"/>
            <a:ext cx="2202830" cy="670795"/>
            <a:chOff x="5575242" y="4472723"/>
            <a:chExt cx="2202830" cy="670795"/>
          </a:xfrm>
        </p:grpSpPr>
        <p:sp>
          <p:nvSpPr>
            <p:cNvPr id="132" name="Google Shape;132;p26"/>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26"/>
            <p:cNvGrpSpPr/>
            <p:nvPr/>
          </p:nvGrpSpPr>
          <p:grpSpPr>
            <a:xfrm flipH="1">
              <a:off x="5734850" y="4472723"/>
              <a:ext cx="2040837" cy="670795"/>
              <a:chOff x="1297954" y="330075"/>
              <a:chExt cx="5169293" cy="1699506"/>
            </a:xfrm>
          </p:grpSpPr>
          <p:sp>
            <p:nvSpPr>
              <p:cNvPr id="134" name="Google Shape;134;p2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26"/>
            <p:cNvGrpSpPr/>
            <p:nvPr/>
          </p:nvGrpSpPr>
          <p:grpSpPr>
            <a:xfrm flipH="1">
              <a:off x="5578209" y="4646738"/>
              <a:ext cx="2199863" cy="304563"/>
              <a:chOff x="-5827153" y="330075"/>
              <a:chExt cx="12276019" cy="1699569"/>
            </a:xfrm>
          </p:grpSpPr>
          <p:sp>
            <p:nvSpPr>
              <p:cNvPr id="137" name="Google Shape;137;p2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6"/>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9" name="Google Shape;139;p2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40" name="Google Shape;140;p26"/>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141" name="Google Shape;141;p2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1pPr>
            <a:lvl2pPr lvl="1"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2pPr>
            <a:lvl3pPr lvl="2"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3pPr>
            <a:lvl4pPr lvl="3"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4pPr>
            <a:lvl5pPr lvl="4"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5pPr>
            <a:lvl6pPr lvl="5"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6pPr>
            <a:lvl7pPr lvl="6"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7pPr>
            <a:lvl8pPr lvl="7"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8pPr>
            <a:lvl9pPr lvl="8"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9pPr>
          </a:lstStyle>
          <a:p/>
        </p:txBody>
      </p:sp>
      <p:sp>
        <p:nvSpPr>
          <p:cNvPr id="7" name="Google Shape;7;p19"/>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9pPr>
          </a:lstStyle>
          <a:p/>
        </p:txBody>
      </p:sp>
      <p:sp>
        <p:nvSpPr>
          <p:cNvPr id="8" name="Google Shape;8;p1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Hito 1</a:t>
            </a:r>
            <a:br>
              <a:rPr lang="en-US"/>
            </a:br>
            <a:r>
              <a:rPr lang="en-US"/>
              <a:t>Language Modeling</a:t>
            </a:r>
            <a:endParaRPr/>
          </a:p>
        </p:txBody>
      </p:sp>
      <p:sp>
        <p:nvSpPr>
          <p:cNvPr id="147" name="Google Shape;147;p1"/>
          <p:cNvSpPr/>
          <p:nvPr/>
        </p:nvSpPr>
        <p:spPr>
          <a:xfrm>
            <a:off x="6533825" y="4230333"/>
            <a:ext cx="229261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10 de Septiembre de 2019</a:t>
            </a:r>
            <a:endParaRPr b="0" i="0" sz="1400" u="none" cap="none" strike="noStrike">
              <a:solidFill>
                <a:schemeClr val="lt1"/>
              </a:solidFill>
              <a:latin typeface="Arial"/>
              <a:ea typeface="Arial"/>
              <a:cs typeface="Arial"/>
              <a:sym typeface="Arial"/>
            </a:endParaRPr>
          </a:p>
        </p:txBody>
      </p:sp>
      <p:sp>
        <p:nvSpPr>
          <p:cNvPr id="148" name="Google Shape;148;p1"/>
          <p:cNvSpPr/>
          <p:nvPr/>
        </p:nvSpPr>
        <p:spPr>
          <a:xfrm>
            <a:off x="7527147" y="3158090"/>
            <a:ext cx="148951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Pablo Cleveland</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Camilo Escobar</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Diego Garrido</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Pablo Miranda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1"/>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Métricas</a:t>
            </a:r>
            <a:endParaRPr/>
          </a:p>
        </p:txBody>
      </p:sp>
      <p:sp>
        <p:nvSpPr>
          <p:cNvPr id="245" name="Google Shape;245;p1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6" name="Google Shape;246;p11"/>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US" sz="12000" u="none" cap="none" strike="noStrike">
                <a:solidFill>
                  <a:srgbClr val="3F5378"/>
                </a:solidFill>
                <a:latin typeface="Roboto Condensed"/>
                <a:ea typeface="Roboto Condensed"/>
                <a:cs typeface="Roboto Condensed"/>
                <a:sym typeface="Roboto Condensed"/>
              </a:rPr>
              <a:t>4</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12"/>
          <p:cNvPicPr preferRelativeResize="0"/>
          <p:nvPr/>
        </p:nvPicPr>
        <p:blipFill rotWithShape="1">
          <a:blip r:embed="rId3">
            <a:alphaModFix/>
          </a:blip>
          <a:srcRect b="0" l="0" r="0" t="0"/>
          <a:stretch/>
        </p:blipFill>
        <p:spPr>
          <a:xfrm>
            <a:off x="1619231" y="2447524"/>
            <a:ext cx="5905500" cy="1552575"/>
          </a:xfrm>
          <a:prstGeom prst="rect">
            <a:avLst/>
          </a:prstGeom>
          <a:noFill/>
          <a:ln>
            <a:noFill/>
          </a:ln>
        </p:spPr>
      </p:pic>
      <p:sp>
        <p:nvSpPr>
          <p:cNvPr id="252" name="Google Shape;252;p12"/>
          <p:cNvSpPr txBox="1"/>
          <p:nvPr>
            <p:ph idx="4294967295" type="subTitle"/>
          </p:nvPr>
        </p:nvSpPr>
        <p:spPr>
          <a:xfrm>
            <a:off x="575075" y="768975"/>
            <a:ext cx="7993800" cy="167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rgbClr val="C7D3E6"/>
              </a:buClr>
              <a:buSzPts val="2400"/>
              <a:buFont typeface="Roboto Condensed Light"/>
              <a:buNone/>
            </a:pPr>
            <a:r>
              <a:rPr b="1" i="0" lang="en-US" u="none" cap="none" strike="noStrike">
                <a:latin typeface="Roboto Condensed"/>
                <a:ea typeface="Roboto Condensed"/>
                <a:cs typeface="Roboto Condensed"/>
                <a:sym typeface="Roboto Condensed"/>
              </a:rPr>
              <a:t>Perplexity</a:t>
            </a:r>
            <a:r>
              <a:rPr b="1" i="0" lang="en-US" sz="3000" u="none" cap="none" strike="noStrike">
                <a:latin typeface="Roboto Condensed"/>
                <a:ea typeface="Roboto Condensed"/>
                <a:cs typeface="Roboto Condensed"/>
                <a:sym typeface="Roboto Condensed"/>
              </a:rPr>
              <a:t> </a:t>
            </a:r>
            <a:endParaRPr sz="3000"/>
          </a:p>
          <a:p>
            <a:pPr indent="-355600" lvl="0" marL="457200" marR="0" rtl="0" algn="l">
              <a:lnSpc>
                <a:spcPct val="100000"/>
              </a:lnSpc>
              <a:spcBef>
                <a:spcPts val="1000"/>
              </a:spcBef>
              <a:spcAft>
                <a:spcPts val="0"/>
              </a:spcAft>
              <a:buSzPts val="2000"/>
              <a:buChar char="➢"/>
            </a:pPr>
            <a:r>
              <a:rPr lang="en-US" sz="2000"/>
              <a:t>M</a:t>
            </a:r>
            <a:r>
              <a:rPr b="0" i="0" lang="en-US" sz="2000" u="none" cap="none" strike="noStrike">
                <a:latin typeface="Roboto Condensed Light"/>
                <a:ea typeface="Roboto Condensed Light"/>
                <a:cs typeface="Roboto Condensed Light"/>
                <a:sym typeface="Roboto Condensed Light"/>
              </a:rPr>
              <a:t>edida  de  </a:t>
            </a:r>
            <a:r>
              <a:rPr lang="en-US" sz="2000"/>
              <a:t>cuán</a:t>
            </a:r>
            <a:r>
              <a:rPr b="0" i="0" lang="en-US" sz="2000" u="none" cap="none" strike="noStrike">
                <a:latin typeface="Roboto Condensed Light"/>
                <a:ea typeface="Roboto Condensed Light"/>
                <a:cs typeface="Roboto Condensed Light"/>
                <a:sym typeface="Roboto Condensed Light"/>
              </a:rPr>
              <a:t>  bien un  modelo  probabilístico  predice.</a:t>
            </a:r>
            <a:endParaRPr b="0" i="0" sz="2000" u="none" cap="none" strike="noStrike">
              <a:latin typeface="Roboto Condensed Light"/>
              <a:ea typeface="Roboto Condensed Light"/>
              <a:cs typeface="Roboto Condensed Light"/>
              <a:sym typeface="Roboto Condensed Light"/>
            </a:endParaRPr>
          </a:p>
          <a:p>
            <a:pPr indent="-355600" lvl="0" marL="457200" marR="0" rtl="0" algn="l">
              <a:lnSpc>
                <a:spcPct val="100000"/>
              </a:lnSpc>
              <a:spcBef>
                <a:spcPts val="0"/>
              </a:spcBef>
              <a:spcAft>
                <a:spcPts val="0"/>
              </a:spcAft>
              <a:buSzPts val="2000"/>
              <a:buChar char="➢"/>
            </a:pPr>
            <a:r>
              <a:rPr lang="en-US" sz="2000"/>
              <a:t>Se mide sobre una muestra de test.</a:t>
            </a:r>
            <a:endParaRPr sz="2000"/>
          </a:p>
          <a:p>
            <a:pPr indent="-355600" lvl="0" marL="457200" marR="0" rtl="0" algn="l">
              <a:lnSpc>
                <a:spcPct val="100000"/>
              </a:lnSpc>
              <a:spcBef>
                <a:spcPts val="0"/>
              </a:spcBef>
              <a:spcAft>
                <a:spcPts val="0"/>
              </a:spcAft>
              <a:buSzPts val="2000"/>
              <a:buChar char="➢"/>
            </a:pPr>
            <a:r>
              <a:rPr lang="en-US" sz="2000"/>
              <a:t>Mientras menor mejor, dominio práctico [1, |V|], donde V es el vocabulario.</a:t>
            </a:r>
            <a:endParaRPr sz="2000"/>
          </a:p>
        </p:txBody>
      </p:sp>
      <p:sp>
        <p:nvSpPr>
          <p:cNvPr id="253" name="Google Shape;253;p1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13"/>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Modelo y Baseline</a:t>
            </a:r>
            <a:endParaRPr/>
          </a:p>
        </p:txBody>
      </p:sp>
      <p:sp>
        <p:nvSpPr>
          <p:cNvPr id="259" name="Google Shape;259;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0" name="Google Shape;260;p13"/>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US" sz="12000" u="none" cap="none" strike="noStrike">
                <a:solidFill>
                  <a:srgbClr val="3F5378"/>
                </a:solidFill>
                <a:latin typeface="Roboto Condensed"/>
                <a:ea typeface="Roboto Condensed"/>
                <a:cs typeface="Roboto Condensed"/>
                <a:sym typeface="Roboto Condensed"/>
              </a:rPr>
              <a:t>5</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1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6" name="Google Shape;266;p14"/>
          <p:cNvSpPr txBox="1"/>
          <p:nvPr/>
        </p:nvSpPr>
        <p:spPr>
          <a:xfrm>
            <a:off x="242744" y="671834"/>
            <a:ext cx="3122248" cy="113867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rgbClr val="C7D3E6"/>
              </a:buClr>
              <a:buSzPts val="2400"/>
              <a:buFont typeface="Roboto Condensed Light"/>
              <a:buNone/>
            </a:pPr>
            <a:r>
              <a:rPr b="1" i="0" lang="en-US" sz="2400" u="none" cap="none" strike="noStrike">
                <a:solidFill>
                  <a:srgbClr val="FF9800"/>
                </a:solidFill>
                <a:latin typeface="Roboto Condensed Light"/>
                <a:ea typeface="Roboto Condensed Light"/>
                <a:cs typeface="Roboto Condensed Light"/>
                <a:sym typeface="Roboto Condensed Light"/>
              </a:rPr>
              <a:t>Gated Convolutional Neural Network (GCNN)</a:t>
            </a:r>
            <a:endParaRPr/>
          </a:p>
        </p:txBody>
      </p:sp>
      <p:pic>
        <p:nvPicPr>
          <p:cNvPr id="267" name="Google Shape;267;p14"/>
          <p:cNvPicPr preferRelativeResize="0"/>
          <p:nvPr/>
        </p:nvPicPr>
        <p:blipFill>
          <a:blip r:embed="rId3">
            <a:alphaModFix/>
          </a:blip>
          <a:stretch>
            <a:fillRect/>
          </a:stretch>
        </p:blipFill>
        <p:spPr>
          <a:xfrm>
            <a:off x="3517392" y="152400"/>
            <a:ext cx="2921141"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1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Baseline</a:t>
            </a:r>
            <a:endParaRPr/>
          </a:p>
        </p:txBody>
      </p:sp>
      <p:sp>
        <p:nvSpPr>
          <p:cNvPr id="273" name="Google Shape;273;p1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74" name="Google Shape;274;p15"/>
          <p:cNvGrpSpPr/>
          <p:nvPr/>
        </p:nvGrpSpPr>
        <p:grpSpPr>
          <a:xfrm>
            <a:off x="312466" y="587260"/>
            <a:ext cx="309022" cy="376837"/>
            <a:chOff x="596350" y="929175"/>
            <a:chExt cx="407950" cy="497475"/>
          </a:xfrm>
        </p:grpSpPr>
        <p:sp>
          <p:nvSpPr>
            <p:cNvPr id="275" name="Google Shape;275;p1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5"/>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2" name="Google Shape;282;p15"/>
          <p:cNvPicPr preferRelativeResize="0"/>
          <p:nvPr/>
        </p:nvPicPr>
        <p:blipFill>
          <a:blip r:embed="rId3">
            <a:alphaModFix/>
          </a:blip>
          <a:stretch>
            <a:fillRect/>
          </a:stretch>
        </p:blipFill>
        <p:spPr>
          <a:xfrm>
            <a:off x="152400" y="1579050"/>
            <a:ext cx="6191250" cy="280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1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Referencias</a:t>
            </a:r>
            <a:endParaRPr/>
          </a:p>
        </p:txBody>
      </p:sp>
      <p:sp>
        <p:nvSpPr>
          <p:cNvPr id="288" name="Google Shape;288;p16"/>
          <p:cNvSpPr txBox="1"/>
          <p:nvPr>
            <p:ph idx="1" type="body"/>
          </p:nvPr>
        </p:nvSpPr>
        <p:spPr>
          <a:xfrm>
            <a:off x="856025" y="1544450"/>
            <a:ext cx="6132600" cy="3145500"/>
          </a:xfrm>
          <a:prstGeom prst="rect">
            <a:avLst/>
          </a:prstGeom>
          <a:noFill/>
          <a:ln>
            <a:noFill/>
          </a:ln>
        </p:spPr>
        <p:txBody>
          <a:bodyPr anchorCtr="0" anchor="ctr"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US" sz="1200"/>
              <a:t>Yoshua Bengio, Réjean Ducharme, Pascal Vincent, and Christian Jauvin. 2003.  A neural probabilistic language model. Journal of machine learning research, 3(Feb):1137–1155.</a:t>
            </a:r>
            <a:endParaRPr sz="1200"/>
          </a:p>
          <a:p>
            <a:pPr indent="-381000" lvl="0" marL="457200" rtl="0" algn="l">
              <a:lnSpc>
                <a:spcPct val="100000"/>
              </a:lnSpc>
              <a:spcBef>
                <a:spcPts val="600"/>
              </a:spcBef>
              <a:spcAft>
                <a:spcPts val="0"/>
              </a:spcAft>
              <a:buSzPts val="2400"/>
              <a:buChar char="▰"/>
            </a:pPr>
            <a:r>
              <a:rPr lang="en-US" sz="1200"/>
              <a:t>Yann N Dauphin, Angela Fan, Michael Auli, and David Grangier. 2017. Language modeling with gated  convolutional networks. In Proceedings of the 34</a:t>
            </a:r>
            <a:r>
              <a:rPr baseline="30000" lang="en-US" sz="1200"/>
              <a:t>th</a:t>
            </a:r>
            <a:r>
              <a:rPr lang="en-US" sz="1200"/>
              <a:t> International Conference on Machine Learning- Volume 70, pages 933–941. JMLR. org.</a:t>
            </a:r>
            <a:endParaRPr/>
          </a:p>
          <a:p>
            <a:pPr indent="-381000" lvl="0" marL="457200" rtl="0" algn="l">
              <a:lnSpc>
                <a:spcPct val="100000"/>
              </a:lnSpc>
              <a:spcBef>
                <a:spcPts val="600"/>
              </a:spcBef>
              <a:spcAft>
                <a:spcPts val="0"/>
              </a:spcAft>
              <a:buSzPts val="2400"/>
              <a:buChar char="▰"/>
            </a:pPr>
            <a:r>
              <a:rPr lang="en-US" sz="1200"/>
              <a:t>Edouard Grave, Armand Joulin, Moustapha Cisse, Herve Jegou, et al. 2017. Efficient softmax approximation for gpus. In Proceedings of the 34th International Conference on Machine Learning-Volume 70 , pages 1302–1310. JMLR. org</a:t>
            </a:r>
            <a:endParaRPr sz="1200">
              <a:solidFill>
                <a:srgbClr val="3F5378"/>
              </a:solidFill>
            </a:endParaRPr>
          </a:p>
          <a:p>
            <a:pPr indent="-381000" lvl="0" marL="457200" rtl="0" algn="l">
              <a:lnSpc>
                <a:spcPct val="100000"/>
              </a:lnSpc>
              <a:spcBef>
                <a:spcPts val="600"/>
              </a:spcBef>
              <a:spcAft>
                <a:spcPts val="0"/>
              </a:spcAft>
              <a:buSzPts val="2400"/>
              <a:buChar char="▰"/>
            </a:pPr>
            <a:r>
              <a:rPr lang="en-US" sz="1200">
                <a:solidFill>
                  <a:srgbClr val="3F5378"/>
                </a:solidFill>
              </a:rPr>
              <a:t>Stephen Merity, Caiming Xiong, James Broadbury, and Richard Socher, 2016. Pointer Sentinel Mixture Models, arXiv e-prints, page arXiv:1609.07843</a:t>
            </a:r>
            <a:endParaRPr sz="1200">
              <a:solidFill>
                <a:srgbClr val="3F5378"/>
              </a:solidFill>
            </a:endParaRPr>
          </a:p>
          <a:p>
            <a:pPr indent="-381000" lvl="0" marL="457200" rtl="0" algn="l">
              <a:lnSpc>
                <a:spcPct val="100000"/>
              </a:lnSpc>
              <a:spcBef>
                <a:spcPts val="600"/>
              </a:spcBef>
              <a:spcAft>
                <a:spcPts val="0"/>
              </a:spcAft>
              <a:buSzPts val="2400"/>
              <a:buChar char="▰"/>
            </a:pPr>
            <a:r>
              <a:rPr lang="en-US" sz="1200">
                <a:solidFill>
                  <a:srgbClr val="3F5378"/>
                </a:solidFill>
              </a:rPr>
              <a:t>Aaron van den Oord, Nal Kalchbrenner, and Koray Kavukcuoglu. 2016.   Pixel recurrent neural networks. arXiv preprint arXiv:1601.06759.</a:t>
            </a:r>
            <a:endParaRPr sz="1200">
              <a:solidFill>
                <a:srgbClr val="3F5378"/>
              </a:solidFill>
            </a:endParaRPr>
          </a:p>
          <a:p>
            <a:pPr indent="0" lvl="0" marL="0" rtl="0" algn="l">
              <a:lnSpc>
                <a:spcPct val="100000"/>
              </a:lnSpc>
              <a:spcBef>
                <a:spcPts val="600"/>
              </a:spcBef>
              <a:spcAft>
                <a:spcPts val="0"/>
              </a:spcAft>
              <a:buNone/>
            </a:pPr>
            <a:r>
              <a:t/>
            </a:r>
            <a:endParaRPr sz="1200">
              <a:solidFill>
                <a:srgbClr val="3F5378"/>
              </a:solidFill>
            </a:endParaRPr>
          </a:p>
        </p:txBody>
      </p:sp>
      <p:sp>
        <p:nvSpPr>
          <p:cNvPr id="289" name="Google Shape;289;p1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290" name="Google Shape;290;p16"/>
          <p:cNvGrpSpPr/>
          <p:nvPr/>
        </p:nvGrpSpPr>
        <p:grpSpPr>
          <a:xfrm>
            <a:off x="283552" y="610550"/>
            <a:ext cx="330270" cy="330251"/>
            <a:chOff x="1923675" y="1633650"/>
            <a:chExt cx="436000" cy="435975"/>
          </a:xfrm>
        </p:grpSpPr>
        <p:sp>
          <p:nvSpPr>
            <p:cNvPr id="291" name="Google Shape;291;p1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2" name="Google Shape;302;p17"/>
          <p:cNvSpPr txBox="1"/>
          <p:nvPr>
            <p:ph idx="4294967295" type="ctrTitle"/>
          </p:nvPr>
        </p:nvSpPr>
        <p:spPr>
          <a:xfrm>
            <a:off x="1275150" y="2364400"/>
            <a:ext cx="65937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US" sz="6000" u="none" cap="none" strike="noStrike">
                <a:solidFill>
                  <a:srgbClr val="FF9800"/>
                </a:solidFill>
                <a:latin typeface="Roboto Condensed"/>
                <a:ea typeface="Roboto Condensed"/>
                <a:cs typeface="Roboto Condensed"/>
                <a:sym typeface="Roboto Condensed"/>
              </a:rPr>
              <a:t>Gracias!</a:t>
            </a:r>
            <a:endParaRPr b="1" i="0" sz="6000" u="none" cap="none" strike="noStrike">
              <a:solidFill>
                <a:srgbClr val="FF9800"/>
              </a:solidFill>
              <a:latin typeface="Roboto Condensed"/>
              <a:ea typeface="Roboto Condensed"/>
              <a:cs typeface="Roboto Condensed"/>
              <a:sym typeface="Roboto Condensed"/>
            </a:endParaRPr>
          </a:p>
        </p:txBody>
      </p:sp>
      <p:grpSp>
        <p:nvGrpSpPr>
          <p:cNvPr id="303" name="Google Shape;303;p17"/>
          <p:cNvGrpSpPr/>
          <p:nvPr/>
        </p:nvGrpSpPr>
        <p:grpSpPr>
          <a:xfrm>
            <a:off x="3996210" y="966817"/>
            <a:ext cx="1197664" cy="1126777"/>
            <a:chOff x="5972700" y="2330200"/>
            <a:chExt cx="411625" cy="387275"/>
          </a:xfrm>
        </p:grpSpPr>
        <p:sp>
          <p:nvSpPr>
            <p:cNvPr id="304" name="Google Shape;304;p1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Hito 1</a:t>
            </a:r>
            <a:br>
              <a:rPr lang="en-US"/>
            </a:br>
            <a:r>
              <a:rPr lang="en-US"/>
              <a:t>Language Modeling</a:t>
            </a:r>
            <a:endParaRPr/>
          </a:p>
        </p:txBody>
      </p:sp>
      <p:sp>
        <p:nvSpPr>
          <p:cNvPr id="311" name="Google Shape;311;p18"/>
          <p:cNvSpPr/>
          <p:nvPr/>
        </p:nvSpPr>
        <p:spPr>
          <a:xfrm>
            <a:off x="6533825" y="4230333"/>
            <a:ext cx="229261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10 de Septiembre de 2019</a:t>
            </a:r>
            <a:endParaRPr b="0" i="0" sz="1400" u="none" cap="none" strike="noStrike">
              <a:solidFill>
                <a:schemeClr val="lt1"/>
              </a:solidFill>
              <a:latin typeface="Arial"/>
              <a:ea typeface="Arial"/>
              <a:cs typeface="Arial"/>
              <a:sym typeface="Arial"/>
            </a:endParaRPr>
          </a:p>
        </p:txBody>
      </p:sp>
      <p:sp>
        <p:nvSpPr>
          <p:cNvPr id="312" name="Google Shape;312;p18"/>
          <p:cNvSpPr/>
          <p:nvPr/>
        </p:nvSpPr>
        <p:spPr>
          <a:xfrm>
            <a:off x="7527147" y="3158090"/>
            <a:ext cx="148951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Pablo Cleveland</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Camilo Escobar</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Diego Garrido</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Pablo Miranda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Agenda</a:t>
            </a:r>
            <a:endParaRPr/>
          </a:p>
        </p:txBody>
      </p:sp>
      <p:sp>
        <p:nvSpPr>
          <p:cNvPr id="154" name="Google Shape;154;p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155" name="Google Shape;155;p2"/>
          <p:cNvGrpSpPr/>
          <p:nvPr/>
        </p:nvGrpSpPr>
        <p:grpSpPr>
          <a:xfrm>
            <a:off x="293683" y="574116"/>
            <a:ext cx="309041" cy="403123"/>
            <a:chOff x="590250" y="244200"/>
            <a:chExt cx="407975" cy="532175"/>
          </a:xfrm>
        </p:grpSpPr>
        <p:sp>
          <p:nvSpPr>
            <p:cNvPr id="156" name="Google Shape;156;p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2"/>
          <p:cNvSpPr txBox="1"/>
          <p:nvPr>
            <p:ph idx="2" type="body"/>
          </p:nvPr>
        </p:nvSpPr>
        <p:spPr>
          <a:xfrm>
            <a:off x="293683" y="1350209"/>
            <a:ext cx="3378300" cy="2724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AutoNum type="arabicPeriod"/>
            </a:pPr>
            <a:r>
              <a:rPr lang="en-US" sz="2400"/>
              <a:t>Motivación</a:t>
            </a:r>
            <a:endParaRPr sz="2400"/>
          </a:p>
          <a:p>
            <a:pPr indent="-381000" lvl="0" marL="457200" rtl="0" algn="l">
              <a:lnSpc>
                <a:spcPct val="100000"/>
              </a:lnSpc>
              <a:spcBef>
                <a:spcPts val="600"/>
              </a:spcBef>
              <a:spcAft>
                <a:spcPts val="0"/>
              </a:spcAft>
              <a:buSzPts val="2400"/>
              <a:buAutoNum type="arabicPeriod"/>
            </a:pPr>
            <a:r>
              <a:rPr lang="en-US" sz="2400"/>
              <a:t>Task</a:t>
            </a:r>
            <a:endParaRPr sz="2400"/>
          </a:p>
          <a:p>
            <a:pPr indent="-381000" lvl="0" marL="457200" rtl="0" algn="l">
              <a:lnSpc>
                <a:spcPct val="100000"/>
              </a:lnSpc>
              <a:spcBef>
                <a:spcPts val="600"/>
              </a:spcBef>
              <a:spcAft>
                <a:spcPts val="0"/>
              </a:spcAft>
              <a:buSzPts val="2400"/>
              <a:buAutoNum type="arabicPeriod"/>
            </a:pPr>
            <a:r>
              <a:rPr lang="en-US" sz="2400"/>
              <a:t>Dataset</a:t>
            </a:r>
            <a:endParaRPr sz="2400"/>
          </a:p>
          <a:p>
            <a:pPr indent="-381000" lvl="0" marL="457200" rtl="0" algn="l">
              <a:lnSpc>
                <a:spcPct val="100000"/>
              </a:lnSpc>
              <a:spcBef>
                <a:spcPts val="600"/>
              </a:spcBef>
              <a:spcAft>
                <a:spcPts val="0"/>
              </a:spcAft>
              <a:buSzPts val="2400"/>
              <a:buAutoNum type="arabicPeriod"/>
            </a:pPr>
            <a:r>
              <a:rPr lang="en-US" sz="2400"/>
              <a:t>Métricas</a:t>
            </a:r>
            <a:endParaRPr sz="2400"/>
          </a:p>
          <a:p>
            <a:pPr indent="-381000" lvl="0" marL="457200" rtl="0" algn="l">
              <a:lnSpc>
                <a:spcPct val="100000"/>
              </a:lnSpc>
              <a:spcBef>
                <a:spcPts val="600"/>
              </a:spcBef>
              <a:spcAft>
                <a:spcPts val="0"/>
              </a:spcAft>
              <a:buSzPts val="2400"/>
              <a:buAutoNum type="arabicPeriod"/>
            </a:pPr>
            <a:r>
              <a:rPr lang="en-US" sz="2400"/>
              <a:t>Modelo y Baseline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Motivación</a:t>
            </a:r>
            <a:endParaRPr/>
          </a:p>
        </p:txBody>
      </p:sp>
      <p:sp>
        <p:nvSpPr>
          <p:cNvPr id="176" name="Google Shape;176;p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7" name="Google Shape;177;p3"/>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US" sz="12000" u="none" cap="none" strike="noStrike">
                <a:solidFill>
                  <a:srgbClr val="3F5378"/>
                </a:solidFill>
                <a:latin typeface="Roboto Condensed"/>
                <a:ea typeface="Roboto Condensed"/>
                <a:cs typeface="Roboto Condensed"/>
                <a:sym typeface="Roboto Condensed"/>
              </a:rPr>
              <a:t>1</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6"/>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Aplicaciones</a:t>
            </a:r>
            <a:endParaRPr/>
          </a:p>
        </p:txBody>
      </p:sp>
      <p:sp>
        <p:nvSpPr>
          <p:cNvPr id="183" name="Google Shape;183;p6"/>
          <p:cNvSpPr txBox="1"/>
          <p:nvPr>
            <p:ph idx="1" type="body"/>
          </p:nvPr>
        </p:nvSpPr>
        <p:spPr>
          <a:xfrm>
            <a:off x="589654" y="3062090"/>
            <a:ext cx="2247900" cy="5044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US"/>
              <a:t>Machine Translation</a:t>
            </a:r>
            <a:endParaRPr b="1"/>
          </a:p>
        </p:txBody>
      </p:sp>
      <p:sp>
        <p:nvSpPr>
          <p:cNvPr id="184" name="Google Shape;184;p6"/>
          <p:cNvSpPr txBox="1"/>
          <p:nvPr>
            <p:ph idx="2" type="body"/>
          </p:nvPr>
        </p:nvSpPr>
        <p:spPr>
          <a:xfrm>
            <a:off x="3246249" y="3062090"/>
            <a:ext cx="2247900" cy="47921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US"/>
              <a:t>Speech Recognition</a:t>
            </a:r>
            <a:endParaRPr/>
          </a:p>
        </p:txBody>
      </p:sp>
      <p:sp>
        <p:nvSpPr>
          <p:cNvPr id="185" name="Google Shape;185;p6"/>
          <p:cNvSpPr txBox="1"/>
          <p:nvPr>
            <p:ph idx="3" type="body"/>
          </p:nvPr>
        </p:nvSpPr>
        <p:spPr>
          <a:xfrm>
            <a:off x="5584794" y="2995503"/>
            <a:ext cx="2247900" cy="76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US"/>
              <a:t>Optical Character Recognition (OCR)</a:t>
            </a:r>
            <a:endParaRPr b="1"/>
          </a:p>
          <a:p>
            <a:pPr indent="0" lvl="0" marL="0" rtl="0" algn="l">
              <a:lnSpc>
                <a:spcPct val="100000"/>
              </a:lnSpc>
              <a:spcBef>
                <a:spcPts val="1000"/>
              </a:spcBef>
              <a:spcAft>
                <a:spcPts val="1000"/>
              </a:spcAft>
              <a:buSzPts val="1800"/>
              <a:buNone/>
            </a:pPr>
            <a:r>
              <a:t/>
            </a:r>
            <a:endParaRPr/>
          </a:p>
        </p:txBody>
      </p:sp>
      <p:sp>
        <p:nvSpPr>
          <p:cNvPr id="186" name="Google Shape;186;p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187" name="Google Shape;187;p6"/>
          <p:cNvGrpSpPr/>
          <p:nvPr/>
        </p:nvGrpSpPr>
        <p:grpSpPr>
          <a:xfrm>
            <a:off x="312466" y="587260"/>
            <a:ext cx="309022" cy="376837"/>
            <a:chOff x="596350" y="929175"/>
            <a:chExt cx="407950" cy="497475"/>
          </a:xfrm>
        </p:grpSpPr>
        <p:sp>
          <p:nvSpPr>
            <p:cNvPr id="188" name="Google Shape;188;p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5" name="Google Shape;195;p6"/>
          <p:cNvPicPr preferRelativeResize="0"/>
          <p:nvPr/>
        </p:nvPicPr>
        <p:blipFill rotWithShape="1">
          <a:blip r:embed="rId3">
            <a:alphaModFix/>
          </a:blip>
          <a:srcRect b="0" l="0" r="0" t="0"/>
          <a:stretch/>
        </p:blipFill>
        <p:spPr>
          <a:xfrm>
            <a:off x="753198" y="1470561"/>
            <a:ext cx="1591529" cy="1591529"/>
          </a:xfrm>
          <a:prstGeom prst="rect">
            <a:avLst/>
          </a:prstGeom>
          <a:noFill/>
          <a:ln>
            <a:noFill/>
          </a:ln>
        </p:spPr>
      </p:pic>
      <p:pic>
        <p:nvPicPr>
          <p:cNvPr id="196" name="Google Shape;196;p6"/>
          <p:cNvPicPr preferRelativeResize="0"/>
          <p:nvPr/>
        </p:nvPicPr>
        <p:blipFill rotWithShape="1">
          <a:blip r:embed="rId4">
            <a:alphaModFix/>
          </a:blip>
          <a:srcRect b="0" l="0" r="0" t="0"/>
          <a:stretch/>
        </p:blipFill>
        <p:spPr>
          <a:xfrm>
            <a:off x="3381309" y="1574690"/>
            <a:ext cx="1487400" cy="1487400"/>
          </a:xfrm>
          <a:prstGeom prst="rect">
            <a:avLst/>
          </a:prstGeom>
          <a:noFill/>
          <a:ln>
            <a:noFill/>
          </a:ln>
        </p:spPr>
      </p:pic>
      <p:pic>
        <p:nvPicPr>
          <p:cNvPr id="197" name="Google Shape;197;p6"/>
          <p:cNvPicPr preferRelativeResize="0"/>
          <p:nvPr/>
        </p:nvPicPr>
        <p:blipFill rotWithShape="1">
          <a:blip r:embed="rId5">
            <a:alphaModFix/>
          </a:blip>
          <a:srcRect b="0" l="0" r="0" t="0"/>
          <a:stretch/>
        </p:blipFill>
        <p:spPr>
          <a:xfrm>
            <a:off x="5905291" y="1762065"/>
            <a:ext cx="1112649" cy="1112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7"/>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Task</a:t>
            </a:r>
            <a:endParaRPr/>
          </a:p>
        </p:txBody>
      </p:sp>
      <p:sp>
        <p:nvSpPr>
          <p:cNvPr id="203" name="Google Shape;203;p7"/>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SzPts val="2000"/>
              <a:buNone/>
            </a:pPr>
            <a:r>
              <a:rPr lang="en-US"/>
              <a:t>¿Qué es </a:t>
            </a:r>
            <a:r>
              <a:rPr i="1" lang="en-US"/>
              <a:t>Language Modeling?</a:t>
            </a:r>
            <a:endParaRPr/>
          </a:p>
        </p:txBody>
      </p:sp>
      <p:sp>
        <p:nvSpPr>
          <p:cNvPr id="204" name="Google Shape;204;p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p7"/>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US" sz="12000" u="none" cap="none" strike="noStrike">
                <a:solidFill>
                  <a:srgbClr val="3F5378"/>
                </a:solidFill>
                <a:latin typeface="Roboto Condensed"/>
                <a:ea typeface="Roboto Condensed"/>
                <a:cs typeface="Roboto Condensed"/>
                <a:sym typeface="Roboto Condensed"/>
              </a:rPr>
              <a:t>2</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US"/>
              <a:t>“El objetivo del modelamiento de lenguaje estadístico es aprender la función de probabilidad conjunta de secuencias de palabras en un lenguaje*”</a:t>
            </a:r>
            <a:endParaRPr/>
          </a:p>
        </p:txBody>
      </p:sp>
      <p:sp>
        <p:nvSpPr>
          <p:cNvPr id="211" name="Google Shape;211;p4"/>
          <p:cNvSpPr txBox="1"/>
          <p:nvPr>
            <p:ph idx="4294967295"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3" name="Google Shape;213;p4"/>
          <p:cNvSpPr txBox="1"/>
          <p:nvPr/>
        </p:nvSpPr>
        <p:spPr>
          <a:xfrm>
            <a:off x="0" y="4733160"/>
            <a:ext cx="5168400" cy="4378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en-US" sz="800" u="none" cap="none" strike="noStrike">
                <a:solidFill>
                  <a:srgbClr val="3F5378"/>
                </a:solidFill>
                <a:latin typeface="Arial"/>
                <a:ea typeface="Arial"/>
                <a:cs typeface="Arial"/>
                <a:sym typeface="Arial"/>
              </a:rPr>
              <a:t>* </a:t>
            </a:r>
            <a:r>
              <a:rPr b="0" i="0" lang="en-US" sz="800" u="none" cap="none" strike="noStrike">
                <a:solidFill>
                  <a:srgbClr val="000000"/>
                </a:solidFill>
                <a:latin typeface="Arial"/>
                <a:ea typeface="Arial"/>
                <a:cs typeface="Arial"/>
                <a:sym typeface="Arial"/>
              </a:rPr>
              <a:t>A Neural Probabilistic Language Model, Yoshua Bengio et al.</a:t>
            </a:r>
            <a:endParaRPr b="0" i="1" sz="800" u="none" cap="none" strike="noStrike">
              <a:solidFill>
                <a:srgbClr val="3F5378"/>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5"/>
          <p:cNvSpPr txBox="1"/>
          <p:nvPr>
            <p:ph idx="4294967295" type="ctrTitle"/>
          </p:nvPr>
        </p:nvSpPr>
        <p:spPr>
          <a:xfrm>
            <a:off x="406900" y="723574"/>
            <a:ext cx="7040100" cy="85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rPr b="1" i="0" lang="en-US" sz="2400" u="none" cap="none" strike="noStrike">
                <a:solidFill>
                  <a:srgbClr val="263248"/>
                </a:solidFill>
                <a:latin typeface="Roboto Condensed"/>
                <a:ea typeface="Roboto Condensed"/>
                <a:cs typeface="Roboto Condensed"/>
                <a:sym typeface="Roboto Condensed"/>
              </a:rPr>
              <a:t>Función de Probabilidad Conjunta</a:t>
            </a:r>
            <a:endParaRPr b="1" i="0" sz="2400" u="none" cap="none" strike="noStrike">
              <a:solidFill>
                <a:srgbClr val="263248"/>
              </a:solidFill>
              <a:latin typeface="Roboto Condensed"/>
              <a:ea typeface="Roboto Condensed"/>
              <a:cs typeface="Roboto Condensed"/>
              <a:sym typeface="Roboto Condensed"/>
            </a:endParaRPr>
          </a:p>
        </p:txBody>
      </p:sp>
      <p:sp>
        <p:nvSpPr>
          <p:cNvPr id="219" name="Google Shape;219;p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0" name="Google Shape;220;p5"/>
          <p:cNvSpPr txBox="1"/>
          <p:nvPr/>
        </p:nvSpPr>
        <p:spPr>
          <a:xfrm>
            <a:off x="514325" y="2975575"/>
            <a:ext cx="67911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263248"/>
                </a:solidFill>
                <a:latin typeface="Roboto Condensed"/>
                <a:ea typeface="Roboto Condensed"/>
                <a:cs typeface="Roboto Condensed"/>
                <a:sym typeface="Roboto Condensed"/>
              </a:rPr>
              <a:t>Input: </a:t>
            </a:r>
            <a:r>
              <a:rPr lang="en-US" sz="2400">
                <a:solidFill>
                  <a:srgbClr val="263248"/>
                </a:solidFill>
                <a:latin typeface="Roboto Condensed Light"/>
                <a:ea typeface="Roboto Condensed Light"/>
                <a:cs typeface="Roboto Condensed Light"/>
                <a:sym typeface="Roboto Condensed Light"/>
              </a:rPr>
              <a:t>Secuencia ordenada de palabras.</a:t>
            </a:r>
            <a:endParaRPr sz="2400">
              <a:solidFill>
                <a:srgbClr val="263248"/>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b="1" lang="en-US" sz="2400">
                <a:solidFill>
                  <a:srgbClr val="263248"/>
                </a:solidFill>
                <a:latin typeface="Roboto Condensed"/>
                <a:ea typeface="Roboto Condensed"/>
                <a:cs typeface="Roboto Condensed"/>
                <a:sym typeface="Roboto Condensed"/>
              </a:rPr>
              <a:t>Output</a:t>
            </a:r>
            <a:r>
              <a:rPr lang="en-US" sz="2400">
                <a:solidFill>
                  <a:srgbClr val="263248"/>
                </a:solidFill>
                <a:latin typeface="Roboto Condensed Light"/>
                <a:ea typeface="Roboto Condensed Light"/>
                <a:cs typeface="Roboto Condensed Light"/>
                <a:sym typeface="Roboto Condensed Light"/>
              </a:rPr>
              <a:t>: Vector de probabilidades sobre el vocabulario.</a:t>
            </a:r>
            <a:endParaRPr sz="2400">
              <a:solidFill>
                <a:srgbClr val="263248"/>
              </a:solidFill>
              <a:latin typeface="Roboto Condensed Light"/>
              <a:ea typeface="Roboto Condensed Light"/>
              <a:cs typeface="Roboto Condensed Light"/>
              <a:sym typeface="Roboto Condensed Light"/>
            </a:endParaRPr>
          </a:p>
        </p:txBody>
      </p:sp>
      <p:pic>
        <p:nvPicPr>
          <p:cNvPr id="221" name="Google Shape;221;p5"/>
          <p:cNvPicPr preferRelativeResize="0"/>
          <p:nvPr/>
        </p:nvPicPr>
        <p:blipFill>
          <a:blip r:embed="rId3">
            <a:alphaModFix/>
          </a:blip>
          <a:stretch>
            <a:fillRect/>
          </a:stretch>
        </p:blipFill>
        <p:spPr>
          <a:xfrm>
            <a:off x="581475" y="2001275"/>
            <a:ext cx="4789869" cy="672550"/>
          </a:xfrm>
          <a:prstGeom prst="rect">
            <a:avLst/>
          </a:prstGeom>
          <a:noFill/>
          <a:ln>
            <a:noFill/>
          </a:ln>
        </p:spPr>
      </p:pic>
      <p:pic>
        <p:nvPicPr>
          <p:cNvPr id="222" name="Google Shape;222;p5"/>
          <p:cNvPicPr preferRelativeResize="0"/>
          <p:nvPr/>
        </p:nvPicPr>
        <p:blipFill rotWithShape="1">
          <a:blip r:embed="rId4">
            <a:alphaModFix/>
          </a:blip>
          <a:srcRect b="44171" l="0" r="10929" t="30260"/>
          <a:stretch/>
        </p:blipFill>
        <p:spPr>
          <a:xfrm>
            <a:off x="514325" y="1474750"/>
            <a:ext cx="7813849" cy="61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9"/>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Dataset</a:t>
            </a:r>
            <a:endParaRPr/>
          </a:p>
        </p:txBody>
      </p:sp>
      <p:sp>
        <p:nvSpPr>
          <p:cNvPr id="228" name="Google Shape;228;p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9" name="Google Shape;229;p9"/>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en-US" sz="12000" u="none" cap="none" strike="noStrike">
                <a:solidFill>
                  <a:srgbClr val="3F5378"/>
                </a:solidFill>
                <a:latin typeface="Roboto Condensed"/>
                <a:ea typeface="Roboto Condensed"/>
                <a:cs typeface="Roboto Condensed"/>
                <a:sym typeface="Roboto Condensed"/>
              </a:rPr>
              <a:t>3</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0"/>
          <p:cNvSpPr txBox="1"/>
          <p:nvPr>
            <p:ph idx="4294967295" type="body"/>
          </p:nvPr>
        </p:nvSpPr>
        <p:spPr>
          <a:xfrm>
            <a:off x="273224" y="903482"/>
            <a:ext cx="2811600" cy="47477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2400"/>
              <a:buNone/>
            </a:pPr>
            <a:r>
              <a:rPr b="1" lang="en-US">
                <a:latin typeface="Roboto Condensed"/>
                <a:ea typeface="Roboto Condensed"/>
                <a:cs typeface="Roboto Condensed"/>
                <a:sym typeface="Roboto Condensed"/>
              </a:rPr>
              <a:t>WikiText-103</a:t>
            </a:r>
            <a:endParaRPr b="1">
              <a:latin typeface="Roboto Condensed"/>
              <a:ea typeface="Roboto Condensed"/>
              <a:cs typeface="Roboto Condensed"/>
              <a:sym typeface="Roboto Condensed"/>
            </a:endParaRPr>
          </a:p>
        </p:txBody>
      </p:sp>
      <p:sp>
        <p:nvSpPr>
          <p:cNvPr id="235" name="Google Shape;235;p1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6" name="Google Shape;236;p10"/>
          <p:cNvPicPr preferRelativeResize="0"/>
          <p:nvPr/>
        </p:nvPicPr>
        <p:blipFill rotWithShape="1">
          <a:blip r:embed="rId3">
            <a:alphaModFix/>
          </a:blip>
          <a:srcRect b="0" l="0" r="0" t="0"/>
          <a:stretch/>
        </p:blipFill>
        <p:spPr>
          <a:xfrm>
            <a:off x="6002072" y="356474"/>
            <a:ext cx="2868703" cy="2617691"/>
          </a:xfrm>
          <a:prstGeom prst="rect">
            <a:avLst/>
          </a:prstGeom>
          <a:noFill/>
          <a:ln>
            <a:noFill/>
          </a:ln>
        </p:spPr>
      </p:pic>
      <p:sp>
        <p:nvSpPr>
          <p:cNvPr id="237" name="Google Shape;237;p10"/>
          <p:cNvSpPr/>
          <p:nvPr/>
        </p:nvSpPr>
        <p:spPr>
          <a:xfrm>
            <a:off x="238625" y="1443425"/>
            <a:ext cx="5578800" cy="1073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263248"/>
              </a:buClr>
              <a:buSzPts val="1800"/>
              <a:buFont typeface="Roboto Condensed"/>
              <a:buChar char="➢"/>
            </a:pPr>
            <a:r>
              <a:rPr i="0" lang="en-US" sz="1800" u="none" cap="none" strike="noStrike">
                <a:solidFill>
                  <a:srgbClr val="263248"/>
                </a:solidFill>
                <a:latin typeface="Roboto Condensed"/>
                <a:ea typeface="Roboto Condensed"/>
                <a:cs typeface="Roboto Condensed"/>
                <a:sym typeface="Roboto Condensed"/>
              </a:rPr>
              <a:t>Construido a partir de artículos de Wikipedia</a:t>
            </a:r>
            <a:endParaRPr sz="1800">
              <a:solidFill>
                <a:srgbClr val="263248"/>
              </a:solidFill>
              <a:latin typeface="Roboto Condensed"/>
              <a:ea typeface="Roboto Condensed"/>
              <a:cs typeface="Roboto Condensed"/>
              <a:sym typeface="Roboto Condensed"/>
            </a:endParaRPr>
          </a:p>
          <a:p>
            <a:pPr indent="-342900" lvl="0" marL="457200" marR="0" rtl="0" algn="l">
              <a:lnSpc>
                <a:spcPct val="115000"/>
              </a:lnSpc>
              <a:spcBef>
                <a:spcPts val="0"/>
              </a:spcBef>
              <a:spcAft>
                <a:spcPts val="0"/>
              </a:spcAft>
              <a:buClr>
                <a:srgbClr val="263248"/>
              </a:buClr>
              <a:buSzPts val="1800"/>
              <a:buFont typeface="Roboto Condensed"/>
              <a:buChar char="➢"/>
            </a:pPr>
            <a:r>
              <a:rPr i="0" lang="en-US" sz="1800" u="none" cap="none" strike="noStrike">
                <a:solidFill>
                  <a:srgbClr val="263248"/>
                </a:solidFill>
                <a:latin typeface="Roboto Condensed"/>
                <a:ea typeface="Roboto Condensed"/>
                <a:cs typeface="Roboto Condensed"/>
                <a:sym typeface="Roboto Condensed"/>
              </a:rPr>
              <a:t>103 millones de </a:t>
            </a:r>
            <a:r>
              <a:rPr i="1" lang="en-US" sz="1800" u="none" cap="none" strike="noStrike">
                <a:solidFill>
                  <a:srgbClr val="263248"/>
                </a:solidFill>
                <a:latin typeface="Roboto Condensed"/>
                <a:ea typeface="Roboto Condensed"/>
                <a:cs typeface="Roboto Condensed"/>
                <a:sym typeface="Roboto Condensed"/>
              </a:rPr>
              <a:t>Tokens</a:t>
            </a:r>
            <a:endParaRPr sz="1800">
              <a:solidFill>
                <a:srgbClr val="263248"/>
              </a:solidFill>
              <a:latin typeface="Roboto Condensed"/>
              <a:ea typeface="Roboto Condensed"/>
              <a:cs typeface="Roboto Condensed"/>
              <a:sym typeface="Roboto Condensed"/>
            </a:endParaRPr>
          </a:p>
          <a:p>
            <a:pPr indent="-342900" lvl="0" marL="457200" marR="0" rtl="0" algn="l">
              <a:lnSpc>
                <a:spcPct val="115000"/>
              </a:lnSpc>
              <a:spcBef>
                <a:spcPts val="0"/>
              </a:spcBef>
              <a:spcAft>
                <a:spcPts val="0"/>
              </a:spcAft>
              <a:buClr>
                <a:srgbClr val="263248"/>
              </a:buClr>
              <a:buSzPts val="1800"/>
              <a:buFont typeface="Roboto Condensed"/>
              <a:buChar char="➢"/>
            </a:pPr>
            <a:r>
              <a:rPr i="0" lang="en-US" sz="1800" u="none" cap="none" strike="noStrike">
                <a:solidFill>
                  <a:srgbClr val="263248"/>
                </a:solidFill>
                <a:latin typeface="Roboto Condensed"/>
                <a:ea typeface="Roboto Condensed"/>
                <a:cs typeface="Roboto Condensed"/>
                <a:sym typeface="Roboto Condensed"/>
              </a:rPr>
              <a:t>260.000 palabras</a:t>
            </a:r>
            <a:endParaRPr sz="1800">
              <a:solidFill>
                <a:srgbClr val="263248"/>
              </a:solidFill>
              <a:latin typeface="Roboto Condensed"/>
              <a:ea typeface="Roboto Condensed"/>
              <a:cs typeface="Roboto Condensed"/>
              <a:sym typeface="Roboto Condensed"/>
            </a:endParaRPr>
          </a:p>
          <a:p>
            <a:pPr indent="-228600" lvl="0" marL="457200" marR="0" rtl="0" algn="l">
              <a:lnSpc>
                <a:spcPct val="115000"/>
              </a:lnSpc>
              <a:spcBef>
                <a:spcPts val="0"/>
              </a:spcBef>
              <a:spcAft>
                <a:spcPts val="0"/>
              </a:spcAft>
              <a:buClr>
                <a:srgbClr val="83B3D9"/>
              </a:buClr>
              <a:buSzPts val="18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8" name="Google Shape;238;p10"/>
          <p:cNvGraphicFramePr/>
          <p:nvPr/>
        </p:nvGraphicFramePr>
        <p:xfrm>
          <a:off x="273224" y="2736419"/>
          <a:ext cx="3000000" cy="3000000"/>
        </p:xfrm>
        <a:graphic>
          <a:graphicData uri="http://schemas.openxmlformats.org/drawingml/2006/table">
            <a:tbl>
              <a:tblPr>
                <a:noFill/>
                <a:tableStyleId>{25BEB3B3-4E0F-43BE-99DB-1B0745A98457}</a:tableStyleId>
              </a:tblPr>
              <a:tblGrid>
                <a:gridCol w="1377400"/>
                <a:gridCol w="1377400"/>
                <a:gridCol w="1377400"/>
                <a:gridCol w="1377400"/>
              </a:tblGrid>
              <a:tr h="242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solidFill>
                            <a:srgbClr val="3F5378"/>
                          </a:solidFill>
                          <a:latin typeface="Roboto Condensed"/>
                          <a:ea typeface="Roboto Condensed"/>
                          <a:cs typeface="Roboto Condensed"/>
                          <a:sym typeface="Roboto Condensed"/>
                        </a:rPr>
                        <a:t>Train</a:t>
                      </a:r>
                      <a:endParaRPr sz="1800" u="none" cap="none" strike="noStrike">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solidFill>
                            <a:srgbClr val="3F5378"/>
                          </a:solidFill>
                          <a:latin typeface="Roboto Condensed"/>
                          <a:ea typeface="Roboto Condensed"/>
                          <a:cs typeface="Roboto Condensed"/>
                          <a:sym typeface="Roboto Condensed"/>
                        </a:rPr>
                        <a:t>Valid</a:t>
                      </a:r>
                      <a:endParaRPr sz="1800" u="none" cap="none" strike="noStrike">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solidFill>
                            <a:srgbClr val="3F5378"/>
                          </a:solidFill>
                          <a:latin typeface="Roboto Condensed"/>
                          <a:ea typeface="Roboto Condensed"/>
                          <a:cs typeface="Roboto Condensed"/>
                          <a:sym typeface="Roboto Condensed"/>
                        </a:rPr>
                        <a:t>Test</a:t>
                      </a:r>
                      <a:endParaRPr sz="1800" u="none" cap="none" strike="noStrike">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242850">
                <a:tc>
                  <a:txBody>
                    <a:bodyPr/>
                    <a:lstStyle/>
                    <a:p>
                      <a:pPr indent="0" lvl="0" marL="0" marR="0" rtl="0" algn="r">
                        <a:lnSpc>
                          <a:spcPct val="100000"/>
                        </a:lnSpc>
                        <a:spcBef>
                          <a:spcPts val="0"/>
                        </a:spcBef>
                        <a:spcAft>
                          <a:spcPts val="0"/>
                        </a:spcAft>
                        <a:buClr>
                          <a:srgbClr val="000000"/>
                        </a:buClr>
                        <a:buSzPts val="1400"/>
                        <a:buFont typeface="Arial"/>
                        <a:buNone/>
                      </a:pPr>
                      <a:r>
                        <a:rPr lang="en-US" sz="1800" u="none" cap="none" strike="noStrike">
                          <a:solidFill>
                            <a:srgbClr val="3F5378"/>
                          </a:solidFill>
                          <a:latin typeface="Roboto Condensed"/>
                          <a:ea typeface="Roboto Condensed"/>
                          <a:cs typeface="Roboto Condensed"/>
                          <a:sym typeface="Roboto Condensed"/>
                        </a:rPr>
                        <a:t>Artículos</a:t>
                      </a:r>
                      <a:endParaRPr sz="1800" u="none" cap="none" strike="noStrike">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263248"/>
                          </a:solidFill>
                          <a:latin typeface="Roboto Condensed"/>
                          <a:ea typeface="Roboto Condensed"/>
                          <a:cs typeface="Roboto Condensed"/>
                          <a:sym typeface="Roboto Condensed"/>
                        </a:rPr>
                        <a:t>~20.5 M</a:t>
                      </a:r>
                      <a:endParaRPr b="1" sz="2400" u="none" cap="none" strike="noStrike">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263248"/>
                          </a:solidFill>
                          <a:latin typeface="Roboto Condensed"/>
                          <a:ea typeface="Roboto Condensed"/>
                          <a:cs typeface="Roboto Condensed"/>
                          <a:sym typeface="Roboto Condensed"/>
                        </a:rPr>
                        <a:t>60</a:t>
                      </a:r>
                      <a:endParaRPr b="1" sz="2400" u="none" cap="none" strike="noStrike">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263248"/>
                          </a:solidFill>
                          <a:latin typeface="Roboto Condensed"/>
                          <a:ea typeface="Roboto Condensed"/>
                          <a:cs typeface="Roboto Condensed"/>
                          <a:sym typeface="Roboto Condensed"/>
                        </a:rPr>
                        <a:t>60</a:t>
                      </a:r>
                      <a:endParaRPr b="1" sz="2400" u="none" cap="none" strike="noStrike">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242850">
                <a:tc>
                  <a:txBody>
                    <a:bodyPr/>
                    <a:lstStyle/>
                    <a:p>
                      <a:pPr indent="0" lvl="0" marL="0" marR="0" rtl="0" algn="r">
                        <a:lnSpc>
                          <a:spcPct val="100000"/>
                        </a:lnSpc>
                        <a:spcBef>
                          <a:spcPts val="0"/>
                        </a:spcBef>
                        <a:spcAft>
                          <a:spcPts val="0"/>
                        </a:spcAft>
                        <a:buClr>
                          <a:srgbClr val="000000"/>
                        </a:buClr>
                        <a:buSzPts val="1400"/>
                        <a:buFont typeface="Arial"/>
                        <a:buNone/>
                      </a:pPr>
                      <a:r>
                        <a:rPr lang="en-US" sz="1800" u="none" cap="none" strike="noStrike">
                          <a:solidFill>
                            <a:srgbClr val="3F5378"/>
                          </a:solidFill>
                          <a:latin typeface="Roboto Condensed"/>
                          <a:ea typeface="Roboto Condensed"/>
                          <a:cs typeface="Roboto Condensed"/>
                          <a:sym typeface="Roboto Condensed"/>
                        </a:rPr>
                        <a:t>Tokens</a:t>
                      </a:r>
                      <a:endParaRPr sz="1800" u="none" cap="none" strike="noStrike">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263248"/>
                          </a:solidFill>
                          <a:latin typeface="Roboto Condensed"/>
                          <a:ea typeface="Roboto Condensed"/>
                          <a:cs typeface="Roboto Condensed"/>
                          <a:sym typeface="Roboto Condensed"/>
                        </a:rPr>
                        <a:t>~103MM</a:t>
                      </a:r>
                      <a:endParaRPr b="1" sz="2400" u="none" cap="none" strike="noStrike">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263248"/>
                          </a:solidFill>
                          <a:latin typeface="Roboto Condensed"/>
                          <a:ea typeface="Roboto Condensed"/>
                          <a:cs typeface="Roboto Condensed"/>
                          <a:sym typeface="Roboto Condensed"/>
                        </a:rPr>
                        <a:t>~218M</a:t>
                      </a:r>
                      <a:endParaRPr b="1" sz="2400" u="none" cap="none" strike="noStrike">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263248"/>
                          </a:solidFill>
                          <a:latin typeface="Roboto Condensed"/>
                          <a:ea typeface="Roboto Condensed"/>
                          <a:cs typeface="Roboto Condensed"/>
                          <a:sym typeface="Roboto Condensed"/>
                        </a:rPr>
                        <a:t>~245M</a:t>
                      </a:r>
                      <a:endParaRPr b="1" sz="2400" u="none" cap="none" strike="noStrike">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C7D3E6"/>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bl>
          </a:graphicData>
        </a:graphic>
      </p:graphicFrame>
      <p:sp>
        <p:nvSpPr>
          <p:cNvPr id="239" name="Google Shape;239;p10"/>
          <p:cNvSpPr txBox="1"/>
          <p:nvPr/>
        </p:nvSpPr>
        <p:spPr>
          <a:xfrm>
            <a:off x="1650625" y="4294856"/>
            <a:ext cx="3785700" cy="43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en-US" sz="1200" u="none" cap="none" strike="noStrike">
                <a:solidFill>
                  <a:srgbClr val="3F5378"/>
                </a:solidFill>
                <a:latin typeface="Arial"/>
                <a:ea typeface="Arial"/>
                <a:cs typeface="Arial"/>
                <a:sym typeface="Arial"/>
              </a:rPr>
              <a:t>Tabla 1: separación conjuntos de datos.</a:t>
            </a:r>
            <a:endParaRPr b="0" i="1" sz="1200" u="none" cap="none" strike="noStrike">
              <a:solidFill>
                <a:srgbClr val="3F5378"/>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