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6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81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39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17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769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6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58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1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7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7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504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1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2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52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3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98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1F0E55-CF30-464D-823F-C4C56E65F5EC}" type="datetimeFigureOut">
              <a:rPr lang="es-CO" smtClean="0"/>
              <a:t>15/10/2021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5D2094-B9A5-4F59-A7ED-F377BBE7F08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56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EBE-AA05-49DC-A626-6236A492E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REDES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D8D96-A2A7-446C-A74E-BAF3393AC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Camilo soler</a:t>
            </a:r>
          </a:p>
        </p:txBody>
      </p:sp>
    </p:spTree>
    <p:extLst>
      <p:ext uri="{BB962C8B-B14F-4D97-AF65-F5344CB8AC3E}">
        <p14:creationId xmlns:p14="http://schemas.microsoft.com/office/powerpoint/2010/main" val="74326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4AD0-7BB0-425A-93EF-BB685F29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Conceptos a tener en cuenta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DB8A-DD8B-4B1B-9E3E-7CFA1CD6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798126" cy="3318936"/>
          </a:xfrm>
        </p:spPr>
        <p:txBody>
          <a:bodyPr/>
          <a:lstStyle/>
          <a:p>
            <a:r>
              <a:rPr lang="es-ES" sz="2800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Router</a:t>
            </a:r>
            <a:endParaRPr lang="es-E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r>
              <a:rPr lang="es-E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Un rúter, ​ enrutador, ​ o encaminador, ​ es un dispositivo que permite interconectar computadoras que funcionan en el marco de una red. Su función es la de establecer la ruta que destinará a cada paquete de datos dentro de una red informática.</a:t>
            </a:r>
            <a:endParaRPr lang="es-CO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Router WiFi de doble banda AC1200 de Linksys">
            <a:extLst>
              <a:ext uri="{FF2B5EF4-FFF2-40B4-BE49-F238E27FC236}">
                <a16:creationId xmlns:a16="http://schemas.microsoft.com/office/drawing/2014/main" id="{6136C82A-C9BC-4F50-AC86-108B94F0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298" y="2556932"/>
            <a:ext cx="35433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1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DFFB-753A-4716-BE55-E1CEFCE5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Conceptos a tener en cuenta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A485-F4A1-4875-BC93-F7A1B9835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sz="3000" dirty="0" err="1"/>
              <a:t>Direccion</a:t>
            </a:r>
            <a:r>
              <a:rPr lang="es-CO" sz="3000" dirty="0"/>
              <a:t> IP</a:t>
            </a:r>
          </a:p>
          <a:p>
            <a:pPr marL="0" indent="0">
              <a:buNone/>
            </a:pPr>
            <a:r>
              <a:rPr lang="es-E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Una dirección IP es un número que identifica de forma única a una interfaz en red de cualquier dispositivo conectado a ella que utilice el protocolo IP (Internet </a:t>
            </a:r>
            <a:r>
              <a:rPr lang="es-ES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Protocol</a:t>
            </a:r>
            <a:r>
              <a:rPr lang="es-E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), que corresponde al nivel de red del modelo TCP/IP.</a:t>
            </a:r>
          </a:p>
          <a:p>
            <a:pPr marL="0" indent="0">
              <a:buNone/>
            </a:pPr>
            <a:r>
              <a:rPr lang="es-ES" sz="3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Mascara de la red</a:t>
            </a:r>
          </a:p>
          <a:p>
            <a:pPr marL="0" indent="0">
              <a:buNone/>
            </a:pPr>
            <a:br>
              <a:rPr lang="es-ES" dirty="0"/>
            </a:br>
            <a:r>
              <a:rPr lang="es-E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Combinación de bits para delimitar una red de computadoras. Se trata de 32 bits separados en 4 octetos (como las direcciones IP) su función es indicar a los dispositivos qué parte de la dirección IP corresponde a la red/subred y cual al host.</a:t>
            </a:r>
            <a:endParaRPr lang="es-CO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25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6B5B-3E99-4E55-B568-A7CEADFC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las redes?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9C080-B0F6-4FBA-8B6E-EC38B9045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red de computadoras, también llamada red de ordenadores o red informática, es un conjunto de equipos conectados por medio de cables, señales, ondas o cualquier otro método de transporte de datos, que comparten información (archivos), recursos (CD‐ROM, impresoras, etc.) y servicios (acceso a internet, e‐mail, chat, juegos), etc. </a:t>
            </a:r>
          </a:p>
          <a:p>
            <a:r>
              <a:rPr lang="es-ES" dirty="0"/>
              <a:t>• Una red de comunicaciones es un conjunto de medios técnicos que permiten la comunicación a distancia entre equipos autónomos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437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785F-4568-469B-98FD-4307C0E4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redes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B05E-E2F0-48F5-AC03-F319CFED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ES" b="1" i="0" dirty="0">
                <a:solidFill>
                  <a:srgbClr val="1C233D"/>
                </a:solidFill>
                <a:effectLst/>
                <a:latin typeface="Circular Std"/>
              </a:rPr>
              <a:t>Red de área personal (PAN)</a:t>
            </a:r>
          </a:p>
          <a:p>
            <a:pPr algn="l"/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Se trata del </a:t>
            </a:r>
            <a:r>
              <a:rPr lang="es-ES" b="1" i="0" dirty="0">
                <a:solidFill>
                  <a:srgbClr val="1C233D"/>
                </a:solidFill>
                <a:effectLst/>
                <a:latin typeface="titillium_webbold"/>
              </a:rPr>
              <a:t>tipo de red informática más pequeño y básico. </a:t>
            </a: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Una red PAN se compone de un módem, un ordenador o dos, teléfonos, impresoras, </a:t>
            </a:r>
            <a:r>
              <a:rPr lang="es-ES" b="0" i="0" dirty="0" err="1">
                <a:solidFill>
                  <a:srgbClr val="1C233D"/>
                </a:solidFill>
                <a:effectLst/>
                <a:latin typeface="titillium_webregular"/>
              </a:rPr>
              <a:t>tablets</a:t>
            </a: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, etc.</a:t>
            </a:r>
          </a:p>
          <a:p>
            <a:pPr algn="l"/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PAN es la red que normalmente nos encontramos en oficinas pequeñas o residencias particulares. </a:t>
            </a:r>
            <a:r>
              <a:rPr lang="es-ES" b="1" i="0" dirty="0">
                <a:solidFill>
                  <a:srgbClr val="1C233D"/>
                </a:solidFill>
                <a:effectLst/>
                <a:latin typeface="titillium_webbold"/>
              </a:rPr>
              <a:t>Son administradas por una sola persona</a:t>
            </a: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 o por una empresa desde un único dispositivo.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2130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F06A-389E-4DAB-8C5E-5167F769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redes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C3AA-BDD6-4EA3-AE3C-8A9E1EBE3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s-ES" b="1" i="0" dirty="0">
                <a:solidFill>
                  <a:srgbClr val="1C233D"/>
                </a:solidFill>
                <a:effectLst/>
                <a:latin typeface="Circular Std"/>
              </a:rPr>
              <a:t>Red de área local (LAN)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Seguro que sabes lo que son las LAN. Se trata de un tipo de red muy común y muy usado que conecta un grupo de ordenadores o dispositivos ubicados en una misma estancia para </a:t>
            </a:r>
            <a:r>
              <a:rPr lang="es-ES" b="1" i="0" dirty="0">
                <a:solidFill>
                  <a:srgbClr val="1C233D"/>
                </a:solidFill>
                <a:effectLst/>
                <a:latin typeface="titillium_webbold"/>
              </a:rPr>
              <a:t>compartir información y recursos.</a:t>
            </a:r>
            <a:endParaRPr lang="es-ES" b="0" i="0" dirty="0">
              <a:solidFill>
                <a:srgbClr val="1C233D"/>
              </a:solidFill>
              <a:effectLst/>
              <a:latin typeface="titillium_webregular"/>
            </a:endParaRPr>
          </a:p>
          <a:p>
            <a:pPr algn="l"/>
            <a:r>
              <a:rPr lang="es-ES" b="1" i="0" dirty="0">
                <a:solidFill>
                  <a:srgbClr val="1C233D"/>
                </a:solidFill>
                <a:effectLst/>
                <a:latin typeface="Circular Std"/>
              </a:rPr>
              <a:t>Red de área local inalámbrica (WLAN)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Al funcionar como una LAN, las WLAN utilizan tecnología de red inalámbrica, como </a:t>
            </a:r>
            <a:r>
              <a:rPr lang="es-ES" b="0" i="0" dirty="0" err="1">
                <a:solidFill>
                  <a:srgbClr val="1C233D"/>
                </a:solidFill>
                <a:effectLst/>
                <a:latin typeface="titillium_webregular"/>
              </a:rPr>
              <a:t>Wi</a:t>
            </a: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-Fi.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Sus usos generales son los mismos que los de una red LAN, la única diferencia es que la WLAN </a:t>
            </a:r>
            <a:r>
              <a:rPr lang="es-ES" b="1" i="0" dirty="0">
                <a:solidFill>
                  <a:srgbClr val="1C233D"/>
                </a:solidFill>
                <a:effectLst/>
                <a:latin typeface="titillium_webbold"/>
              </a:rPr>
              <a:t>no depende de cables físicos para conectarse a la red.</a:t>
            </a:r>
            <a:endParaRPr lang="es-ES" b="0" i="0" dirty="0">
              <a:solidFill>
                <a:srgbClr val="1C233D"/>
              </a:solidFill>
              <a:effectLst/>
              <a:latin typeface="titillium_webregular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221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5BDE-6018-47ED-B3B5-C3D52751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redes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85D3-A8B2-4582-8755-735DDD04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507181" cy="331893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ES" b="1" i="0" dirty="0">
                <a:solidFill>
                  <a:srgbClr val="1C233D"/>
                </a:solidFill>
                <a:effectLst/>
                <a:latin typeface="Circular Std"/>
              </a:rPr>
              <a:t>Red de área del campus (CAN)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Más grandes que las LAN, pero más pequeñas que las que veremos a continuación, estos tipos de redes </a:t>
            </a:r>
            <a:r>
              <a:rPr lang="es-ES" b="1" i="0" dirty="0">
                <a:solidFill>
                  <a:srgbClr val="1C233D"/>
                </a:solidFill>
                <a:effectLst/>
                <a:latin typeface="titillium_webbold"/>
              </a:rPr>
              <a:t>se ven típicamente en universidades.</a:t>
            </a:r>
            <a:endParaRPr lang="es-ES" b="0" i="0" dirty="0">
              <a:solidFill>
                <a:srgbClr val="1C233D"/>
              </a:solidFill>
              <a:effectLst/>
              <a:latin typeface="titillium_webregular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Se suelen distribuir en varios edificios que están cerca unos de otros para que los usuarios puedan compartir recursos.</a:t>
            </a:r>
          </a:p>
          <a:p>
            <a:pPr algn="l"/>
            <a:r>
              <a:rPr lang="es-ES" b="1" i="0" dirty="0">
                <a:solidFill>
                  <a:srgbClr val="1C233D"/>
                </a:solidFill>
                <a:effectLst/>
                <a:latin typeface="Circular Std"/>
              </a:rPr>
              <a:t>Red de área metropolitana (MAN)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Son redes más grandes y que abarcan más que las LAN y que las CAN. Este tipo de redes </a:t>
            </a:r>
            <a:r>
              <a:rPr lang="es-ES" b="1" i="0" dirty="0">
                <a:solidFill>
                  <a:srgbClr val="1C233D"/>
                </a:solidFill>
                <a:effectLst/>
                <a:latin typeface="titillium_webbold"/>
              </a:rPr>
              <a:t>abarcan un área geográfica determinada</a:t>
            </a: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, normalmente un pueblo o ciudad.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Su mantenimiento e instalación corre a cargo de una empresa o del propio ayuntamiento.</a:t>
            </a:r>
          </a:p>
          <a:p>
            <a:endParaRPr lang="es-CO" dirty="0"/>
          </a:p>
        </p:txBody>
      </p:sp>
      <p:sp>
        <p:nvSpPr>
          <p:cNvPr id="4" name="AutoShape 2" descr="Red de área de Campus(CAN) | redes-smec">
            <a:extLst>
              <a:ext uri="{FF2B5EF4-FFF2-40B4-BE49-F238E27FC236}">
                <a16:creationId xmlns:a16="http://schemas.microsoft.com/office/drawing/2014/main" id="{521D4629-3AC1-4EE8-8513-A73F66EE5E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Red de área de Campus(CAN) | redes-smec">
            <a:extLst>
              <a:ext uri="{FF2B5EF4-FFF2-40B4-BE49-F238E27FC236}">
                <a16:creationId xmlns:a16="http://schemas.microsoft.com/office/drawing/2014/main" id="{EF02E0C8-D67B-4827-A90D-A6E724DDBE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8" name="Picture 6" descr="TIPOS DE REDES (COBERTURA GEOGRAFICA: Red De Area Campus (CAN)">
            <a:extLst>
              <a:ext uri="{FF2B5EF4-FFF2-40B4-BE49-F238E27FC236}">
                <a16:creationId xmlns:a16="http://schemas.microsoft.com/office/drawing/2014/main" id="{288B60D4-A159-4A23-83B1-39F972D9F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11" y="2552699"/>
            <a:ext cx="3861088" cy="368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0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10D1-405C-4F20-9AE7-62262F85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redes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B0BC-BE41-4B97-AB16-A822B72A6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1917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ES" b="1" i="0" dirty="0">
                <a:solidFill>
                  <a:srgbClr val="1C233D"/>
                </a:solidFill>
                <a:effectLst/>
                <a:latin typeface="Circular Std"/>
              </a:rPr>
              <a:t>Red de área amplia (WAN)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Las redes WAN son las que conectan los ordenadores que se encuentran a distancias físicas considerables.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Permiten que los dispositivos se conecten de forma remota entre sí a través de una gran red para </a:t>
            </a:r>
            <a:r>
              <a:rPr lang="es-ES" b="1" i="0" dirty="0">
                <a:solidFill>
                  <a:srgbClr val="1C233D"/>
                </a:solidFill>
                <a:effectLst/>
                <a:latin typeface="titillium_webbold"/>
              </a:rPr>
              <a:t>comunicarse incluso cuando están a kilómetros de distancia.</a:t>
            </a:r>
            <a:endParaRPr lang="es-ES" b="0" i="0" dirty="0">
              <a:solidFill>
                <a:srgbClr val="1C233D"/>
              </a:solidFill>
              <a:effectLst/>
              <a:latin typeface="titillium_webregular"/>
            </a:endParaRPr>
          </a:p>
          <a:p>
            <a:pPr marL="0" indent="0" algn="l">
              <a:buNone/>
            </a:pPr>
            <a:r>
              <a:rPr lang="es-ES" b="1" i="0" dirty="0">
                <a:solidFill>
                  <a:srgbClr val="1C233D"/>
                </a:solidFill>
                <a:effectLst/>
                <a:latin typeface="titillium_webbold"/>
              </a:rPr>
              <a:t>Internet es el ejemplo más básico de una WAN</a:t>
            </a: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, que conecta todos los dispositivos con acceso a él a lo largo y ancho del mundo.</a:t>
            </a:r>
          </a:p>
          <a:p>
            <a:pPr algn="l"/>
            <a:r>
              <a:rPr lang="es-ES" b="1" i="0" dirty="0">
                <a:solidFill>
                  <a:srgbClr val="1C233D"/>
                </a:solidFill>
                <a:effectLst/>
                <a:latin typeface="Circular Std"/>
              </a:rPr>
              <a:t>Red de área de almacenamiento (SAN)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Las SAN son redes informáticas de alta velocidad que conectan grupos compartidos de </a:t>
            </a:r>
            <a:r>
              <a:rPr lang="es-ES" b="1" i="0" dirty="0">
                <a:solidFill>
                  <a:srgbClr val="1C233D"/>
                </a:solidFill>
                <a:effectLst/>
                <a:latin typeface="titillium_webbold"/>
              </a:rPr>
              <a:t>dispositivos de almacenamiento a varios servidores.</a:t>
            </a:r>
            <a:endParaRPr lang="es-ES" b="0" i="0" dirty="0">
              <a:solidFill>
                <a:srgbClr val="1C233D"/>
              </a:solidFill>
              <a:effectLst/>
              <a:latin typeface="titillium_webregular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Estos tipos de redes </a:t>
            </a:r>
            <a:r>
              <a:rPr lang="es-ES" b="1" i="0" dirty="0">
                <a:solidFill>
                  <a:srgbClr val="1C233D"/>
                </a:solidFill>
                <a:effectLst/>
                <a:latin typeface="titillium_webbold"/>
              </a:rPr>
              <a:t>no dependen de una LAN o WAN</a:t>
            </a: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. Estas redes alejan los recursos de almacenamiento de la red y los colocan en su propia red de alto rendimiento.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1433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5AFD-F732-4312-8EB2-4F4C517E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redes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24B1-22A7-4973-96FC-3A1271EB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809508" cy="331893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ES" b="1" i="0" dirty="0">
                <a:solidFill>
                  <a:srgbClr val="1C233D"/>
                </a:solidFill>
                <a:effectLst/>
                <a:latin typeface="Circular Std"/>
              </a:rPr>
              <a:t>Red de área local óptica pasiva (POLAN)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Como alternativa a las LAN tradicionales basadas en conmutadores, la tecnología POLAN se integra en el cableado para </a:t>
            </a:r>
            <a:r>
              <a:rPr lang="es-ES" b="1" i="0" dirty="0">
                <a:solidFill>
                  <a:srgbClr val="1C233D"/>
                </a:solidFill>
                <a:effectLst/>
                <a:latin typeface="titillium_webbold"/>
              </a:rPr>
              <a:t>superar las preocupaciones sobre la compatibilidad con los protocolos Ethernet tradicionales.</a:t>
            </a:r>
            <a:endParaRPr lang="es-ES" b="0" i="0" dirty="0">
              <a:solidFill>
                <a:srgbClr val="1C233D"/>
              </a:solidFill>
              <a:effectLst/>
              <a:latin typeface="titillium_webregular"/>
            </a:endParaRPr>
          </a:p>
          <a:p>
            <a:pPr marL="0" indent="0" algn="l">
              <a:buNone/>
            </a:pP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POLAN es una arquitectura de LAN de punto a multipunto que emplea divisores ópticos para multiplicar la señal de una hebra de fibra óptica monomodo para repartirla entre usuarios y dispositivos.</a:t>
            </a:r>
          </a:p>
          <a:p>
            <a:pPr algn="l"/>
            <a:r>
              <a:rPr lang="es-ES" b="1" i="0" dirty="0">
                <a:solidFill>
                  <a:srgbClr val="1C233D"/>
                </a:solidFill>
                <a:effectLst/>
                <a:latin typeface="Circular Std"/>
              </a:rPr>
              <a:t>Red privada empresarial (EPN)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Este tipo de redes están construidas y </a:t>
            </a:r>
            <a:r>
              <a:rPr lang="es-ES" b="1" i="0" dirty="0">
                <a:solidFill>
                  <a:srgbClr val="1C233D"/>
                </a:solidFill>
                <a:effectLst/>
                <a:latin typeface="titillium_webbold"/>
              </a:rPr>
              <a:t>son propiedad de empresas que desean conectar de forma segura</a:t>
            </a: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 sus diversas ubicaciones para compartir recursos informáticos.</a:t>
            </a:r>
          </a:p>
          <a:p>
            <a:endParaRPr lang="es-CO" dirty="0"/>
          </a:p>
        </p:txBody>
      </p:sp>
      <p:pic>
        <p:nvPicPr>
          <p:cNvPr id="2050" name="Picture 2" descr="Microsoft Azure - 3digits">
            <a:extLst>
              <a:ext uri="{FF2B5EF4-FFF2-40B4-BE49-F238E27FC236}">
                <a16:creationId xmlns:a16="http://schemas.microsoft.com/office/drawing/2014/main" id="{0AB031BD-FF79-41D7-A967-AD6A08FDD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18" y="2954771"/>
            <a:ext cx="2895600" cy="252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2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03B4-81FF-41BD-9106-A2448B88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redes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BF6B-6BC1-48B6-8C7E-47DDE09D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645726" cy="3318936"/>
          </a:xfrm>
        </p:spPr>
        <p:txBody>
          <a:bodyPr>
            <a:normAutofit lnSpcReduction="10000"/>
          </a:bodyPr>
          <a:lstStyle/>
          <a:p>
            <a:pPr algn="l"/>
            <a:r>
              <a:rPr lang="es-ES" b="1" i="0" dirty="0">
                <a:solidFill>
                  <a:srgbClr val="1C233D"/>
                </a:solidFill>
                <a:effectLst/>
                <a:latin typeface="Circular Std"/>
              </a:rPr>
              <a:t>Red privada virtual (VPN)</a:t>
            </a:r>
          </a:p>
          <a:p>
            <a:pPr algn="l"/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Una VPN permite a sus usuarios enviar y recibir datos como si sus </a:t>
            </a:r>
            <a:r>
              <a:rPr lang="es-ES" b="1" i="0" dirty="0">
                <a:solidFill>
                  <a:srgbClr val="1C233D"/>
                </a:solidFill>
                <a:effectLst/>
                <a:latin typeface="titillium_webbold"/>
              </a:rPr>
              <a:t>dispositivos estuvieran conectados a la red privada, incluso si no lo están</a:t>
            </a:r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.</a:t>
            </a:r>
          </a:p>
          <a:p>
            <a:pPr algn="l"/>
            <a:r>
              <a:rPr lang="es-ES" b="0" i="0" dirty="0">
                <a:solidFill>
                  <a:srgbClr val="1C233D"/>
                </a:solidFill>
                <a:effectLst/>
                <a:latin typeface="titillium_webregular"/>
              </a:rPr>
              <a:t>De esta forma, a través de una conexión virtual, los usuarios pueden acceder a una </a:t>
            </a:r>
            <a:r>
              <a:rPr lang="es-ES" b="1" i="0" dirty="0">
                <a:solidFill>
                  <a:srgbClr val="1C233D"/>
                </a:solidFill>
                <a:effectLst/>
                <a:latin typeface="titillium_webbold"/>
              </a:rPr>
              <a:t>red privada de forma remota.</a:t>
            </a:r>
            <a:endParaRPr lang="es-ES" b="0" i="0" dirty="0">
              <a:solidFill>
                <a:srgbClr val="1C233D"/>
              </a:solidFill>
              <a:effectLst/>
              <a:latin typeface="titillium_webregular"/>
            </a:endParaRPr>
          </a:p>
          <a:p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A2DD01-815E-42C0-B5BF-F66367B6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83" y="2556932"/>
            <a:ext cx="2678690" cy="317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21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D401-8C52-4313-B024-59C7E553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Conceptos a tener en cuenta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2F98-77EF-44F3-91B6-9B345BA25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Modem</a:t>
            </a:r>
          </a:p>
          <a:p>
            <a:pPr marL="0" indent="0">
              <a:buNone/>
            </a:pPr>
            <a:r>
              <a:rPr lang="es-ES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Un módem es un dispositivo cuyo nombre es una simplificación de sus funciones: modular y demodular la señal. El módem es el encargado de conectarte a tu ISP (es decir, a tu compañía de Internet), que a su vez es la que te provee de conexión mediante un cable coaxial o fibra óptica.</a:t>
            </a:r>
            <a:endParaRPr lang="es-CO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1936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920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Circular Std</vt:lpstr>
      <vt:lpstr>Garamond</vt:lpstr>
      <vt:lpstr>titillium_webbold</vt:lpstr>
      <vt:lpstr>titillium_webregular</vt:lpstr>
      <vt:lpstr>Organic</vt:lpstr>
      <vt:lpstr>REDES</vt:lpstr>
      <vt:lpstr>¿Qué son las redes?</vt:lpstr>
      <vt:lpstr>Tipos de redes</vt:lpstr>
      <vt:lpstr>Tipos de redes</vt:lpstr>
      <vt:lpstr>Tipos de redes</vt:lpstr>
      <vt:lpstr>Tipos de redes</vt:lpstr>
      <vt:lpstr>Tipos de redes</vt:lpstr>
      <vt:lpstr>Tipos de redes</vt:lpstr>
      <vt:lpstr>Conceptos a tener en cuenta</vt:lpstr>
      <vt:lpstr>Conceptos a tener en cuenta</vt:lpstr>
      <vt:lpstr>Conceptos a tener en cuenta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</dc:title>
  <dc:creator>Camilo soler</dc:creator>
  <cp:lastModifiedBy>Camilo soler</cp:lastModifiedBy>
  <cp:revision>2</cp:revision>
  <dcterms:created xsi:type="dcterms:W3CDTF">2021-10-15T12:55:53Z</dcterms:created>
  <dcterms:modified xsi:type="dcterms:W3CDTF">2021-10-15T13:52:01Z</dcterms:modified>
</cp:coreProperties>
</file>