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6" r:id="rId2"/>
    <p:sldMasterId id="2147483667" r:id="rId3"/>
    <p:sldMasterId id="2147483668" r:id="rId4"/>
    <p:sldMasterId id="2147483669" r:id="rId5"/>
  </p:sldMasterIdLst>
  <p:notesMasterIdLst>
    <p:notesMasterId r:id="rId14"/>
  </p:notesMasterIdLst>
  <p:sldIdLst>
    <p:sldId id="256" r:id="rId6"/>
    <p:sldId id="257" r:id="rId7"/>
    <p:sldId id="258" r:id="rId8"/>
    <p:sldId id="259" r:id="rId9"/>
    <p:sldId id="260" r:id="rId10"/>
    <p:sldId id="261" r:id="rId11"/>
    <p:sldId id="262" r:id="rId12"/>
    <p:sldId id="263"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0D94E3-7836-43BE-8D81-7121F0E1D828}" v="3" dt="2025-05-08T11:14:57.388"/>
    <p1510:client id="{698F2B0B-5CE5-4524-8862-15D23EF13BCF}" v="81" dt="2025-05-08T04:38:09.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08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ira Chissico" userId="fd679fe686a28591" providerId="LiveId" clId="{640D94E3-7836-43BE-8D81-7121F0E1D828}"/>
    <pc:docChg chg="undo custSel modSld">
      <pc:chgData name="Camira Chissico" userId="fd679fe686a28591" providerId="LiveId" clId="{640D94E3-7836-43BE-8D81-7121F0E1D828}" dt="2025-05-08T11:15:38.220" v="96" actId="20577"/>
      <pc:docMkLst>
        <pc:docMk/>
      </pc:docMkLst>
      <pc:sldChg chg="addSp delSp modSp mod chgLayout">
        <pc:chgData name="Camira Chissico" userId="fd679fe686a28591" providerId="LiveId" clId="{640D94E3-7836-43BE-8D81-7121F0E1D828}" dt="2025-05-08T11:15:38.220" v="96" actId="20577"/>
        <pc:sldMkLst>
          <pc:docMk/>
          <pc:sldMk cId="0" sldId="256"/>
        </pc:sldMkLst>
        <pc:spChg chg="add del mod">
          <ac:chgData name="Camira Chissico" userId="fd679fe686a28591" providerId="LiveId" clId="{640D94E3-7836-43BE-8D81-7121F0E1D828}" dt="2025-05-08T11:14:49.227" v="51" actId="21"/>
          <ac:spMkLst>
            <pc:docMk/>
            <pc:sldMk cId="0" sldId="256"/>
            <ac:spMk id="5" creationId="{E4625372-2EAF-11D1-7014-D8943F84AF76}"/>
          </ac:spMkLst>
        </pc:spChg>
        <pc:spChg chg="add mod ord">
          <ac:chgData name="Camira Chissico" userId="fd679fe686a28591" providerId="LiveId" clId="{640D94E3-7836-43BE-8D81-7121F0E1D828}" dt="2025-05-08T11:15:38.220" v="96" actId="20577"/>
          <ac:spMkLst>
            <pc:docMk/>
            <pc:sldMk cId="0" sldId="256"/>
            <ac:spMk id="6" creationId="{80C4F3F2-6122-AD49-B052-7B5AACE7F40F}"/>
          </ac:spMkLst>
        </pc:spChg>
        <pc:spChg chg="add del mod ord">
          <ac:chgData name="Camira Chissico" userId="fd679fe686a28591" providerId="LiveId" clId="{640D94E3-7836-43BE-8D81-7121F0E1D828}" dt="2025-05-08T11:14:55.791" v="53"/>
          <ac:spMkLst>
            <pc:docMk/>
            <pc:sldMk cId="0" sldId="256"/>
            <ac:spMk id="7" creationId="{99741C65-0C95-3B6F-C33E-8F8152D56980}"/>
          </ac:spMkLst>
        </pc:spChg>
        <pc:spChg chg="add del mod">
          <ac:chgData name="Camira Chissico" userId="fd679fe686a28591" providerId="LiveId" clId="{640D94E3-7836-43BE-8D81-7121F0E1D828}" dt="2025-05-08T11:14:57.388" v="54"/>
          <ac:spMkLst>
            <pc:docMk/>
            <pc:sldMk cId="0" sldId="256"/>
            <ac:spMk id="8" creationId="{E4625372-2EAF-11D1-7014-D8943F84AF76}"/>
          </ac:spMkLst>
        </pc:spChg>
        <pc:spChg chg="add del mod">
          <ac:chgData name="Camira Chissico" userId="fd679fe686a28591" providerId="LiveId" clId="{640D94E3-7836-43BE-8D81-7121F0E1D828}" dt="2025-05-08T11:15:21.711" v="85" actId="207"/>
          <ac:spMkLst>
            <pc:docMk/>
            <pc:sldMk cId="0" sldId="256"/>
            <ac:spMk id="9" creationId="{6EA00D34-39A6-EF86-7C1E-2D225B8F6156}"/>
          </ac:spMkLst>
        </pc:spChg>
        <pc:picChg chg="add del mod">
          <ac:chgData name="Camira Chissico" userId="fd679fe686a28591" providerId="LiveId" clId="{640D94E3-7836-43BE-8D81-7121F0E1D828}" dt="2025-05-08T11:08:29.849" v="31" actId="21"/>
          <ac:picMkLst>
            <pc:docMk/>
            <pc:sldMk cId="0" sldId="256"/>
            <ac:picMk id="3" creationId="{69D48CFA-834F-1AFA-6F1A-484812F5D70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18ffbab9b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3" name="Google Shape;263;g3518ffbab9b_0_726: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518ffbab9b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80" name="Google Shape;280;g3518ffbab9b_0_55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518ffbab9b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0" name="Google Shape;300;g3518ffbab9b_0_743: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18ffbab9b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7" name="Google Shape;317;g3518ffbab9b_0_278: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18ffbab9b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3518ffbab9b_0_144:notes"/>
          <p:cNvSpPr>
            <a:spLocks noGrp="1" noRot="1" noChangeAspect="1"/>
          </p:cNvSpPr>
          <p:nvPr>
            <p:ph type="sldImg" idx="2"/>
          </p:nvPr>
        </p:nvSpPr>
        <p:spPr>
          <a:xfrm>
            <a:off x="382588" y="685800"/>
            <a:ext cx="6094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518ffbab9b_0_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518ffbab9b_0_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3518ffbab9b_0_8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3518ffbab9b_0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usiness Model Canvas">
  <p:cSld name="Business Model Canvas">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285622" y="800099"/>
            <a:ext cx="1619400" cy="25716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00" name="Google Shape;100;p15"/>
          <p:cNvSpPr txBox="1">
            <a:spLocks noGrp="1"/>
          </p:cNvSpPr>
          <p:nvPr>
            <p:ph type="body" idx="2"/>
          </p:nvPr>
        </p:nvSpPr>
        <p:spPr>
          <a:xfrm>
            <a:off x="2017232" y="800100"/>
            <a:ext cx="1619400" cy="11475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01" name="Google Shape;101;p15"/>
          <p:cNvSpPr txBox="1">
            <a:spLocks noGrp="1"/>
          </p:cNvSpPr>
          <p:nvPr>
            <p:ph type="body" idx="3"/>
          </p:nvPr>
        </p:nvSpPr>
        <p:spPr>
          <a:xfrm>
            <a:off x="3754790" y="800100"/>
            <a:ext cx="1619400" cy="25716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02" name="Google Shape;102;p15"/>
          <p:cNvSpPr txBox="1">
            <a:spLocks noGrp="1"/>
          </p:cNvSpPr>
          <p:nvPr>
            <p:ph type="body" idx="4"/>
          </p:nvPr>
        </p:nvSpPr>
        <p:spPr>
          <a:xfrm>
            <a:off x="5490947" y="792050"/>
            <a:ext cx="1619400" cy="11475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03" name="Google Shape;103;p15"/>
          <p:cNvSpPr txBox="1">
            <a:spLocks noGrp="1"/>
          </p:cNvSpPr>
          <p:nvPr>
            <p:ph type="body" idx="5"/>
          </p:nvPr>
        </p:nvSpPr>
        <p:spPr>
          <a:xfrm>
            <a:off x="7233052" y="792049"/>
            <a:ext cx="1619400" cy="25797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04" name="Google Shape;104;p15"/>
          <p:cNvSpPr txBox="1">
            <a:spLocks noGrp="1"/>
          </p:cNvSpPr>
          <p:nvPr>
            <p:ph type="body" idx="6"/>
          </p:nvPr>
        </p:nvSpPr>
        <p:spPr>
          <a:xfrm>
            <a:off x="2027727" y="2224350"/>
            <a:ext cx="1619400" cy="11475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05" name="Google Shape;105;p15"/>
          <p:cNvSpPr txBox="1">
            <a:spLocks noGrp="1"/>
          </p:cNvSpPr>
          <p:nvPr>
            <p:ph type="body" idx="7"/>
          </p:nvPr>
        </p:nvSpPr>
        <p:spPr>
          <a:xfrm>
            <a:off x="5494226" y="2224350"/>
            <a:ext cx="1619400" cy="11475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06" name="Google Shape;106;p15"/>
          <p:cNvSpPr txBox="1">
            <a:spLocks noGrp="1"/>
          </p:cNvSpPr>
          <p:nvPr>
            <p:ph type="body" idx="8"/>
          </p:nvPr>
        </p:nvSpPr>
        <p:spPr>
          <a:xfrm>
            <a:off x="285622" y="3657600"/>
            <a:ext cx="4210200" cy="10860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07" name="Google Shape;107;p15"/>
          <p:cNvSpPr txBox="1">
            <a:spLocks noGrp="1"/>
          </p:cNvSpPr>
          <p:nvPr>
            <p:ph type="body" idx="9"/>
          </p:nvPr>
        </p:nvSpPr>
        <p:spPr>
          <a:xfrm>
            <a:off x="4667400" y="3657600"/>
            <a:ext cx="4185000" cy="10860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08" name="Google Shape;108;p15"/>
          <p:cNvSpPr txBox="1">
            <a:spLocks noGrp="1"/>
          </p:cNvSpPr>
          <p:nvPr>
            <p:ph type="body" idx="13"/>
          </p:nvPr>
        </p:nvSpPr>
        <p:spPr>
          <a:xfrm>
            <a:off x="3657600" y="285750"/>
            <a:ext cx="1295400" cy="1716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09" name="Google Shape;109;p15"/>
          <p:cNvSpPr txBox="1">
            <a:spLocks noGrp="1"/>
          </p:cNvSpPr>
          <p:nvPr>
            <p:ph type="body" idx="14"/>
          </p:nvPr>
        </p:nvSpPr>
        <p:spPr>
          <a:xfrm>
            <a:off x="5247878" y="285750"/>
            <a:ext cx="1295400" cy="1716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10" name="Google Shape;110;p15"/>
          <p:cNvSpPr txBox="1">
            <a:spLocks noGrp="1"/>
          </p:cNvSpPr>
          <p:nvPr>
            <p:ph type="body" idx="15"/>
          </p:nvPr>
        </p:nvSpPr>
        <p:spPr>
          <a:xfrm>
            <a:off x="7162800" y="285750"/>
            <a:ext cx="1066800" cy="1716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11" name="Google Shape;111;p15"/>
          <p:cNvSpPr txBox="1">
            <a:spLocks noGrp="1"/>
          </p:cNvSpPr>
          <p:nvPr>
            <p:ph type="body" idx="16"/>
          </p:nvPr>
        </p:nvSpPr>
        <p:spPr>
          <a:xfrm>
            <a:off x="8534400" y="285750"/>
            <a:ext cx="381000" cy="1716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dirty="0"/>
              <a:t>5/8/2025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568936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5/8/2025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5080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406712"/>
            <a:ext cx="2537460" cy="1440180"/>
          </a:xfrm>
        </p:spPr>
        <p:txBody>
          <a:bodyPr anchor="b">
            <a:noAutofit/>
          </a:bodyPr>
          <a:lstStyle>
            <a:lvl1pPr>
              <a:lnSpc>
                <a:spcPct val="85000"/>
              </a:lnSpc>
              <a:defRPr sz="3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571500"/>
            <a:ext cx="4572000" cy="34290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1883860"/>
            <a:ext cx="2548890" cy="2345240"/>
          </a:xfrm>
        </p:spPr>
        <p:txBody>
          <a:bodyPr>
            <a:normAutofit/>
          </a:bodyPr>
          <a:lstStyle>
            <a:lvl1pPr marL="0" marR="0" indent="0" algn="l" defTabSz="685800" rtl="0" eaLnBrk="1" fontAlgn="auto" latinLnBrk="0" hangingPunct="1">
              <a:lnSpc>
                <a:spcPct val="100000"/>
              </a:lnSpc>
              <a:spcBef>
                <a:spcPts val="900"/>
              </a:spcBef>
              <a:spcAft>
                <a:spcPts val="0"/>
              </a:spcAft>
              <a:buClrTx/>
              <a:buSzTx/>
              <a:buFontTx/>
              <a:buNone/>
              <a:tabLst/>
              <a:defRPr sz="13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marR="0" lvl="0" indent="0" algn="l" defTabSz="685800" rtl="0" eaLnBrk="1" fontAlgn="auto" latinLnBrk="0" hangingPunct="1">
              <a:lnSpc>
                <a:spcPct val="100000"/>
              </a:lnSpc>
              <a:spcBef>
                <a:spcPts val="105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385996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4064001"/>
            <a:ext cx="8085582" cy="459962"/>
          </a:xfrm>
        </p:spPr>
        <p:txBody>
          <a:bodyPr anchor="b">
            <a:normAutofit/>
          </a:bodyPr>
          <a:lstStyle>
            <a:lvl1pPr>
              <a:defRPr sz="2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3998214"/>
          </a:xfrm>
          <a:solidFill>
            <a:schemeClr val="accent1">
              <a:lumMod val="40000"/>
              <a:lumOff val="60000"/>
            </a:schemeClr>
          </a:solidFill>
        </p:spPr>
        <p:txBody>
          <a:bodyPr anchor="t"/>
          <a:lstStyle>
            <a:lvl1pPr marL="0" indent="0" algn="ctr">
              <a:spcBef>
                <a:spcPts val="600"/>
              </a:spcBef>
              <a:buNone/>
              <a:defRPr sz="2400">
                <a:solidFill>
                  <a:schemeClr val="tx1">
                    <a:lumMod val="75000"/>
                    <a:lumOff val="2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07492" y="4432301"/>
            <a:ext cx="6922008" cy="400050"/>
          </a:xfrm>
        </p:spPr>
        <p:txBody>
          <a:bodyPr>
            <a:normAutofit/>
          </a:bodyPr>
          <a:lstStyle>
            <a:lvl1pPr marL="0" indent="0">
              <a:lnSpc>
                <a:spcPct val="90000"/>
              </a:lnSpc>
              <a:buNone/>
              <a:defRPr sz="1050">
                <a:solidFill>
                  <a:srgbClr val="262626"/>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5/8/2025</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732651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dirty="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512083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521494"/>
            <a:ext cx="1971675" cy="3600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535782"/>
            <a:ext cx="5800725" cy="40505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dirty="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551962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alue Proposition Canvas">
  <p:cSld name="Value Proposition Canvas">
    <p:spTree>
      <p:nvGrpSpPr>
        <p:cNvPr id="1" name="Shape 139"/>
        <p:cNvGrpSpPr/>
        <p:nvPr/>
      </p:nvGrpSpPr>
      <p:grpSpPr>
        <a:xfrm>
          <a:off x="0" y="0"/>
          <a:ext cx="0" cy="0"/>
          <a:chOff x="0" y="0"/>
          <a:chExt cx="0" cy="0"/>
        </a:xfrm>
      </p:grpSpPr>
      <p:sp>
        <p:nvSpPr>
          <p:cNvPr id="140" name="Google Shape;140;p17"/>
          <p:cNvSpPr txBox="1">
            <a:spLocks noGrp="1"/>
          </p:cNvSpPr>
          <p:nvPr>
            <p:ph type="body" idx="1"/>
          </p:nvPr>
        </p:nvSpPr>
        <p:spPr>
          <a:xfrm>
            <a:off x="3657600" y="285750"/>
            <a:ext cx="1295400" cy="1716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41" name="Google Shape;141;p17"/>
          <p:cNvSpPr txBox="1">
            <a:spLocks noGrp="1"/>
          </p:cNvSpPr>
          <p:nvPr>
            <p:ph type="body" idx="2"/>
          </p:nvPr>
        </p:nvSpPr>
        <p:spPr>
          <a:xfrm>
            <a:off x="5247878" y="285750"/>
            <a:ext cx="1295400" cy="1716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42" name="Google Shape;142;p17"/>
          <p:cNvSpPr txBox="1">
            <a:spLocks noGrp="1"/>
          </p:cNvSpPr>
          <p:nvPr>
            <p:ph type="body" idx="3"/>
          </p:nvPr>
        </p:nvSpPr>
        <p:spPr>
          <a:xfrm>
            <a:off x="7162800" y="285750"/>
            <a:ext cx="1066800" cy="1716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43" name="Google Shape;143;p17"/>
          <p:cNvSpPr txBox="1">
            <a:spLocks noGrp="1"/>
          </p:cNvSpPr>
          <p:nvPr>
            <p:ph type="body" idx="4"/>
          </p:nvPr>
        </p:nvSpPr>
        <p:spPr>
          <a:xfrm>
            <a:off x="8534400" y="285750"/>
            <a:ext cx="381000" cy="1716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44" name="Google Shape;144;p17"/>
          <p:cNvSpPr txBox="1">
            <a:spLocks noGrp="1"/>
          </p:cNvSpPr>
          <p:nvPr>
            <p:ph type="body" idx="5"/>
          </p:nvPr>
        </p:nvSpPr>
        <p:spPr>
          <a:xfrm>
            <a:off x="2417178" y="1221580"/>
            <a:ext cx="1828800" cy="1178700"/>
          </a:xfrm>
          <a:prstGeom prst="rect">
            <a:avLst/>
          </a:prstGeom>
          <a:noFill/>
          <a:ln>
            <a:noFill/>
          </a:ln>
        </p:spPr>
        <p:txBody>
          <a:bodyPr spcFirstLastPara="1" wrap="square" lIns="79125" tIns="39550" rIns="79125" bIns="39550" anchor="ctr" anchorCtr="0">
            <a:noAutofit/>
          </a:bodyPr>
          <a:lstStyle>
            <a:lvl1pPr marL="457200" marR="0" lvl="0" indent="-228600" algn="l">
              <a:spcBef>
                <a:spcPts val="100"/>
              </a:spcBef>
              <a:spcAft>
                <a:spcPts val="0"/>
              </a:spcAft>
              <a:buClr>
                <a:srgbClr val="909090"/>
              </a:buClr>
              <a:buSzPts val="700"/>
              <a:buFont typeface="Arial"/>
              <a:buNone/>
              <a:defRPr sz="700" b="0" i="0" u="none" strike="noStrike" cap="none">
                <a:solidFill>
                  <a:srgbClr val="909090"/>
                </a:solidFill>
                <a:latin typeface="Arial"/>
                <a:ea typeface="Arial"/>
                <a:cs typeface="Arial"/>
                <a:sym typeface="Arial"/>
              </a:defRPr>
            </a:lvl1pPr>
            <a:lvl2pPr marL="914400" marR="0" lvl="1"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45" name="Google Shape;145;p17"/>
          <p:cNvSpPr txBox="1">
            <a:spLocks noGrp="1"/>
          </p:cNvSpPr>
          <p:nvPr>
            <p:ph type="body" idx="6"/>
          </p:nvPr>
        </p:nvSpPr>
        <p:spPr>
          <a:xfrm>
            <a:off x="377363" y="1771650"/>
            <a:ext cx="1170000" cy="1543200"/>
          </a:xfrm>
          <a:prstGeom prst="rect">
            <a:avLst/>
          </a:prstGeom>
          <a:noFill/>
          <a:ln>
            <a:noFill/>
          </a:ln>
        </p:spPr>
        <p:txBody>
          <a:bodyPr spcFirstLastPara="1" wrap="square" lIns="79125" tIns="39550" rIns="79125" bIns="39550" anchor="ctr" anchorCtr="0">
            <a:noAutofit/>
          </a:bodyPr>
          <a:lstStyle>
            <a:lvl1pPr marL="457200" marR="0" lvl="0" indent="-228600" algn="l">
              <a:spcBef>
                <a:spcPts val="100"/>
              </a:spcBef>
              <a:spcAft>
                <a:spcPts val="0"/>
              </a:spcAft>
              <a:buClr>
                <a:srgbClr val="909090"/>
              </a:buClr>
              <a:buSzPts val="700"/>
              <a:buFont typeface="Arial"/>
              <a:buNone/>
              <a:defRPr sz="700" b="0" i="0" u="none" strike="noStrike" cap="none">
                <a:solidFill>
                  <a:srgbClr val="909090"/>
                </a:solidFill>
                <a:latin typeface="Arial"/>
                <a:ea typeface="Arial"/>
                <a:cs typeface="Arial"/>
                <a:sym typeface="Arial"/>
              </a:defRPr>
            </a:lvl1pPr>
            <a:lvl2pPr marL="914400" marR="0" lvl="1"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46" name="Google Shape;146;p17"/>
          <p:cNvSpPr txBox="1">
            <a:spLocks noGrp="1"/>
          </p:cNvSpPr>
          <p:nvPr>
            <p:ph type="body" idx="7"/>
          </p:nvPr>
        </p:nvSpPr>
        <p:spPr>
          <a:xfrm>
            <a:off x="2417178" y="2628899"/>
            <a:ext cx="1828800" cy="1314600"/>
          </a:xfrm>
          <a:prstGeom prst="rect">
            <a:avLst/>
          </a:prstGeom>
          <a:noFill/>
          <a:ln>
            <a:noFill/>
          </a:ln>
        </p:spPr>
        <p:txBody>
          <a:bodyPr spcFirstLastPara="1" wrap="square" lIns="79125" tIns="39550" rIns="79125" bIns="39550" anchor="ctr" anchorCtr="0">
            <a:noAutofit/>
          </a:bodyPr>
          <a:lstStyle>
            <a:lvl1pPr marL="457200" marR="0" lvl="0" indent="-228600" algn="l">
              <a:spcBef>
                <a:spcPts val="100"/>
              </a:spcBef>
              <a:spcAft>
                <a:spcPts val="0"/>
              </a:spcAft>
              <a:buClr>
                <a:srgbClr val="909090"/>
              </a:buClr>
              <a:buSzPts val="700"/>
              <a:buFont typeface="Arial"/>
              <a:buNone/>
              <a:defRPr sz="700" b="0" i="0" u="none" strike="noStrike" cap="none">
                <a:solidFill>
                  <a:srgbClr val="909090"/>
                </a:solidFill>
                <a:latin typeface="Arial"/>
                <a:ea typeface="Arial"/>
                <a:cs typeface="Arial"/>
                <a:sym typeface="Arial"/>
              </a:defRPr>
            </a:lvl1pPr>
            <a:lvl2pPr marL="914400" marR="0" lvl="1"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47" name="Google Shape;147;p17"/>
          <p:cNvSpPr txBox="1">
            <a:spLocks noGrp="1"/>
          </p:cNvSpPr>
          <p:nvPr>
            <p:ph type="body" idx="8"/>
          </p:nvPr>
        </p:nvSpPr>
        <p:spPr>
          <a:xfrm>
            <a:off x="5340395" y="1221580"/>
            <a:ext cx="1676400" cy="1178700"/>
          </a:xfrm>
          <a:prstGeom prst="rect">
            <a:avLst/>
          </a:prstGeom>
          <a:noFill/>
          <a:ln>
            <a:noFill/>
          </a:ln>
        </p:spPr>
        <p:txBody>
          <a:bodyPr spcFirstLastPara="1" wrap="square" lIns="79125" tIns="39550" rIns="79125" bIns="39550" anchor="ctr" anchorCtr="0">
            <a:noAutofit/>
          </a:bodyPr>
          <a:lstStyle>
            <a:lvl1pPr marL="457200" marR="0" lvl="0" indent="-228600" algn="l">
              <a:spcBef>
                <a:spcPts val="100"/>
              </a:spcBef>
              <a:spcAft>
                <a:spcPts val="0"/>
              </a:spcAft>
              <a:buClr>
                <a:srgbClr val="909090"/>
              </a:buClr>
              <a:buSzPts val="700"/>
              <a:buFont typeface="Arial"/>
              <a:buNone/>
              <a:defRPr sz="700" b="0" i="0" u="none" strike="noStrike" cap="none">
                <a:solidFill>
                  <a:srgbClr val="909090"/>
                </a:solidFill>
                <a:latin typeface="Arial"/>
                <a:ea typeface="Arial"/>
                <a:cs typeface="Arial"/>
                <a:sym typeface="Arial"/>
              </a:defRPr>
            </a:lvl1pPr>
            <a:lvl2pPr marL="914400" marR="0" lvl="1"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48" name="Google Shape;148;p17"/>
          <p:cNvSpPr txBox="1">
            <a:spLocks noGrp="1"/>
          </p:cNvSpPr>
          <p:nvPr>
            <p:ph type="body" idx="9"/>
          </p:nvPr>
        </p:nvSpPr>
        <p:spPr>
          <a:xfrm>
            <a:off x="5340394" y="2628900"/>
            <a:ext cx="1676400" cy="1314600"/>
          </a:xfrm>
          <a:prstGeom prst="rect">
            <a:avLst/>
          </a:prstGeom>
          <a:noFill/>
          <a:ln>
            <a:noFill/>
          </a:ln>
        </p:spPr>
        <p:txBody>
          <a:bodyPr spcFirstLastPara="1" wrap="square" lIns="79125" tIns="39550" rIns="79125" bIns="39550" anchor="ctr" anchorCtr="0">
            <a:noAutofit/>
          </a:bodyPr>
          <a:lstStyle>
            <a:lvl1pPr marL="457200" marR="0" lvl="0" indent="-228600" algn="l">
              <a:spcBef>
                <a:spcPts val="100"/>
              </a:spcBef>
              <a:spcAft>
                <a:spcPts val="0"/>
              </a:spcAft>
              <a:buClr>
                <a:srgbClr val="909090"/>
              </a:buClr>
              <a:buSzPts val="700"/>
              <a:buFont typeface="Arial"/>
              <a:buNone/>
              <a:defRPr sz="700" b="0" i="0" u="none" strike="noStrike" cap="none">
                <a:solidFill>
                  <a:srgbClr val="909090"/>
                </a:solidFill>
                <a:latin typeface="Arial"/>
                <a:ea typeface="Arial"/>
                <a:cs typeface="Arial"/>
                <a:sym typeface="Arial"/>
              </a:defRPr>
            </a:lvl1pPr>
            <a:lvl2pPr marL="914400" marR="0" lvl="1"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49" name="Google Shape;149;p17"/>
          <p:cNvSpPr txBox="1">
            <a:spLocks noGrp="1"/>
          </p:cNvSpPr>
          <p:nvPr>
            <p:ph type="body" idx="13"/>
          </p:nvPr>
        </p:nvSpPr>
        <p:spPr>
          <a:xfrm>
            <a:off x="7526215" y="1771649"/>
            <a:ext cx="1195800" cy="1543200"/>
          </a:xfrm>
          <a:prstGeom prst="rect">
            <a:avLst/>
          </a:prstGeom>
          <a:noFill/>
          <a:ln>
            <a:noFill/>
          </a:ln>
        </p:spPr>
        <p:txBody>
          <a:bodyPr spcFirstLastPara="1" wrap="square" lIns="79125" tIns="39550" rIns="79125" bIns="39550" anchor="ctr" anchorCtr="0">
            <a:noAutofit/>
          </a:bodyPr>
          <a:lstStyle>
            <a:lvl1pPr marL="457200" marR="0" lvl="0" indent="-228600" algn="l">
              <a:spcBef>
                <a:spcPts val="100"/>
              </a:spcBef>
              <a:spcAft>
                <a:spcPts val="0"/>
              </a:spcAft>
              <a:buClr>
                <a:srgbClr val="909090"/>
              </a:buClr>
              <a:buSzPts val="700"/>
              <a:buFont typeface="Arial"/>
              <a:buNone/>
              <a:defRPr sz="700" b="0" i="0" u="none" strike="noStrike" cap="none">
                <a:solidFill>
                  <a:srgbClr val="909090"/>
                </a:solidFill>
                <a:latin typeface="Arial"/>
                <a:ea typeface="Arial"/>
                <a:cs typeface="Arial"/>
                <a:sym typeface="Arial"/>
              </a:defRPr>
            </a:lvl1pPr>
            <a:lvl2pPr marL="914400" marR="0" lvl="1"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50" name="Google Shape;150;p17"/>
          <p:cNvSpPr txBox="1">
            <a:spLocks noGrp="1"/>
          </p:cNvSpPr>
          <p:nvPr>
            <p:ph type="body" idx="14"/>
          </p:nvPr>
        </p:nvSpPr>
        <p:spPr>
          <a:xfrm>
            <a:off x="1477108" y="4298951"/>
            <a:ext cx="2883900" cy="457200"/>
          </a:xfrm>
          <a:prstGeom prst="rect">
            <a:avLst/>
          </a:prstGeom>
          <a:noFill/>
          <a:ln>
            <a:noFill/>
          </a:ln>
        </p:spPr>
        <p:txBody>
          <a:bodyPr spcFirstLastPara="1" wrap="square" lIns="79125" tIns="39550" rIns="79125" bIns="39550" anchor="t" anchorCtr="0">
            <a:noAutofit/>
          </a:bodyPr>
          <a:lstStyle>
            <a:lvl1pPr marL="457200" marR="0" lvl="0" indent="-228600" algn="l">
              <a:spcBef>
                <a:spcPts val="100"/>
              </a:spcBef>
              <a:spcAft>
                <a:spcPts val="0"/>
              </a:spcAft>
              <a:buClr>
                <a:srgbClr val="909090"/>
              </a:buClr>
              <a:buSzPts val="700"/>
              <a:buFont typeface="Arial"/>
              <a:buNone/>
              <a:defRPr sz="700" b="0" i="0" u="none" strike="noStrike" cap="none">
                <a:solidFill>
                  <a:srgbClr val="909090"/>
                </a:solidFill>
                <a:latin typeface="Arial"/>
                <a:ea typeface="Arial"/>
                <a:cs typeface="Arial"/>
                <a:sym typeface="Arial"/>
              </a:defRPr>
            </a:lvl1pPr>
            <a:lvl2pPr marL="914400" marR="0" lvl="1"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51" name="Google Shape;151;p17"/>
          <p:cNvSpPr txBox="1">
            <a:spLocks noGrp="1"/>
          </p:cNvSpPr>
          <p:nvPr>
            <p:ph type="body" idx="15"/>
          </p:nvPr>
        </p:nvSpPr>
        <p:spPr>
          <a:xfrm>
            <a:off x="5951058" y="4298951"/>
            <a:ext cx="2891100" cy="457200"/>
          </a:xfrm>
          <a:prstGeom prst="rect">
            <a:avLst/>
          </a:prstGeom>
          <a:noFill/>
          <a:ln>
            <a:noFill/>
          </a:ln>
        </p:spPr>
        <p:txBody>
          <a:bodyPr spcFirstLastPara="1" wrap="square" lIns="79125" tIns="39550" rIns="79125" bIns="39550" anchor="t" anchorCtr="0">
            <a:noAutofit/>
          </a:bodyPr>
          <a:lstStyle>
            <a:lvl1pPr marL="457200" marR="0" lvl="0" indent="-228600" algn="l">
              <a:spcBef>
                <a:spcPts val="100"/>
              </a:spcBef>
              <a:spcAft>
                <a:spcPts val="0"/>
              </a:spcAft>
              <a:buClr>
                <a:srgbClr val="909090"/>
              </a:buClr>
              <a:buSzPts val="700"/>
              <a:buFont typeface="Arial"/>
              <a:buNone/>
              <a:defRPr sz="700" b="0" i="0" u="none" strike="noStrike" cap="none">
                <a:solidFill>
                  <a:srgbClr val="909090"/>
                </a:solidFill>
                <a:latin typeface="Arial"/>
                <a:ea typeface="Arial"/>
                <a:cs typeface="Arial"/>
                <a:sym typeface="Arial"/>
              </a:defRPr>
            </a:lvl1pPr>
            <a:lvl2pPr marL="914400" marR="0" lvl="1"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ean Canvas">
  <p:cSld name="Lean Canvas">
    <p:spTree>
      <p:nvGrpSpPr>
        <p:cNvPr id="1" name="Shape 192"/>
        <p:cNvGrpSpPr/>
        <p:nvPr/>
      </p:nvGrpSpPr>
      <p:grpSpPr>
        <a:xfrm>
          <a:off x="0" y="0"/>
          <a:ext cx="0" cy="0"/>
          <a:chOff x="0" y="0"/>
          <a:chExt cx="0" cy="0"/>
        </a:xfrm>
      </p:grpSpPr>
      <p:sp>
        <p:nvSpPr>
          <p:cNvPr id="193" name="Google Shape;193;p19"/>
          <p:cNvSpPr txBox="1">
            <a:spLocks noGrp="1"/>
          </p:cNvSpPr>
          <p:nvPr>
            <p:ph type="body" idx="1"/>
          </p:nvPr>
        </p:nvSpPr>
        <p:spPr>
          <a:xfrm>
            <a:off x="285622" y="800100"/>
            <a:ext cx="1619400" cy="11475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94" name="Google Shape;194;p19"/>
          <p:cNvSpPr txBox="1">
            <a:spLocks noGrp="1"/>
          </p:cNvSpPr>
          <p:nvPr>
            <p:ph type="body" idx="2"/>
          </p:nvPr>
        </p:nvSpPr>
        <p:spPr>
          <a:xfrm>
            <a:off x="2017232" y="800100"/>
            <a:ext cx="1619400" cy="11475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95" name="Google Shape;195;p19"/>
          <p:cNvSpPr txBox="1">
            <a:spLocks noGrp="1"/>
          </p:cNvSpPr>
          <p:nvPr>
            <p:ph type="body" idx="3"/>
          </p:nvPr>
        </p:nvSpPr>
        <p:spPr>
          <a:xfrm>
            <a:off x="3754790" y="800100"/>
            <a:ext cx="1619400" cy="11475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96" name="Google Shape;196;p19"/>
          <p:cNvSpPr txBox="1">
            <a:spLocks noGrp="1"/>
          </p:cNvSpPr>
          <p:nvPr>
            <p:ph type="body" idx="4"/>
          </p:nvPr>
        </p:nvSpPr>
        <p:spPr>
          <a:xfrm>
            <a:off x="5490947" y="792050"/>
            <a:ext cx="1619400" cy="11475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97" name="Google Shape;197;p19"/>
          <p:cNvSpPr txBox="1">
            <a:spLocks noGrp="1"/>
          </p:cNvSpPr>
          <p:nvPr>
            <p:ph type="body" idx="5"/>
          </p:nvPr>
        </p:nvSpPr>
        <p:spPr>
          <a:xfrm>
            <a:off x="7233052" y="792050"/>
            <a:ext cx="1619400" cy="11475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98" name="Google Shape;198;p19"/>
          <p:cNvSpPr txBox="1">
            <a:spLocks noGrp="1"/>
          </p:cNvSpPr>
          <p:nvPr>
            <p:ph type="body" idx="6"/>
          </p:nvPr>
        </p:nvSpPr>
        <p:spPr>
          <a:xfrm>
            <a:off x="285622" y="2224350"/>
            <a:ext cx="1619400" cy="11475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199" name="Google Shape;199;p19"/>
          <p:cNvSpPr txBox="1">
            <a:spLocks noGrp="1"/>
          </p:cNvSpPr>
          <p:nvPr>
            <p:ph type="body" idx="7"/>
          </p:nvPr>
        </p:nvSpPr>
        <p:spPr>
          <a:xfrm>
            <a:off x="2027727" y="2224350"/>
            <a:ext cx="1619400" cy="11475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200" name="Google Shape;200;p19"/>
          <p:cNvSpPr txBox="1">
            <a:spLocks noGrp="1"/>
          </p:cNvSpPr>
          <p:nvPr>
            <p:ph type="body" idx="8"/>
          </p:nvPr>
        </p:nvSpPr>
        <p:spPr>
          <a:xfrm>
            <a:off x="3759337" y="2224350"/>
            <a:ext cx="1619400" cy="11475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201" name="Google Shape;201;p19"/>
          <p:cNvSpPr txBox="1">
            <a:spLocks noGrp="1"/>
          </p:cNvSpPr>
          <p:nvPr>
            <p:ph type="body" idx="9"/>
          </p:nvPr>
        </p:nvSpPr>
        <p:spPr>
          <a:xfrm>
            <a:off x="5494226" y="2224350"/>
            <a:ext cx="1619400" cy="11475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202" name="Google Shape;202;p19"/>
          <p:cNvSpPr txBox="1">
            <a:spLocks noGrp="1"/>
          </p:cNvSpPr>
          <p:nvPr>
            <p:ph type="body" idx="13"/>
          </p:nvPr>
        </p:nvSpPr>
        <p:spPr>
          <a:xfrm>
            <a:off x="7233052" y="2224172"/>
            <a:ext cx="1619400" cy="11475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203" name="Google Shape;203;p19"/>
          <p:cNvSpPr txBox="1">
            <a:spLocks noGrp="1"/>
          </p:cNvSpPr>
          <p:nvPr>
            <p:ph type="body" idx="14"/>
          </p:nvPr>
        </p:nvSpPr>
        <p:spPr>
          <a:xfrm>
            <a:off x="285622" y="3657600"/>
            <a:ext cx="4210200" cy="10860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204" name="Google Shape;204;p19"/>
          <p:cNvSpPr txBox="1">
            <a:spLocks noGrp="1"/>
          </p:cNvSpPr>
          <p:nvPr>
            <p:ph type="body" idx="15"/>
          </p:nvPr>
        </p:nvSpPr>
        <p:spPr>
          <a:xfrm>
            <a:off x="4667400" y="3657600"/>
            <a:ext cx="4185000" cy="10860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205" name="Google Shape;205;p19"/>
          <p:cNvSpPr txBox="1">
            <a:spLocks noGrp="1"/>
          </p:cNvSpPr>
          <p:nvPr>
            <p:ph type="body" idx="16"/>
          </p:nvPr>
        </p:nvSpPr>
        <p:spPr>
          <a:xfrm>
            <a:off x="3657600" y="285750"/>
            <a:ext cx="1295400" cy="1716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206" name="Google Shape;206;p19"/>
          <p:cNvSpPr txBox="1">
            <a:spLocks noGrp="1"/>
          </p:cNvSpPr>
          <p:nvPr>
            <p:ph type="body" idx="17"/>
          </p:nvPr>
        </p:nvSpPr>
        <p:spPr>
          <a:xfrm>
            <a:off x="5247878" y="285750"/>
            <a:ext cx="1295400" cy="1716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207" name="Google Shape;207;p19"/>
          <p:cNvSpPr txBox="1">
            <a:spLocks noGrp="1"/>
          </p:cNvSpPr>
          <p:nvPr>
            <p:ph type="body" idx="18"/>
          </p:nvPr>
        </p:nvSpPr>
        <p:spPr>
          <a:xfrm>
            <a:off x="7162800" y="285750"/>
            <a:ext cx="1066800" cy="1716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208" name="Google Shape;208;p19"/>
          <p:cNvSpPr txBox="1">
            <a:spLocks noGrp="1"/>
          </p:cNvSpPr>
          <p:nvPr>
            <p:ph type="body" idx="19"/>
          </p:nvPr>
        </p:nvSpPr>
        <p:spPr>
          <a:xfrm>
            <a:off x="8534400" y="285750"/>
            <a:ext cx="381000" cy="1716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alue Proposition Canvas">
  <p:cSld name="Value Proposition Canvas">
    <p:spTree>
      <p:nvGrpSpPr>
        <p:cNvPr id="1" name="Shape 241"/>
        <p:cNvGrpSpPr/>
        <p:nvPr/>
      </p:nvGrpSpPr>
      <p:grpSpPr>
        <a:xfrm>
          <a:off x="0" y="0"/>
          <a:ext cx="0" cy="0"/>
          <a:chOff x="0" y="0"/>
          <a:chExt cx="0" cy="0"/>
        </a:xfrm>
      </p:grpSpPr>
      <p:sp>
        <p:nvSpPr>
          <p:cNvPr id="242" name="Google Shape;242;p21"/>
          <p:cNvSpPr txBox="1">
            <a:spLocks noGrp="1"/>
          </p:cNvSpPr>
          <p:nvPr>
            <p:ph type="body" idx="1"/>
          </p:nvPr>
        </p:nvSpPr>
        <p:spPr>
          <a:xfrm>
            <a:off x="3657600" y="285750"/>
            <a:ext cx="1295400" cy="1716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243" name="Google Shape;243;p21"/>
          <p:cNvSpPr txBox="1">
            <a:spLocks noGrp="1"/>
          </p:cNvSpPr>
          <p:nvPr>
            <p:ph type="body" idx="2"/>
          </p:nvPr>
        </p:nvSpPr>
        <p:spPr>
          <a:xfrm>
            <a:off x="5247878" y="285750"/>
            <a:ext cx="1295400" cy="1716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244" name="Google Shape;244;p21"/>
          <p:cNvSpPr txBox="1">
            <a:spLocks noGrp="1"/>
          </p:cNvSpPr>
          <p:nvPr>
            <p:ph type="body" idx="3"/>
          </p:nvPr>
        </p:nvSpPr>
        <p:spPr>
          <a:xfrm>
            <a:off x="7162800" y="285750"/>
            <a:ext cx="1066800" cy="1716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245" name="Google Shape;245;p21"/>
          <p:cNvSpPr txBox="1">
            <a:spLocks noGrp="1"/>
          </p:cNvSpPr>
          <p:nvPr>
            <p:ph type="body" idx="4"/>
          </p:nvPr>
        </p:nvSpPr>
        <p:spPr>
          <a:xfrm>
            <a:off x="8534400" y="285750"/>
            <a:ext cx="381000" cy="171600"/>
          </a:xfrm>
          <a:prstGeom prst="rect">
            <a:avLst/>
          </a:prstGeom>
          <a:solidFill>
            <a:srgbClr val="FFFFFF"/>
          </a:solidFill>
          <a:ln>
            <a:noFill/>
          </a:ln>
        </p:spPr>
        <p:txBody>
          <a:bodyPr spcFirstLastPara="1" wrap="square" lIns="79125" tIns="39550" rIns="79125" bIns="39550" anchor="t" anchorCtr="0">
            <a:noAutofit/>
          </a:bodyPr>
          <a:lstStyle>
            <a:lvl1pPr marL="457200" marR="0" lvl="0" indent="-228600" algn="l">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381000" algn="l">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61950" algn="l">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3pPr>
            <a:lvl4pPr marL="1828800" marR="0" lvl="3"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4pPr>
            <a:lvl5pPr marL="2286000" marR="0" lvl="4" indent="-336550" algn="l">
              <a:spcBef>
                <a:spcPts val="300"/>
              </a:spcBef>
              <a:spcAft>
                <a:spcPts val="0"/>
              </a:spcAft>
              <a:buClr>
                <a:schemeClr val="dk1"/>
              </a:buClr>
              <a:buSzPts val="1700"/>
              <a:buFont typeface="Arial"/>
              <a:buChar char="»"/>
              <a:defRPr sz="1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246" name="Google Shape;246;p21"/>
          <p:cNvSpPr txBox="1">
            <a:spLocks noGrp="1"/>
          </p:cNvSpPr>
          <p:nvPr>
            <p:ph type="body" idx="5"/>
          </p:nvPr>
        </p:nvSpPr>
        <p:spPr>
          <a:xfrm>
            <a:off x="377363" y="1143000"/>
            <a:ext cx="1828800" cy="1293000"/>
          </a:xfrm>
          <a:prstGeom prst="rect">
            <a:avLst/>
          </a:prstGeom>
          <a:noFill/>
          <a:ln>
            <a:noFill/>
          </a:ln>
        </p:spPr>
        <p:txBody>
          <a:bodyPr spcFirstLastPara="1" wrap="square" lIns="79125" tIns="39550" rIns="79125" bIns="39550" anchor="t" anchorCtr="0">
            <a:noAutofit/>
          </a:bodyPr>
          <a:lstStyle>
            <a:lvl1pPr marL="457200" marR="0" lvl="0" indent="-228600" algn="l">
              <a:spcBef>
                <a:spcPts val="100"/>
              </a:spcBef>
              <a:spcAft>
                <a:spcPts val="0"/>
              </a:spcAft>
              <a:buClr>
                <a:srgbClr val="909090"/>
              </a:buClr>
              <a:buSzPts val="700"/>
              <a:buFont typeface="Arial"/>
              <a:buNone/>
              <a:defRPr sz="700" b="0" i="0" u="none" strike="noStrike" cap="none">
                <a:solidFill>
                  <a:srgbClr val="909090"/>
                </a:solidFill>
                <a:latin typeface="Arial"/>
                <a:ea typeface="Arial"/>
                <a:cs typeface="Arial"/>
                <a:sym typeface="Arial"/>
              </a:defRPr>
            </a:lvl1pPr>
            <a:lvl2pPr marL="914400" marR="0" lvl="1"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247" name="Google Shape;247;p21"/>
          <p:cNvSpPr txBox="1">
            <a:spLocks noGrp="1"/>
          </p:cNvSpPr>
          <p:nvPr>
            <p:ph type="body" idx="6"/>
          </p:nvPr>
        </p:nvSpPr>
        <p:spPr>
          <a:xfrm>
            <a:off x="377363" y="2809530"/>
            <a:ext cx="1828800" cy="1293000"/>
          </a:xfrm>
          <a:prstGeom prst="rect">
            <a:avLst/>
          </a:prstGeom>
          <a:noFill/>
          <a:ln>
            <a:noFill/>
          </a:ln>
        </p:spPr>
        <p:txBody>
          <a:bodyPr spcFirstLastPara="1" wrap="square" lIns="79125" tIns="39550" rIns="79125" bIns="39550" anchor="t" anchorCtr="0">
            <a:noAutofit/>
          </a:bodyPr>
          <a:lstStyle>
            <a:lvl1pPr marL="457200" marR="0" lvl="0" indent="-228600" algn="l">
              <a:spcBef>
                <a:spcPts val="100"/>
              </a:spcBef>
              <a:spcAft>
                <a:spcPts val="0"/>
              </a:spcAft>
              <a:buClr>
                <a:srgbClr val="909090"/>
              </a:buClr>
              <a:buSzPts val="700"/>
              <a:buFont typeface="Arial"/>
              <a:buNone/>
              <a:defRPr sz="700" b="0" i="0" u="none" strike="noStrike" cap="none">
                <a:solidFill>
                  <a:srgbClr val="909090"/>
                </a:solidFill>
                <a:latin typeface="Arial"/>
                <a:ea typeface="Arial"/>
                <a:cs typeface="Arial"/>
                <a:sym typeface="Arial"/>
              </a:defRPr>
            </a:lvl1pPr>
            <a:lvl2pPr marL="914400" marR="0" lvl="1"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248" name="Google Shape;248;p21"/>
          <p:cNvSpPr txBox="1">
            <a:spLocks noGrp="1"/>
          </p:cNvSpPr>
          <p:nvPr>
            <p:ph type="body" idx="7"/>
          </p:nvPr>
        </p:nvSpPr>
        <p:spPr>
          <a:xfrm>
            <a:off x="2417178" y="1143000"/>
            <a:ext cx="1828800" cy="2959800"/>
          </a:xfrm>
          <a:prstGeom prst="rect">
            <a:avLst/>
          </a:prstGeom>
          <a:noFill/>
          <a:ln>
            <a:noFill/>
          </a:ln>
        </p:spPr>
        <p:txBody>
          <a:bodyPr spcFirstLastPara="1" wrap="square" lIns="79125" tIns="39550" rIns="79125" bIns="39550" anchor="ctr" anchorCtr="0">
            <a:noAutofit/>
          </a:bodyPr>
          <a:lstStyle>
            <a:lvl1pPr marL="457200" marR="0" lvl="0" indent="-228600" algn="l">
              <a:spcBef>
                <a:spcPts val="100"/>
              </a:spcBef>
              <a:spcAft>
                <a:spcPts val="0"/>
              </a:spcAft>
              <a:buClr>
                <a:srgbClr val="909090"/>
              </a:buClr>
              <a:buSzPts val="700"/>
              <a:buFont typeface="Arial"/>
              <a:buNone/>
              <a:defRPr sz="700" b="0" i="0" u="none" strike="noStrike" cap="none">
                <a:solidFill>
                  <a:srgbClr val="909090"/>
                </a:solidFill>
                <a:latin typeface="Arial"/>
                <a:ea typeface="Arial"/>
                <a:cs typeface="Arial"/>
                <a:sym typeface="Arial"/>
              </a:defRPr>
            </a:lvl1pPr>
            <a:lvl2pPr marL="914400" marR="0" lvl="1"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249" name="Google Shape;249;p21"/>
          <p:cNvSpPr txBox="1">
            <a:spLocks noGrp="1"/>
          </p:cNvSpPr>
          <p:nvPr>
            <p:ph type="body" idx="8"/>
          </p:nvPr>
        </p:nvSpPr>
        <p:spPr>
          <a:xfrm>
            <a:off x="5416062" y="1257300"/>
            <a:ext cx="1676400" cy="1086000"/>
          </a:xfrm>
          <a:prstGeom prst="rect">
            <a:avLst/>
          </a:prstGeom>
          <a:noFill/>
          <a:ln>
            <a:noFill/>
          </a:ln>
        </p:spPr>
        <p:txBody>
          <a:bodyPr spcFirstLastPara="1" wrap="square" lIns="79125" tIns="39550" rIns="79125" bIns="39550" anchor="t" anchorCtr="0">
            <a:noAutofit/>
          </a:bodyPr>
          <a:lstStyle>
            <a:lvl1pPr marL="457200" marR="0" lvl="0" indent="-228600" algn="l">
              <a:spcBef>
                <a:spcPts val="100"/>
              </a:spcBef>
              <a:spcAft>
                <a:spcPts val="0"/>
              </a:spcAft>
              <a:buClr>
                <a:srgbClr val="909090"/>
              </a:buClr>
              <a:buSzPts val="700"/>
              <a:buFont typeface="Arial"/>
              <a:buNone/>
              <a:defRPr sz="700" b="0" i="0" u="none" strike="noStrike" cap="none">
                <a:solidFill>
                  <a:srgbClr val="909090"/>
                </a:solidFill>
                <a:latin typeface="Arial"/>
                <a:ea typeface="Arial"/>
                <a:cs typeface="Arial"/>
                <a:sym typeface="Arial"/>
              </a:defRPr>
            </a:lvl1pPr>
            <a:lvl2pPr marL="914400" marR="0" lvl="1"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250" name="Google Shape;250;p21"/>
          <p:cNvSpPr txBox="1">
            <a:spLocks noGrp="1"/>
          </p:cNvSpPr>
          <p:nvPr>
            <p:ph type="body" idx="9"/>
          </p:nvPr>
        </p:nvSpPr>
        <p:spPr>
          <a:xfrm>
            <a:off x="5416062" y="2743200"/>
            <a:ext cx="1676400" cy="1200300"/>
          </a:xfrm>
          <a:prstGeom prst="rect">
            <a:avLst/>
          </a:prstGeom>
          <a:noFill/>
          <a:ln>
            <a:noFill/>
          </a:ln>
        </p:spPr>
        <p:txBody>
          <a:bodyPr spcFirstLastPara="1" wrap="square" lIns="79125" tIns="39550" rIns="79125" bIns="39550" anchor="t" anchorCtr="0">
            <a:noAutofit/>
          </a:bodyPr>
          <a:lstStyle>
            <a:lvl1pPr marL="457200" marR="0" lvl="0" indent="-228600" algn="l">
              <a:spcBef>
                <a:spcPts val="100"/>
              </a:spcBef>
              <a:spcAft>
                <a:spcPts val="0"/>
              </a:spcAft>
              <a:buClr>
                <a:srgbClr val="909090"/>
              </a:buClr>
              <a:buSzPts val="700"/>
              <a:buFont typeface="Arial"/>
              <a:buNone/>
              <a:defRPr sz="700" b="0" i="0" u="none" strike="noStrike" cap="none">
                <a:solidFill>
                  <a:srgbClr val="909090"/>
                </a:solidFill>
                <a:latin typeface="Arial"/>
                <a:ea typeface="Arial"/>
                <a:cs typeface="Arial"/>
                <a:sym typeface="Arial"/>
              </a:defRPr>
            </a:lvl1pPr>
            <a:lvl2pPr marL="914400" marR="0" lvl="1"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251" name="Google Shape;251;p21"/>
          <p:cNvSpPr txBox="1">
            <a:spLocks noGrp="1"/>
          </p:cNvSpPr>
          <p:nvPr>
            <p:ph type="body" idx="13"/>
          </p:nvPr>
        </p:nvSpPr>
        <p:spPr>
          <a:xfrm>
            <a:off x="7551886" y="1807940"/>
            <a:ext cx="1125300" cy="1543200"/>
          </a:xfrm>
          <a:prstGeom prst="rect">
            <a:avLst/>
          </a:prstGeom>
          <a:noFill/>
          <a:ln>
            <a:noFill/>
          </a:ln>
        </p:spPr>
        <p:txBody>
          <a:bodyPr spcFirstLastPara="1" wrap="square" lIns="79125" tIns="39550" rIns="79125" bIns="39550" anchor="ctr" anchorCtr="0">
            <a:noAutofit/>
          </a:bodyPr>
          <a:lstStyle>
            <a:lvl1pPr marL="457200" marR="0" lvl="0" indent="-228600" algn="l">
              <a:spcBef>
                <a:spcPts val="100"/>
              </a:spcBef>
              <a:spcAft>
                <a:spcPts val="0"/>
              </a:spcAft>
              <a:buClr>
                <a:srgbClr val="909090"/>
              </a:buClr>
              <a:buSzPts val="700"/>
              <a:buFont typeface="Arial"/>
              <a:buNone/>
              <a:defRPr sz="700" b="0" i="0" u="none" strike="noStrike" cap="none">
                <a:solidFill>
                  <a:srgbClr val="909090"/>
                </a:solidFill>
                <a:latin typeface="Arial"/>
                <a:ea typeface="Arial"/>
                <a:cs typeface="Arial"/>
                <a:sym typeface="Arial"/>
              </a:defRPr>
            </a:lvl1pPr>
            <a:lvl2pPr marL="914400" marR="0" lvl="1"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252" name="Google Shape;252;p21"/>
          <p:cNvSpPr txBox="1">
            <a:spLocks noGrp="1"/>
          </p:cNvSpPr>
          <p:nvPr>
            <p:ph type="body" idx="14"/>
          </p:nvPr>
        </p:nvSpPr>
        <p:spPr>
          <a:xfrm>
            <a:off x="5486400" y="4286250"/>
            <a:ext cx="3235500" cy="435000"/>
          </a:xfrm>
          <a:prstGeom prst="rect">
            <a:avLst/>
          </a:prstGeom>
          <a:noFill/>
          <a:ln>
            <a:noFill/>
          </a:ln>
        </p:spPr>
        <p:txBody>
          <a:bodyPr spcFirstLastPara="1" wrap="square" lIns="79125" tIns="39550" rIns="79125" bIns="39550" anchor="t" anchorCtr="0">
            <a:noAutofit/>
          </a:bodyPr>
          <a:lstStyle>
            <a:lvl1pPr marL="457200" marR="0" lvl="0" indent="-228600" algn="l">
              <a:spcBef>
                <a:spcPts val="100"/>
              </a:spcBef>
              <a:spcAft>
                <a:spcPts val="0"/>
              </a:spcAft>
              <a:buClr>
                <a:srgbClr val="909090"/>
              </a:buClr>
              <a:buSzPts val="700"/>
              <a:buFont typeface="Arial"/>
              <a:buNone/>
              <a:defRPr sz="700" b="0" i="0" u="none" strike="noStrike" cap="none">
                <a:solidFill>
                  <a:srgbClr val="909090"/>
                </a:solidFill>
                <a:latin typeface="Arial"/>
                <a:ea typeface="Arial"/>
                <a:cs typeface="Arial"/>
                <a:sym typeface="Arial"/>
              </a:defRPr>
            </a:lvl1pPr>
            <a:lvl2pPr marL="914400" marR="0" lvl="1"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253" name="Google Shape;253;p21"/>
          <p:cNvSpPr txBox="1">
            <a:spLocks noGrp="1"/>
          </p:cNvSpPr>
          <p:nvPr>
            <p:ph type="body" idx="15"/>
          </p:nvPr>
        </p:nvSpPr>
        <p:spPr>
          <a:xfrm>
            <a:off x="377363" y="4549616"/>
            <a:ext cx="1828800" cy="171600"/>
          </a:xfrm>
          <a:prstGeom prst="rect">
            <a:avLst/>
          </a:prstGeom>
          <a:noFill/>
          <a:ln>
            <a:noFill/>
          </a:ln>
        </p:spPr>
        <p:txBody>
          <a:bodyPr spcFirstLastPara="1" wrap="square" lIns="79125" tIns="39550" rIns="79125" bIns="39550" anchor="t" anchorCtr="0">
            <a:noAutofit/>
          </a:bodyPr>
          <a:lstStyle>
            <a:lvl1pPr marL="457200" marR="0" lvl="0" indent="-228600" algn="l">
              <a:spcBef>
                <a:spcPts val="100"/>
              </a:spcBef>
              <a:spcAft>
                <a:spcPts val="0"/>
              </a:spcAft>
              <a:buClr>
                <a:srgbClr val="909090"/>
              </a:buClr>
              <a:buSzPts val="700"/>
              <a:buFont typeface="Arial"/>
              <a:buNone/>
              <a:defRPr sz="700" b="0" i="0" u="none" strike="noStrike" cap="none">
                <a:solidFill>
                  <a:srgbClr val="909090"/>
                </a:solidFill>
                <a:latin typeface="Arial"/>
                <a:ea typeface="Arial"/>
                <a:cs typeface="Arial"/>
                <a:sym typeface="Arial"/>
              </a:defRPr>
            </a:lvl1pPr>
            <a:lvl2pPr marL="914400" marR="0" lvl="1"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
        <p:nvSpPr>
          <p:cNvPr id="254" name="Google Shape;254;p21"/>
          <p:cNvSpPr txBox="1">
            <a:spLocks noGrp="1"/>
          </p:cNvSpPr>
          <p:nvPr>
            <p:ph type="body" idx="16"/>
          </p:nvPr>
        </p:nvSpPr>
        <p:spPr>
          <a:xfrm>
            <a:off x="2417178" y="4549616"/>
            <a:ext cx="1828800" cy="171600"/>
          </a:xfrm>
          <a:prstGeom prst="rect">
            <a:avLst/>
          </a:prstGeom>
          <a:noFill/>
          <a:ln>
            <a:noFill/>
          </a:ln>
        </p:spPr>
        <p:txBody>
          <a:bodyPr spcFirstLastPara="1" wrap="square" lIns="79125" tIns="39550" rIns="79125" bIns="39550" anchor="t" anchorCtr="0">
            <a:noAutofit/>
          </a:bodyPr>
          <a:lstStyle>
            <a:lvl1pPr marL="457200" marR="0" lvl="0" indent="-228600" algn="l">
              <a:spcBef>
                <a:spcPts val="100"/>
              </a:spcBef>
              <a:spcAft>
                <a:spcPts val="0"/>
              </a:spcAft>
              <a:buClr>
                <a:srgbClr val="909090"/>
              </a:buClr>
              <a:buSzPts val="700"/>
              <a:buFont typeface="Arial"/>
              <a:buNone/>
              <a:defRPr sz="700" b="0" i="0" u="none" strike="noStrike" cap="none">
                <a:solidFill>
                  <a:srgbClr val="909090"/>
                </a:solidFill>
                <a:latin typeface="Arial"/>
                <a:ea typeface="Arial"/>
                <a:cs typeface="Arial"/>
                <a:sym typeface="Arial"/>
              </a:defRPr>
            </a:lvl1pPr>
            <a:lvl2pPr marL="914400" marR="0" lvl="1"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3pPr>
            <a:lvl4pPr marL="1828800" marR="0" lvl="3"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4pPr>
            <a:lvl5pPr marL="2286000" marR="0" lvl="4" indent="-228600" algn="l">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5pPr>
            <a:lvl6pPr marL="2743200" marR="0" lvl="5"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6pPr>
            <a:lvl7pPr marL="3200400" marR="0" lvl="6"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7pPr>
            <a:lvl8pPr marL="3657600" marR="0" lvl="7"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8pPr>
            <a:lvl9pPr marL="4114800" marR="0" lvl="8" indent="-336550" algn="l">
              <a:spcBef>
                <a:spcPts val="3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577850"/>
            <a:ext cx="8086725" cy="2514600"/>
          </a:xfrm>
        </p:spPr>
        <p:txBody>
          <a:bodyPr anchor="b">
            <a:noAutofit/>
          </a:bodyPr>
          <a:lstStyle>
            <a:lvl1pPr algn="l">
              <a:lnSpc>
                <a:spcPct val="80000"/>
              </a:lnSpc>
              <a:defRPr sz="6600" spc="-9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3155157"/>
            <a:ext cx="6921151" cy="1234440"/>
          </a:xfrm>
        </p:spPr>
        <p:txBody>
          <a:bodyPr>
            <a:normAutofit/>
          </a:bodyPr>
          <a:lstStyle>
            <a:lvl1pPr marL="0" indent="0" algn="l">
              <a:buNone/>
              <a:defRPr sz="2400">
                <a:solidFill>
                  <a:schemeClr val="bg1"/>
                </a:solidFill>
                <a:latin typeface="+mj-lt"/>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5/8/2025</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054448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dirty="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708365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575564"/>
            <a:ext cx="8085582" cy="2516886"/>
          </a:xfrm>
        </p:spPr>
        <p:txBody>
          <a:bodyPr anchor="b">
            <a:normAutofit/>
          </a:bodyPr>
          <a:lstStyle>
            <a:lvl1pPr>
              <a:lnSpc>
                <a:spcPct val="80000"/>
              </a:lnSpc>
              <a:defRPr sz="66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3153157"/>
            <a:ext cx="6919722" cy="1234440"/>
          </a:xfrm>
        </p:spPr>
        <p:txBody>
          <a:bodyPr anchor="t">
            <a:normAutofit/>
          </a:bodyPr>
          <a:lstStyle>
            <a:lvl1pPr marL="0" indent="0">
              <a:buNone/>
              <a:defRPr sz="2400">
                <a:solidFill>
                  <a:schemeClr val="tx1"/>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88802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08498" y="1498601"/>
            <a:ext cx="3497580" cy="282549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dirty="0"/>
              <a:t>5/8/2025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181530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1530350"/>
            <a:ext cx="3497580" cy="542550"/>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7492" y="206481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05706" y="1528826"/>
            <a:ext cx="3497580" cy="541782"/>
          </a:xfrm>
        </p:spPr>
        <p:txBody>
          <a:bodyPr anchor="ctr">
            <a:normAutofit/>
          </a:bodyPr>
          <a:lstStyle>
            <a:lvl1pPr marL="0" indent="0">
              <a:buNone/>
              <a:defRPr sz="1650" b="0" cap="all" baseline="0">
                <a:solidFill>
                  <a:schemeClr val="tx1">
                    <a:lumMod val="85000"/>
                    <a:lumOff val="15000"/>
                  </a:schemeClr>
                </a:solidFill>
                <a:latin typeface="+mj-lt"/>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505706" y="2063243"/>
            <a:ext cx="3497580" cy="2400300"/>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dirty="0"/>
              <a:t>5/8/2025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7580768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11.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1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5.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64"/>
        <p:cNvGrpSpPr/>
        <p:nvPr/>
      </p:nvGrpSpPr>
      <p:grpSpPr>
        <a:xfrm>
          <a:off x="0" y="0"/>
          <a:ext cx="0" cy="0"/>
          <a:chOff x="0" y="0"/>
          <a:chExt cx="0" cy="0"/>
        </a:xfrm>
      </p:grpSpPr>
      <p:sp>
        <p:nvSpPr>
          <p:cNvPr id="65" name="Google Shape;65;p14"/>
          <p:cNvSpPr txBox="1"/>
          <p:nvPr/>
        </p:nvSpPr>
        <p:spPr>
          <a:xfrm>
            <a:off x="225669" y="571500"/>
            <a:ext cx="8682300" cy="4229100"/>
          </a:xfrm>
          <a:prstGeom prst="rect">
            <a:avLst/>
          </a:prstGeom>
          <a:solidFill>
            <a:srgbClr val="FFFFFF"/>
          </a:solidFill>
          <a:ln w="9525" cap="flat" cmpd="sng">
            <a:solidFill>
              <a:schemeClr val="lt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2100" b="0" i="0" u="none">
              <a:solidFill>
                <a:schemeClr val="dk1"/>
              </a:solidFill>
              <a:latin typeface="Calibri"/>
              <a:ea typeface="Calibri"/>
              <a:cs typeface="Calibri"/>
              <a:sym typeface="Calibri"/>
            </a:endParaRPr>
          </a:p>
        </p:txBody>
      </p:sp>
      <p:sp>
        <p:nvSpPr>
          <p:cNvPr id="66" name="Google Shape;66;p14"/>
          <p:cNvSpPr txBox="1"/>
          <p:nvPr/>
        </p:nvSpPr>
        <p:spPr>
          <a:xfrm>
            <a:off x="228600" y="228600"/>
            <a:ext cx="2374200" cy="2955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 sz="1400" b="1" i="0" u="none">
                <a:solidFill>
                  <a:schemeClr val="dk1"/>
                </a:solidFill>
                <a:latin typeface="Arial"/>
                <a:ea typeface="Arial"/>
                <a:cs typeface="Arial"/>
                <a:sym typeface="Arial"/>
              </a:rPr>
              <a:t>Business Model Canvas</a:t>
            </a:r>
            <a:endParaRPr sz="1200"/>
          </a:p>
        </p:txBody>
      </p:sp>
      <p:sp>
        <p:nvSpPr>
          <p:cNvPr id="67" name="Google Shape;67;p14"/>
          <p:cNvSpPr txBox="1"/>
          <p:nvPr/>
        </p:nvSpPr>
        <p:spPr>
          <a:xfrm>
            <a:off x="3563815" y="138113"/>
            <a:ext cx="1295400" cy="1722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600"/>
              <a:buFont typeface="Arial"/>
              <a:buNone/>
            </a:pPr>
            <a:r>
              <a:rPr lang="en" sz="600" b="0" i="1" u="none">
                <a:solidFill>
                  <a:schemeClr val="dk1"/>
                </a:solidFill>
                <a:latin typeface="Arial"/>
                <a:ea typeface="Arial"/>
                <a:cs typeface="Arial"/>
                <a:sym typeface="Arial"/>
              </a:rPr>
              <a:t>Designed for:</a:t>
            </a:r>
            <a:endParaRPr sz="1200"/>
          </a:p>
        </p:txBody>
      </p:sp>
      <p:sp>
        <p:nvSpPr>
          <p:cNvPr id="68" name="Google Shape;68;p14"/>
          <p:cNvSpPr txBox="1"/>
          <p:nvPr/>
        </p:nvSpPr>
        <p:spPr>
          <a:xfrm>
            <a:off x="5156688" y="135731"/>
            <a:ext cx="1295400" cy="1722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600"/>
              <a:buFont typeface="Arial"/>
              <a:buNone/>
            </a:pPr>
            <a:r>
              <a:rPr lang="en" sz="600" b="0" i="1" u="none">
                <a:solidFill>
                  <a:schemeClr val="dk1"/>
                </a:solidFill>
                <a:latin typeface="Arial"/>
                <a:ea typeface="Arial"/>
                <a:cs typeface="Arial"/>
                <a:sym typeface="Arial"/>
              </a:rPr>
              <a:t>Designed by:</a:t>
            </a:r>
            <a:endParaRPr sz="1200"/>
          </a:p>
        </p:txBody>
      </p:sp>
      <p:sp>
        <p:nvSpPr>
          <p:cNvPr id="69" name="Google Shape;69;p14"/>
          <p:cNvSpPr txBox="1"/>
          <p:nvPr/>
        </p:nvSpPr>
        <p:spPr>
          <a:xfrm>
            <a:off x="7074877" y="135731"/>
            <a:ext cx="1121100" cy="1722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600"/>
              <a:buFont typeface="Arial"/>
              <a:buNone/>
            </a:pPr>
            <a:r>
              <a:rPr lang="en" sz="600" b="0" i="1" u="none">
                <a:solidFill>
                  <a:schemeClr val="dk1"/>
                </a:solidFill>
                <a:latin typeface="Arial"/>
                <a:ea typeface="Arial"/>
                <a:cs typeface="Arial"/>
                <a:sym typeface="Arial"/>
              </a:rPr>
              <a:t>Date:</a:t>
            </a:r>
            <a:endParaRPr sz="1200"/>
          </a:p>
        </p:txBody>
      </p:sp>
      <p:sp>
        <p:nvSpPr>
          <p:cNvPr id="70" name="Google Shape;70;p14"/>
          <p:cNvSpPr txBox="1"/>
          <p:nvPr/>
        </p:nvSpPr>
        <p:spPr>
          <a:xfrm>
            <a:off x="8439150" y="135731"/>
            <a:ext cx="573000" cy="1722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600"/>
              <a:buFont typeface="Arial"/>
              <a:buNone/>
            </a:pPr>
            <a:r>
              <a:rPr lang="en" sz="600" b="0" i="1" u="none">
                <a:solidFill>
                  <a:schemeClr val="dk1"/>
                </a:solidFill>
                <a:latin typeface="Arial"/>
                <a:ea typeface="Arial"/>
                <a:cs typeface="Arial"/>
                <a:sym typeface="Arial"/>
              </a:rPr>
              <a:t>Version:</a:t>
            </a:r>
            <a:endParaRPr sz="1200"/>
          </a:p>
        </p:txBody>
      </p:sp>
      <p:sp>
        <p:nvSpPr>
          <p:cNvPr id="71" name="Google Shape;71;p14"/>
          <p:cNvSpPr txBox="1"/>
          <p:nvPr/>
        </p:nvSpPr>
        <p:spPr>
          <a:xfrm>
            <a:off x="225669" y="591740"/>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Key Partners</a:t>
            </a:r>
            <a:endParaRPr sz="1200"/>
          </a:p>
        </p:txBody>
      </p:sp>
      <p:sp>
        <p:nvSpPr>
          <p:cNvPr id="72" name="Google Shape;72;p14"/>
          <p:cNvSpPr txBox="1"/>
          <p:nvPr/>
        </p:nvSpPr>
        <p:spPr>
          <a:xfrm>
            <a:off x="225669" y="3429000"/>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Cost Structure</a:t>
            </a:r>
            <a:endParaRPr sz="1200"/>
          </a:p>
        </p:txBody>
      </p:sp>
      <p:sp>
        <p:nvSpPr>
          <p:cNvPr id="73" name="Google Shape;73;p14"/>
          <p:cNvSpPr txBox="1"/>
          <p:nvPr/>
        </p:nvSpPr>
        <p:spPr>
          <a:xfrm>
            <a:off x="1960685" y="591740"/>
            <a:ext cx="16164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Key Activities</a:t>
            </a:r>
            <a:endParaRPr sz="1200"/>
          </a:p>
        </p:txBody>
      </p:sp>
      <p:sp>
        <p:nvSpPr>
          <p:cNvPr id="74" name="Google Shape;74;p14"/>
          <p:cNvSpPr txBox="1"/>
          <p:nvPr/>
        </p:nvSpPr>
        <p:spPr>
          <a:xfrm>
            <a:off x="1960685" y="1987153"/>
            <a:ext cx="16164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Key Resources</a:t>
            </a:r>
            <a:endParaRPr sz="1200"/>
          </a:p>
        </p:txBody>
      </p:sp>
      <p:sp>
        <p:nvSpPr>
          <p:cNvPr id="75" name="Google Shape;75;p14"/>
          <p:cNvSpPr txBox="1"/>
          <p:nvPr/>
        </p:nvSpPr>
        <p:spPr>
          <a:xfrm>
            <a:off x="3716215" y="591740"/>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Value Propositions</a:t>
            </a:r>
            <a:endParaRPr sz="1200"/>
          </a:p>
        </p:txBody>
      </p:sp>
      <p:sp>
        <p:nvSpPr>
          <p:cNvPr id="76" name="Google Shape;76;p14"/>
          <p:cNvSpPr txBox="1"/>
          <p:nvPr/>
        </p:nvSpPr>
        <p:spPr>
          <a:xfrm>
            <a:off x="5464419" y="586978"/>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Customer Relationships</a:t>
            </a:r>
            <a:endParaRPr sz="1200"/>
          </a:p>
        </p:txBody>
      </p:sp>
      <p:sp>
        <p:nvSpPr>
          <p:cNvPr id="77" name="Google Shape;77;p14"/>
          <p:cNvSpPr txBox="1"/>
          <p:nvPr/>
        </p:nvSpPr>
        <p:spPr>
          <a:xfrm>
            <a:off x="5464419" y="1982390"/>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Channels</a:t>
            </a:r>
            <a:endParaRPr sz="1200"/>
          </a:p>
        </p:txBody>
      </p:sp>
      <p:sp>
        <p:nvSpPr>
          <p:cNvPr id="78" name="Google Shape;78;p14"/>
          <p:cNvSpPr txBox="1"/>
          <p:nvPr/>
        </p:nvSpPr>
        <p:spPr>
          <a:xfrm>
            <a:off x="7217019" y="591740"/>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Customer Segments</a:t>
            </a:r>
            <a:endParaRPr sz="1200"/>
          </a:p>
        </p:txBody>
      </p:sp>
      <p:sp>
        <p:nvSpPr>
          <p:cNvPr id="79" name="Google Shape;79;p14"/>
          <p:cNvSpPr txBox="1"/>
          <p:nvPr/>
        </p:nvSpPr>
        <p:spPr>
          <a:xfrm>
            <a:off x="4591050" y="3429000"/>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Revenue Streams</a:t>
            </a:r>
            <a:endParaRPr sz="1200"/>
          </a:p>
        </p:txBody>
      </p:sp>
      <p:sp>
        <p:nvSpPr>
          <p:cNvPr id="80" name="Google Shape;80;p14"/>
          <p:cNvSpPr txBox="1"/>
          <p:nvPr/>
        </p:nvSpPr>
        <p:spPr>
          <a:xfrm>
            <a:off x="225669" y="571500"/>
            <a:ext cx="1734900" cy="28575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2100" b="0" i="0" u="none">
              <a:solidFill>
                <a:schemeClr val="dk1"/>
              </a:solidFill>
              <a:latin typeface="Calibri"/>
              <a:ea typeface="Calibri"/>
              <a:cs typeface="Calibri"/>
              <a:sym typeface="Calibri"/>
            </a:endParaRPr>
          </a:p>
        </p:txBody>
      </p:sp>
      <p:sp>
        <p:nvSpPr>
          <p:cNvPr id="81" name="Google Shape;81;p14"/>
          <p:cNvSpPr txBox="1"/>
          <p:nvPr/>
        </p:nvSpPr>
        <p:spPr>
          <a:xfrm>
            <a:off x="1960685" y="570309"/>
            <a:ext cx="1736700" cy="14121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2100" b="0" i="0" u="none">
              <a:solidFill>
                <a:schemeClr val="dk1"/>
              </a:solidFill>
              <a:latin typeface="Calibri"/>
              <a:ea typeface="Calibri"/>
              <a:cs typeface="Calibri"/>
              <a:sym typeface="Calibri"/>
            </a:endParaRPr>
          </a:p>
        </p:txBody>
      </p:sp>
      <p:sp>
        <p:nvSpPr>
          <p:cNvPr id="82" name="Google Shape;82;p14"/>
          <p:cNvSpPr txBox="1"/>
          <p:nvPr/>
        </p:nvSpPr>
        <p:spPr>
          <a:xfrm>
            <a:off x="1960685" y="1982390"/>
            <a:ext cx="1736700" cy="14466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2100" b="0" i="0" u="none">
              <a:solidFill>
                <a:schemeClr val="dk1"/>
              </a:solidFill>
              <a:latin typeface="Calibri"/>
              <a:ea typeface="Calibri"/>
              <a:cs typeface="Calibri"/>
              <a:sym typeface="Calibri"/>
            </a:endParaRPr>
          </a:p>
        </p:txBody>
      </p:sp>
      <p:sp>
        <p:nvSpPr>
          <p:cNvPr id="83" name="Google Shape;83;p14"/>
          <p:cNvSpPr txBox="1"/>
          <p:nvPr/>
        </p:nvSpPr>
        <p:spPr>
          <a:xfrm>
            <a:off x="3697165" y="571500"/>
            <a:ext cx="1734900" cy="28575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2100" b="0" i="0" u="none">
              <a:solidFill>
                <a:schemeClr val="dk1"/>
              </a:solidFill>
              <a:latin typeface="Calibri"/>
              <a:ea typeface="Calibri"/>
              <a:cs typeface="Calibri"/>
              <a:sym typeface="Calibri"/>
            </a:endParaRPr>
          </a:p>
        </p:txBody>
      </p:sp>
      <p:sp>
        <p:nvSpPr>
          <p:cNvPr id="84" name="Google Shape;84;p14"/>
          <p:cNvSpPr txBox="1"/>
          <p:nvPr/>
        </p:nvSpPr>
        <p:spPr>
          <a:xfrm>
            <a:off x="5432180" y="571500"/>
            <a:ext cx="1734900" cy="14121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2100" b="0" i="0" u="none">
              <a:solidFill>
                <a:schemeClr val="dk1"/>
              </a:solidFill>
              <a:latin typeface="Calibri"/>
              <a:ea typeface="Calibri"/>
              <a:cs typeface="Calibri"/>
              <a:sym typeface="Calibri"/>
            </a:endParaRPr>
          </a:p>
        </p:txBody>
      </p:sp>
      <p:sp>
        <p:nvSpPr>
          <p:cNvPr id="85" name="Google Shape;85;p14"/>
          <p:cNvSpPr txBox="1"/>
          <p:nvPr/>
        </p:nvSpPr>
        <p:spPr>
          <a:xfrm>
            <a:off x="5432180" y="1982390"/>
            <a:ext cx="1734900" cy="14466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2100" b="0" i="0" u="none">
              <a:solidFill>
                <a:schemeClr val="dk1"/>
              </a:solidFill>
              <a:latin typeface="Calibri"/>
              <a:ea typeface="Calibri"/>
              <a:cs typeface="Calibri"/>
              <a:sym typeface="Calibri"/>
            </a:endParaRPr>
          </a:p>
        </p:txBody>
      </p:sp>
      <p:sp>
        <p:nvSpPr>
          <p:cNvPr id="86" name="Google Shape;86;p14"/>
          <p:cNvSpPr txBox="1"/>
          <p:nvPr/>
        </p:nvSpPr>
        <p:spPr>
          <a:xfrm>
            <a:off x="7173057" y="571500"/>
            <a:ext cx="1736700" cy="28575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2100" b="0" i="0" u="none">
              <a:solidFill>
                <a:schemeClr val="dk1"/>
              </a:solidFill>
              <a:latin typeface="Calibri"/>
              <a:ea typeface="Calibri"/>
              <a:cs typeface="Calibri"/>
              <a:sym typeface="Calibri"/>
            </a:endParaRPr>
          </a:p>
        </p:txBody>
      </p:sp>
      <p:sp>
        <p:nvSpPr>
          <p:cNvPr id="87" name="Google Shape;87;p14"/>
          <p:cNvSpPr txBox="1"/>
          <p:nvPr/>
        </p:nvSpPr>
        <p:spPr>
          <a:xfrm>
            <a:off x="225669" y="3434953"/>
            <a:ext cx="4350600" cy="13659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2100" b="0" i="0" u="none">
              <a:solidFill>
                <a:schemeClr val="dk1"/>
              </a:solidFill>
              <a:latin typeface="Calibri"/>
              <a:ea typeface="Calibri"/>
              <a:cs typeface="Calibri"/>
              <a:sym typeface="Calibri"/>
            </a:endParaRPr>
          </a:p>
        </p:txBody>
      </p:sp>
      <p:sp>
        <p:nvSpPr>
          <p:cNvPr id="88" name="Google Shape;88;p14"/>
          <p:cNvSpPr txBox="1"/>
          <p:nvPr/>
        </p:nvSpPr>
        <p:spPr>
          <a:xfrm>
            <a:off x="4576396" y="3434953"/>
            <a:ext cx="4331700" cy="13659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2100" b="0" i="0" u="none">
              <a:solidFill>
                <a:schemeClr val="dk1"/>
              </a:solidFill>
              <a:latin typeface="Calibri"/>
              <a:ea typeface="Calibri"/>
              <a:cs typeface="Calibri"/>
              <a:sym typeface="Calibri"/>
            </a:endParaRPr>
          </a:p>
        </p:txBody>
      </p:sp>
      <p:pic>
        <p:nvPicPr>
          <p:cNvPr id="89" name="Google Shape;89;p14"/>
          <p:cNvPicPr preferRelativeResize="0"/>
          <p:nvPr/>
        </p:nvPicPr>
        <p:blipFill rotWithShape="1">
          <a:blip r:embed="rId3">
            <a:alphaModFix/>
          </a:blip>
          <a:srcRect/>
          <a:stretch/>
        </p:blipFill>
        <p:spPr>
          <a:xfrm>
            <a:off x="8510954" y="529828"/>
            <a:ext cx="332642" cy="270271"/>
          </a:xfrm>
          <a:prstGeom prst="rect">
            <a:avLst/>
          </a:prstGeom>
          <a:noFill/>
          <a:ln>
            <a:noFill/>
          </a:ln>
        </p:spPr>
      </p:pic>
      <p:pic>
        <p:nvPicPr>
          <p:cNvPr id="90" name="Google Shape;90;p14"/>
          <p:cNvPicPr preferRelativeResize="0"/>
          <p:nvPr/>
        </p:nvPicPr>
        <p:blipFill rotWithShape="1">
          <a:blip r:embed="rId4">
            <a:alphaModFix/>
          </a:blip>
          <a:srcRect/>
          <a:stretch/>
        </p:blipFill>
        <p:spPr>
          <a:xfrm>
            <a:off x="4872403" y="533400"/>
            <a:ext cx="332642" cy="270271"/>
          </a:xfrm>
          <a:prstGeom prst="rect">
            <a:avLst/>
          </a:prstGeom>
          <a:noFill/>
          <a:ln>
            <a:noFill/>
          </a:ln>
        </p:spPr>
      </p:pic>
      <p:pic>
        <p:nvPicPr>
          <p:cNvPr id="91" name="Google Shape;91;p14"/>
          <p:cNvPicPr preferRelativeResize="0"/>
          <p:nvPr/>
        </p:nvPicPr>
        <p:blipFill rotWithShape="1">
          <a:blip r:embed="rId5">
            <a:alphaModFix/>
          </a:blip>
          <a:srcRect/>
          <a:stretch/>
        </p:blipFill>
        <p:spPr>
          <a:xfrm>
            <a:off x="6893169" y="529828"/>
            <a:ext cx="332642" cy="270272"/>
          </a:xfrm>
          <a:prstGeom prst="rect">
            <a:avLst/>
          </a:prstGeom>
          <a:noFill/>
          <a:ln>
            <a:noFill/>
          </a:ln>
        </p:spPr>
      </p:pic>
      <p:pic>
        <p:nvPicPr>
          <p:cNvPr id="92" name="Google Shape;92;p14"/>
          <p:cNvPicPr preferRelativeResize="0"/>
          <p:nvPr/>
        </p:nvPicPr>
        <p:blipFill rotWithShape="1">
          <a:blip r:embed="rId6">
            <a:alphaModFix/>
          </a:blip>
          <a:srcRect l="11166"/>
          <a:stretch/>
        </p:blipFill>
        <p:spPr>
          <a:xfrm>
            <a:off x="5786803" y="3371850"/>
            <a:ext cx="332642" cy="270272"/>
          </a:xfrm>
          <a:prstGeom prst="rect">
            <a:avLst/>
          </a:prstGeom>
          <a:noFill/>
          <a:ln>
            <a:noFill/>
          </a:ln>
        </p:spPr>
      </p:pic>
      <p:pic>
        <p:nvPicPr>
          <p:cNvPr id="93" name="Google Shape;93;p14"/>
          <p:cNvPicPr preferRelativeResize="0"/>
          <p:nvPr/>
        </p:nvPicPr>
        <p:blipFill rotWithShape="1">
          <a:blip r:embed="rId7">
            <a:alphaModFix/>
          </a:blip>
          <a:srcRect/>
          <a:stretch/>
        </p:blipFill>
        <p:spPr>
          <a:xfrm>
            <a:off x="2813538" y="529828"/>
            <a:ext cx="332642" cy="270271"/>
          </a:xfrm>
          <a:prstGeom prst="rect">
            <a:avLst/>
          </a:prstGeom>
          <a:noFill/>
          <a:ln>
            <a:noFill/>
          </a:ln>
        </p:spPr>
      </p:pic>
      <p:pic>
        <p:nvPicPr>
          <p:cNvPr id="94" name="Google Shape;94;p14"/>
          <p:cNvPicPr preferRelativeResize="0"/>
          <p:nvPr/>
        </p:nvPicPr>
        <p:blipFill rotWithShape="1">
          <a:blip r:embed="rId8">
            <a:alphaModFix/>
          </a:blip>
          <a:srcRect/>
          <a:stretch/>
        </p:blipFill>
        <p:spPr>
          <a:xfrm>
            <a:off x="1055077" y="529828"/>
            <a:ext cx="332642" cy="270272"/>
          </a:xfrm>
          <a:prstGeom prst="rect">
            <a:avLst/>
          </a:prstGeom>
          <a:noFill/>
          <a:ln>
            <a:noFill/>
          </a:ln>
        </p:spPr>
      </p:pic>
      <p:pic>
        <p:nvPicPr>
          <p:cNvPr id="95" name="Google Shape;95;p14"/>
          <p:cNvPicPr preferRelativeResize="0"/>
          <p:nvPr/>
        </p:nvPicPr>
        <p:blipFill rotWithShape="1">
          <a:blip r:embed="rId9">
            <a:alphaModFix/>
          </a:blip>
          <a:srcRect t="8020" r="6838"/>
          <a:stretch/>
        </p:blipFill>
        <p:spPr>
          <a:xfrm>
            <a:off x="1214803" y="3371850"/>
            <a:ext cx="332642" cy="270271"/>
          </a:xfrm>
          <a:prstGeom prst="rect">
            <a:avLst/>
          </a:prstGeom>
          <a:noFill/>
          <a:ln>
            <a:noFill/>
          </a:ln>
        </p:spPr>
      </p:pic>
      <p:pic>
        <p:nvPicPr>
          <p:cNvPr id="96" name="Google Shape;96;p14"/>
          <p:cNvPicPr preferRelativeResize="0"/>
          <p:nvPr/>
        </p:nvPicPr>
        <p:blipFill rotWithShape="1">
          <a:blip r:embed="rId10">
            <a:alphaModFix/>
          </a:blip>
          <a:srcRect/>
          <a:stretch/>
        </p:blipFill>
        <p:spPr>
          <a:xfrm>
            <a:off x="6208834" y="1943100"/>
            <a:ext cx="332642" cy="270272"/>
          </a:xfrm>
          <a:prstGeom prst="rect">
            <a:avLst/>
          </a:prstGeom>
          <a:noFill/>
          <a:ln>
            <a:noFill/>
          </a:ln>
        </p:spPr>
      </p:pic>
      <p:pic>
        <p:nvPicPr>
          <p:cNvPr id="97" name="Google Shape;97;p14"/>
          <p:cNvPicPr preferRelativeResize="0"/>
          <p:nvPr/>
        </p:nvPicPr>
        <p:blipFill rotWithShape="1">
          <a:blip r:embed="rId11">
            <a:alphaModFix/>
          </a:blip>
          <a:srcRect b="6725"/>
          <a:stretch/>
        </p:blipFill>
        <p:spPr>
          <a:xfrm>
            <a:off x="2954215" y="1943100"/>
            <a:ext cx="332642" cy="27027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12"/>
        <p:cNvGrpSpPr/>
        <p:nvPr/>
      </p:nvGrpSpPr>
      <p:grpSpPr>
        <a:xfrm>
          <a:off x="0" y="0"/>
          <a:ext cx="0" cy="0"/>
          <a:chOff x="0" y="0"/>
          <a:chExt cx="0" cy="0"/>
        </a:xfrm>
      </p:grpSpPr>
      <p:sp>
        <p:nvSpPr>
          <p:cNvPr id="113" name="Google Shape;113;p16"/>
          <p:cNvSpPr txBox="1"/>
          <p:nvPr/>
        </p:nvSpPr>
        <p:spPr>
          <a:xfrm>
            <a:off x="228600" y="228600"/>
            <a:ext cx="2725800" cy="2955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 sz="1400" b="1" i="0" u="none" strike="noStrike" cap="none">
                <a:solidFill>
                  <a:schemeClr val="dk1"/>
                </a:solidFill>
                <a:latin typeface="Arial"/>
                <a:ea typeface="Arial"/>
                <a:cs typeface="Arial"/>
                <a:sym typeface="Arial"/>
              </a:rPr>
              <a:t>Value Proposition Canvas</a:t>
            </a:r>
            <a:endParaRPr sz="1200"/>
          </a:p>
        </p:txBody>
      </p:sp>
      <p:sp>
        <p:nvSpPr>
          <p:cNvPr id="114" name="Google Shape;114;p16"/>
          <p:cNvSpPr txBox="1"/>
          <p:nvPr/>
        </p:nvSpPr>
        <p:spPr>
          <a:xfrm>
            <a:off x="3563815" y="138113"/>
            <a:ext cx="1295400" cy="1722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600"/>
              <a:buFont typeface="Arial"/>
              <a:buNone/>
            </a:pPr>
            <a:r>
              <a:rPr lang="en" sz="600" b="0" i="1" u="none" strike="noStrike" cap="none">
                <a:solidFill>
                  <a:schemeClr val="dk1"/>
                </a:solidFill>
                <a:latin typeface="Arial"/>
                <a:ea typeface="Arial"/>
                <a:cs typeface="Arial"/>
                <a:sym typeface="Arial"/>
              </a:rPr>
              <a:t>Designed for:</a:t>
            </a:r>
            <a:endParaRPr sz="1200"/>
          </a:p>
        </p:txBody>
      </p:sp>
      <p:sp>
        <p:nvSpPr>
          <p:cNvPr id="115" name="Google Shape;115;p16"/>
          <p:cNvSpPr txBox="1"/>
          <p:nvPr/>
        </p:nvSpPr>
        <p:spPr>
          <a:xfrm>
            <a:off x="5156688" y="135731"/>
            <a:ext cx="1295400" cy="1722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600"/>
              <a:buFont typeface="Arial"/>
              <a:buNone/>
            </a:pPr>
            <a:r>
              <a:rPr lang="en" sz="600" b="0" i="1" u="none" strike="noStrike" cap="none">
                <a:solidFill>
                  <a:schemeClr val="dk1"/>
                </a:solidFill>
                <a:latin typeface="Arial"/>
                <a:ea typeface="Arial"/>
                <a:cs typeface="Arial"/>
                <a:sym typeface="Arial"/>
              </a:rPr>
              <a:t>Designed by:</a:t>
            </a:r>
            <a:endParaRPr sz="1200"/>
          </a:p>
        </p:txBody>
      </p:sp>
      <p:sp>
        <p:nvSpPr>
          <p:cNvPr id="116" name="Google Shape;116;p16"/>
          <p:cNvSpPr txBox="1"/>
          <p:nvPr/>
        </p:nvSpPr>
        <p:spPr>
          <a:xfrm>
            <a:off x="7074877" y="135731"/>
            <a:ext cx="1121100" cy="1722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600"/>
              <a:buFont typeface="Arial"/>
              <a:buNone/>
            </a:pPr>
            <a:r>
              <a:rPr lang="en" sz="600" b="0" i="1" u="none" strike="noStrike" cap="none">
                <a:solidFill>
                  <a:schemeClr val="dk1"/>
                </a:solidFill>
                <a:latin typeface="Arial"/>
                <a:ea typeface="Arial"/>
                <a:cs typeface="Arial"/>
                <a:sym typeface="Arial"/>
              </a:rPr>
              <a:t>Date:</a:t>
            </a:r>
            <a:endParaRPr sz="1200"/>
          </a:p>
        </p:txBody>
      </p:sp>
      <p:sp>
        <p:nvSpPr>
          <p:cNvPr id="117" name="Google Shape;117;p16"/>
          <p:cNvSpPr txBox="1"/>
          <p:nvPr/>
        </p:nvSpPr>
        <p:spPr>
          <a:xfrm>
            <a:off x="8439150" y="135731"/>
            <a:ext cx="573000" cy="1722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600"/>
              <a:buFont typeface="Arial"/>
              <a:buNone/>
            </a:pPr>
            <a:r>
              <a:rPr lang="en" sz="600" b="0" i="1" u="none" strike="noStrike" cap="none">
                <a:solidFill>
                  <a:schemeClr val="dk1"/>
                </a:solidFill>
                <a:latin typeface="Arial"/>
                <a:ea typeface="Arial"/>
                <a:cs typeface="Arial"/>
                <a:sym typeface="Arial"/>
              </a:rPr>
              <a:t>Version:</a:t>
            </a:r>
            <a:endParaRPr sz="1200"/>
          </a:p>
        </p:txBody>
      </p:sp>
      <p:sp>
        <p:nvSpPr>
          <p:cNvPr id="118" name="Google Shape;118;p16"/>
          <p:cNvSpPr txBox="1"/>
          <p:nvPr/>
        </p:nvSpPr>
        <p:spPr>
          <a:xfrm>
            <a:off x="310662" y="4292203"/>
            <a:ext cx="4068000" cy="470400"/>
          </a:xfrm>
          <a:prstGeom prst="rect">
            <a:avLst/>
          </a:prstGeom>
          <a:solidFill>
            <a:srgbClr val="FFFFFF"/>
          </a:solidFill>
          <a:ln>
            <a:noFill/>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119" name="Google Shape;119;p16"/>
          <p:cNvSpPr txBox="1"/>
          <p:nvPr/>
        </p:nvSpPr>
        <p:spPr>
          <a:xfrm>
            <a:off x="4712677" y="4292203"/>
            <a:ext cx="4119300" cy="470400"/>
          </a:xfrm>
          <a:prstGeom prst="rect">
            <a:avLst/>
          </a:prstGeom>
          <a:solidFill>
            <a:srgbClr val="FFFFFF"/>
          </a:solidFill>
          <a:ln>
            <a:noFill/>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120" name="Google Shape;120;p16"/>
          <p:cNvSpPr txBox="1"/>
          <p:nvPr/>
        </p:nvSpPr>
        <p:spPr>
          <a:xfrm>
            <a:off x="310662" y="882253"/>
            <a:ext cx="4068000" cy="32649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grpSp>
        <p:nvGrpSpPr>
          <p:cNvPr id="121" name="Google Shape;121;p16"/>
          <p:cNvGrpSpPr/>
          <p:nvPr/>
        </p:nvGrpSpPr>
        <p:grpSpPr>
          <a:xfrm>
            <a:off x="4783222" y="882320"/>
            <a:ext cx="4049000" cy="3267482"/>
            <a:chOff x="5105400" y="788699"/>
            <a:chExt cx="4462200" cy="4458900"/>
          </a:xfrm>
        </p:grpSpPr>
        <p:sp>
          <p:nvSpPr>
            <p:cNvPr id="122" name="Google Shape;122;p16"/>
            <p:cNvSpPr/>
            <p:nvPr/>
          </p:nvSpPr>
          <p:spPr>
            <a:xfrm>
              <a:off x="5105400" y="788699"/>
              <a:ext cx="4462200" cy="4458900"/>
            </a:xfrm>
            <a:prstGeom prst="ellipse">
              <a:avLst/>
            </a:prstGeom>
            <a:solidFill>
              <a:srgbClr val="FFFFFF"/>
            </a:solid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cxnSp>
          <p:nvCxnSpPr>
            <p:cNvPr id="123" name="Google Shape;123;p16"/>
            <p:cNvCxnSpPr/>
            <p:nvPr/>
          </p:nvCxnSpPr>
          <p:spPr>
            <a:xfrm rot="10800000" flipH="1">
              <a:off x="7296953" y="1441805"/>
              <a:ext cx="1616700" cy="1574700"/>
            </a:xfrm>
            <a:prstGeom prst="straightConnector1">
              <a:avLst/>
            </a:prstGeom>
            <a:noFill/>
            <a:ln w="9525" cap="flat" cmpd="sng">
              <a:solidFill>
                <a:schemeClr val="dk1"/>
              </a:solidFill>
              <a:prstDash val="solid"/>
              <a:miter lim="800000"/>
              <a:headEnd type="none" w="med" len="med"/>
              <a:tailEnd type="none" w="med" len="med"/>
            </a:ln>
          </p:spPr>
        </p:cxnSp>
        <p:cxnSp>
          <p:nvCxnSpPr>
            <p:cNvPr id="124" name="Google Shape;124;p16"/>
            <p:cNvCxnSpPr/>
            <p:nvPr/>
          </p:nvCxnSpPr>
          <p:spPr>
            <a:xfrm>
              <a:off x="7296953" y="2958007"/>
              <a:ext cx="1616700" cy="1636200"/>
            </a:xfrm>
            <a:prstGeom prst="straightConnector1">
              <a:avLst/>
            </a:prstGeom>
            <a:noFill/>
            <a:ln w="9525" cap="flat" cmpd="sng">
              <a:solidFill>
                <a:schemeClr val="dk1"/>
              </a:solidFill>
              <a:prstDash val="solid"/>
              <a:miter lim="800000"/>
              <a:headEnd type="none" w="med" len="med"/>
              <a:tailEnd type="none" w="med" len="med"/>
            </a:ln>
          </p:spPr>
        </p:cxnSp>
      </p:grpSp>
      <p:cxnSp>
        <p:nvCxnSpPr>
          <p:cNvPr id="125" name="Google Shape;125;p16"/>
          <p:cNvCxnSpPr/>
          <p:nvPr/>
        </p:nvCxnSpPr>
        <p:spPr>
          <a:xfrm>
            <a:off x="4572000" y="2514600"/>
            <a:ext cx="2199600" cy="0"/>
          </a:xfrm>
          <a:prstGeom prst="straightConnector1">
            <a:avLst/>
          </a:prstGeom>
          <a:noFill/>
          <a:ln w="9525" cap="flat" cmpd="sng">
            <a:solidFill>
              <a:schemeClr val="dk1"/>
            </a:solidFill>
            <a:prstDash val="solid"/>
            <a:miter lim="800000"/>
            <a:headEnd type="stealth" w="med" len="med"/>
            <a:tailEnd type="none" w="med" len="med"/>
          </a:ln>
        </p:spPr>
      </p:cxnSp>
      <p:sp>
        <p:nvSpPr>
          <p:cNvPr id="126" name="Google Shape;126;p16"/>
          <p:cNvSpPr txBox="1"/>
          <p:nvPr/>
        </p:nvSpPr>
        <p:spPr>
          <a:xfrm>
            <a:off x="628650" y="889397"/>
            <a:ext cx="1616400" cy="218400"/>
          </a:xfrm>
          <a:prstGeom prst="rect">
            <a:avLst/>
          </a:prstGeom>
          <a:noFill/>
          <a:ln>
            <a:noFill/>
          </a:ln>
        </p:spPr>
        <p:txBody>
          <a:bodyPr spcFirstLastPara="1" wrap="square" lIns="79125" tIns="39550" rIns="79125" bIns="39550" anchor="t" anchorCtr="0">
            <a:spAutoFit/>
          </a:bodyPr>
          <a:lstStyle/>
          <a:p>
            <a:pPr marL="0" marR="0" lvl="0" indent="0" algn="ctr"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Gain Creators</a:t>
            </a:r>
            <a:endParaRPr sz="1200"/>
          </a:p>
        </p:txBody>
      </p:sp>
      <p:sp>
        <p:nvSpPr>
          <p:cNvPr id="127" name="Google Shape;127;p16"/>
          <p:cNvSpPr txBox="1"/>
          <p:nvPr/>
        </p:nvSpPr>
        <p:spPr>
          <a:xfrm rot="-5400000">
            <a:off x="-407111" y="2293321"/>
            <a:ext cx="1311900" cy="357000"/>
          </a:xfrm>
          <a:prstGeom prst="rect">
            <a:avLst/>
          </a:prstGeom>
          <a:noFill/>
          <a:ln>
            <a:noFill/>
          </a:ln>
        </p:spPr>
        <p:txBody>
          <a:bodyPr spcFirstLastPara="1" wrap="square" lIns="79125" tIns="39550" rIns="79125" bIns="39550" anchor="t" anchorCtr="0">
            <a:spAutoFit/>
          </a:bodyPr>
          <a:lstStyle/>
          <a:p>
            <a:pPr marL="0" marR="0" lvl="0" indent="0" algn="ctr"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Products and Services</a:t>
            </a:r>
            <a:endParaRPr sz="1200"/>
          </a:p>
        </p:txBody>
      </p:sp>
      <p:sp>
        <p:nvSpPr>
          <p:cNvPr id="128" name="Google Shape;128;p16"/>
          <p:cNvSpPr txBox="1"/>
          <p:nvPr/>
        </p:nvSpPr>
        <p:spPr>
          <a:xfrm>
            <a:off x="628650" y="3962400"/>
            <a:ext cx="1616400" cy="218400"/>
          </a:xfrm>
          <a:prstGeom prst="rect">
            <a:avLst/>
          </a:prstGeom>
          <a:noFill/>
          <a:ln>
            <a:noFill/>
          </a:ln>
        </p:spPr>
        <p:txBody>
          <a:bodyPr spcFirstLastPara="1" wrap="square" lIns="79125" tIns="39550" rIns="79125" bIns="39550" anchor="t" anchorCtr="0">
            <a:spAutoFit/>
          </a:bodyPr>
          <a:lstStyle/>
          <a:p>
            <a:pPr marL="0" marR="0" lvl="0" indent="0" algn="ctr"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Pain Relievers</a:t>
            </a:r>
            <a:endParaRPr sz="1200"/>
          </a:p>
        </p:txBody>
      </p:sp>
      <p:sp>
        <p:nvSpPr>
          <p:cNvPr id="129" name="Google Shape;129;p16"/>
          <p:cNvSpPr txBox="1"/>
          <p:nvPr/>
        </p:nvSpPr>
        <p:spPr>
          <a:xfrm>
            <a:off x="6503377" y="3964781"/>
            <a:ext cx="534600" cy="218400"/>
          </a:xfrm>
          <a:prstGeom prst="rect">
            <a:avLst/>
          </a:prstGeom>
          <a:noFill/>
          <a:ln>
            <a:noFill/>
          </a:ln>
        </p:spPr>
        <p:txBody>
          <a:bodyPr spcFirstLastPara="1" wrap="square" lIns="79125" tIns="39550" rIns="79125" bIns="39550" anchor="t" anchorCtr="0">
            <a:spAutoFit/>
          </a:bodyPr>
          <a:lstStyle/>
          <a:p>
            <a:pPr marL="0" marR="0" lvl="0" indent="0" algn="ctr"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Pains</a:t>
            </a:r>
            <a:endParaRPr sz="1200"/>
          </a:p>
        </p:txBody>
      </p:sp>
      <p:sp>
        <p:nvSpPr>
          <p:cNvPr id="130" name="Google Shape;130;p16"/>
          <p:cNvSpPr txBox="1"/>
          <p:nvPr/>
        </p:nvSpPr>
        <p:spPr>
          <a:xfrm>
            <a:off x="6452088" y="890588"/>
            <a:ext cx="636000" cy="218400"/>
          </a:xfrm>
          <a:prstGeom prst="rect">
            <a:avLst/>
          </a:prstGeom>
          <a:noFill/>
          <a:ln>
            <a:noFill/>
          </a:ln>
        </p:spPr>
        <p:txBody>
          <a:bodyPr spcFirstLastPara="1" wrap="square" lIns="79125" tIns="39550" rIns="79125" bIns="39550" anchor="t" anchorCtr="0">
            <a:spAutoFit/>
          </a:bodyPr>
          <a:lstStyle/>
          <a:p>
            <a:pPr marL="0" marR="0" lvl="0" indent="0" algn="ctr"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Gains</a:t>
            </a:r>
            <a:endParaRPr sz="1200"/>
          </a:p>
        </p:txBody>
      </p:sp>
      <p:sp>
        <p:nvSpPr>
          <p:cNvPr id="131" name="Google Shape;131;p16"/>
          <p:cNvSpPr txBox="1"/>
          <p:nvPr/>
        </p:nvSpPr>
        <p:spPr>
          <a:xfrm rot="5400000">
            <a:off x="8471861" y="2292675"/>
            <a:ext cx="846600" cy="357000"/>
          </a:xfrm>
          <a:prstGeom prst="rect">
            <a:avLst/>
          </a:prstGeom>
          <a:noFill/>
          <a:ln>
            <a:noFill/>
          </a:ln>
        </p:spPr>
        <p:txBody>
          <a:bodyPr spcFirstLastPara="1" wrap="square" lIns="79125" tIns="39550" rIns="79125" bIns="39550" anchor="t" anchorCtr="0">
            <a:spAutoFit/>
          </a:bodyPr>
          <a:lstStyle/>
          <a:p>
            <a:pPr marL="0" marR="0" lvl="0" indent="0" algn="ctr"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Customer Jobs</a:t>
            </a:r>
            <a:endParaRPr sz="1200"/>
          </a:p>
        </p:txBody>
      </p:sp>
      <p:sp>
        <p:nvSpPr>
          <p:cNvPr id="132" name="Google Shape;132;p16"/>
          <p:cNvSpPr txBox="1"/>
          <p:nvPr/>
        </p:nvSpPr>
        <p:spPr>
          <a:xfrm>
            <a:off x="4712677" y="4292203"/>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Customer Segment</a:t>
            </a:r>
            <a:endParaRPr sz="1200"/>
          </a:p>
        </p:txBody>
      </p:sp>
      <p:sp>
        <p:nvSpPr>
          <p:cNvPr id="133" name="Google Shape;133;p16"/>
          <p:cNvSpPr txBox="1"/>
          <p:nvPr/>
        </p:nvSpPr>
        <p:spPr>
          <a:xfrm>
            <a:off x="312126" y="4292203"/>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Value Proposition</a:t>
            </a:r>
            <a:endParaRPr sz="1200"/>
          </a:p>
        </p:txBody>
      </p:sp>
      <p:pic>
        <p:nvPicPr>
          <p:cNvPr id="134" name="Google Shape;134;p16"/>
          <p:cNvPicPr preferRelativeResize="0"/>
          <p:nvPr/>
        </p:nvPicPr>
        <p:blipFill rotWithShape="1">
          <a:blip r:embed="rId3">
            <a:alphaModFix/>
          </a:blip>
          <a:srcRect/>
          <a:stretch/>
        </p:blipFill>
        <p:spPr>
          <a:xfrm>
            <a:off x="6611815" y="2378869"/>
            <a:ext cx="246459" cy="251221"/>
          </a:xfrm>
          <a:prstGeom prst="rect">
            <a:avLst/>
          </a:prstGeom>
          <a:noFill/>
          <a:ln>
            <a:noFill/>
          </a:ln>
        </p:spPr>
      </p:pic>
      <p:cxnSp>
        <p:nvCxnSpPr>
          <p:cNvPr id="135" name="Google Shape;135;p16"/>
          <p:cNvCxnSpPr/>
          <p:nvPr/>
        </p:nvCxnSpPr>
        <p:spPr>
          <a:xfrm>
            <a:off x="312126" y="882253"/>
            <a:ext cx="1991400" cy="1589400"/>
          </a:xfrm>
          <a:prstGeom prst="straightConnector1">
            <a:avLst/>
          </a:prstGeom>
          <a:noFill/>
          <a:ln w="9525" cap="flat" cmpd="sng">
            <a:solidFill>
              <a:schemeClr val="dk1"/>
            </a:solidFill>
            <a:prstDash val="solid"/>
            <a:miter lim="800000"/>
            <a:headEnd type="none" w="med" len="med"/>
            <a:tailEnd type="none" w="med" len="med"/>
          </a:ln>
        </p:spPr>
      </p:cxnSp>
      <p:cxnSp>
        <p:nvCxnSpPr>
          <p:cNvPr id="136" name="Google Shape;136;p16"/>
          <p:cNvCxnSpPr/>
          <p:nvPr/>
        </p:nvCxnSpPr>
        <p:spPr>
          <a:xfrm rot="10800000" flipH="1">
            <a:off x="310662" y="2551546"/>
            <a:ext cx="1995900" cy="1595400"/>
          </a:xfrm>
          <a:prstGeom prst="straightConnector1">
            <a:avLst/>
          </a:prstGeom>
          <a:noFill/>
          <a:ln w="9525" cap="flat" cmpd="sng">
            <a:solidFill>
              <a:schemeClr val="dk1"/>
            </a:solidFill>
            <a:prstDash val="solid"/>
            <a:miter lim="800000"/>
            <a:headEnd type="none" w="med" len="med"/>
            <a:tailEnd type="none" w="med" len="med"/>
          </a:ln>
        </p:spPr>
      </p:cxnSp>
      <p:cxnSp>
        <p:nvCxnSpPr>
          <p:cNvPr id="137" name="Google Shape;137;p16"/>
          <p:cNvCxnSpPr/>
          <p:nvPr/>
        </p:nvCxnSpPr>
        <p:spPr>
          <a:xfrm>
            <a:off x="2306515" y="2514600"/>
            <a:ext cx="2265600" cy="0"/>
          </a:xfrm>
          <a:prstGeom prst="straightConnector1">
            <a:avLst/>
          </a:prstGeom>
          <a:noFill/>
          <a:ln w="9525" cap="flat" cmpd="sng">
            <a:solidFill>
              <a:schemeClr val="dk1"/>
            </a:solidFill>
            <a:prstDash val="solid"/>
            <a:miter lim="800000"/>
            <a:headEnd type="none" w="med" len="med"/>
            <a:tailEnd type="stealth" w="med" len="med"/>
          </a:ln>
        </p:spPr>
      </p:cxnSp>
      <p:pic>
        <p:nvPicPr>
          <p:cNvPr id="138" name="Google Shape;138;p16"/>
          <p:cNvPicPr preferRelativeResize="0"/>
          <p:nvPr/>
        </p:nvPicPr>
        <p:blipFill rotWithShape="1">
          <a:blip r:embed="rId4">
            <a:alphaModFix/>
          </a:blip>
          <a:srcRect/>
          <a:stretch/>
        </p:blipFill>
        <p:spPr>
          <a:xfrm>
            <a:off x="2189285" y="2378869"/>
            <a:ext cx="247650" cy="25122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52"/>
        <p:cNvGrpSpPr/>
        <p:nvPr/>
      </p:nvGrpSpPr>
      <p:grpSpPr>
        <a:xfrm>
          <a:off x="0" y="0"/>
          <a:ext cx="0" cy="0"/>
          <a:chOff x="0" y="0"/>
          <a:chExt cx="0" cy="0"/>
        </a:xfrm>
      </p:grpSpPr>
      <p:sp>
        <p:nvSpPr>
          <p:cNvPr id="153" name="Google Shape;153;p18"/>
          <p:cNvSpPr txBox="1"/>
          <p:nvPr/>
        </p:nvSpPr>
        <p:spPr>
          <a:xfrm>
            <a:off x="225669" y="571500"/>
            <a:ext cx="8683800" cy="4229100"/>
          </a:xfrm>
          <a:prstGeom prst="rect">
            <a:avLst/>
          </a:prstGeom>
          <a:solidFill>
            <a:srgbClr val="FFFFFF"/>
          </a:solidFill>
          <a:ln w="9525" cap="flat" cmpd="sng">
            <a:solidFill>
              <a:schemeClr val="lt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2100" b="0" i="0" u="none">
              <a:solidFill>
                <a:schemeClr val="dk1"/>
              </a:solidFill>
              <a:latin typeface="Calibri"/>
              <a:ea typeface="Calibri"/>
              <a:cs typeface="Calibri"/>
              <a:sym typeface="Calibri"/>
            </a:endParaRPr>
          </a:p>
        </p:txBody>
      </p:sp>
      <p:sp>
        <p:nvSpPr>
          <p:cNvPr id="154" name="Google Shape;154;p18"/>
          <p:cNvSpPr txBox="1"/>
          <p:nvPr/>
        </p:nvSpPr>
        <p:spPr>
          <a:xfrm>
            <a:off x="228600" y="228600"/>
            <a:ext cx="1905000" cy="2955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 sz="1400" b="1" i="0" u="none">
                <a:solidFill>
                  <a:schemeClr val="dk1"/>
                </a:solidFill>
                <a:latin typeface="Arial"/>
                <a:ea typeface="Arial"/>
                <a:cs typeface="Arial"/>
                <a:sym typeface="Arial"/>
              </a:rPr>
              <a:t>The Lean Canvas</a:t>
            </a:r>
            <a:endParaRPr sz="1200"/>
          </a:p>
        </p:txBody>
      </p:sp>
      <p:sp>
        <p:nvSpPr>
          <p:cNvPr id="155" name="Google Shape;155;p18"/>
          <p:cNvSpPr txBox="1"/>
          <p:nvPr/>
        </p:nvSpPr>
        <p:spPr>
          <a:xfrm>
            <a:off x="3563815" y="138113"/>
            <a:ext cx="1295400" cy="1722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600"/>
              <a:buFont typeface="Arial"/>
              <a:buNone/>
            </a:pPr>
            <a:r>
              <a:rPr lang="en" sz="600" b="0" i="1" u="none">
                <a:solidFill>
                  <a:schemeClr val="dk1"/>
                </a:solidFill>
                <a:latin typeface="Arial"/>
                <a:ea typeface="Arial"/>
                <a:cs typeface="Arial"/>
                <a:sym typeface="Arial"/>
              </a:rPr>
              <a:t>Designed for:</a:t>
            </a:r>
            <a:endParaRPr sz="1200"/>
          </a:p>
        </p:txBody>
      </p:sp>
      <p:sp>
        <p:nvSpPr>
          <p:cNvPr id="156" name="Google Shape;156;p18"/>
          <p:cNvSpPr txBox="1"/>
          <p:nvPr/>
        </p:nvSpPr>
        <p:spPr>
          <a:xfrm>
            <a:off x="5156688" y="135731"/>
            <a:ext cx="1295400" cy="1722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600"/>
              <a:buFont typeface="Arial"/>
              <a:buNone/>
            </a:pPr>
            <a:r>
              <a:rPr lang="en" sz="600" b="0" i="1" u="none">
                <a:solidFill>
                  <a:schemeClr val="dk1"/>
                </a:solidFill>
                <a:latin typeface="Arial"/>
                <a:ea typeface="Arial"/>
                <a:cs typeface="Arial"/>
                <a:sym typeface="Arial"/>
              </a:rPr>
              <a:t>Designed by:</a:t>
            </a:r>
            <a:endParaRPr sz="1200"/>
          </a:p>
        </p:txBody>
      </p:sp>
      <p:sp>
        <p:nvSpPr>
          <p:cNvPr id="157" name="Google Shape;157;p18"/>
          <p:cNvSpPr txBox="1"/>
          <p:nvPr/>
        </p:nvSpPr>
        <p:spPr>
          <a:xfrm>
            <a:off x="7074877" y="135731"/>
            <a:ext cx="1121100" cy="1722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600"/>
              <a:buFont typeface="Arial"/>
              <a:buNone/>
            </a:pPr>
            <a:r>
              <a:rPr lang="en" sz="600" b="0" i="1" u="none">
                <a:solidFill>
                  <a:schemeClr val="dk1"/>
                </a:solidFill>
                <a:latin typeface="Arial"/>
                <a:ea typeface="Arial"/>
                <a:cs typeface="Arial"/>
                <a:sym typeface="Arial"/>
              </a:rPr>
              <a:t>Date:</a:t>
            </a:r>
            <a:endParaRPr sz="1200"/>
          </a:p>
        </p:txBody>
      </p:sp>
      <p:sp>
        <p:nvSpPr>
          <p:cNvPr id="158" name="Google Shape;158;p18"/>
          <p:cNvSpPr txBox="1"/>
          <p:nvPr/>
        </p:nvSpPr>
        <p:spPr>
          <a:xfrm>
            <a:off x="8439150" y="135731"/>
            <a:ext cx="573000" cy="1722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600"/>
              <a:buFont typeface="Arial"/>
              <a:buNone/>
            </a:pPr>
            <a:r>
              <a:rPr lang="en" sz="600" b="0" i="1" u="none">
                <a:solidFill>
                  <a:schemeClr val="dk1"/>
                </a:solidFill>
                <a:latin typeface="Arial"/>
                <a:ea typeface="Arial"/>
                <a:cs typeface="Arial"/>
                <a:sym typeface="Arial"/>
              </a:rPr>
              <a:t>Version:</a:t>
            </a:r>
            <a:endParaRPr sz="1200"/>
          </a:p>
        </p:txBody>
      </p:sp>
      <p:sp>
        <p:nvSpPr>
          <p:cNvPr id="159" name="Google Shape;159;p18"/>
          <p:cNvSpPr txBox="1"/>
          <p:nvPr/>
        </p:nvSpPr>
        <p:spPr>
          <a:xfrm>
            <a:off x="225669" y="591740"/>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Problem</a:t>
            </a:r>
            <a:endParaRPr sz="1200"/>
          </a:p>
        </p:txBody>
      </p:sp>
      <p:sp>
        <p:nvSpPr>
          <p:cNvPr id="160" name="Google Shape;160;p18"/>
          <p:cNvSpPr txBox="1"/>
          <p:nvPr/>
        </p:nvSpPr>
        <p:spPr>
          <a:xfrm>
            <a:off x="225669" y="1987153"/>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Existing Alternatives</a:t>
            </a:r>
            <a:endParaRPr sz="1200"/>
          </a:p>
        </p:txBody>
      </p:sp>
      <p:sp>
        <p:nvSpPr>
          <p:cNvPr id="161" name="Google Shape;161;p18"/>
          <p:cNvSpPr txBox="1"/>
          <p:nvPr/>
        </p:nvSpPr>
        <p:spPr>
          <a:xfrm>
            <a:off x="225669" y="3429000"/>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Cost Structure</a:t>
            </a:r>
            <a:endParaRPr sz="1200"/>
          </a:p>
        </p:txBody>
      </p:sp>
      <p:sp>
        <p:nvSpPr>
          <p:cNvPr id="162" name="Google Shape;162;p18"/>
          <p:cNvSpPr txBox="1"/>
          <p:nvPr/>
        </p:nvSpPr>
        <p:spPr>
          <a:xfrm>
            <a:off x="1960685" y="591740"/>
            <a:ext cx="16164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Solution</a:t>
            </a:r>
            <a:endParaRPr sz="1200"/>
          </a:p>
        </p:txBody>
      </p:sp>
      <p:sp>
        <p:nvSpPr>
          <p:cNvPr id="163" name="Google Shape;163;p18"/>
          <p:cNvSpPr txBox="1"/>
          <p:nvPr/>
        </p:nvSpPr>
        <p:spPr>
          <a:xfrm>
            <a:off x="1960685" y="1987153"/>
            <a:ext cx="16164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Key Metrics</a:t>
            </a:r>
            <a:endParaRPr sz="1200"/>
          </a:p>
        </p:txBody>
      </p:sp>
      <p:sp>
        <p:nvSpPr>
          <p:cNvPr id="164" name="Google Shape;164;p18"/>
          <p:cNvSpPr txBox="1"/>
          <p:nvPr/>
        </p:nvSpPr>
        <p:spPr>
          <a:xfrm>
            <a:off x="3716215" y="591740"/>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Unique Value Prop.</a:t>
            </a:r>
            <a:endParaRPr sz="1200"/>
          </a:p>
        </p:txBody>
      </p:sp>
      <p:sp>
        <p:nvSpPr>
          <p:cNvPr id="165" name="Google Shape;165;p18"/>
          <p:cNvSpPr txBox="1"/>
          <p:nvPr/>
        </p:nvSpPr>
        <p:spPr>
          <a:xfrm>
            <a:off x="3716215" y="1987153"/>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High-Level Concept</a:t>
            </a:r>
            <a:endParaRPr sz="1200"/>
          </a:p>
        </p:txBody>
      </p:sp>
      <p:sp>
        <p:nvSpPr>
          <p:cNvPr id="166" name="Google Shape;166;p18"/>
          <p:cNvSpPr txBox="1"/>
          <p:nvPr/>
        </p:nvSpPr>
        <p:spPr>
          <a:xfrm>
            <a:off x="5464419" y="586978"/>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Unfair Advantage</a:t>
            </a:r>
            <a:endParaRPr sz="1200"/>
          </a:p>
        </p:txBody>
      </p:sp>
      <p:sp>
        <p:nvSpPr>
          <p:cNvPr id="167" name="Google Shape;167;p18"/>
          <p:cNvSpPr txBox="1"/>
          <p:nvPr/>
        </p:nvSpPr>
        <p:spPr>
          <a:xfrm>
            <a:off x="5464419" y="1982390"/>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Channels</a:t>
            </a:r>
            <a:endParaRPr sz="1200"/>
          </a:p>
        </p:txBody>
      </p:sp>
      <p:sp>
        <p:nvSpPr>
          <p:cNvPr id="168" name="Google Shape;168;p18"/>
          <p:cNvSpPr txBox="1"/>
          <p:nvPr/>
        </p:nvSpPr>
        <p:spPr>
          <a:xfrm>
            <a:off x="7217019" y="591740"/>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Customer Segments</a:t>
            </a:r>
            <a:endParaRPr sz="1200"/>
          </a:p>
        </p:txBody>
      </p:sp>
      <p:sp>
        <p:nvSpPr>
          <p:cNvPr id="169" name="Google Shape;169;p18"/>
          <p:cNvSpPr txBox="1"/>
          <p:nvPr/>
        </p:nvSpPr>
        <p:spPr>
          <a:xfrm>
            <a:off x="7217019" y="1987153"/>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Early Adopters</a:t>
            </a:r>
            <a:endParaRPr sz="1200"/>
          </a:p>
        </p:txBody>
      </p:sp>
      <p:sp>
        <p:nvSpPr>
          <p:cNvPr id="170" name="Google Shape;170;p18"/>
          <p:cNvSpPr txBox="1"/>
          <p:nvPr/>
        </p:nvSpPr>
        <p:spPr>
          <a:xfrm>
            <a:off x="4591050" y="3429000"/>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Revenue Streams</a:t>
            </a:r>
            <a:endParaRPr sz="1200"/>
          </a:p>
        </p:txBody>
      </p:sp>
      <p:sp>
        <p:nvSpPr>
          <p:cNvPr id="171" name="Google Shape;171;p18"/>
          <p:cNvSpPr txBox="1"/>
          <p:nvPr/>
        </p:nvSpPr>
        <p:spPr>
          <a:xfrm>
            <a:off x="225669" y="571500"/>
            <a:ext cx="1734900" cy="28575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2100" b="0" i="0" u="none">
              <a:solidFill>
                <a:schemeClr val="dk1"/>
              </a:solidFill>
              <a:latin typeface="Calibri"/>
              <a:ea typeface="Calibri"/>
              <a:cs typeface="Calibri"/>
              <a:sym typeface="Calibri"/>
            </a:endParaRPr>
          </a:p>
        </p:txBody>
      </p:sp>
      <p:sp>
        <p:nvSpPr>
          <p:cNvPr id="172" name="Google Shape;172;p18"/>
          <p:cNvSpPr txBox="1"/>
          <p:nvPr/>
        </p:nvSpPr>
        <p:spPr>
          <a:xfrm>
            <a:off x="1960685" y="570309"/>
            <a:ext cx="1736700" cy="14121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2100" b="0" i="0" u="none">
              <a:solidFill>
                <a:schemeClr val="dk1"/>
              </a:solidFill>
              <a:latin typeface="Calibri"/>
              <a:ea typeface="Calibri"/>
              <a:cs typeface="Calibri"/>
              <a:sym typeface="Calibri"/>
            </a:endParaRPr>
          </a:p>
        </p:txBody>
      </p:sp>
      <p:sp>
        <p:nvSpPr>
          <p:cNvPr id="173" name="Google Shape;173;p18"/>
          <p:cNvSpPr txBox="1"/>
          <p:nvPr/>
        </p:nvSpPr>
        <p:spPr>
          <a:xfrm>
            <a:off x="1960685" y="1982390"/>
            <a:ext cx="1736700" cy="14466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2100" b="0" i="0" u="none">
              <a:solidFill>
                <a:schemeClr val="dk1"/>
              </a:solidFill>
              <a:latin typeface="Calibri"/>
              <a:ea typeface="Calibri"/>
              <a:cs typeface="Calibri"/>
              <a:sym typeface="Calibri"/>
            </a:endParaRPr>
          </a:p>
        </p:txBody>
      </p:sp>
      <p:sp>
        <p:nvSpPr>
          <p:cNvPr id="174" name="Google Shape;174;p18"/>
          <p:cNvSpPr txBox="1"/>
          <p:nvPr/>
        </p:nvSpPr>
        <p:spPr>
          <a:xfrm>
            <a:off x="3697165" y="571500"/>
            <a:ext cx="1734900" cy="28575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2100" b="0" i="0" u="none">
              <a:solidFill>
                <a:schemeClr val="dk1"/>
              </a:solidFill>
              <a:latin typeface="Calibri"/>
              <a:ea typeface="Calibri"/>
              <a:cs typeface="Calibri"/>
              <a:sym typeface="Calibri"/>
            </a:endParaRPr>
          </a:p>
        </p:txBody>
      </p:sp>
      <p:sp>
        <p:nvSpPr>
          <p:cNvPr id="175" name="Google Shape;175;p18"/>
          <p:cNvSpPr txBox="1"/>
          <p:nvPr/>
        </p:nvSpPr>
        <p:spPr>
          <a:xfrm>
            <a:off x="5432180" y="571500"/>
            <a:ext cx="1734900" cy="14121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2100" b="0" i="0" u="none">
              <a:solidFill>
                <a:schemeClr val="dk1"/>
              </a:solidFill>
              <a:latin typeface="Calibri"/>
              <a:ea typeface="Calibri"/>
              <a:cs typeface="Calibri"/>
              <a:sym typeface="Calibri"/>
            </a:endParaRPr>
          </a:p>
        </p:txBody>
      </p:sp>
      <p:sp>
        <p:nvSpPr>
          <p:cNvPr id="176" name="Google Shape;176;p18"/>
          <p:cNvSpPr txBox="1"/>
          <p:nvPr/>
        </p:nvSpPr>
        <p:spPr>
          <a:xfrm>
            <a:off x="5432180" y="1982390"/>
            <a:ext cx="1734900" cy="14466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2100" b="0" i="0" u="none">
              <a:solidFill>
                <a:schemeClr val="dk1"/>
              </a:solidFill>
              <a:latin typeface="Calibri"/>
              <a:ea typeface="Calibri"/>
              <a:cs typeface="Calibri"/>
              <a:sym typeface="Calibri"/>
            </a:endParaRPr>
          </a:p>
        </p:txBody>
      </p:sp>
      <p:sp>
        <p:nvSpPr>
          <p:cNvPr id="177" name="Google Shape;177;p18"/>
          <p:cNvSpPr txBox="1"/>
          <p:nvPr/>
        </p:nvSpPr>
        <p:spPr>
          <a:xfrm>
            <a:off x="7173057" y="571500"/>
            <a:ext cx="1736700" cy="28575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2100" b="0" i="0" u="none">
              <a:solidFill>
                <a:schemeClr val="dk1"/>
              </a:solidFill>
              <a:latin typeface="Calibri"/>
              <a:ea typeface="Calibri"/>
              <a:cs typeface="Calibri"/>
              <a:sym typeface="Calibri"/>
            </a:endParaRPr>
          </a:p>
        </p:txBody>
      </p:sp>
      <p:sp>
        <p:nvSpPr>
          <p:cNvPr id="178" name="Google Shape;178;p18"/>
          <p:cNvSpPr txBox="1"/>
          <p:nvPr/>
        </p:nvSpPr>
        <p:spPr>
          <a:xfrm>
            <a:off x="225669" y="3434953"/>
            <a:ext cx="4350600" cy="13659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2100" b="0" i="0" u="none">
              <a:solidFill>
                <a:schemeClr val="dk1"/>
              </a:solidFill>
              <a:latin typeface="Calibri"/>
              <a:ea typeface="Calibri"/>
              <a:cs typeface="Calibri"/>
              <a:sym typeface="Calibri"/>
            </a:endParaRPr>
          </a:p>
        </p:txBody>
      </p:sp>
      <p:sp>
        <p:nvSpPr>
          <p:cNvPr id="179" name="Google Shape;179;p18"/>
          <p:cNvSpPr txBox="1"/>
          <p:nvPr/>
        </p:nvSpPr>
        <p:spPr>
          <a:xfrm>
            <a:off x="4576396" y="3434953"/>
            <a:ext cx="4331700" cy="13659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2100" b="0" i="0" u="none">
              <a:solidFill>
                <a:schemeClr val="dk1"/>
              </a:solidFill>
              <a:latin typeface="Calibri"/>
              <a:ea typeface="Calibri"/>
              <a:cs typeface="Calibri"/>
              <a:sym typeface="Calibri"/>
            </a:endParaRPr>
          </a:p>
        </p:txBody>
      </p:sp>
      <p:pic>
        <p:nvPicPr>
          <p:cNvPr id="180" name="Google Shape;180;p18" descr="channels.png"/>
          <p:cNvPicPr preferRelativeResize="0"/>
          <p:nvPr/>
        </p:nvPicPr>
        <p:blipFill rotWithShape="1">
          <a:blip r:embed="rId3">
            <a:alphaModFix/>
          </a:blip>
          <a:srcRect/>
          <a:stretch/>
        </p:blipFill>
        <p:spPr>
          <a:xfrm>
            <a:off x="6762750" y="1969294"/>
            <a:ext cx="216694" cy="216694"/>
          </a:xfrm>
          <a:prstGeom prst="rect">
            <a:avLst/>
          </a:prstGeom>
          <a:noFill/>
          <a:ln>
            <a:noFill/>
          </a:ln>
        </p:spPr>
      </p:pic>
      <p:pic>
        <p:nvPicPr>
          <p:cNvPr id="181" name="Google Shape;181;p18" descr="cost-structure.png"/>
          <p:cNvPicPr preferRelativeResize="0"/>
          <p:nvPr/>
        </p:nvPicPr>
        <p:blipFill rotWithShape="1">
          <a:blip r:embed="rId4">
            <a:alphaModFix/>
          </a:blip>
          <a:srcRect/>
          <a:stretch/>
        </p:blipFill>
        <p:spPr>
          <a:xfrm>
            <a:off x="4251080" y="3429000"/>
            <a:ext cx="216694" cy="215503"/>
          </a:xfrm>
          <a:prstGeom prst="rect">
            <a:avLst/>
          </a:prstGeom>
          <a:noFill/>
          <a:ln>
            <a:noFill/>
          </a:ln>
        </p:spPr>
      </p:pic>
      <p:pic>
        <p:nvPicPr>
          <p:cNvPr id="182" name="Google Shape;182;p18" descr="customer-segments.png"/>
          <p:cNvPicPr preferRelativeResize="0"/>
          <p:nvPr/>
        </p:nvPicPr>
        <p:blipFill rotWithShape="1">
          <a:blip r:embed="rId5">
            <a:alphaModFix/>
          </a:blip>
          <a:srcRect/>
          <a:stretch/>
        </p:blipFill>
        <p:spPr>
          <a:xfrm>
            <a:off x="8543192" y="571500"/>
            <a:ext cx="216694" cy="215503"/>
          </a:xfrm>
          <a:prstGeom prst="rect">
            <a:avLst/>
          </a:prstGeom>
          <a:noFill/>
          <a:ln>
            <a:noFill/>
          </a:ln>
        </p:spPr>
      </p:pic>
      <p:pic>
        <p:nvPicPr>
          <p:cNvPr id="183" name="Google Shape;183;p18" descr="early-adopters.png"/>
          <p:cNvPicPr preferRelativeResize="0"/>
          <p:nvPr/>
        </p:nvPicPr>
        <p:blipFill rotWithShape="1">
          <a:blip r:embed="rId6">
            <a:alphaModFix/>
          </a:blip>
          <a:srcRect/>
          <a:stretch/>
        </p:blipFill>
        <p:spPr>
          <a:xfrm>
            <a:off x="8543192" y="1955006"/>
            <a:ext cx="216694" cy="215503"/>
          </a:xfrm>
          <a:prstGeom prst="rect">
            <a:avLst/>
          </a:prstGeom>
          <a:noFill/>
          <a:ln>
            <a:noFill/>
          </a:ln>
        </p:spPr>
      </p:pic>
      <p:pic>
        <p:nvPicPr>
          <p:cNvPr id="184" name="Google Shape;184;p18" descr="existing-alternatives.png"/>
          <p:cNvPicPr preferRelativeResize="0"/>
          <p:nvPr/>
        </p:nvPicPr>
        <p:blipFill rotWithShape="1">
          <a:blip r:embed="rId7">
            <a:alphaModFix/>
          </a:blip>
          <a:srcRect/>
          <a:stretch/>
        </p:blipFill>
        <p:spPr>
          <a:xfrm>
            <a:off x="1617785" y="1969294"/>
            <a:ext cx="215503" cy="216694"/>
          </a:xfrm>
          <a:prstGeom prst="rect">
            <a:avLst/>
          </a:prstGeom>
          <a:noFill/>
          <a:ln>
            <a:noFill/>
          </a:ln>
        </p:spPr>
      </p:pic>
      <p:pic>
        <p:nvPicPr>
          <p:cNvPr id="185" name="Google Shape;185;p18" descr="high-level-concept.png"/>
          <p:cNvPicPr preferRelativeResize="0"/>
          <p:nvPr/>
        </p:nvPicPr>
        <p:blipFill rotWithShape="1">
          <a:blip r:embed="rId8">
            <a:alphaModFix/>
          </a:blip>
          <a:srcRect/>
          <a:stretch/>
        </p:blipFill>
        <p:spPr>
          <a:xfrm>
            <a:off x="5106865" y="1969294"/>
            <a:ext cx="216694" cy="216694"/>
          </a:xfrm>
          <a:prstGeom prst="rect">
            <a:avLst/>
          </a:prstGeom>
          <a:noFill/>
          <a:ln>
            <a:noFill/>
          </a:ln>
        </p:spPr>
      </p:pic>
      <p:pic>
        <p:nvPicPr>
          <p:cNvPr id="186" name="Google Shape;186;p18" descr="key-metrics.png"/>
          <p:cNvPicPr preferRelativeResize="0"/>
          <p:nvPr/>
        </p:nvPicPr>
        <p:blipFill rotWithShape="1">
          <a:blip r:embed="rId9">
            <a:alphaModFix/>
          </a:blip>
          <a:srcRect/>
          <a:stretch/>
        </p:blipFill>
        <p:spPr>
          <a:xfrm>
            <a:off x="3371850" y="1969294"/>
            <a:ext cx="216694" cy="216694"/>
          </a:xfrm>
          <a:prstGeom prst="rect">
            <a:avLst/>
          </a:prstGeom>
          <a:noFill/>
          <a:ln>
            <a:noFill/>
          </a:ln>
        </p:spPr>
      </p:pic>
      <p:pic>
        <p:nvPicPr>
          <p:cNvPr id="187" name="Google Shape;187;p18" descr="problem.png"/>
          <p:cNvPicPr preferRelativeResize="0"/>
          <p:nvPr/>
        </p:nvPicPr>
        <p:blipFill rotWithShape="1">
          <a:blip r:embed="rId10">
            <a:alphaModFix/>
          </a:blip>
          <a:srcRect/>
          <a:stretch/>
        </p:blipFill>
        <p:spPr>
          <a:xfrm>
            <a:off x="1617785" y="571500"/>
            <a:ext cx="215503" cy="215503"/>
          </a:xfrm>
          <a:prstGeom prst="rect">
            <a:avLst/>
          </a:prstGeom>
          <a:noFill/>
          <a:ln>
            <a:noFill/>
          </a:ln>
        </p:spPr>
      </p:pic>
      <p:pic>
        <p:nvPicPr>
          <p:cNvPr id="188" name="Google Shape;188;p18" descr="revenue-streams.png"/>
          <p:cNvPicPr preferRelativeResize="0"/>
          <p:nvPr/>
        </p:nvPicPr>
        <p:blipFill rotWithShape="1">
          <a:blip r:embed="rId11">
            <a:alphaModFix/>
          </a:blip>
          <a:srcRect/>
          <a:stretch/>
        </p:blipFill>
        <p:spPr>
          <a:xfrm>
            <a:off x="8543192" y="3429000"/>
            <a:ext cx="216694" cy="215503"/>
          </a:xfrm>
          <a:prstGeom prst="rect">
            <a:avLst/>
          </a:prstGeom>
          <a:noFill/>
          <a:ln>
            <a:noFill/>
          </a:ln>
        </p:spPr>
      </p:pic>
      <p:pic>
        <p:nvPicPr>
          <p:cNvPr id="189" name="Google Shape;189;p18" descr="solution.png"/>
          <p:cNvPicPr preferRelativeResize="0"/>
          <p:nvPr/>
        </p:nvPicPr>
        <p:blipFill rotWithShape="1">
          <a:blip r:embed="rId12">
            <a:alphaModFix/>
          </a:blip>
          <a:srcRect/>
          <a:stretch/>
        </p:blipFill>
        <p:spPr>
          <a:xfrm>
            <a:off x="3371850" y="576263"/>
            <a:ext cx="216694" cy="215503"/>
          </a:xfrm>
          <a:prstGeom prst="rect">
            <a:avLst/>
          </a:prstGeom>
          <a:noFill/>
          <a:ln>
            <a:noFill/>
          </a:ln>
        </p:spPr>
      </p:pic>
      <p:pic>
        <p:nvPicPr>
          <p:cNvPr id="190" name="Google Shape;190;p18" descr="unfair-advantage.png"/>
          <p:cNvPicPr preferRelativeResize="0"/>
          <p:nvPr/>
        </p:nvPicPr>
        <p:blipFill rotWithShape="1">
          <a:blip r:embed="rId13">
            <a:alphaModFix/>
          </a:blip>
          <a:srcRect/>
          <a:stretch/>
        </p:blipFill>
        <p:spPr>
          <a:xfrm>
            <a:off x="6762750" y="571500"/>
            <a:ext cx="216694" cy="215503"/>
          </a:xfrm>
          <a:prstGeom prst="rect">
            <a:avLst/>
          </a:prstGeom>
          <a:noFill/>
          <a:ln>
            <a:noFill/>
          </a:ln>
        </p:spPr>
      </p:pic>
      <p:pic>
        <p:nvPicPr>
          <p:cNvPr id="191" name="Google Shape;191;p18" descr="unique-value-proposition.png"/>
          <p:cNvPicPr preferRelativeResize="0"/>
          <p:nvPr/>
        </p:nvPicPr>
        <p:blipFill rotWithShape="1">
          <a:blip r:embed="rId14">
            <a:alphaModFix/>
          </a:blip>
          <a:srcRect/>
          <a:stretch/>
        </p:blipFill>
        <p:spPr>
          <a:xfrm>
            <a:off x="5106865" y="571500"/>
            <a:ext cx="216694" cy="21550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Shape 209"/>
        <p:cNvGrpSpPr/>
        <p:nvPr/>
      </p:nvGrpSpPr>
      <p:grpSpPr>
        <a:xfrm>
          <a:off x="0" y="0"/>
          <a:ext cx="0" cy="0"/>
          <a:chOff x="0" y="0"/>
          <a:chExt cx="0" cy="0"/>
        </a:xfrm>
      </p:grpSpPr>
      <p:sp>
        <p:nvSpPr>
          <p:cNvPr id="210" name="Google Shape;210;p20"/>
          <p:cNvSpPr txBox="1"/>
          <p:nvPr/>
        </p:nvSpPr>
        <p:spPr>
          <a:xfrm>
            <a:off x="246185" y="571500"/>
            <a:ext cx="8663400" cy="4229100"/>
          </a:xfrm>
          <a:prstGeom prst="rect">
            <a:avLst/>
          </a:prstGeom>
          <a:solidFill>
            <a:srgbClr val="FFFFFF"/>
          </a:solidFill>
          <a:ln w="9525" cap="flat" cmpd="sng">
            <a:solidFill>
              <a:schemeClr val="lt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211" name="Google Shape;211;p20"/>
          <p:cNvSpPr txBox="1"/>
          <p:nvPr/>
        </p:nvSpPr>
        <p:spPr>
          <a:xfrm>
            <a:off x="228600" y="228600"/>
            <a:ext cx="2725800" cy="2955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 sz="1400" b="1" i="0" u="none">
                <a:solidFill>
                  <a:schemeClr val="dk1"/>
                </a:solidFill>
                <a:latin typeface="Arial"/>
                <a:ea typeface="Arial"/>
                <a:cs typeface="Arial"/>
                <a:sym typeface="Arial"/>
              </a:rPr>
              <a:t>Value Proposition Canvas</a:t>
            </a:r>
            <a:endParaRPr sz="1200"/>
          </a:p>
        </p:txBody>
      </p:sp>
      <p:sp>
        <p:nvSpPr>
          <p:cNvPr id="212" name="Google Shape;212;p20"/>
          <p:cNvSpPr txBox="1"/>
          <p:nvPr/>
        </p:nvSpPr>
        <p:spPr>
          <a:xfrm>
            <a:off x="3563815" y="138113"/>
            <a:ext cx="1295400" cy="1722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600"/>
              <a:buFont typeface="Arial"/>
              <a:buNone/>
            </a:pPr>
            <a:r>
              <a:rPr lang="en" sz="600" b="0" i="1" u="none">
                <a:solidFill>
                  <a:schemeClr val="dk1"/>
                </a:solidFill>
                <a:latin typeface="Arial"/>
                <a:ea typeface="Arial"/>
                <a:cs typeface="Arial"/>
                <a:sym typeface="Arial"/>
              </a:rPr>
              <a:t>Designed for:</a:t>
            </a:r>
            <a:endParaRPr sz="1200"/>
          </a:p>
        </p:txBody>
      </p:sp>
      <p:sp>
        <p:nvSpPr>
          <p:cNvPr id="213" name="Google Shape;213;p20"/>
          <p:cNvSpPr txBox="1"/>
          <p:nvPr/>
        </p:nvSpPr>
        <p:spPr>
          <a:xfrm>
            <a:off x="5156688" y="135731"/>
            <a:ext cx="1295400" cy="1722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600"/>
              <a:buFont typeface="Arial"/>
              <a:buNone/>
            </a:pPr>
            <a:r>
              <a:rPr lang="en" sz="600" b="0" i="1" u="none">
                <a:solidFill>
                  <a:schemeClr val="dk1"/>
                </a:solidFill>
                <a:latin typeface="Arial"/>
                <a:ea typeface="Arial"/>
                <a:cs typeface="Arial"/>
                <a:sym typeface="Arial"/>
              </a:rPr>
              <a:t>Designed by:</a:t>
            </a:r>
            <a:endParaRPr sz="1200"/>
          </a:p>
        </p:txBody>
      </p:sp>
      <p:sp>
        <p:nvSpPr>
          <p:cNvPr id="214" name="Google Shape;214;p20"/>
          <p:cNvSpPr txBox="1"/>
          <p:nvPr/>
        </p:nvSpPr>
        <p:spPr>
          <a:xfrm>
            <a:off x="7074877" y="135731"/>
            <a:ext cx="1121100" cy="1722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600"/>
              <a:buFont typeface="Arial"/>
              <a:buNone/>
            </a:pPr>
            <a:r>
              <a:rPr lang="en" sz="600" b="0" i="1" u="none">
                <a:solidFill>
                  <a:schemeClr val="dk1"/>
                </a:solidFill>
                <a:latin typeface="Arial"/>
                <a:ea typeface="Arial"/>
                <a:cs typeface="Arial"/>
                <a:sym typeface="Arial"/>
              </a:rPr>
              <a:t>Date:</a:t>
            </a:r>
            <a:endParaRPr sz="1200"/>
          </a:p>
        </p:txBody>
      </p:sp>
      <p:sp>
        <p:nvSpPr>
          <p:cNvPr id="215" name="Google Shape;215;p20"/>
          <p:cNvSpPr txBox="1"/>
          <p:nvPr/>
        </p:nvSpPr>
        <p:spPr>
          <a:xfrm>
            <a:off x="8439150" y="135731"/>
            <a:ext cx="573000" cy="1722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600"/>
              <a:buFont typeface="Arial"/>
              <a:buNone/>
            </a:pPr>
            <a:r>
              <a:rPr lang="en" sz="600" b="0" i="1" u="none">
                <a:solidFill>
                  <a:schemeClr val="dk1"/>
                </a:solidFill>
                <a:latin typeface="Arial"/>
                <a:ea typeface="Arial"/>
                <a:cs typeface="Arial"/>
                <a:sym typeface="Arial"/>
              </a:rPr>
              <a:t>Version:</a:t>
            </a:r>
            <a:endParaRPr sz="1200"/>
          </a:p>
        </p:txBody>
      </p:sp>
      <p:sp>
        <p:nvSpPr>
          <p:cNvPr id="216" name="Google Shape;216;p20"/>
          <p:cNvSpPr txBox="1"/>
          <p:nvPr/>
        </p:nvSpPr>
        <p:spPr>
          <a:xfrm>
            <a:off x="310662" y="4286250"/>
            <a:ext cx="4068000" cy="4704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217" name="Google Shape;217;p20"/>
          <p:cNvSpPr txBox="1"/>
          <p:nvPr/>
        </p:nvSpPr>
        <p:spPr>
          <a:xfrm>
            <a:off x="4712677" y="4286250"/>
            <a:ext cx="4119300" cy="4704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grpSp>
        <p:nvGrpSpPr>
          <p:cNvPr id="218" name="Google Shape;218;p20"/>
          <p:cNvGrpSpPr/>
          <p:nvPr/>
        </p:nvGrpSpPr>
        <p:grpSpPr>
          <a:xfrm>
            <a:off x="312121" y="884625"/>
            <a:ext cx="4066370" cy="3258806"/>
            <a:chOff x="274624" y="760852"/>
            <a:chExt cx="3766901" cy="3810132"/>
          </a:xfrm>
        </p:grpSpPr>
        <p:sp>
          <p:nvSpPr>
            <p:cNvPr id="219" name="Google Shape;219;p20"/>
            <p:cNvSpPr txBox="1"/>
            <p:nvPr/>
          </p:nvSpPr>
          <p:spPr>
            <a:xfrm>
              <a:off x="274624" y="760852"/>
              <a:ext cx="1880100" cy="18834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220" name="Google Shape;220;p20"/>
            <p:cNvSpPr txBox="1"/>
            <p:nvPr/>
          </p:nvSpPr>
          <p:spPr>
            <a:xfrm>
              <a:off x="274624" y="2642884"/>
              <a:ext cx="1880100" cy="19281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sp>
          <p:nvSpPr>
            <p:cNvPr id="221" name="Google Shape;221;p20"/>
            <p:cNvSpPr txBox="1"/>
            <p:nvPr/>
          </p:nvSpPr>
          <p:spPr>
            <a:xfrm>
              <a:off x="2153325" y="760852"/>
              <a:ext cx="1888200" cy="3810000"/>
            </a:xfrm>
            <a:prstGeom prst="rect">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grpSp>
      <p:grpSp>
        <p:nvGrpSpPr>
          <p:cNvPr id="222" name="Google Shape;222;p20"/>
          <p:cNvGrpSpPr/>
          <p:nvPr/>
        </p:nvGrpSpPr>
        <p:grpSpPr>
          <a:xfrm>
            <a:off x="4712561" y="884657"/>
            <a:ext cx="4119057" cy="3344621"/>
            <a:chOff x="5105400" y="788699"/>
            <a:chExt cx="4462200" cy="4458900"/>
          </a:xfrm>
        </p:grpSpPr>
        <p:sp>
          <p:nvSpPr>
            <p:cNvPr id="223" name="Google Shape;223;p20"/>
            <p:cNvSpPr/>
            <p:nvPr/>
          </p:nvSpPr>
          <p:spPr>
            <a:xfrm>
              <a:off x="5105400" y="788699"/>
              <a:ext cx="4462200" cy="4458900"/>
            </a:xfrm>
            <a:prstGeom prst="ellipse">
              <a:avLst/>
            </a:prstGeom>
            <a:noFill/>
            <a:ln w="9525" cap="flat" cmpd="sng">
              <a:solidFill>
                <a:schemeClr val="dk1"/>
              </a:solidFill>
              <a:prstDash val="solid"/>
              <a:miter lim="800000"/>
              <a:headEnd type="none" w="sm" len="sm"/>
              <a:tailEnd type="none" w="sm" len="sm"/>
            </a:ln>
          </p:spPr>
          <p:txBody>
            <a:bodyPr spcFirstLastPara="1" wrap="square" lIns="79125" tIns="39550" rIns="79125" bIns="3955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Calibri"/>
                <a:ea typeface="Calibri"/>
                <a:cs typeface="Calibri"/>
                <a:sym typeface="Calibri"/>
              </a:endParaRPr>
            </a:p>
          </p:txBody>
        </p:sp>
        <p:cxnSp>
          <p:nvCxnSpPr>
            <p:cNvPr id="224" name="Google Shape;224;p20"/>
            <p:cNvCxnSpPr/>
            <p:nvPr/>
          </p:nvCxnSpPr>
          <p:spPr>
            <a:xfrm rot="10800000" flipH="1">
              <a:off x="7337314" y="1441110"/>
              <a:ext cx="1576200" cy="1466700"/>
            </a:xfrm>
            <a:prstGeom prst="straightConnector1">
              <a:avLst/>
            </a:prstGeom>
            <a:noFill/>
            <a:ln w="9525" cap="flat" cmpd="sng">
              <a:solidFill>
                <a:schemeClr val="dk1"/>
              </a:solidFill>
              <a:prstDash val="solid"/>
              <a:miter lim="800000"/>
              <a:headEnd type="none" w="med" len="med"/>
              <a:tailEnd type="none" w="med" len="med"/>
            </a:ln>
          </p:spPr>
        </p:cxnSp>
        <p:cxnSp>
          <p:nvCxnSpPr>
            <p:cNvPr id="225" name="Google Shape;225;p20"/>
            <p:cNvCxnSpPr/>
            <p:nvPr/>
          </p:nvCxnSpPr>
          <p:spPr>
            <a:xfrm>
              <a:off x="7337314" y="2907810"/>
              <a:ext cx="1576200" cy="1687500"/>
            </a:xfrm>
            <a:prstGeom prst="straightConnector1">
              <a:avLst/>
            </a:prstGeom>
            <a:noFill/>
            <a:ln w="9525" cap="flat" cmpd="sng">
              <a:solidFill>
                <a:schemeClr val="dk1"/>
              </a:solidFill>
              <a:prstDash val="solid"/>
              <a:miter lim="800000"/>
              <a:headEnd type="none" w="med" len="med"/>
              <a:tailEnd type="none" w="med" len="med"/>
            </a:ln>
          </p:spPr>
        </p:cxnSp>
      </p:grpSp>
      <p:cxnSp>
        <p:nvCxnSpPr>
          <p:cNvPr id="226" name="Google Shape;226;p20"/>
          <p:cNvCxnSpPr/>
          <p:nvPr/>
        </p:nvCxnSpPr>
        <p:spPr>
          <a:xfrm>
            <a:off x="4712677" y="2472928"/>
            <a:ext cx="2058900" cy="0"/>
          </a:xfrm>
          <a:prstGeom prst="straightConnector1">
            <a:avLst/>
          </a:prstGeom>
          <a:noFill/>
          <a:ln w="9525" cap="flat" cmpd="sng">
            <a:solidFill>
              <a:schemeClr val="dk1"/>
            </a:solidFill>
            <a:prstDash val="solid"/>
            <a:miter lim="800000"/>
            <a:headEnd type="none" w="med" len="med"/>
            <a:tailEnd type="none" w="med" len="med"/>
          </a:ln>
        </p:spPr>
      </p:cxnSp>
      <p:sp>
        <p:nvSpPr>
          <p:cNvPr id="227" name="Google Shape;227;p20"/>
          <p:cNvSpPr txBox="1"/>
          <p:nvPr/>
        </p:nvSpPr>
        <p:spPr>
          <a:xfrm>
            <a:off x="310662" y="906065"/>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Benefits</a:t>
            </a:r>
            <a:endParaRPr sz="1200"/>
          </a:p>
        </p:txBody>
      </p:sp>
      <p:sp>
        <p:nvSpPr>
          <p:cNvPr id="228" name="Google Shape;228;p20"/>
          <p:cNvSpPr txBox="1"/>
          <p:nvPr/>
        </p:nvSpPr>
        <p:spPr>
          <a:xfrm>
            <a:off x="310662" y="2512219"/>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Features</a:t>
            </a:r>
            <a:endParaRPr sz="1200"/>
          </a:p>
        </p:txBody>
      </p:sp>
      <p:sp>
        <p:nvSpPr>
          <p:cNvPr id="229" name="Google Shape;229;p20"/>
          <p:cNvSpPr txBox="1"/>
          <p:nvPr/>
        </p:nvSpPr>
        <p:spPr>
          <a:xfrm>
            <a:off x="2351942" y="906065"/>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Experience</a:t>
            </a:r>
            <a:endParaRPr sz="1200"/>
          </a:p>
        </p:txBody>
      </p:sp>
      <p:sp>
        <p:nvSpPr>
          <p:cNvPr id="230" name="Google Shape;230;p20"/>
          <p:cNvSpPr txBox="1"/>
          <p:nvPr/>
        </p:nvSpPr>
        <p:spPr>
          <a:xfrm rot="887806">
            <a:off x="5951050" y="3975792"/>
            <a:ext cx="526252" cy="219993"/>
          </a:xfrm>
          <a:prstGeom prst="rect">
            <a:avLst/>
          </a:prstGeom>
          <a:noFill/>
          <a:ln>
            <a:noFill/>
          </a:ln>
        </p:spPr>
        <p:txBody>
          <a:bodyPr spcFirstLastPara="1" wrap="square" lIns="79125" tIns="39550" rIns="79125" bIns="39550" anchor="t" anchorCtr="0">
            <a:spAutoFit/>
          </a:bodyPr>
          <a:lstStyle/>
          <a:p>
            <a:pPr marL="0" marR="0" lvl="0" indent="0" algn="ctr"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Needs</a:t>
            </a:r>
            <a:endParaRPr sz="1200"/>
          </a:p>
        </p:txBody>
      </p:sp>
      <p:sp>
        <p:nvSpPr>
          <p:cNvPr id="231" name="Google Shape;231;p20"/>
          <p:cNvSpPr txBox="1"/>
          <p:nvPr/>
        </p:nvSpPr>
        <p:spPr>
          <a:xfrm rot="-1090328">
            <a:off x="5805389" y="959660"/>
            <a:ext cx="620445" cy="220701"/>
          </a:xfrm>
          <a:prstGeom prst="rect">
            <a:avLst/>
          </a:prstGeom>
          <a:noFill/>
          <a:ln>
            <a:noFill/>
          </a:ln>
        </p:spPr>
        <p:txBody>
          <a:bodyPr spcFirstLastPara="1" wrap="square" lIns="79125" tIns="39550" rIns="79125" bIns="39550" anchor="t" anchorCtr="0">
            <a:spAutoFit/>
          </a:bodyPr>
          <a:lstStyle/>
          <a:p>
            <a:pPr marL="0" marR="0" lvl="0" indent="0" algn="ctr"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Wants</a:t>
            </a:r>
            <a:endParaRPr sz="1200"/>
          </a:p>
        </p:txBody>
      </p:sp>
      <p:sp>
        <p:nvSpPr>
          <p:cNvPr id="232" name="Google Shape;232;p20"/>
          <p:cNvSpPr txBox="1"/>
          <p:nvPr/>
        </p:nvSpPr>
        <p:spPr>
          <a:xfrm rot="2525407">
            <a:off x="8077728" y="1504980"/>
            <a:ext cx="434582" cy="364705"/>
          </a:xfrm>
          <a:prstGeom prst="rect">
            <a:avLst/>
          </a:prstGeom>
          <a:noFill/>
          <a:ln>
            <a:noFill/>
          </a:ln>
        </p:spPr>
        <p:txBody>
          <a:bodyPr spcFirstLastPara="1" wrap="square" lIns="79125" tIns="39550" rIns="79125" bIns="39550" anchor="t" anchorCtr="0">
            <a:spAutoFit/>
          </a:bodyPr>
          <a:lstStyle/>
          <a:p>
            <a:pPr marL="0" marR="0" lvl="0" indent="0" algn="ctr"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Fears</a:t>
            </a:r>
            <a:endParaRPr sz="1200"/>
          </a:p>
        </p:txBody>
      </p:sp>
      <p:sp>
        <p:nvSpPr>
          <p:cNvPr id="233" name="Google Shape;233;p20"/>
          <p:cNvSpPr txBox="1"/>
          <p:nvPr/>
        </p:nvSpPr>
        <p:spPr>
          <a:xfrm>
            <a:off x="4712677" y="4286250"/>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Substitutes</a:t>
            </a:r>
            <a:endParaRPr sz="1200"/>
          </a:p>
        </p:txBody>
      </p:sp>
      <p:sp>
        <p:nvSpPr>
          <p:cNvPr id="234" name="Google Shape;234;p20"/>
          <p:cNvSpPr txBox="1"/>
          <p:nvPr/>
        </p:nvSpPr>
        <p:spPr>
          <a:xfrm>
            <a:off x="312126" y="4286250"/>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Product</a:t>
            </a:r>
            <a:endParaRPr sz="1200"/>
          </a:p>
        </p:txBody>
      </p:sp>
      <p:sp>
        <p:nvSpPr>
          <p:cNvPr id="235" name="Google Shape;235;p20"/>
          <p:cNvSpPr txBox="1"/>
          <p:nvPr/>
        </p:nvSpPr>
        <p:spPr>
          <a:xfrm>
            <a:off x="2303585" y="4286250"/>
            <a:ext cx="1614600" cy="218400"/>
          </a:xfrm>
          <a:prstGeom prst="rect">
            <a:avLst/>
          </a:prstGeom>
          <a:noFill/>
          <a:ln>
            <a:noFill/>
          </a:ln>
        </p:spPr>
        <p:txBody>
          <a:bodyPr spcFirstLastPara="1" wrap="square" lIns="79125" tIns="39550" rIns="79125" bIns="39550" anchor="t" anchorCtr="0">
            <a:spAutoFit/>
          </a:bodyPr>
          <a:lstStyle/>
          <a:p>
            <a:pPr marL="0" marR="0" lvl="0" indent="0" algn="l" rtl="0">
              <a:lnSpc>
                <a:spcPct val="100000"/>
              </a:lnSpc>
              <a:spcBef>
                <a:spcPts val="0"/>
              </a:spcBef>
              <a:spcAft>
                <a:spcPts val="0"/>
              </a:spcAft>
              <a:buClr>
                <a:schemeClr val="dk1"/>
              </a:buClr>
              <a:buSzPts val="900"/>
              <a:buFont typeface="Arial"/>
              <a:buNone/>
            </a:pPr>
            <a:r>
              <a:rPr lang="en" sz="900" b="1" i="0" u="none">
                <a:solidFill>
                  <a:schemeClr val="dk1"/>
                </a:solidFill>
                <a:latin typeface="Arial"/>
                <a:ea typeface="Arial"/>
                <a:cs typeface="Arial"/>
                <a:sym typeface="Arial"/>
              </a:rPr>
              <a:t>Ideal Customer</a:t>
            </a:r>
            <a:endParaRPr sz="1200"/>
          </a:p>
        </p:txBody>
      </p:sp>
      <p:sp>
        <p:nvSpPr>
          <p:cNvPr id="236" name="Google Shape;236;p20"/>
          <p:cNvSpPr/>
          <p:nvPr/>
        </p:nvSpPr>
        <p:spPr>
          <a:xfrm rot="2415493">
            <a:off x="4521253" y="2405452"/>
            <a:ext cx="184763" cy="185550"/>
          </a:xfrm>
          <a:prstGeom prst="rtTriangle">
            <a:avLst/>
          </a:prstGeom>
          <a:solidFill>
            <a:srgbClr val="BFBFBF"/>
          </a:solidFill>
          <a:ln>
            <a:noFill/>
          </a:ln>
        </p:spPr>
        <p:txBody>
          <a:bodyPr spcFirstLastPara="1" wrap="square" lIns="79125" tIns="39550" rIns="79125" bIns="39550" anchor="ctr" anchorCtr="0">
            <a:noAutofit/>
          </a:bodyPr>
          <a:lstStyle/>
          <a:p>
            <a:pPr marL="0" marR="0" lvl="0" indent="0" algn="ctr" rtl="0">
              <a:lnSpc>
                <a:spcPct val="100000"/>
              </a:lnSpc>
              <a:spcBef>
                <a:spcPts val="0"/>
              </a:spcBef>
              <a:spcAft>
                <a:spcPts val="0"/>
              </a:spcAft>
              <a:buClr>
                <a:schemeClr val="lt1"/>
              </a:buClr>
              <a:buSzPts val="1600"/>
              <a:buFont typeface="Calibri"/>
              <a:buNone/>
            </a:pPr>
            <a:endParaRPr sz="1600" b="0" i="0" u="none" strike="noStrike" cap="none">
              <a:solidFill>
                <a:schemeClr val="lt1"/>
              </a:solidFill>
              <a:latin typeface="Calibri"/>
              <a:ea typeface="Calibri"/>
              <a:cs typeface="Calibri"/>
              <a:sym typeface="Calibri"/>
            </a:endParaRPr>
          </a:p>
        </p:txBody>
      </p:sp>
      <p:pic>
        <p:nvPicPr>
          <p:cNvPr id="237" name="Google Shape;237;p20"/>
          <p:cNvPicPr preferRelativeResize="0"/>
          <p:nvPr/>
        </p:nvPicPr>
        <p:blipFill rotWithShape="1">
          <a:blip r:embed="rId3">
            <a:alphaModFix/>
          </a:blip>
          <a:srcRect/>
          <a:stretch/>
        </p:blipFill>
        <p:spPr>
          <a:xfrm>
            <a:off x="6611815" y="2357438"/>
            <a:ext cx="246459" cy="251221"/>
          </a:xfrm>
          <a:prstGeom prst="rect">
            <a:avLst/>
          </a:prstGeom>
          <a:noFill/>
          <a:ln>
            <a:noFill/>
          </a:ln>
        </p:spPr>
      </p:pic>
      <p:pic>
        <p:nvPicPr>
          <p:cNvPr id="238" name="Google Shape;238;p20"/>
          <p:cNvPicPr preferRelativeResize="0"/>
          <p:nvPr/>
        </p:nvPicPr>
        <p:blipFill rotWithShape="1">
          <a:blip r:embed="rId4">
            <a:alphaModFix/>
          </a:blip>
          <a:srcRect/>
          <a:stretch/>
        </p:blipFill>
        <p:spPr>
          <a:xfrm>
            <a:off x="2189285" y="2381250"/>
            <a:ext cx="247650" cy="251222"/>
          </a:xfrm>
          <a:prstGeom prst="rect">
            <a:avLst/>
          </a:prstGeom>
          <a:noFill/>
          <a:ln>
            <a:noFill/>
          </a:ln>
        </p:spPr>
      </p:pic>
      <p:sp>
        <p:nvSpPr>
          <p:cNvPr id="239" name="Google Shape;239;p20"/>
          <p:cNvSpPr txBox="1"/>
          <p:nvPr/>
        </p:nvSpPr>
        <p:spPr>
          <a:xfrm>
            <a:off x="312126" y="571500"/>
            <a:ext cx="4066200" cy="295500"/>
          </a:xfrm>
          <a:prstGeom prst="rect">
            <a:avLst/>
          </a:prstGeom>
          <a:noFill/>
          <a:ln>
            <a:noFill/>
          </a:ln>
        </p:spPr>
        <p:txBody>
          <a:bodyPr spcFirstLastPara="1" wrap="square" lIns="79125" tIns="39550" rIns="79125" bIns="3955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 sz="1400" b="1" i="0" u="none">
                <a:solidFill>
                  <a:schemeClr val="dk1"/>
                </a:solidFill>
                <a:latin typeface="Arial"/>
                <a:ea typeface="Arial"/>
                <a:cs typeface="Arial"/>
                <a:sym typeface="Arial"/>
              </a:rPr>
              <a:t>Product</a:t>
            </a:r>
            <a:endParaRPr sz="1200"/>
          </a:p>
        </p:txBody>
      </p:sp>
      <p:sp>
        <p:nvSpPr>
          <p:cNvPr id="240" name="Google Shape;240;p20"/>
          <p:cNvSpPr txBox="1"/>
          <p:nvPr/>
        </p:nvSpPr>
        <p:spPr>
          <a:xfrm>
            <a:off x="4700954" y="571500"/>
            <a:ext cx="4131000" cy="295500"/>
          </a:xfrm>
          <a:prstGeom prst="rect">
            <a:avLst/>
          </a:prstGeom>
          <a:noFill/>
          <a:ln>
            <a:noFill/>
          </a:ln>
        </p:spPr>
        <p:txBody>
          <a:bodyPr spcFirstLastPara="1" wrap="square" lIns="79125" tIns="39550" rIns="79125" bIns="39550" anchor="t" anchorCtr="0">
            <a:spAutoFit/>
          </a:bodyPr>
          <a:lstStyle/>
          <a:p>
            <a:pPr marL="0" marR="0" lvl="0" indent="0" algn="ctr" rtl="0">
              <a:lnSpc>
                <a:spcPct val="100000"/>
              </a:lnSpc>
              <a:spcBef>
                <a:spcPts val="0"/>
              </a:spcBef>
              <a:spcAft>
                <a:spcPts val="0"/>
              </a:spcAft>
              <a:buClr>
                <a:schemeClr val="dk1"/>
              </a:buClr>
              <a:buSzPts val="1400"/>
              <a:buFont typeface="Arial"/>
              <a:buNone/>
            </a:pPr>
            <a:r>
              <a:rPr lang="en" sz="1400" b="1" i="0" u="none">
                <a:solidFill>
                  <a:schemeClr val="dk1"/>
                </a:solidFill>
                <a:latin typeface="Arial"/>
                <a:ea typeface="Arial"/>
                <a:cs typeface="Arial"/>
                <a:sym typeface="Arial"/>
              </a:rPr>
              <a:t>Customer</a:t>
            </a:r>
            <a:endParaRPr sz="1200"/>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374650"/>
            <a:ext cx="8079581" cy="12436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492" y="1508760"/>
            <a:ext cx="8065294" cy="28246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4809335"/>
            <a:ext cx="3086100" cy="171450"/>
          </a:xfrm>
          <a:prstGeom prst="rect">
            <a:avLst/>
          </a:prstGeom>
        </p:spPr>
        <p:txBody>
          <a:bodyPr vert="horz" lIns="91440" tIns="45720" rIns="91440" bIns="45720" rtlCol="0" anchor="ctr"/>
          <a:lstStyle>
            <a:lvl1pPr algn="l">
              <a:defRPr sz="713">
                <a:solidFill>
                  <a:schemeClr val="tx1">
                    <a:alpha val="80000"/>
                  </a:schemeClr>
                </a:solidFill>
              </a:defRPr>
            </a:lvl1pPr>
          </a:lstStyle>
          <a:p>
            <a:fld id="{5586B75A-687E-405C-8A0B-8D00578BA2C3}" type="datetimeFigureOut">
              <a:rPr lang="en-US" dirty="0"/>
              <a:pPr/>
              <a:t>5/8/2025</a:t>
            </a:fld>
            <a:endParaRPr lang="en-US" dirty="0"/>
          </a:p>
        </p:txBody>
      </p:sp>
      <p:sp>
        <p:nvSpPr>
          <p:cNvPr id="5" name="Footer Placeholder 4"/>
          <p:cNvSpPr>
            <a:spLocks noGrp="1"/>
          </p:cNvSpPr>
          <p:nvPr>
            <p:ph type="ftr" sz="quarter" idx="3"/>
          </p:nvPr>
        </p:nvSpPr>
        <p:spPr>
          <a:xfrm>
            <a:off x="514350" y="4916023"/>
            <a:ext cx="3771900" cy="171450"/>
          </a:xfrm>
          <a:prstGeom prst="rect">
            <a:avLst/>
          </a:prstGeom>
        </p:spPr>
        <p:txBody>
          <a:bodyPr vert="horz" lIns="91440" tIns="45720" rIns="91440" bIns="45720" rtlCol="0" anchor="ctr"/>
          <a:lstStyle>
            <a:lvl1pPr algn="l">
              <a:defRPr sz="713"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6572945" y="4407310"/>
            <a:ext cx="2194560" cy="1047779"/>
          </a:xfrm>
          <a:prstGeom prst="rect">
            <a:avLst/>
          </a:prstGeom>
        </p:spPr>
        <p:txBody>
          <a:bodyPr vert="horz" lIns="91440" tIns="45720" rIns="91440" bIns="45720" rtlCol="0" anchor="b"/>
          <a:lstStyle>
            <a:lvl1pPr algn="r">
              <a:defRPr sz="7725" b="0">
                <a:ln>
                  <a:noFill/>
                </a:ln>
                <a:solidFill>
                  <a:schemeClr val="accent1">
                    <a:alpha val="25000"/>
                  </a:schemeClr>
                </a:solidFill>
                <a:latin typeface="+mj-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6241882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p:titleStyle>
    <p:bodyStyle>
      <a:lvl1pPr marL="68580" indent="-68580" algn="l" defTabSz="685800" rtl="0" eaLnBrk="1" latinLnBrk="0" hangingPunct="1">
        <a:lnSpc>
          <a:spcPct val="85000"/>
        </a:lnSpc>
        <a:spcBef>
          <a:spcPts val="975"/>
        </a:spcBef>
        <a:buFont typeface="Arial" pitchFamily="34" charset="0"/>
        <a:buChar char=" "/>
        <a:defRPr sz="1800" kern="1200">
          <a:solidFill>
            <a:schemeClr val="tx1">
              <a:lumMod val="85000"/>
              <a:lumOff val="15000"/>
            </a:schemeClr>
          </a:solidFill>
          <a:latin typeface="+mn-lt"/>
          <a:ea typeface="+mn-ea"/>
          <a:cs typeface="+mn-cs"/>
        </a:defRPr>
      </a:lvl1pPr>
      <a:lvl2pPr marL="260604" indent="-257175" algn="l" defTabSz="685800" rtl="0" eaLnBrk="1" latinLnBrk="0" hangingPunct="1">
        <a:lnSpc>
          <a:spcPct val="85000"/>
        </a:lnSpc>
        <a:spcBef>
          <a:spcPts val="450"/>
        </a:spcBef>
        <a:buFont typeface="Arial" pitchFamily="34" charset="0"/>
        <a:buChar char=" "/>
        <a:defRPr sz="1800" kern="1200">
          <a:solidFill>
            <a:schemeClr val="tx1">
              <a:lumMod val="85000"/>
              <a:lumOff val="15000"/>
            </a:schemeClr>
          </a:solidFill>
          <a:latin typeface="+mn-lt"/>
          <a:ea typeface="+mn-ea"/>
          <a:cs typeface="+mn-cs"/>
        </a:defRPr>
      </a:lvl2pPr>
      <a:lvl3pPr marL="411480" indent="-411480" algn="l" defTabSz="685800" rtl="0" eaLnBrk="1" latinLnBrk="0" hangingPunct="1">
        <a:lnSpc>
          <a:spcPct val="85000"/>
        </a:lnSpc>
        <a:spcBef>
          <a:spcPts val="450"/>
        </a:spcBef>
        <a:buFont typeface="Arial" pitchFamily="34" charset="0"/>
        <a:buChar char=" "/>
        <a:defRPr sz="1500" i="1" kern="1200">
          <a:solidFill>
            <a:schemeClr val="tx1">
              <a:lumMod val="85000"/>
              <a:lumOff val="15000"/>
            </a:schemeClr>
          </a:solidFill>
          <a:latin typeface="+mn-lt"/>
          <a:ea typeface="+mn-ea"/>
          <a:cs typeface="+mn-cs"/>
        </a:defRPr>
      </a:lvl3pPr>
      <a:lvl4pPr marL="617220" indent="-61722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4pPr>
      <a:lvl5pPr marL="822960" indent="-82296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5pPr>
      <a:lvl6pPr marL="9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6pPr>
      <a:lvl7pPr marL="10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7pPr>
      <a:lvl8pPr marL="120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8pPr>
      <a:lvl9pPr marL="1350000" indent="-171450" algn="l" defTabSz="685800" rtl="0" eaLnBrk="1" latinLnBrk="0" hangingPunct="1">
        <a:lnSpc>
          <a:spcPct val="85000"/>
        </a:lnSpc>
        <a:spcBef>
          <a:spcPts val="450"/>
        </a:spcBef>
        <a:buFont typeface="Arial" pitchFamily="34" charset="0"/>
        <a:buChar char=" "/>
        <a:defRPr sz="1350" kern="120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6" name="Title 5">
            <a:extLst>
              <a:ext uri="{FF2B5EF4-FFF2-40B4-BE49-F238E27FC236}">
                <a16:creationId xmlns:a16="http://schemas.microsoft.com/office/drawing/2014/main" id="{80C4F3F2-6122-AD49-B052-7B5AACE7F40F}"/>
              </a:ext>
            </a:extLst>
          </p:cNvPr>
          <p:cNvSpPr>
            <a:spLocks noGrp="1"/>
          </p:cNvSpPr>
          <p:nvPr>
            <p:ph type="ctrTitle"/>
          </p:nvPr>
        </p:nvSpPr>
        <p:spPr>
          <a:xfrm>
            <a:off x="617517" y="577850"/>
            <a:ext cx="7921836" cy="1234440"/>
          </a:xfrm>
        </p:spPr>
        <p:txBody>
          <a:bodyPr/>
          <a:lstStyle/>
          <a:p>
            <a:r>
              <a:rPr lang="en-GB" dirty="0">
                <a:solidFill>
                  <a:schemeClr val="tx1"/>
                </a:solidFill>
              </a:rPr>
              <a:t>Web design Technology</a:t>
            </a:r>
          </a:p>
        </p:txBody>
      </p:sp>
      <p:sp>
        <p:nvSpPr>
          <p:cNvPr id="9" name="Subtitle 8">
            <a:extLst>
              <a:ext uri="{FF2B5EF4-FFF2-40B4-BE49-F238E27FC236}">
                <a16:creationId xmlns:a16="http://schemas.microsoft.com/office/drawing/2014/main" id="{6EA00D34-39A6-EF86-7C1E-2D225B8F6156}"/>
              </a:ext>
            </a:extLst>
          </p:cNvPr>
          <p:cNvSpPr txBox="1">
            <a:spLocks noGrp="1"/>
          </p:cNvSpPr>
          <p:nvPr>
            <p:ph type="subTitle" idx="1"/>
          </p:nvPr>
        </p:nvSpPr>
        <p:spPr>
          <a:xfrm>
            <a:off x="298450" y="2300288"/>
            <a:ext cx="6921500" cy="409023"/>
          </a:xfrm>
          <a:prstGeom prst="rect">
            <a:avLst/>
          </a:prstGeom>
          <a:noFill/>
        </p:spPr>
        <p:txBody>
          <a:bodyPr wrap="square">
            <a:spAutoFit/>
          </a:bodyPr>
          <a:lstStyle/>
          <a:p>
            <a:r>
              <a:rPr lang="en-GB" dirty="0">
                <a:solidFill>
                  <a:schemeClr val="tx1"/>
                </a:solidFill>
              </a:rPr>
              <a:t>Name Camira </a:t>
            </a:r>
            <a:r>
              <a:rPr lang="en-GB" dirty="0" err="1">
                <a:solidFill>
                  <a:schemeClr val="tx1"/>
                </a:solidFill>
              </a:rPr>
              <a:t>chissico</a:t>
            </a:r>
            <a:endParaRPr lang="en-GB"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Shape 264"/>
        <p:cNvGrpSpPr/>
        <p:nvPr/>
      </p:nvGrpSpPr>
      <p:grpSpPr>
        <a:xfrm>
          <a:off x="0" y="0"/>
          <a:ext cx="0" cy="0"/>
          <a:chOff x="0" y="0"/>
          <a:chExt cx="0" cy="0"/>
        </a:xfrm>
      </p:grpSpPr>
      <p:sp>
        <p:nvSpPr>
          <p:cNvPr id="265" name="Google Shape;265;p23"/>
          <p:cNvSpPr txBox="1">
            <a:spLocks noGrp="1"/>
          </p:cNvSpPr>
          <p:nvPr>
            <p:ph type="body" idx="1"/>
          </p:nvPr>
        </p:nvSpPr>
        <p:spPr>
          <a:xfrm>
            <a:off x="3657600" y="285750"/>
            <a:ext cx="1295400" cy="1716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chemeClr val="dk1"/>
              </a:buClr>
              <a:buSzPts val="800"/>
              <a:buNone/>
            </a:pPr>
            <a:r>
              <a:rPr lang="en" sz="800" b="0" i="0" u="none">
                <a:solidFill>
                  <a:schemeClr val="dk1"/>
                </a:solidFill>
                <a:latin typeface="Arial"/>
                <a:ea typeface="Arial"/>
                <a:cs typeface="Arial"/>
                <a:sym typeface="Arial"/>
              </a:rPr>
              <a:t>Startup Name</a:t>
            </a:r>
            <a:endParaRPr/>
          </a:p>
        </p:txBody>
      </p:sp>
      <p:sp>
        <p:nvSpPr>
          <p:cNvPr id="266" name="Google Shape;266;p23"/>
          <p:cNvSpPr txBox="1">
            <a:spLocks noGrp="1"/>
          </p:cNvSpPr>
          <p:nvPr>
            <p:ph type="body" idx="1"/>
          </p:nvPr>
        </p:nvSpPr>
        <p:spPr>
          <a:xfrm>
            <a:off x="5247542" y="285750"/>
            <a:ext cx="1295400" cy="1716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chemeClr val="dk1"/>
              </a:buClr>
              <a:buSzPts val="800"/>
              <a:buNone/>
            </a:pPr>
            <a:r>
              <a:rPr lang="en" sz="800" b="0" i="0" u="none" dirty="0">
                <a:solidFill>
                  <a:schemeClr val="dk1"/>
                </a:solidFill>
                <a:latin typeface="Arial"/>
                <a:ea typeface="Arial"/>
                <a:cs typeface="Arial"/>
                <a:sym typeface="Arial"/>
              </a:rPr>
              <a:t>Name1, Name2, …</a:t>
            </a:r>
            <a:endParaRPr dirty="0"/>
          </a:p>
        </p:txBody>
      </p:sp>
      <p:sp>
        <p:nvSpPr>
          <p:cNvPr id="267" name="Google Shape;267;p23"/>
          <p:cNvSpPr txBox="1">
            <a:spLocks noGrp="1"/>
          </p:cNvSpPr>
          <p:nvPr>
            <p:ph type="body" idx="1"/>
          </p:nvPr>
        </p:nvSpPr>
        <p:spPr>
          <a:xfrm>
            <a:off x="7162800" y="285750"/>
            <a:ext cx="1066800" cy="1716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chemeClr val="dk1"/>
              </a:buClr>
              <a:buSzPts val="800"/>
              <a:buNone/>
            </a:pPr>
            <a:r>
              <a:rPr lang="en" sz="800" b="0" i="0" u="none">
                <a:solidFill>
                  <a:schemeClr val="dk1"/>
                </a:solidFill>
                <a:latin typeface="Arial"/>
                <a:ea typeface="Arial"/>
                <a:cs typeface="Arial"/>
                <a:sym typeface="Arial"/>
              </a:rPr>
              <a:t>DD/MM/YYYY</a:t>
            </a:r>
            <a:endParaRPr/>
          </a:p>
        </p:txBody>
      </p:sp>
      <p:sp>
        <p:nvSpPr>
          <p:cNvPr id="268" name="Google Shape;268;p23"/>
          <p:cNvSpPr txBox="1">
            <a:spLocks noGrp="1"/>
          </p:cNvSpPr>
          <p:nvPr>
            <p:ph type="body" idx="1"/>
          </p:nvPr>
        </p:nvSpPr>
        <p:spPr>
          <a:xfrm>
            <a:off x="8534400" y="285750"/>
            <a:ext cx="381000" cy="1716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chemeClr val="dk1"/>
              </a:buClr>
              <a:buSzPts val="800"/>
              <a:buNone/>
            </a:pPr>
            <a:r>
              <a:rPr lang="en" sz="800" b="0" i="0" u="none">
                <a:solidFill>
                  <a:schemeClr val="dk1"/>
                </a:solidFill>
                <a:latin typeface="Arial"/>
                <a:ea typeface="Arial"/>
                <a:cs typeface="Arial"/>
                <a:sym typeface="Arial"/>
              </a:rPr>
              <a:t>X.Y</a:t>
            </a:r>
            <a:endParaRPr/>
          </a:p>
        </p:txBody>
      </p:sp>
      <p:sp>
        <p:nvSpPr>
          <p:cNvPr id="269" name="Google Shape;269;p23"/>
          <p:cNvSpPr txBox="1">
            <a:spLocks noGrp="1"/>
          </p:cNvSpPr>
          <p:nvPr>
            <p:ph type="body" idx="1"/>
          </p:nvPr>
        </p:nvSpPr>
        <p:spPr>
          <a:xfrm>
            <a:off x="371182" y="1011677"/>
            <a:ext cx="1835443" cy="1387473"/>
          </a:xfrm>
          <a:prstGeom prst="rect">
            <a:avLst/>
          </a:prstGeom>
          <a:noFill/>
          <a:ln>
            <a:noFill/>
          </a:ln>
        </p:spPr>
        <p:txBody>
          <a:bodyPr spcFirstLastPara="1" wrap="square" lIns="79125" tIns="39550" rIns="79125" bIns="39550" anchor="t"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Simplifies the process of discovering and enjoying gourmet cuisine.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Enhances everyday meals with elegant, high-quality recipes or dishes.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Provides a premium, convenient dining or recipe experience at home.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Saves time for busy professionals and food lovers.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Inspires creativity and joy in cooking and eating</a:t>
            </a:r>
            <a:r>
              <a:rPr lang="en" b="0" i="0" u="none" dirty="0">
                <a:solidFill>
                  <a:srgbClr val="919191"/>
                </a:solidFill>
                <a:sym typeface="Arial"/>
              </a:rPr>
              <a:t>.</a:t>
            </a:r>
            <a:endParaRPr dirty="0"/>
          </a:p>
        </p:txBody>
      </p:sp>
      <p:sp>
        <p:nvSpPr>
          <p:cNvPr id="271" name="Google Shape;271;p23"/>
          <p:cNvSpPr txBox="1">
            <a:spLocks noGrp="1"/>
          </p:cNvSpPr>
          <p:nvPr>
            <p:ph type="body" idx="1"/>
          </p:nvPr>
        </p:nvSpPr>
        <p:spPr>
          <a:xfrm>
            <a:off x="2417885" y="1143000"/>
            <a:ext cx="1828800" cy="2959800"/>
          </a:xfrm>
          <a:prstGeom prst="rect">
            <a:avLst/>
          </a:prstGeom>
          <a:noFill/>
          <a:ln>
            <a:noFill/>
          </a:ln>
        </p:spPr>
        <p:txBody>
          <a:bodyPr spcFirstLastPara="1" wrap="square" lIns="79125" tIns="39550" rIns="79125" bIns="39550" anchor="ctr"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Curated collection of gourmet recipes or meal kits.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Professional-quality photos, videos, and cooking instructions.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Subscription or on-demand delivery options for prepared meals or ingredients.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Customizable meal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Mobile-friendly user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Support for dietary needs (vegan, gluten-free,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Integrated reviews and community feedback.</a:t>
            </a:r>
          </a:p>
          <a:p>
            <a:pPr marL="0" lvl="0" indent="0" algn="l" rtl="0">
              <a:lnSpc>
                <a:spcPct val="100000"/>
              </a:lnSpc>
              <a:spcBef>
                <a:spcPts val="0"/>
              </a:spcBef>
              <a:spcAft>
                <a:spcPts val="0"/>
              </a:spcAft>
              <a:buClr>
                <a:srgbClr val="919191"/>
              </a:buClr>
              <a:buSzPts val="700"/>
              <a:buNone/>
            </a:pPr>
            <a:r>
              <a:rPr lang="en" b="0" i="0" u="none" dirty="0">
                <a:solidFill>
                  <a:srgbClr val="919191"/>
                </a:solidFill>
                <a:latin typeface="Arial"/>
                <a:ea typeface="Arial"/>
                <a:cs typeface="Arial"/>
                <a:sym typeface="Arial"/>
              </a:rPr>
              <a:t>.</a:t>
            </a:r>
            <a:endParaRPr dirty="0"/>
          </a:p>
        </p:txBody>
      </p:sp>
      <p:sp>
        <p:nvSpPr>
          <p:cNvPr id="276" name="Google Shape;276;p23"/>
          <p:cNvSpPr txBox="1">
            <a:spLocks noGrp="1"/>
          </p:cNvSpPr>
          <p:nvPr>
            <p:ph type="body" idx="1"/>
          </p:nvPr>
        </p:nvSpPr>
        <p:spPr>
          <a:xfrm>
            <a:off x="378069" y="4549378"/>
            <a:ext cx="1828800" cy="171600"/>
          </a:xfrm>
          <a:prstGeom prst="rect">
            <a:avLst/>
          </a:prstGeom>
          <a:no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rgbClr val="919191"/>
              </a:buClr>
              <a:buSzPts val="700"/>
              <a:buNone/>
            </a:pPr>
            <a:r>
              <a:rPr lang="en" b="1" dirty="0">
                <a:solidFill>
                  <a:srgbClr val="919191"/>
                </a:solidFill>
              </a:rPr>
              <a:t>SABRINAS RESTAURANT</a:t>
            </a:r>
            <a:endParaRPr b="1" dirty="0"/>
          </a:p>
        </p:txBody>
      </p:sp>
      <p:sp>
        <p:nvSpPr>
          <p:cNvPr id="277" name="Google Shape;277;p23"/>
          <p:cNvSpPr txBox="1">
            <a:spLocks noGrp="1"/>
          </p:cNvSpPr>
          <p:nvPr>
            <p:ph type="body" idx="1"/>
          </p:nvPr>
        </p:nvSpPr>
        <p:spPr>
          <a:xfrm>
            <a:off x="2417885" y="4549378"/>
            <a:ext cx="1828800" cy="171600"/>
          </a:xfrm>
          <a:prstGeom prst="rect">
            <a:avLst/>
          </a:prstGeom>
          <a:no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rgbClr val="919191"/>
              </a:buClr>
              <a:buSzPts val="700"/>
              <a:buNone/>
            </a:pPr>
            <a:r>
              <a:rPr lang="en" sz="700" dirty="0">
                <a:solidFill>
                  <a:srgbClr val="919191"/>
                </a:solidFill>
              </a:rPr>
              <a:t>YASSER</a:t>
            </a:r>
            <a:endParaRPr dirty="0"/>
          </a:p>
        </p:txBody>
      </p:sp>
      <p:sp>
        <p:nvSpPr>
          <p:cNvPr id="5" name="Text Placeholder 4">
            <a:extLst>
              <a:ext uri="{FF2B5EF4-FFF2-40B4-BE49-F238E27FC236}">
                <a16:creationId xmlns:a16="http://schemas.microsoft.com/office/drawing/2014/main" id="{ED16C143-95F8-7C23-FA05-C28DD5FE9AC8}"/>
              </a:ext>
            </a:extLst>
          </p:cNvPr>
          <p:cNvSpPr>
            <a:spLocks noGrp="1" noChangeArrowheads="1"/>
          </p:cNvSpPr>
          <p:nvPr>
            <p:ph type="body" idx="1"/>
          </p:nvPr>
        </p:nvSpPr>
        <p:spPr bwMode="auto">
          <a:xfrm>
            <a:off x="377826" y="2735600"/>
            <a:ext cx="18288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Users feel pampered, inspired, and satisfied.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 sense of elegance and delight when exploring or cooking meals.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 unique emotional connection to fine dining from the comfort of home.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Premium yet accessible — elevates users' everyday culinary routines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6" name="Text Placeholder 5">
            <a:extLst>
              <a:ext uri="{FF2B5EF4-FFF2-40B4-BE49-F238E27FC236}">
                <a16:creationId xmlns:a16="http://schemas.microsoft.com/office/drawing/2014/main" id="{296B4B14-5390-1C26-423E-40C0106C0D90}"/>
              </a:ext>
            </a:extLst>
          </p:cNvPr>
          <p:cNvSpPr>
            <a:spLocks noGrp="1" noChangeArrowheads="1"/>
          </p:cNvSpPr>
          <p:nvPr>
            <p:ph type="body" idx="1"/>
          </p:nvPr>
        </p:nvSpPr>
        <p:spPr bwMode="auto">
          <a:xfrm>
            <a:off x="5247542" y="1343607"/>
            <a:ext cx="25779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To impress guests or family with high-quality meals.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To explore fine dining or global cuisine easily.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To feel confident and creative in the kitchen.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To have an elevated food experience at home</a:t>
            </a:r>
          </a:p>
        </p:txBody>
      </p:sp>
      <p:sp>
        <p:nvSpPr>
          <p:cNvPr id="7" name="Text Placeholder 6">
            <a:extLst>
              <a:ext uri="{FF2B5EF4-FFF2-40B4-BE49-F238E27FC236}">
                <a16:creationId xmlns:a16="http://schemas.microsoft.com/office/drawing/2014/main" id="{2BFB6B6B-57C4-E940-38B4-426C461A19CB}"/>
              </a:ext>
            </a:extLst>
          </p:cNvPr>
          <p:cNvSpPr>
            <a:spLocks noGrp="1" noChangeArrowheads="1"/>
          </p:cNvSpPr>
          <p:nvPr>
            <p:ph type="body" idx="1"/>
          </p:nvPr>
        </p:nvSpPr>
        <p:spPr bwMode="auto">
          <a:xfrm>
            <a:off x="4976389" y="2866173"/>
            <a:ext cx="231225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Reliable, easy-to-follow gourmet food content or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Convenient access to ingredients or meals.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Clear instructions and guidance.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Trust in the platform’s quality and expertise.</a:t>
            </a:r>
          </a:p>
        </p:txBody>
      </p:sp>
      <p:sp>
        <p:nvSpPr>
          <p:cNvPr id="8" name="Text Placeholder 7">
            <a:extLst>
              <a:ext uri="{FF2B5EF4-FFF2-40B4-BE49-F238E27FC236}">
                <a16:creationId xmlns:a16="http://schemas.microsoft.com/office/drawing/2014/main" id="{AD10EC42-6DD0-5605-6097-89856A8CC7B3}"/>
              </a:ext>
            </a:extLst>
          </p:cNvPr>
          <p:cNvSpPr>
            <a:spLocks noGrp="1" noChangeArrowheads="1"/>
          </p:cNvSpPr>
          <p:nvPr>
            <p:ph type="body" idx="1"/>
          </p:nvPr>
        </p:nvSpPr>
        <p:spPr bwMode="auto">
          <a:xfrm>
            <a:off x="7240994" y="2030098"/>
            <a:ext cx="15546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Wasting money on poor-quality food or recipes.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Feeling overwhelmed by complex cooking steps.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Not having enough time to prepare gourmet meals.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Risk of failure (burnt meals, disappointment).</a:t>
            </a:r>
          </a:p>
        </p:txBody>
      </p:sp>
      <p:sp>
        <p:nvSpPr>
          <p:cNvPr id="10" name="Text Placeholder 9">
            <a:extLst>
              <a:ext uri="{FF2B5EF4-FFF2-40B4-BE49-F238E27FC236}">
                <a16:creationId xmlns:a16="http://schemas.microsoft.com/office/drawing/2014/main" id="{D6D1AA9C-E9E8-4818-9A3A-061BA54FF4BE}"/>
              </a:ext>
            </a:extLst>
          </p:cNvPr>
          <p:cNvSpPr>
            <a:spLocks noGrp="1" noChangeArrowheads="1"/>
          </p:cNvSpPr>
          <p:nvPr>
            <p:ph type="body" idx="1"/>
          </p:nvPr>
        </p:nvSpPr>
        <p:spPr bwMode="auto">
          <a:xfrm>
            <a:off x="5486400" y="4211350"/>
            <a:ext cx="237757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Traditional restaurants or takeout.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YouTube tutorials and food blogs.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Meal kit services like HelloFresh or Blue Apron.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Cookbooks and offline recipes.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4"/>
          <p:cNvSpPr txBox="1">
            <a:spLocks noGrp="1"/>
          </p:cNvSpPr>
          <p:nvPr>
            <p:ph type="body" idx="1"/>
          </p:nvPr>
        </p:nvSpPr>
        <p:spPr>
          <a:xfrm>
            <a:off x="285750" y="800100"/>
            <a:ext cx="1619100" cy="1147800"/>
          </a:xfrm>
          <a:prstGeom prst="rect">
            <a:avLst/>
          </a:prstGeom>
          <a:solidFill>
            <a:srgbClr val="FFFFFF"/>
          </a:solidFill>
          <a:ln>
            <a:noFill/>
          </a:ln>
        </p:spPr>
        <p:txBody>
          <a:bodyPr spcFirstLastPara="1" wrap="square" lIns="79125" tIns="39550" rIns="79125" bIns="39550" anchor="t"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Busy people lack time to plan and cook high-quality meals.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Home chefs struggle to find reliable, elegant, gourmet recipes.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Fine dining is often inaccessible due to cost or location</a:t>
            </a:r>
            <a:endParaRPr dirty="0"/>
          </a:p>
        </p:txBody>
      </p:sp>
      <p:sp>
        <p:nvSpPr>
          <p:cNvPr id="283" name="Google Shape;283;p24"/>
          <p:cNvSpPr txBox="1">
            <a:spLocks noGrp="1"/>
          </p:cNvSpPr>
          <p:nvPr>
            <p:ph type="body" idx="1"/>
          </p:nvPr>
        </p:nvSpPr>
        <p:spPr>
          <a:xfrm>
            <a:off x="2017834" y="800100"/>
            <a:ext cx="1619100" cy="1147800"/>
          </a:xfrm>
          <a:prstGeom prst="rect">
            <a:avLst/>
          </a:prstGeom>
          <a:solidFill>
            <a:srgbClr val="FFFFFF"/>
          </a:solidFill>
          <a:ln>
            <a:noFill/>
          </a:ln>
        </p:spPr>
        <p:txBody>
          <a:bodyPr spcFirstLastPara="1" wrap="square" lIns="79125" tIns="39550" rIns="79125" bIns="39550" anchor="t"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Curated collection of premium, easy-to-follow gourmet recipes.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Option to order high-quality meal kits or ingredients.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Elegant, user-friendly digital experience with rich visuals and step-by-step guidance</a:t>
            </a:r>
          </a:p>
        </p:txBody>
      </p:sp>
      <p:sp>
        <p:nvSpPr>
          <p:cNvPr id="284" name="Google Shape;284;p24"/>
          <p:cNvSpPr txBox="1">
            <a:spLocks noGrp="1"/>
          </p:cNvSpPr>
          <p:nvPr>
            <p:ph type="body" idx="1"/>
          </p:nvPr>
        </p:nvSpPr>
        <p:spPr>
          <a:xfrm>
            <a:off x="3754315" y="800100"/>
            <a:ext cx="1619100" cy="11478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chemeClr val="dk1"/>
              </a:buClr>
              <a:buSzPts val="800"/>
              <a:buNone/>
            </a:pPr>
            <a:r>
              <a:rPr lang="en-GB" dirty="0"/>
              <a:t>Luxury dining made easy — La Belle Cuisine brings gourmet cooking into your home through elegant recipes, curated kits, and refined taste."</a:t>
            </a:r>
            <a:endParaRPr dirty="0"/>
          </a:p>
        </p:txBody>
      </p:sp>
      <p:sp>
        <p:nvSpPr>
          <p:cNvPr id="286" name="Google Shape;286;p24"/>
          <p:cNvSpPr txBox="1">
            <a:spLocks noGrp="1"/>
          </p:cNvSpPr>
          <p:nvPr>
            <p:ph type="body" idx="1"/>
          </p:nvPr>
        </p:nvSpPr>
        <p:spPr>
          <a:xfrm>
            <a:off x="7233138" y="791765"/>
            <a:ext cx="1619100" cy="1147800"/>
          </a:xfrm>
          <a:prstGeom prst="rect">
            <a:avLst/>
          </a:prstGeom>
          <a:solidFill>
            <a:srgbClr val="FFFFFF"/>
          </a:solidFill>
          <a:ln>
            <a:noFill/>
          </a:ln>
        </p:spPr>
        <p:txBody>
          <a:bodyPr spcFirstLastPara="1" wrap="square" lIns="79125" tIns="39550" rIns="79125" bIns="39550" anchor="t"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Busy professionals with high taste standards.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Home cooks who love exploring gourmet cuisine.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Event planners and hosts looking to impress guests.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Food bloggers, influencers, and culinary students</a:t>
            </a:r>
            <a:endParaRPr dirty="0"/>
          </a:p>
        </p:txBody>
      </p:sp>
      <p:sp>
        <p:nvSpPr>
          <p:cNvPr id="287" name="Google Shape;287;p24"/>
          <p:cNvSpPr txBox="1">
            <a:spLocks noGrp="1"/>
          </p:cNvSpPr>
          <p:nvPr>
            <p:ph type="body" idx="1"/>
          </p:nvPr>
        </p:nvSpPr>
        <p:spPr>
          <a:xfrm>
            <a:off x="285750" y="2224088"/>
            <a:ext cx="1619100" cy="1147800"/>
          </a:xfrm>
          <a:prstGeom prst="rect">
            <a:avLst/>
          </a:prstGeom>
          <a:solidFill>
            <a:srgbClr val="FFFFFF"/>
          </a:solidFill>
          <a:ln>
            <a:noFill/>
          </a:ln>
        </p:spPr>
        <p:txBody>
          <a:bodyPr spcFirstLastPara="1" wrap="square" lIns="79125" tIns="39550" rIns="79125" bIns="39550" anchor="t"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Takeout from local restaurants.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Recipe blogs or YouTube videos.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Subscription meal kits (e.g., HelloFresh, Blue Apron).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Dining at restaurants.</a:t>
            </a:r>
          </a:p>
        </p:txBody>
      </p:sp>
      <p:sp>
        <p:nvSpPr>
          <p:cNvPr id="289" name="Google Shape;289;p24"/>
          <p:cNvSpPr txBox="1">
            <a:spLocks noGrp="1"/>
          </p:cNvSpPr>
          <p:nvPr>
            <p:ph type="body" idx="1"/>
          </p:nvPr>
        </p:nvSpPr>
        <p:spPr>
          <a:xfrm>
            <a:off x="3758711" y="2224088"/>
            <a:ext cx="1620900" cy="1147800"/>
          </a:xfrm>
          <a:prstGeom prst="rect">
            <a:avLst/>
          </a:prstGeom>
          <a:solidFill>
            <a:srgbClr val="FFFFFF"/>
          </a:solidFill>
          <a:ln>
            <a:noFill/>
          </a:ln>
        </p:spPr>
        <p:txBody>
          <a:bodyPr spcFirstLastPara="1" wrap="square" lIns="79125" tIns="39550" rIns="79125" bIns="39550" anchor="t"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Number of active users or subscribers.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Recipe page views and kit purchases.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Repeat purchase rate and customer retention.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Engagement on social media and newsletter.</a:t>
            </a:r>
          </a:p>
          <a:p>
            <a:pPr marL="0" lvl="0" indent="0" algn="l" rtl="0">
              <a:lnSpc>
                <a:spcPct val="100000"/>
              </a:lnSpc>
              <a:spcBef>
                <a:spcPts val="200"/>
              </a:spcBef>
              <a:spcAft>
                <a:spcPts val="0"/>
              </a:spcAft>
              <a:buClr>
                <a:schemeClr val="dk1"/>
              </a:buClr>
              <a:buSzPts val="800"/>
              <a:buNone/>
            </a:pPr>
            <a:r>
              <a:rPr lang="en" sz="800" b="0" i="0" u="none" dirty="0">
                <a:solidFill>
                  <a:schemeClr val="dk1"/>
                </a:solidFill>
                <a:latin typeface="Arial"/>
                <a:ea typeface="Arial"/>
                <a:cs typeface="Arial"/>
                <a:sym typeface="Arial"/>
              </a:rPr>
              <a:t>)</a:t>
            </a:r>
            <a:endParaRPr dirty="0"/>
          </a:p>
        </p:txBody>
      </p:sp>
      <p:sp>
        <p:nvSpPr>
          <p:cNvPr id="290" name="Google Shape;290;p24"/>
          <p:cNvSpPr txBox="1">
            <a:spLocks noGrp="1"/>
          </p:cNvSpPr>
          <p:nvPr>
            <p:ph type="body" idx="1"/>
          </p:nvPr>
        </p:nvSpPr>
        <p:spPr>
          <a:xfrm>
            <a:off x="5493726" y="2224088"/>
            <a:ext cx="1619100" cy="1147800"/>
          </a:xfrm>
          <a:prstGeom prst="rect">
            <a:avLst/>
          </a:prstGeom>
          <a:solidFill>
            <a:srgbClr val="FFFFFF"/>
          </a:solidFill>
          <a:ln>
            <a:noFill/>
          </a:ln>
        </p:spPr>
        <p:txBody>
          <a:bodyPr spcFirstLastPara="1" wrap="square" lIns="79125" tIns="39550" rIns="79125" bIns="39550" anchor="t"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Instagram and Pinterest (visual-driven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Food blogs and partnerships with influencers.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Google Ads and SEO targeting gourmet recipes.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Email newsletters and loyalty programs</a:t>
            </a:r>
            <a:endParaRPr dirty="0"/>
          </a:p>
        </p:txBody>
      </p:sp>
      <p:sp>
        <p:nvSpPr>
          <p:cNvPr id="291" name="Google Shape;291;p24"/>
          <p:cNvSpPr txBox="1">
            <a:spLocks noGrp="1"/>
          </p:cNvSpPr>
          <p:nvPr>
            <p:ph type="body" idx="1"/>
          </p:nvPr>
        </p:nvSpPr>
        <p:spPr>
          <a:xfrm>
            <a:off x="7233138" y="2224088"/>
            <a:ext cx="1619100" cy="1147800"/>
          </a:xfrm>
          <a:prstGeom prst="rect">
            <a:avLst/>
          </a:prstGeom>
          <a:solidFill>
            <a:srgbClr val="FFFFFF"/>
          </a:solidFill>
          <a:ln>
            <a:noFill/>
          </a:ln>
        </p:spPr>
        <p:txBody>
          <a:bodyPr spcFirstLastPara="1" wrap="square" lIns="79125" tIns="39550" rIns="79125" bIns="39550" anchor="t"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Food lovers who frequently try new recipes or meal kits.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People who subscribe to food magazines or gourmet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Urban residents with disposable income and busy schedules</a:t>
            </a:r>
            <a:r>
              <a:rPr lang="en" sz="800" b="0" i="0" u="none" dirty="0">
                <a:solidFill>
                  <a:schemeClr val="dk1"/>
                </a:solidFill>
                <a:latin typeface="Arial"/>
                <a:ea typeface="Arial"/>
                <a:cs typeface="Arial"/>
                <a:sym typeface="Arial"/>
              </a:rPr>
              <a:t>.</a:t>
            </a:r>
            <a:endParaRPr dirty="0"/>
          </a:p>
        </p:txBody>
      </p:sp>
      <p:sp>
        <p:nvSpPr>
          <p:cNvPr id="293" name="Google Shape;293;p24"/>
          <p:cNvSpPr txBox="1">
            <a:spLocks noGrp="1"/>
          </p:cNvSpPr>
          <p:nvPr>
            <p:ph type="body" idx="1"/>
          </p:nvPr>
        </p:nvSpPr>
        <p:spPr>
          <a:xfrm>
            <a:off x="4667250" y="3657600"/>
            <a:ext cx="4185000" cy="1086000"/>
          </a:xfrm>
          <a:prstGeom prst="rect">
            <a:avLst/>
          </a:prstGeom>
          <a:solidFill>
            <a:srgbClr val="FFFFFF"/>
          </a:solidFill>
          <a:ln>
            <a:noFill/>
          </a:ln>
        </p:spPr>
        <p:txBody>
          <a:bodyPr spcFirstLastPara="1" wrap="square" lIns="79125" tIns="39550" rIns="79125" bIns="39550" anchor="t"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Subscription for exclusive recipes or cooking 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Sales of gourmet meal kits or ingredients.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Affiliate commissions from featured kitchen products.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Sponsored content or brand partnerships.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latin typeface="Arial" panose="020B0604020202020204" pitchFamily="34" charset="0"/>
              </a:rPr>
              <a:t>Premium access/membership</a:t>
            </a:r>
            <a:endParaRPr dirty="0"/>
          </a:p>
        </p:txBody>
      </p:sp>
      <p:sp>
        <p:nvSpPr>
          <p:cNvPr id="294" name="Google Shape;294;p24"/>
          <p:cNvSpPr txBox="1">
            <a:spLocks noGrp="1"/>
          </p:cNvSpPr>
          <p:nvPr>
            <p:ph type="body" idx="1"/>
          </p:nvPr>
        </p:nvSpPr>
        <p:spPr>
          <a:xfrm>
            <a:off x="3657600" y="285750"/>
            <a:ext cx="1295400" cy="1716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chemeClr val="dk1"/>
              </a:buClr>
              <a:buSzPts val="800"/>
              <a:buNone/>
            </a:pPr>
            <a:r>
              <a:rPr lang="en" sz="800" b="0" i="0" u="none">
                <a:solidFill>
                  <a:schemeClr val="dk1"/>
                </a:solidFill>
                <a:latin typeface="Arial"/>
                <a:ea typeface="Arial"/>
                <a:cs typeface="Arial"/>
                <a:sym typeface="Arial"/>
              </a:rPr>
              <a:t>Startup Name</a:t>
            </a:r>
            <a:endParaRPr/>
          </a:p>
        </p:txBody>
      </p:sp>
      <p:sp>
        <p:nvSpPr>
          <p:cNvPr id="295" name="Google Shape;295;p24"/>
          <p:cNvSpPr txBox="1">
            <a:spLocks noGrp="1"/>
          </p:cNvSpPr>
          <p:nvPr>
            <p:ph type="body" idx="1"/>
          </p:nvPr>
        </p:nvSpPr>
        <p:spPr>
          <a:xfrm>
            <a:off x="5247542" y="285750"/>
            <a:ext cx="1295400" cy="1716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chemeClr val="dk1"/>
              </a:buClr>
              <a:buSzPts val="800"/>
              <a:buNone/>
            </a:pPr>
            <a:r>
              <a:rPr lang="en" sz="800" b="0" i="0" u="none">
                <a:solidFill>
                  <a:schemeClr val="dk1"/>
                </a:solidFill>
                <a:latin typeface="Arial"/>
                <a:ea typeface="Arial"/>
                <a:cs typeface="Arial"/>
                <a:sym typeface="Arial"/>
              </a:rPr>
              <a:t>Name1, Name2, …</a:t>
            </a:r>
            <a:endParaRPr/>
          </a:p>
        </p:txBody>
      </p:sp>
      <p:sp>
        <p:nvSpPr>
          <p:cNvPr id="296" name="Google Shape;296;p24"/>
          <p:cNvSpPr txBox="1">
            <a:spLocks noGrp="1"/>
          </p:cNvSpPr>
          <p:nvPr>
            <p:ph type="body" idx="1"/>
          </p:nvPr>
        </p:nvSpPr>
        <p:spPr>
          <a:xfrm>
            <a:off x="7162800" y="285750"/>
            <a:ext cx="1066800" cy="1716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chemeClr val="dk1"/>
              </a:buClr>
              <a:buSzPts val="800"/>
              <a:buNone/>
            </a:pPr>
            <a:r>
              <a:rPr lang="en" sz="800" b="0" i="0" u="none">
                <a:solidFill>
                  <a:schemeClr val="dk1"/>
                </a:solidFill>
                <a:latin typeface="Arial"/>
                <a:ea typeface="Arial"/>
                <a:cs typeface="Arial"/>
                <a:sym typeface="Arial"/>
              </a:rPr>
              <a:t>DD/MM/YYYY</a:t>
            </a:r>
            <a:endParaRPr/>
          </a:p>
        </p:txBody>
      </p:sp>
      <p:sp>
        <p:nvSpPr>
          <p:cNvPr id="297" name="Google Shape;297;p24"/>
          <p:cNvSpPr txBox="1">
            <a:spLocks noGrp="1"/>
          </p:cNvSpPr>
          <p:nvPr>
            <p:ph type="body" idx="1"/>
          </p:nvPr>
        </p:nvSpPr>
        <p:spPr>
          <a:xfrm>
            <a:off x="8534400" y="285750"/>
            <a:ext cx="381000" cy="1716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chemeClr val="dk1"/>
              </a:buClr>
              <a:buSzPts val="800"/>
              <a:buNone/>
            </a:pPr>
            <a:r>
              <a:rPr lang="en" sz="800" b="0" i="0" u="none">
                <a:solidFill>
                  <a:schemeClr val="dk1"/>
                </a:solidFill>
                <a:latin typeface="Arial"/>
                <a:ea typeface="Arial"/>
                <a:cs typeface="Arial"/>
                <a:sym typeface="Arial"/>
              </a:rPr>
              <a:t>X.Y</a:t>
            </a:r>
            <a:endParaRPr/>
          </a:p>
        </p:txBody>
      </p:sp>
      <p:sp>
        <p:nvSpPr>
          <p:cNvPr id="2" name="Rectangle 1">
            <a:extLst>
              <a:ext uri="{FF2B5EF4-FFF2-40B4-BE49-F238E27FC236}">
                <a16:creationId xmlns:a16="http://schemas.microsoft.com/office/drawing/2014/main" id="{C4F47B60-1B40-AD3F-D7DB-A8D25605A14B}"/>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4" name="Text Placeholder 3">
            <a:extLst>
              <a:ext uri="{FF2B5EF4-FFF2-40B4-BE49-F238E27FC236}">
                <a16:creationId xmlns:a16="http://schemas.microsoft.com/office/drawing/2014/main" id="{DA5FAB65-CC38-9490-CAB0-1525228FF5D9}"/>
              </a:ext>
            </a:extLst>
          </p:cNvPr>
          <p:cNvSpPr>
            <a:spLocks noGrp="1" noChangeArrowheads="1"/>
          </p:cNvSpPr>
          <p:nvPr>
            <p:ph type="body" idx="1"/>
          </p:nvPr>
        </p:nvSpPr>
        <p:spPr bwMode="auto">
          <a:xfrm>
            <a:off x="5491164" y="935902"/>
            <a:ext cx="16191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Brand identity rooted in French culinary elegance and exclusivity.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Proprietary recipe curation from top chefs.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Exceptional user interface and personalized recommendations.</a:t>
            </a:r>
          </a:p>
        </p:txBody>
      </p:sp>
      <p:sp>
        <p:nvSpPr>
          <p:cNvPr id="5" name="Rectangle 4">
            <a:extLst>
              <a:ext uri="{FF2B5EF4-FFF2-40B4-BE49-F238E27FC236}">
                <a16:creationId xmlns:a16="http://schemas.microsoft.com/office/drawing/2014/main" id="{98AB295F-6ADE-41CB-84EE-EC4B116BAA23}"/>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7" name="Text Placeholder 6">
            <a:extLst>
              <a:ext uri="{FF2B5EF4-FFF2-40B4-BE49-F238E27FC236}">
                <a16:creationId xmlns:a16="http://schemas.microsoft.com/office/drawing/2014/main" id="{876C498F-AADD-32EF-15A6-2BB7060D704D}"/>
              </a:ext>
            </a:extLst>
          </p:cNvPr>
          <p:cNvSpPr>
            <a:spLocks noGrp="1" noChangeArrowheads="1"/>
          </p:cNvSpPr>
          <p:nvPr>
            <p:ph type="body" idx="1"/>
          </p:nvPr>
        </p:nvSpPr>
        <p:spPr bwMode="auto">
          <a:xfrm>
            <a:off x="2028825" y="2164600"/>
            <a:ext cx="1395311"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Number of active users or subscribers.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Recipe page views and kit purchases.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Repeat purchase rate and customer retention.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Engagement on social media and newsletter</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9" name="Rectangle 8">
            <a:extLst>
              <a:ext uri="{FF2B5EF4-FFF2-40B4-BE49-F238E27FC236}">
                <a16:creationId xmlns:a16="http://schemas.microsoft.com/office/drawing/2014/main" id="{B7D242CC-2BA3-9B46-D794-825369D3B45C}"/>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10" name="Rectangle 9">
            <a:extLst>
              <a:ext uri="{FF2B5EF4-FFF2-40B4-BE49-F238E27FC236}">
                <a16:creationId xmlns:a16="http://schemas.microsoft.com/office/drawing/2014/main" id="{23C842CD-8D20-7784-BCDD-F3F7216B90B3}"/>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11" name="Text Placeholder 10">
            <a:extLst>
              <a:ext uri="{FF2B5EF4-FFF2-40B4-BE49-F238E27FC236}">
                <a16:creationId xmlns:a16="http://schemas.microsoft.com/office/drawing/2014/main" id="{B913E958-72D6-1D94-DFC5-175A6E2A7EF6}"/>
              </a:ext>
            </a:extLst>
          </p:cNvPr>
          <p:cNvSpPr>
            <a:spLocks noGrp="1" noChangeArrowheads="1"/>
          </p:cNvSpPr>
          <p:nvPr>
            <p:ph type="body" idx="1"/>
          </p:nvPr>
        </p:nvSpPr>
        <p:spPr bwMode="auto">
          <a:xfrm>
            <a:off x="285750" y="3759238"/>
            <a:ext cx="313838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Website development and hosting.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Content creation (recipes, videos, photography).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Marketing and advertising spend.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Ingredient sourcing and distribution (if kits offered).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Salaries for chefs, developers, and support staff.</a:t>
            </a:r>
          </a:p>
        </p:txBody>
      </p:sp>
      <p:sp>
        <p:nvSpPr>
          <p:cNvPr id="13" name="Rectangle 12">
            <a:extLst>
              <a:ext uri="{FF2B5EF4-FFF2-40B4-BE49-F238E27FC236}">
                <a16:creationId xmlns:a16="http://schemas.microsoft.com/office/drawing/2014/main" id="{DD7E2FB5-AE06-50D9-6D87-B4665EBF1944}"/>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5"/>
          <p:cNvSpPr txBox="1">
            <a:spLocks noGrp="1"/>
          </p:cNvSpPr>
          <p:nvPr>
            <p:ph type="body" idx="1"/>
          </p:nvPr>
        </p:nvSpPr>
        <p:spPr>
          <a:xfrm>
            <a:off x="3657600" y="285750"/>
            <a:ext cx="1295400" cy="1716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chemeClr val="dk1"/>
              </a:buClr>
              <a:buSzPts val="800"/>
              <a:buNone/>
            </a:pPr>
            <a:r>
              <a:rPr lang="en" sz="800" b="0" i="0" u="none">
                <a:solidFill>
                  <a:schemeClr val="dk1"/>
                </a:solidFill>
                <a:latin typeface="Arial"/>
                <a:ea typeface="Arial"/>
                <a:cs typeface="Arial"/>
                <a:sym typeface="Arial"/>
              </a:rPr>
              <a:t>Startup Name</a:t>
            </a:r>
            <a:endParaRPr/>
          </a:p>
        </p:txBody>
      </p:sp>
      <p:sp>
        <p:nvSpPr>
          <p:cNvPr id="303" name="Google Shape;303;p25"/>
          <p:cNvSpPr txBox="1">
            <a:spLocks noGrp="1"/>
          </p:cNvSpPr>
          <p:nvPr>
            <p:ph type="body" idx="1"/>
          </p:nvPr>
        </p:nvSpPr>
        <p:spPr>
          <a:xfrm>
            <a:off x="5247542" y="285750"/>
            <a:ext cx="1295400" cy="1716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chemeClr val="dk1"/>
              </a:buClr>
              <a:buSzPts val="800"/>
              <a:buNone/>
            </a:pPr>
            <a:r>
              <a:rPr lang="en" sz="800" b="0" i="0" u="none">
                <a:solidFill>
                  <a:schemeClr val="dk1"/>
                </a:solidFill>
                <a:latin typeface="Arial"/>
                <a:ea typeface="Arial"/>
                <a:cs typeface="Arial"/>
                <a:sym typeface="Arial"/>
              </a:rPr>
              <a:t>Name1, Name2, …</a:t>
            </a:r>
            <a:endParaRPr/>
          </a:p>
        </p:txBody>
      </p:sp>
      <p:sp>
        <p:nvSpPr>
          <p:cNvPr id="304" name="Google Shape;304;p25"/>
          <p:cNvSpPr txBox="1">
            <a:spLocks noGrp="1"/>
          </p:cNvSpPr>
          <p:nvPr>
            <p:ph type="body" idx="1"/>
          </p:nvPr>
        </p:nvSpPr>
        <p:spPr>
          <a:xfrm>
            <a:off x="7162800" y="285750"/>
            <a:ext cx="1066800" cy="1716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chemeClr val="dk1"/>
              </a:buClr>
              <a:buSzPts val="800"/>
              <a:buNone/>
            </a:pPr>
            <a:r>
              <a:rPr lang="en" sz="800" b="0" i="0" u="none">
                <a:solidFill>
                  <a:schemeClr val="dk1"/>
                </a:solidFill>
                <a:latin typeface="Arial"/>
                <a:ea typeface="Arial"/>
                <a:cs typeface="Arial"/>
                <a:sym typeface="Arial"/>
              </a:rPr>
              <a:t>DD/MM/YYYY</a:t>
            </a:r>
            <a:endParaRPr/>
          </a:p>
        </p:txBody>
      </p:sp>
      <p:sp>
        <p:nvSpPr>
          <p:cNvPr id="305" name="Google Shape;305;p25"/>
          <p:cNvSpPr txBox="1">
            <a:spLocks noGrp="1"/>
          </p:cNvSpPr>
          <p:nvPr>
            <p:ph type="body" idx="1"/>
          </p:nvPr>
        </p:nvSpPr>
        <p:spPr>
          <a:xfrm>
            <a:off x="8534400" y="285750"/>
            <a:ext cx="381000" cy="1716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chemeClr val="dk1"/>
              </a:buClr>
              <a:buSzPts val="800"/>
              <a:buNone/>
            </a:pPr>
            <a:r>
              <a:rPr lang="en" sz="800" b="0" i="0" u="none">
                <a:solidFill>
                  <a:schemeClr val="dk1"/>
                </a:solidFill>
                <a:latin typeface="Arial"/>
                <a:ea typeface="Arial"/>
                <a:cs typeface="Arial"/>
                <a:sym typeface="Arial"/>
              </a:rPr>
              <a:t>X.Y</a:t>
            </a:r>
            <a:endParaRPr/>
          </a:p>
        </p:txBody>
      </p:sp>
      <p:sp>
        <p:nvSpPr>
          <p:cNvPr id="313" name="Google Shape;313;p25"/>
          <p:cNvSpPr txBox="1">
            <a:spLocks noGrp="1"/>
          </p:cNvSpPr>
          <p:nvPr>
            <p:ph type="body" idx="1"/>
          </p:nvPr>
        </p:nvSpPr>
        <p:spPr>
          <a:xfrm>
            <a:off x="378069" y="4549378"/>
            <a:ext cx="1828800" cy="171600"/>
          </a:xfrm>
          <a:prstGeom prst="rect">
            <a:avLst/>
          </a:prstGeom>
          <a:noFill/>
          <a:ln>
            <a:noFill/>
          </a:ln>
        </p:spPr>
        <p:txBody>
          <a:bodyPr spcFirstLastPara="1" wrap="square" lIns="79125" tIns="39550" rIns="79125" bIns="39550" anchor="t" anchorCtr="0">
            <a:noAutofit/>
          </a:bodyPr>
          <a:lstStyle/>
          <a:p>
            <a:pPr marL="0" lvl="0" indent="0" algn="l" rtl="0">
              <a:spcBef>
                <a:spcPts val="0"/>
              </a:spcBef>
              <a:spcAft>
                <a:spcPts val="0"/>
              </a:spcAft>
              <a:buClr>
                <a:schemeClr val="dk1"/>
              </a:buClr>
              <a:buSzPts val="800"/>
              <a:buNone/>
            </a:pPr>
            <a:r>
              <a:rPr lang="en-GB" dirty="0"/>
              <a:t>King Pie</a:t>
            </a:r>
            <a:endParaRPr sz="800" dirty="0"/>
          </a:p>
        </p:txBody>
      </p:sp>
      <p:sp>
        <p:nvSpPr>
          <p:cNvPr id="314" name="Google Shape;314;p25"/>
          <p:cNvSpPr txBox="1">
            <a:spLocks noGrp="1"/>
          </p:cNvSpPr>
          <p:nvPr>
            <p:ph type="body" idx="1"/>
          </p:nvPr>
        </p:nvSpPr>
        <p:spPr>
          <a:xfrm>
            <a:off x="2344366" y="4377778"/>
            <a:ext cx="1902319" cy="343200"/>
          </a:xfrm>
          <a:prstGeom prst="rect">
            <a:avLst/>
          </a:prstGeom>
          <a:noFill/>
          <a:ln>
            <a:noFill/>
          </a:ln>
        </p:spPr>
        <p:txBody>
          <a:bodyPr spcFirstLastPara="1" wrap="square" lIns="79125" tIns="39550" rIns="79125" bIns="39550" anchor="t" anchorCtr="0">
            <a:noAutofit/>
          </a:bodyPr>
          <a:lstStyle/>
          <a:p>
            <a:pPr marL="0" lvl="0" indent="0" algn="l" rtl="0">
              <a:spcBef>
                <a:spcPts val="0"/>
              </a:spcBef>
              <a:spcAft>
                <a:spcPts val="0"/>
              </a:spcAft>
              <a:buClr>
                <a:schemeClr val="dk1"/>
              </a:buClr>
              <a:buSzPts val="800"/>
              <a:buNone/>
            </a:pPr>
            <a:r>
              <a:rPr lang="en-GB" dirty="0"/>
              <a:t>Urban professionals, food lovers, event hosts, or gift-givers who value quality, presentation, and convenience in gourmet food.</a:t>
            </a:r>
            <a:endParaRPr sz="800" dirty="0"/>
          </a:p>
        </p:txBody>
      </p:sp>
      <p:sp>
        <p:nvSpPr>
          <p:cNvPr id="2" name="Text Placeholder 1">
            <a:extLst>
              <a:ext uri="{FF2B5EF4-FFF2-40B4-BE49-F238E27FC236}">
                <a16:creationId xmlns:a16="http://schemas.microsoft.com/office/drawing/2014/main" id="{7C1E7FB6-DAA0-C501-C941-10A86403BD7A}"/>
              </a:ext>
            </a:extLst>
          </p:cNvPr>
          <p:cNvSpPr>
            <a:spLocks noGrp="1" noChangeArrowheads="1"/>
          </p:cNvSpPr>
          <p:nvPr>
            <p:ph type="body" idx="1"/>
          </p:nvPr>
        </p:nvSpPr>
        <p:spPr bwMode="auto">
          <a:xfrm>
            <a:off x="5416062" y="1206417"/>
            <a:ext cx="249619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Access to high-end gourmet meals.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Convenience in ordering luxury food online.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Discover new elegant recipes and culinary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Host refined events with premium catering.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Aesthetic presentation and packaging</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3" name="Text Placeholder 2">
            <a:extLst>
              <a:ext uri="{FF2B5EF4-FFF2-40B4-BE49-F238E27FC236}">
                <a16:creationId xmlns:a16="http://schemas.microsoft.com/office/drawing/2014/main" id="{6D80DC58-CCE0-E312-BCDA-775FB9E028FA}"/>
              </a:ext>
            </a:extLst>
          </p:cNvPr>
          <p:cNvSpPr>
            <a:spLocks noGrp="1" noChangeArrowheads="1"/>
          </p:cNvSpPr>
          <p:nvPr>
            <p:ph type="body" idx="1"/>
          </p:nvPr>
        </p:nvSpPr>
        <p:spPr bwMode="auto">
          <a:xfrm>
            <a:off x="7461115" y="1778159"/>
            <a:ext cx="1259471"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Food may not meet luxury standards.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Late or poor-quality delivery.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Hygiene or freshness concerns.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Complicated or untrustworthy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High prices not matching expectations.</a:t>
            </a:r>
          </a:p>
        </p:txBody>
      </p:sp>
      <p:sp>
        <p:nvSpPr>
          <p:cNvPr id="4" name="Text Placeholder 3">
            <a:extLst>
              <a:ext uri="{FF2B5EF4-FFF2-40B4-BE49-F238E27FC236}">
                <a16:creationId xmlns:a16="http://schemas.microsoft.com/office/drawing/2014/main" id="{CB5C6CCF-4C75-E962-87E3-6016D4390019}"/>
              </a:ext>
            </a:extLst>
          </p:cNvPr>
          <p:cNvSpPr>
            <a:spLocks noGrp="1" noChangeArrowheads="1"/>
          </p:cNvSpPr>
          <p:nvPr>
            <p:ph type="body" idx="1"/>
          </p:nvPr>
        </p:nvSpPr>
        <p:spPr bwMode="auto">
          <a:xfrm>
            <a:off x="5005969" y="2675409"/>
            <a:ext cx="257153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Reliable gourmet food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Easy, user-friendly ordering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Transparent pricing and quality assurance.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Trustworthy catering for important events.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Inspiration for home cooking with professional flair</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5" name="Text Placeholder 4">
            <a:extLst>
              <a:ext uri="{FF2B5EF4-FFF2-40B4-BE49-F238E27FC236}">
                <a16:creationId xmlns:a16="http://schemas.microsoft.com/office/drawing/2014/main" id="{C09E565E-2032-F334-27F6-4DF71B24A41E}"/>
              </a:ext>
            </a:extLst>
          </p:cNvPr>
          <p:cNvSpPr>
            <a:spLocks noGrp="1" noChangeArrowheads="1"/>
          </p:cNvSpPr>
          <p:nvPr>
            <p:ph type="body" idx="1"/>
          </p:nvPr>
        </p:nvSpPr>
        <p:spPr bwMode="auto">
          <a:xfrm>
            <a:off x="5486400" y="4211350"/>
            <a:ext cx="25923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Uber Eats or Deliveroo (for convenience).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Local luxury restaurants or private chefs.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DIY gourmet cooking blogs or YouTube channels.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Generic catering companies without premium focus.</a:t>
            </a:r>
          </a:p>
        </p:txBody>
      </p:sp>
      <p:sp>
        <p:nvSpPr>
          <p:cNvPr id="6" name="Text Placeholder 5">
            <a:extLst>
              <a:ext uri="{FF2B5EF4-FFF2-40B4-BE49-F238E27FC236}">
                <a16:creationId xmlns:a16="http://schemas.microsoft.com/office/drawing/2014/main" id="{96071AE2-41A2-F3F5-31D9-B1EC7BE063E0}"/>
              </a:ext>
            </a:extLst>
          </p:cNvPr>
          <p:cNvSpPr>
            <a:spLocks noGrp="1" noChangeArrowheads="1"/>
          </p:cNvSpPr>
          <p:nvPr>
            <p:ph type="body" idx="1"/>
          </p:nvPr>
        </p:nvSpPr>
        <p:spPr bwMode="auto">
          <a:xfrm>
            <a:off x="241838" y="1242841"/>
            <a:ext cx="217604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Access to curated, high-quality meals.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Save time with ready-to-order gourmet food.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Elevate personal or professional events.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Stand out with unique, luxurious food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Confidence in food quality and hygiene.</a:t>
            </a:r>
          </a:p>
        </p:txBody>
      </p:sp>
      <p:sp>
        <p:nvSpPr>
          <p:cNvPr id="7" name="Text Placeholder 6">
            <a:extLst>
              <a:ext uri="{FF2B5EF4-FFF2-40B4-BE49-F238E27FC236}">
                <a16:creationId xmlns:a16="http://schemas.microsoft.com/office/drawing/2014/main" id="{4A2442D4-2C65-C932-DBBB-BA05BE43B477}"/>
              </a:ext>
            </a:extLst>
          </p:cNvPr>
          <p:cNvSpPr>
            <a:spLocks noGrp="1" noChangeArrowheads="1"/>
          </p:cNvSpPr>
          <p:nvPr>
            <p:ph type="body" idx="1"/>
          </p:nvPr>
        </p:nvSpPr>
        <p:spPr bwMode="auto">
          <a:xfrm>
            <a:off x="2247325" y="2009429"/>
            <a:ext cx="23246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Smooth, luxurious website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Visually appealing product and packaging.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Responsive support and live order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Personalized user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Engaging content: cooking videos, blog posts.</a:t>
            </a:r>
          </a:p>
        </p:txBody>
      </p:sp>
      <p:sp>
        <p:nvSpPr>
          <p:cNvPr id="8" name="Text Placeholder 7">
            <a:extLst>
              <a:ext uri="{FF2B5EF4-FFF2-40B4-BE49-F238E27FC236}">
                <a16:creationId xmlns:a16="http://schemas.microsoft.com/office/drawing/2014/main" id="{774F282D-096E-983F-3EED-C1DF018009C3}"/>
              </a:ext>
            </a:extLst>
          </p:cNvPr>
          <p:cNvSpPr>
            <a:spLocks noGrp="1" noChangeArrowheads="1"/>
          </p:cNvSpPr>
          <p:nvPr>
            <p:ph type="body" idx="1"/>
          </p:nvPr>
        </p:nvSpPr>
        <p:spPr bwMode="auto">
          <a:xfrm>
            <a:off x="378069" y="2907957"/>
            <a:ext cx="174280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Gourmet meal delivery service.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Elegant, chef-approved recipes and tutorials.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Premium event catering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Giftable gourmet food packages.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Subscription-based culinary boxes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6"/>
          <p:cNvSpPr txBox="1">
            <a:spLocks noGrp="1"/>
          </p:cNvSpPr>
          <p:nvPr>
            <p:ph type="body" idx="1"/>
          </p:nvPr>
        </p:nvSpPr>
        <p:spPr>
          <a:xfrm>
            <a:off x="3657600" y="285750"/>
            <a:ext cx="1295400" cy="1716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chemeClr val="dk1"/>
              </a:buClr>
              <a:buSzPts val="800"/>
              <a:buNone/>
            </a:pPr>
            <a:r>
              <a:rPr lang="en" sz="800" b="0" i="0" u="none">
                <a:solidFill>
                  <a:schemeClr val="dk1"/>
                </a:solidFill>
                <a:latin typeface="Arial"/>
                <a:ea typeface="Arial"/>
                <a:cs typeface="Arial"/>
                <a:sym typeface="Arial"/>
              </a:rPr>
              <a:t>Startup Name</a:t>
            </a:r>
            <a:endParaRPr/>
          </a:p>
        </p:txBody>
      </p:sp>
      <p:sp>
        <p:nvSpPr>
          <p:cNvPr id="320" name="Google Shape;320;p26"/>
          <p:cNvSpPr txBox="1">
            <a:spLocks noGrp="1"/>
          </p:cNvSpPr>
          <p:nvPr>
            <p:ph type="body" idx="1"/>
          </p:nvPr>
        </p:nvSpPr>
        <p:spPr>
          <a:xfrm>
            <a:off x="5247542" y="285750"/>
            <a:ext cx="1295400" cy="1716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chemeClr val="dk1"/>
              </a:buClr>
              <a:buSzPts val="800"/>
              <a:buNone/>
            </a:pPr>
            <a:r>
              <a:rPr lang="en" sz="800" b="0" i="0" u="none">
                <a:solidFill>
                  <a:schemeClr val="dk1"/>
                </a:solidFill>
                <a:latin typeface="Arial"/>
                <a:ea typeface="Arial"/>
                <a:cs typeface="Arial"/>
                <a:sym typeface="Arial"/>
              </a:rPr>
              <a:t>Name1, Name2, …</a:t>
            </a:r>
            <a:endParaRPr/>
          </a:p>
        </p:txBody>
      </p:sp>
      <p:sp>
        <p:nvSpPr>
          <p:cNvPr id="321" name="Google Shape;321;p26"/>
          <p:cNvSpPr txBox="1">
            <a:spLocks noGrp="1"/>
          </p:cNvSpPr>
          <p:nvPr>
            <p:ph type="body" idx="1"/>
          </p:nvPr>
        </p:nvSpPr>
        <p:spPr>
          <a:xfrm>
            <a:off x="7162800" y="285750"/>
            <a:ext cx="1066800" cy="1716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chemeClr val="dk1"/>
              </a:buClr>
              <a:buSzPts val="800"/>
              <a:buNone/>
            </a:pPr>
            <a:r>
              <a:rPr lang="en" sz="800" b="0" i="0" u="none">
                <a:solidFill>
                  <a:schemeClr val="dk1"/>
                </a:solidFill>
                <a:latin typeface="Arial"/>
                <a:ea typeface="Arial"/>
                <a:cs typeface="Arial"/>
                <a:sym typeface="Arial"/>
              </a:rPr>
              <a:t>DD/MM/YYYY</a:t>
            </a:r>
            <a:endParaRPr/>
          </a:p>
        </p:txBody>
      </p:sp>
      <p:sp>
        <p:nvSpPr>
          <p:cNvPr id="322" name="Google Shape;322;p26"/>
          <p:cNvSpPr txBox="1">
            <a:spLocks noGrp="1"/>
          </p:cNvSpPr>
          <p:nvPr>
            <p:ph type="body" idx="1"/>
          </p:nvPr>
        </p:nvSpPr>
        <p:spPr>
          <a:xfrm>
            <a:off x="8534400" y="285750"/>
            <a:ext cx="381000" cy="1716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chemeClr val="dk1"/>
              </a:buClr>
              <a:buSzPts val="800"/>
              <a:buNone/>
            </a:pPr>
            <a:r>
              <a:rPr lang="en" sz="800" b="0" i="0" u="none">
                <a:solidFill>
                  <a:schemeClr val="dk1"/>
                </a:solidFill>
                <a:latin typeface="Arial"/>
                <a:ea typeface="Arial"/>
                <a:cs typeface="Arial"/>
                <a:sym typeface="Arial"/>
              </a:rPr>
              <a:t>X.Y</a:t>
            </a:r>
            <a:endParaRPr/>
          </a:p>
        </p:txBody>
      </p:sp>
      <p:sp>
        <p:nvSpPr>
          <p:cNvPr id="329" name="Google Shape;329;p26"/>
          <p:cNvSpPr txBox="1">
            <a:spLocks noGrp="1"/>
          </p:cNvSpPr>
          <p:nvPr>
            <p:ph type="body" idx="1"/>
          </p:nvPr>
        </p:nvSpPr>
        <p:spPr>
          <a:xfrm>
            <a:off x="1477107" y="4299347"/>
            <a:ext cx="3007343" cy="934134"/>
          </a:xfrm>
          <a:prstGeom prst="rect">
            <a:avLst/>
          </a:prstGeom>
          <a:noFill/>
          <a:ln>
            <a:noFill/>
          </a:ln>
        </p:spPr>
        <p:txBody>
          <a:bodyPr spcFirstLastPara="1" wrap="square" lIns="79125" tIns="39550" rIns="79125" bIns="39550" anchor="t" anchorCtr="0">
            <a:noAutofit/>
          </a:bodyPr>
          <a:lstStyle/>
          <a:p>
            <a:pPr marL="0" indent="0">
              <a:spcBef>
                <a:spcPts val="0"/>
              </a:spcBef>
              <a:buClr>
                <a:srgbClr val="919191"/>
              </a:buClr>
              <a:buSzPts val="700"/>
            </a:pPr>
            <a:r>
              <a:rPr lang="en-GB" dirty="0"/>
              <a:t>Delivering gourmet food experiences through elegant meals, recipes, and catering — combining convenience, sophistication, and culinary delight for the modern food lover.</a:t>
            </a:r>
          </a:p>
          <a:p>
            <a:pPr marL="0" lvl="0" indent="0" algn="l" rtl="0">
              <a:lnSpc>
                <a:spcPct val="100000"/>
              </a:lnSpc>
              <a:spcBef>
                <a:spcPts val="0"/>
              </a:spcBef>
              <a:spcAft>
                <a:spcPts val="0"/>
              </a:spcAft>
              <a:buClr>
                <a:srgbClr val="919191"/>
              </a:buClr>
              <a:buSzPts val="700"/>
              <a:buNone/>
            </a:pPr>
            <a:endParaRPr lang="en-GB" dirty="0"/>
          </a:p>
        </p:txBody>
      </p:sp>
      <p:sp>
        <p:nvSpPr>
          <p:cNvPr id="330" name="Google Shape;330;p26"/>
          <p:cNvSpPr txBox="1">
            <a:spLocks noGrp="1"/>
          </p:cNvSpPr>
          <p:nvPr>
            <p:ph type="body" idx="1"/>
          </p:nvPr>
        </p:nvSpPr>
        <p:spPr>
          <a:xfrm>
            <a:off x="5950926" y="4299347"/>
            <a:ext cx="2891100" cy="457200"/>
          </a:xfrm>
          <a:prstGeom prst="rect">
            <a:avLst/>
          </a:prstGeom>
          <a:no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rgbClr val="919191"/>
              </a:buClr>
              <a:buSzPts val="700"/>
              <a:buNone/>
            </a:pPr>
            <a:r>
              <a:rPr lang="en-GB" b="1" dirty="0"/>
              <a:t>Urban food lovers and professionals</a:t>
            </a:r>
            <a:r>
              <a:rPr lang="en-GB" dirty="0"/>
              <a:t> who seek </a:t>
            </a:r>
            <a:r>
              <a:rPr lang="en-GB" b="1" dirty="0"/>
              <a:t>convenience, luxury, and high-quality meals</a:t>
            </a:r>
            <a:r>
              <a:rPr lang="en-GB" dirty="0"/>
              <a:t> at home or at events.</a:t>
            </a:r>
            <a:endParaRPr dirty="0"/>
          </a:p>
        </p:txBody>
      </p:sp>
      <p:sp>
        <p:nvSpPr>
          <p:cNvPr id="2" name="Text Placeholder 1">
            <a:extLst>
              <a:ext uri="{FF2B5EF4-FFF2-40B4-BE49-F238E27FC236}">
                <a16:creationId xmlns:a16="http://schemas.microsoft.com/office/drawing/2014/main" id="{8D9D737B-FE51-9EA6-DB73-E4196F713100}"/>
              </a:ext>
            </a:extLst>
          </p:cNvPr>
          <p:cNvSpPr>
            <a:spLocks noGrp="1" noChangeArrowheads="1"/>
          </p:cNvSpPr>
          <p:nvPr>
            <p:ph type="body" idx="1"/>
          </p:nvPr>
        </p:nvSpPr>
        <p:spPr bwMode="auto">
          <a:xfrm>
            <a:off x="7511562" y="1860268"/>
            <a:ext cx="121333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Order premium gourmet meals online.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Plan elegant catered events.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Discover new gourmet recipes or cooking ideas.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Gift luxury food packages.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Learn culinary techniques and stay inspired.</a:t>
            </a:r>
          </a:p>
        </p:txBody>
      </p:sp>
      <p:sp>
        <p:nvSpPr>
          <p:cNvPr id="3" name="Text Placeholder 2">
            <a:extLst>
              <a:ext uri="{FF2B5EF4-FFF2-40B4-BE49-F238E27FC236}">
                <a16:creationId xmlns:a16="http://schemas.microsoft.com/office/drawing/2014/main" id="{0527EF0E-893E-B10E-9D52-005DFC082D55}"/>
              </a:ext>
            </a:extLst>
          </p:cNvPr>
          <p:cNvSpPr>
            <a:spLocks noGrp="1" noChangeArrowheads="1"/>
          </p:cNvSpPr>
          <p:nvPr>
            <p:ph type="body" idx="1"/>
          </p:nvPr>
        </p:nvSpPr>
        <p:spPr bwMode="auto">
          <a:xfrm rot="1500345">
            <a:off x="5628586" y="2699530"/>
            <a:ext cx="158168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Difficulty finding consistent high-end food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Long delivery times or poor logistics.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Complicated or untrustworthy food ordering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Frustration with impersonal catering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Limited culinary inspiration from other food sites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4" name="Text Placeholder 3">
            <a:extLst>
              <a:ext uri="{FF2B5EF4-FFF2-40B4-BE49-F238E27FC236}">
                <a16:creationId xmlns:a16="http://schemas.microsoft.com/office/drawing/2014/main" id="{B4318A14-E6F6-2EA7-DAAC-40AD21FB5868}"/>
              </a:ext>
            </a:extLst>
          </p:cNvPr>
          <p:cNvSpPr>
            <a:spLocks noGrp="1" noChangeArrowheads="1"/>
          </p:cNvSpPr>
          <p:nvPr>
            <p:ph type="body" idx="1"/>
          </p:nvPr>
        </p:nvSpPr>
        <p:spPr bwMode="auto">
          <a:xfrm>
            <a:off x="5682761" y="1122532"/>
            <a:ext cx="182880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Fast, reliable access to luxurious, gourmet food.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Confidence in elegant presentation and freshness.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Enjoyment of a seamless, aesthetic digital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Personalized recommendations and premium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Hosting events with high-end, worry-free catering.</a:t>
            </a:r>
          </a:p>
        </p:txBody>
      </p:sp>
      <p:sp>
        <p:nvSpPr>
          <p:cNvPr id="5" name="Text Placeholder 4">
            <a:extLst>
              <a:ext uri="{FF2B5EF4-FFF2-40B4-BE49-F238E27FC236}">
                <a16:creationId xmlns:a16="http://schemas.microsoft.com/office/drawing/2014/main" id="{7446CC87-E955-86E9-C041-65F6E3935604}"/>
              </a:ext>
            </a:extLst>
          </p:cNvPr>
          <p:cNvSpPr>
            <a:spLocks noGrp="1" noChangeArrowheads="1"/>
          </p:cNvSpPr>
          <p:nvPr>
            <p:ph type="body" idx="1"/>
          </p:nvPr>
        </p:nvSpPr>
        <p:spPr bwMode="auto">
          <a:xfrm>
            <a:off x="377826" y="1679840"/>
            <a:ext cx="125461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Gourmet food delivery (individual meals or packages).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Elegant catering services for personal and corporate events.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Curated gourmet recipe collections and cooking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Subscription boxes (e.g., chef’s tasting boxes).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Giftable luxury food hampers.</a:t>
            </a:r>
          </a:p>
        </p:txBody>
      </p:sp>
      <p:sp>
        <p:nvSpPr>
          <p:cNvPr id="6" name="Text Placeholder 5">
            <a:extLst>
              <a:ext uri="{FF2B5EF4-FFF2-40B4-BE49-F238E27FC236}">
                <a16:creationId xmlns:a16="http://schemas.microsoft.com/office/drawing/2014/main" id="{7167636D-BBC4-E366-90E2-1D99779B05E9}"/>
              </a:ext>
            </a:extLst>
          </p:cNvPr>
          <p:cNvSpPr>
            <a:spLocks noGrp="1" noChangeArrowheads="1"/>
          </p:cNvSpPr>
          <p:nvPr>
            <p:ph type="body" idx="1"/>
          </p:nvPr>
        </p:nvSpPr>
        <p:spPr bwMode="auto">
          <a:xfrm>
            <a:off x="1583080" y="1122532"/>
            <a:ext cx="272222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Beautiful, user-centric website and mobile UX.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Recipes tailored to elegant, home-cooked dining.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Rewards/loyalty program and personalized meal picks.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Culinary content for education and entertainment.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Social sharing tools and customer showcase features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7" name="Text Placeholder 6">
            <a:extLst>
              <a:ext uri="{FF2B5EF4-FFF2-40B4-BE49-F238E27FC236}">
                <a16:creationId xmlns:a16="http://schemas.microsoft.com/office/drawing/2014/main" id="{A95BA426-8E75-8D03-95CC-CF82AFDB8280}"/>
              </a:ext>
            </a:extLst>
          </p:cNvPr>
          <p:cNvSpPr>
            <a:spLocks noGrp="1" noChangeArrowheads="1"/>
          </p:cNvSpPr>
          <p:nvPr>
            <p:ph type="body" idx="1"/>
          </p:nvPr>
        </p:nvSpPr>
        <p:spPr bwMode="auto">
          <a:xfrm>
            <a:off x="1896575" y="2951637"/>
            <a:ext cx="24048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Verified chefs and premium ingredient sourcing.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Intuitive platform with real-time order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Clear pricing and customizable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Professional staff for catered events.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Strict hygiene and freshness policies.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8" name="Google Shape;338;p27"/>
          <p:cNvSpPr txBox="1">
            <a:spLocks noGrp="1"/>
          </p:cNvSpPr>
          <p:nvPr>
            <p:ph type="body" idx="1"/>
          </p:nvPr>
        </p:nvSpPr>
        <p:spPr>
          <a:xfrm>
            <a:off x="5490796" y="791765"/>
            <a:ext cx="1619100" cy="11478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rgbClr val="919191"/>
              </a:buClr>
              <a:buSzPts val="800"/>
              <a:buNone/>
            </a:pPr>
            <a:r>
              <a:rPr lang="en" sz="800" b="0" i="0" u="none" dirty="0">
                <a:solidFill>
                  <a:srgbClr val="919191"/>
                </a:solidFill>
                <a:latin typeface="Arial"/>
                <a:ea typeface="Arial"/>
                <a:cs typeface="Arial"/>
                <a:sym typeface="Arial"/>
              </a:rPr>
              <a:t>What type of relationship does each of our Customer Segments expect us to establish and maintain with them? Which ones have we established? How are they integrated with the rest of our business model? How costly are they?</a:t>
            </a:r>
            <a:endParaRPr dirty="0"/>
          </a:p>
        </p:txBody>
      </p:sp>
      <p:sp>
        <p:nvSpPr>
          <p:cNvPr id="339" name="Google Shape;339;p27"/>
          <p:cNvSpPr txBox="1">
            <a:spLocks noGrp="1"/>
          </p:cNvSpPr>
          <p:nvPr>
            <p:ph type="body" idx="1"/>
          </p:nvPr>
        </p:nvSpPr>
        <p:spPr>
          <a:xfrm>
            <a:off x="7233138" y="791765"/>
            <a:ext cx="1619100" cy="25800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rgbClr val="919191"/>
              </a:buClr>
              <a:buSzPts val="800"/>
              <a:buNone/>
            </a:pPr>
            <a:r>
              <a:rPr lang="en" sz="800" b="0" i="0" u="none">
                <a:solidFill>
                  <a:srgbClr val="919191"/>
                </a:solidFill>
                <a:latin typeface="Arial"/>
                <a:ea typeface="Arial"/>
                <a:cs typeface="Arial"/>
                <a:sym typeface="Arial"/>
              </a:rPr>
              <a:t>For whom are we creating value? Who are our most important customers? Is our customer base a Mass Market, Niche Market, Segmented, Diversified, Multi-sided Platform</a:t>
            </a:r>
            <a:endParaRPr/>
          </a:p>
        </p:txBody>
      </p:sp>
      <p:sp>
        <p:nvSpPr>
          <p:cNvPr id="341" name="Google Shape;341;p27"/>
          <p:cNvSpPr txBox="1">
            <a:spLocks noGrp="1"/>
          </p:cNvSpPr>
          <p:nvPr>
            <p:ph type="body" idx="1"/>
          </p:nvPr>
        </p:nvSpPr>
        <p:spPr>
          <a:xfrm>
            <a:off x="5493726" y="2224088"/>
            <a:ext cx="1619100" cy="11478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rgbClr val="919191"/>
              </a:buClr>
              <a:buSzPts val="800"/>
              <a:buNone/>
            </a:pPr>
            <a:r>
              <a:rPr lang="en" sz="700" b="0" i="0" u="none">
                <a:solidFill>
                  <a:srgbClr val="919191"/>
                </a:solidFill>
                <a:latin typeface="Arial"/>
                <a:ea typeface="Arial"/>
                <a:cs typeface="Arial"/>
                <a:sym typeface="Arial"/>
              </a:rPr>
              <a:t>Through which Channels do our Customer Segments want to be reached? How are we reaching them now? How are our Channels integrated? Which ones work best? Which ones are most cost-efficient? How are we integrating them with customer routines?</a:t>
            </a:r>
            <a:endParaRPr sz="700"/>
          </a:p>
        </p:txBody>
      </p:sp>
      <p:sp>
        <p:nvSpPr>
          <p:cNvPr id="342" name="Google Shape;342;p27"/>
          <p:cNvSpPr txBox="1">
            <a:spLocks noGrp="1"/>
          </p:cNvSpPr>
          <p:nvPr>
            <p:ph type="body" idx="1"/>
          </p:nvPr>
        </p:nvSpPr>
        <p:spPr>
          <a:xfrm>
            <a:off x="285750" y="3657600"/>
            <a:ext cx="4210200" cy="10860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rgbClr val="919191"/>
              </a:buClr>
              <a:buSzPts val="800"/>
              <a:buNone/>
            </a:pPr>
            <a:r>
              <a:rPr lang="en" sz="700" b="0" i="0" u="none">
                <a:solidFill>
                  <a:srgbClr val="919191"/>
                </a:solidFill>
                <a:latin typeface="Arial"/>
                <a:ea typeface="Arial"/>
                <a:cs typeface="Arial"/>
                <a:sym typeface="Arial"/>
              </a:rPr>
              <a:t>What are the most important costs inherent in our business model? Which Key Resources are most expensive? Which Key Activities are most expensive?</a:t>
            </a:r>
            <a:br>
              <a:rPr lang="en" sz="700" b="0" i="0" u="none">
                <a:solidFill>
                  <a:srgbClr val="919191"/>
                </a:solidFill>
                <a:latin typeface="Arial"/>
                <a:ea typeface="Arial"/>
                <a:cs typeface="Arial"/>
                <a:sym typeface="Arial"/>
              </a:rPr>
            </a:br>
            <a:r>
              <a:rPr lang="en" sz="700" b="0" i="0" u="none">
                <a:solidFill>
                  <a:srgbClr val="919191"/>
                </a:solidFill>
                <a:latin typeface="Arial"/>
                <a:ea typeface="Arial"/>
                <a:cs typeface="Arial"/>
                <a:sym typeface="Arial"/>
              </a:rPr>
              <a:t>                                                                                                                                       IS YOUR BUSINESS MORE: Cost Driven (leanest cost structure, low price value proposition, maximum automation, extensive outsourcing), Value Driven (focused on value creation, premium value proposition).</a:t>
            </a:r>
            <a:br>
              <a:rPr lang="en" sz="700" b="0" i="0" u="none">
                <a:solidFill>
                  <a:srgbClr val="919191"/>
                </a:solidFill>
                <a:latin typeface="Arial"/>
                <a:ea typeface="Arial"/>
                <a:cs typeface="Arial"/>
                <a:sym typeface="Arial"/>
              </a:rPr>
            </a:br>
            <a:r>
              <a:rPr lang="en" sz="700" b="0" i="0" u="none">
                <a:solidFill>
                  <a:srgbClr val="919191"/>
                </a:solidFill>
                <a:latin typeface="Arial"/>
                <a:ea typeface="Arial"/>
                <a:cs typeface="Arial"/>
                <a:sym typeface="Arial"/>
              </a:rPr>
              <a:t>                                                                                                                            SAMPLE CHARACTERISTICS: Fixed Costs (salaries, rents, utilities), Variable costs, Economies of scale, Economies of scope</a:t>
            </a:r>
            <a:endParaRPr sz="700"/>
          </a:p>
        </p:txBody>
      </p:sp>
      <p:sp>
        <p:nvSpPr>
          <p:cNvPr id="343" name="Google Shape;343;p27"/>
          <p:cNvSpPr txBox="1">
            <a:spLocks noGrp="1"/>
          </p:cNvSpPr>
          <p:nvPr>
            <p:ph type="body" idx="1"/>
          </p:nvPr>
        </p:nvSpPr>
        <p:spPr>
          <a:xfrm>
            <a:off x="4667250" y="3657600"/>
            <a:ext cx="4185000" cy="10860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rgbClr val="919191"/>
              </a:buClr>
              <a:buSzPts val="800"/>
              <a:buNone/>
            </a:pPr>
            <a:r>
              <a:rPr lang="en" sz="700" b="0" i="0" u="none">
                <a:solidFill>
                  <a:srgbClr val="919191"/>
                </a:solidFill>
                <a:latin typeface="Arial"/>
                <a:ea typeface="Arial"/>
                <a:cs typeface="Arial"/>
                <a:sym typeface="Arial"/>
              </a:rPr>
              <a:t>For what value are our customers really willing to pay? For what do they currently pay? How are they currently paying? How would they prefer to pay? How much does each Revenue Stream contribute to overall revenues?</a:t>
            </a:r>
            <a:br>
              <a:rPr lang="en" sz="700" b="0" i="0" u="none">
                <a:solidFill>
                  <a:srgbClr val="919191"/>
                </a:solidFill>
                <a:latin typeface="Arial"/>
                <a:ea typeface="Arial"/>
                <a:cs typeface="Arial"/>
                <a:sym typeface="Arial"/>
              </a:rPr>
            </a:br>
            <a:r>
              <a:rPr lang="en" sz="700" b="0" i="0" u="none">
                <a:solidFill>
                  <a:srgbClr val="919191"/>
                </a:solidFill>
                <a:latin typeface="Arial"/>
                <a:ea typeface="Arial"/>
                <a:cs typeface="Arial"/>
                <a:sym typeface="Arial"/>
              </a:rPr>
              <a:t>                                                                                                                             TYPES: Asset sale, Usage fee, Subscription Fees, Lending/Renting/Leasing, Licensing, Brokerage fees, Advertising</a:t>
            </a:r>
            <a:br>
              <a:rPr lang="en" sz="700" b="0" i="0" u="none">
                <a:solidFill>
                  <a:srgbClr val="919191"/>
                </a:solidFill>
                <a:latin typeface="Arial"/>
                <a:ea typeface="Arial"/>
                <a:cs typeface="Arial"/>
                <a:sym typeface="Arial"/>
              </a:rPr>
            </a:br>
            <a:r>
              <a:rPr lang="en" sz="700" b="0" i="0" u="none">
                <a:solidFill>
                  <a:srgbClr val="919191"/>
                </a:solidFill>
                <a:latin typeface="Arial"/>
                <a:ea typeface="Arial"/>
                <a:cs typeface="Arial"/>
                <a:sym typeface="Arial"/>
              </a:rPr>
              <a:t>FIXED PRICING: List Price, Product feature dependent, Customer segment dependent, Volume dependent</a:t>
            </a:r>
            <a:br>
              <a:rPr lang="en" sz="700" b="0" i="0" u="none">
                <a:solidFill>
                  <a:srgbClr val="919191"/>
                </a:solidFill>
                <a:latin typeface="Arial"/>
                <a:ea typeface="Arial"/>
                <a:cs typeface="Arial"/>
                <a:sym typeface="Arial"/>
              </a:rPr>
            </a:br>
            <a:r>
              <a:rPr lang="en" sz="700" b="0" i="0" u="none">
                <a:solidFill>
                  <a:srgbClr val="919191"/>
                </a:solidFill>
                <a:latin typeface="Arial"/>
                <a:ea typeface="Arial"/>
                <a:cs typeface="Arial"/>
                <a:sym typeface="Arial"/>
              </a:rPr>
              <a:t>DYNAMIC PRICING: Negotiation (bargaining), Yield Management, Real-time-Market</a:t>
            </a:r>
            <a:endParaRPr sz="700"/>
          </a:p>
        </p:txBody>
      </p:sp>
      <p:sp>
        <p:nvSpPr>
          <p:cNvPr id="344" name="Google Shape;344;p27"/>
          <p:cNvSpPr txBox="1">
            <a:spLocks noGrp="1"/>
          </p:cNvSpPr>
          <p:nvPr>
            <p:ph type="body" idx="1"/>
          </p:nvPr>
        </p:nvSpPr>
        <p:spPr>
          <a:xfrm>
            <a:off x="3657600" y="285750"/>
            <a:ext cx="1295400" cy="1716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chemeClr val="dk1"/>
              </a:buClr>
              <a:buSzPts val="800"/>
              <a:buNone/>
            </a:pPr>
            <a:r>
              <a:rPr lang="en" sz="800" b="0" i="0" u="none">
                <a:solidFill>
                  <a:schemeClr val="dk1"/>
                </a:solidFill>
                <a:latin typeface="Arial"/>
                <a:ea typeface="Arial"/>
                <a:cs typeface="Arial"/>
                <a:sym typeface="Arial"/>
              </a:rPr>
              <a:t>Startup Name</a:t>
            </a:r>
            <a:endParaRPr/>
          </a:p>
        </p:txBody>
      </p:sp>
      <p:sp>
        <p:nvSpPr>
          <p:cNvPr id="345" name="Google Shape;345;p27"/>
          <p:cNvSpPr txBox="1">
            <a:spLocks noGrp="1"/>
          </p:cNvSpPr>
          <p:nvPr>
            <p:ph type="body" idx="1"/>
          </p:nvPr>
        </p:nvSpPr>
        <p:spPr>
          <a:xfrm>
            <a:off x="5247542" y="285750"/>
            <a:ext cx="1295400" cy="1716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chemeClr val="dk1"/>
              </a:buClr>
              <a:buSzPts val="800"/>
              <a:buNone/>
            </a:pPr>
            <a:r>
              <a:rPr lang="en" sz="800" b="0" i="0" u="none">
                <a:solidFill>
                  <a:schemeClr val="dk1"/>
                </a:solidFill>
                <a:latin typeface="Arial"/>
                <a:ea typeface="Arial"/>
                <a:cs typeface="Arial"/>
                <a:sym typeface="Arial"/>
              </a:rPr>
              <a:t>Name1, Name2, …</a:t>
            </a:r>
            <a:endParaRPr/>
          </a:p>
        </p:txBody>
      </p:sp>
      <p:sp>
        <p:nvSpPr>
          <p:cNvPr id="346" name="Google Shape;346;p27"/>
          <p:cNvSpPr txBox="1">
            <a:spLocks noGrp="1"/>
          </p:cNvSpPr>
          <p:nvPr>
            <p:ph type="body" idx="1"/>
          </p:nvPr>
        </p:nvSpPr>
        <p:spPr>
          <a:xfrm>
            <a:off x="7162800" y="285750"/>
            <a:ext cx="1066800" cy="1716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chemeClr val="dk1"/>
              </a:buClr>
              <a:buSzPts val="800"/>
              <a:buNone/>
            </a:pPr>
            <a:r>
              <a:rPr lang="en" sz="800" b="0" i="0" u="none">
                <a:solidFill>
                  <a:schemeClr val="dk1"/>
                </a:solidFill>
                <a:latin typeface="Arial"/>
                <a:ea typeface="Arial"/>
                <a:cs typeface="Arial"/>
                <a:sym typeface="Arial"/>
              </a:rPr>
              <a:t>DD/MM/YYYY</a:t>
            </a:r>
            <a:endParaRPr/>
          </a:p>
        </p:txBody>
      </p:sp>
      <p:sp>
        <p:nvSpPr>
          <p:cNvPr id="347" name="Google Shape;347;p27"/>
          <p:cNvSpPr txBox="1">
            <a:spLocks noGrp="1"/>
          </p:cNvSpPr>
          <p:nvPr>
            <p:ph type="body" idx="1"/>
          </p:nvPr>
        </p:nvSpPr>
        <p:spPr>
          <a:xfrm>
            <a:off x="8534400" y="285750"/>
            <a:ext cx="381000" cy="171600"/>
          </a:xfrm>
          <a:prstGeom prst="rect">
            <a:avLst/>
          </a:prstGeom>
          <a:solidFill>
            <a:srgbClr val="FFFFFF"/>
          </a:solidFill>
          <a:ln>
            <a:noFill/>
          </a:ln>
        </p:spPr>
        <p:txBody>
          <a:bodyPr spcFirstLastPara="1" wrap="square" lIns="79125" tIns="39550" rIns="79125" bIns="39550" anchor="t" anchorCtr="0">
            <a:noAutofit/>
          </a:bodyPr>
          <a:lstStyle/>
          <a:p>
            <a:pPr marL="0" lvl="0" indent="0" algn="l" rtl="0">
              <a:lnSpc>
                <a:spcPct val="100000"/>
              </a:lnSpc>
              <a:spcBef>
                <a:spcPts val="0"/>
              </a:spcBef>
              <a:spcAft>
                <a:spcPts val="0"/>
              </a:spcAft>
              <a:buClr>
                <a:schemeClr val="dk1"/>
              </a:buClr>
              <a:buSzPts val="800"/>
              <a:buNone/>
            </a:pPr>
            <a:r>
              <a:rPr lang="en" sz="800" b="0" i="0" u="none">
                <a:solidFill>
                  <a:schemeClr val="dk1"/>
                </a:solidFill>
                <a:latin typeface="Arial"/>
                <a:ea typeface="Arial"/>
                <a:cs typeface="Arial"/>
                <a:sym typeface="Arial"/>
              </a:rPr>
              <a:t>X.Y</a:t>
            </a:r>
            <a:endParaRPr/>
          </a:p>
        </p:txBody>
      </p:sp>
      <p:sp>
        <p:nvSpPr>
          <p:cNvPr id="3" name="Text Placeholder 2">
            <a:extLst>
              <a:ext uri="{FF2B5EF4-FFF2-40B4-BE49-F238E27FC236}">
                <a16:creationId xmlns:a16="http://schemas.microsoft.com/office/drawing/2014/main" id="{FE1C75FC-B71C-8D14-6D6E-EC6D7F2D9B15}"/>
              </a:ext>
            </a:extLst>
          </p:cNvPr>
          <p:cNvSpPr>
            <a:spLocks noGrp="1" noChangeArrowheads="1"/>
          </p:cNvSpPr>
          <p:nvPr>
            <p:ph type="body" idx="1"/>
          </p:nvPr>
        </p:nvSpPr>
        <p:spPr bwMode="auto">
          <a:xfrm>
            <a:off x="285750" y="1065676"/>
            <a:ext cx="1494412"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Local gourmet chefs and premium ingredient suppliers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Logistics/delivery service providers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Kitchen and catering equipment vendors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Food bloggers and culinary influencers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Event planners and corporate clients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Online payment gateways</a:t>
            </a:r>
          </a:p>
        </p:txBody>
      </p:sp>
      <p:sp>
        <p:nvSpPr>
          <p:cNvPr id="4" name="Text Placeholder 3">
            <a:extLst>
              <a:ext uri="{FF2B5EF4-FFF2-40B4-BE49-F238E27FC236}">
                <a16:creationId xmlns:a16="http://schemas.microsoft.com/office/drawing/2014/main" id="{AED11055-FF3D-ABAA-2071-334113058D8B}"/>
              </a:ext>
            </a:extLst>
          </p:cNvPr>
          <p:cNvSpPr>
            <a:spLocks noGrp="1" noChangeArrowheads="1"/>
          </p:cNvSpPr>
          <p:nvPr>
            <p:ph type="body" idx="1"/>
          </p:nvPr>
        </p:nvSpPr>
        <p:spPr bwMode="auto">
          <a:xfrm>
            <a:off x="1990273" y="900649"/>
            <a:ext cx="176404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Meal preparation and gourmet food packaging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Platform/app development and maintenance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Logistics coordination and delivery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Content creation: recipes, cooking videos.</a:t>
            </a:r>
          </a:p>
        </p:txBody>
      </p:sp>
      <p:sp>
        <p:nvSpPr>
          <p:cNvPr id="5" name="Text Placeholder 4">
            <a:extLst>
              <a:ext uri="{FF2B5EF4-FFF2-40B4-BE49-F238E27FC236}">
                <a16:creationId xmlns:a16="http://schemas.microsoft.com/office/drawing/2014/main" id="{8E141EFE-3A50-659C-4961-E80ACA4482F7}"/>
              </a:ext>
            </a:extLst>
          </p:cNvPr>
          <p:cNvSpPr>
            <a:spLocks noGrp="1" noChangeArrowheads="1"/>
          </p:cNvSpPr>
          <p:nvPr>
            <p:ph type="body" idx="1"/>
          </p:nvPr>
        </p:nvSpPr>
        <p:spPr bwMode="auto">
          <a:xfrm>
            <a:off x="1990273" y="2074026"/>
            <a:ext cx="176404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Professional kitchen facilities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Culinary talent (chefs, food stylists)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E-commerce website and mobile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High-quality media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Brand and digital presence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Delivery infrastructure and tech integrations</a:t>
            </a:r>
          </a:p>
        </p:txBody>
      </p:sp>
      <p:sp>
        <p:nvSpPr>
          <p:cNvPr id="6" name="Text Placeholder 5">
            <a:extLst>
              <a:ext uri="{FF2B5EF4-FFF2-40B4-BE49-F238E27FC236}">
                <a16:creationId xmlns:a16="http://schemas.microsoft.com/office/drawing/2014/main" id="{737C2BE6-ADE2-AEBF-B2E6-8205E64C483C}"/>
              </a:ext>
            </a:extLst>
          </p:cNvPr>
          <p:cNvSpPr>
            <a:spLocks noGrp="1" noChangeArrowheads="1"/>
          </p:cNvSpPr>
          <p:nvPr>
            <p:ph type="body" idx="1"/>
          </p:nvPr>
        </p:nvSpPr>
        <p:spPr bwMode="auto">
          <a:xfrm>
            <a:off x="3754438" y="1457956"/>
            <a:ext cx="161311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Elegant, gourmet meals delivered conveniently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Personalized, premium catering for events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Curated gourmet recipe library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High-end user experience (online and offline)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Reliable, beautifully presented food service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352" name="Google Shape;352;p28" title="Captura de ecrã 2025-04-29, às 10.21.33.png"/>
          <p:cNvPicPr preferRelativeResize="0"/>
          <p:nvPr/>
        </p:nvPicPr>
        <p:blipFill>
          <a:blip r:embed="rId3">
            <a:alphaModFix/>
          </a:blip>
          <a:stretch>
            <a:fillRect/>
          </a:stretch>
        </p:blipFill>
        <p:spPr>
          <a:xfrm>
            <a:off x="551432" y="0"/>
            <a:ext cx="8041134"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7" name="Google Shape;357;p29" title="Captura de ecrã 2025-04-29, às 10.27.22.png"/>
          <p:cNvPicPr preferRelativeResize="0"/>
          <p:nvPr/>
        </p:nvPicPr>
        <p:blipFill>
          <a:blip r:embed="rId3">
            <a:alphaModFix/>
          </a:blip>
          <a:stretch>
            <a:fillRect/>
          </a:stretch>
        </p:blipFill>
        <p:spPr>
          <a:xfrm>
            <a:off x="152400" y="152400"/>
            <a:ext cx="8839204" cy="474761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Neos Chronos">
      <a:dk1>
        <a:srgbClr val="444444"/>
      </a:dk1>
      <a:lt1>
        <a:srgbClr val="FFFFFF"/>
      </a:lt1>
      <a:dk2>
        <a:srgbClr val="222222"/>
      </a:dk2>
      <a:lt2>
        <a:srgbClr val="F3F3F3"/>
      </a:lt2>
      <a:accent1>
        <a:srgbClr val="669933"/>
      </a:accent1>
      <a:accent2>
        <a:srgbClr val="38BEEA"/>
      </a:accent2>
      <a:accent3>
        <a:srgbClr val="EA38C0"/>
      </a:accent3>
      <a:accent4>
        <a:srgbClr val="EABB38"/>
      </a:accent4>
      <a:accent5>
        <a:srgbClr val="788C92"/>
      </a:accent5>
      <a:accent6>
        <a:srgbClr val="EA6238"/>
      </a:accent6>
      <a:hlink>
        <a:srgbClr val="787828"/>
      </a:hlink>
      <a:folHlink>
        <a:srgbClr val="9AA2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Neos Chronos">
      <a:dk1>
        <a:srgbClr val="444444"/>
      </a:dk1>
      <a:lt1>
        <a:srgbClr val="FFFFFF"/>
      </a:lt1>
      <a:dk2>
        <a:srgbClr val="222222"/>
      </a:dk2>
      <a:lt2>
        <a:srgbClr val="F3F3F3"/>
      </a:lt2>
      <a:accent1>
        <a:srgbClr val="669933"/>
      </a:accent1>
      <a:accent2>
        <a:srgbClr val="38BEEA"/>
      </a:accent2>
      <a:accent3>
        <a:srgbClr val="EA38C0"/>
      </a:accent3>
      <a:accent4>
        <a:srgbClr val="EABB38"/>
      </a:accent4>
      <a:accent5>
        <a:srgbClr val="788C92"/>
      </a:accent5>
      <a:accent6>
        <a:srgbClr val="EA6238"/>
      </a:accent6>
      <a:hlink>
        <a:srgbClr val="787828"/>
      </a:hlink>
      <a:folHlink>
        <a:srgbClr val="9AA2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Neos Chronos">
      <a:dk1>
        <a:srgbClr val="444444"/>
      </a:dk1>
      <a:lt1>
        <a:srgbClr val="FFFFFF"/>
      </a:lt1>
      <a:dk2>
        <a:srgbClr val="222222"/>
      </a:dk2>
      <a:lt2>
        <a:srgbClr val="F3F3F3"/>
      </a:lt2>
      <a:accent1>
        <a:srgbClr val="669933"/>
      </a:accent1>
      <a:accent2>
        <a:srgbClr val="38BEEA"/>
      </a:accent2>
      <a:accent3>
        <a:srgbClr val="EA38C0"/>
      </a:accent3>
      <a:accent4>
        <a:srgbClr val="EABB38"/>
      </a:accent4>
      <a:accent5>
        <a:srgbClr val="788C92"/>
      </a:accent5>
      <a:accent6>
        <a:srgbClr val="EA6238"/>
      </a:accent6>
      <a:hlink>
        <a:srgbClr val="787828"/>
      </a:hlink>
      <a:folHlink>
        <a:srgbClr val="9AA2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Neos Chronos">
      <a:dk1>
        <a:srgbClr val="444444"/>
      </a:dk1>
      <a:lt1>
        <a:srgbClr val="FFFFFF"/>
      </a:lt1>
      <a:dk2>
        <a:srgbClr val="222222"/>
      </a:dk2>
      <a:lt2>
        <a:srgbClr val="F3F3F3"/>
      </a:lt2>
      <a:accent1>
        <a:srgbClr val="669933"/>
      </a:accent1>
      <a:accent2>
        <a:srgbClr val="38BEEA"/>
      </a:accent2>
      <a:accent3>
        <a:srgbClr val="EA38C0"/>
      </a:accent3>
      <a:accent4>
        <a:srgbClr val="EABB38"/>
      </a:accent4>
      <a:accent5>
        <a:srgbClr val="788C92"/>
      </a:accent5>
      <a:accent6>
        <a:srgbClr val="EA6238"/>
      </a:accent6>
      <a:hlink>
        <a:srgbClr val="787828"/>
      </a:hlink>
      <a:folHlink>
        <a:srgbClr val="9AA2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2951</TotalTime>
  <Words>1639</Words>
  <Application>Microsoft Office PowerPoint</Application>
  <PresentationFormat>On-screen Show (16:9)</PresentationFormat>
  <Paragraphs>200</Paragraphs>
  <Slides>8</Slides>
  <Notes>8</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8</vt:i4>
      </vt:variant>
    </vt:vector>
  </HeadingPairs>
  <TitlesOfParts>
    <vt:vector size="16" baseType="lpstr">
      <vt:lpstr>Arial</vt:lpstr>
      <vt:lpstr>Calibri</vt:lpstr>
      <vt:lpstr>Calibri Light</vt:lpstr>
      <vt:lpstr>Office Theme</vt:lpstr>
      <vt:lpstr>Office Theme</vt:lpstr>
      <vt:lpstr>Office Theme</vt:lpstr>
      <vt:lpstr>Office Theme</vt:lpstr>
      <vt:lpstr>Metropolitan</vt:lpstr>
      <vt:lpstr>Web design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Camira Chissico</cp:lastModifiedBy>
  <cp:revision>2</cp:revision>
  <dcterms:modified xsi:type="dcterms:W3CDTF">2025-05-08T11:15:45Z</dcterms:modified>
</cp:coreProperties>
</file>