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4" r:id="rId5"/>
    <p:sldId id="265" r:id="rId6"/>
    <p:sldId id="266" r:id="rId7"/>
    <p:sldId id="258" r:id="rId8"/>
    <p:sldId id="259" r:id="rId9"/>
    <p:sldId id="261" r:id="rId10"/>
    <p:sldId id="262" r:id="rId11"/>
    <p:sldId id="263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CB76E6-AF27-4A95-8803-0323224877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E7DEA8E-D3B3-46B5-A7E2-B62562767B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77AA9BD-A555-4D85-8D57-6D6EED8CC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086D5-D58C-4D52-93ED-2F7865187105}" type="datetimeFigureOut">
              <a:rPr lang="pt-BR" smtClean="0"/>
              <a:t>21/11/2023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40D61E9-1D90-4EC2-8A12-256F07111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53DD522-AEAF-4E7A-AB29-E2B2C4478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8F3C6-F2DA-469F-9B8B-30D570B953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5828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59EE45-645B-4CEA-8117-686241161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CD4589B-5D22-4221-A243-9A803AE870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BA6EFBD-7A78-40E9-989F-B168CBC73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086D5-D58C-4D52-93ED-2F7865187105}" type="datetimeFigureOut">
              <a:rPr lang="pt-BR" smtClean="0"/>
              <a:t>21/11/2023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2476EBB-01FB-41E8-BC84-A753E7671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A8D4F46-CC08-479C-94F8-C3BC90350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8F3C6-F2DA-469F-9B8B-30D570B953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289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B1BF3CA-C4B1-450E-8F1D-106E7D3367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BEBA688-DE52-47F4-B881-BB320E2D60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42EE0CE-CB8F-4CC2-8A99-1D7F1737D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086D5-D58C-4D52-93ED-2F7865187105}" type="datetimeFigureOut">
              <a:rPr lang="pt-BR" smtClean="0"/>
              <a:t>21/11/2023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2E9B6D8-5434-4E24-9264-933C4777E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81F0816-32D4-4212-8E06-23F361E2B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8F3C6-F2DA-469F-9B8B-30D570B953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9127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530021-A755-40E2-9FDC-D8094A0A2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9158EC9-019C-4CCF-82E7-64851E95E3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E11EB45-7B59-432D-B653-17D3A7444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086D5-D58C-4D52-93ED-2F7865187105}" type="datetimeFigureOut">
              <a:rPr lang="pt-BR" smtClean="0"/>
              <a:t>21/11/2023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31C587B-C735-45BD-9FE0-BEE0B3466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D0C9FE2-3530-4E60-A169-CBD990856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8F3C6-F2DA-469F-9B8B-30D570B953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3316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9D62A9-4427-40B1-8CCE-0A22941CA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70ED6D0-88FD-48E5-B86C-F284D8EC49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BF71B75-A884-482A-B506-1B78FA8DF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086D5-D58C-4D52-93ED-2F7865187105}" type="datetimeFigureOut">
              <a:rPr lang="pt-BR" smtClean="0"/>
              <a:t>21/11/2023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59F84FD-B557-4568-B7D6-B84EAF0A7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518AE2A-425F-4EA5-B2ED-49D750475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8F3C6-F2DA-469F-9B8B-30D570B953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3262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759A6A-CB3C-4135-8EA6-CA90FE2EB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54AE0AA-C7CC-4128-94A8-353D4E5603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8FD76C5-8214-42CC-9545-40A6FDAC80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AC00E53-D7EF-4F66-99AB-859FE7675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086D5-D58C-4D52-93ED-2F7865187105}" type="datetimeFigureOut">
              <a:rPr lang="pt-BR" smtClean="0"/>
              <a:t>21/11/2023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72BF123-1BE2-44C3-8A32-28DF6A1F5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A7D934A-27EA-42DA-8D63-BDCD6F7F6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8F3C6-F2DA-469F-9B8B-30D570B953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5538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3A19BD-52A6-436E-9970-78202C201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B7AE015-DE98-4D80-8BF7-884851A434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F801BB0-2008-4CAD-BD45-A0A969E3F7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4F43CCF-7249-4588-85BA-4ED7E686A9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BBB007E-5922-4978-BDA3-7405B7F512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1DE351F-1A32-47A9-97A5-E2A6904FB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086D5-D58C-4D52-93ED-2F7865187105}" type="datetimeFigureOut">
              <a:rPr lang="pt-BR" smtClean="0"/>
              <a:t>21/11/2023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3F699F7-A1E9-48A7-B82D-58E8ABD9A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A33A43D-A483-40A3-B202-8EE350E40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8F3C6-F2DA-469F-9B8B-30D570B953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7538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A856A0-8576-463C-A254-56B506E02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910B417-C866-437A-87E3-9BEDC3434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086D5-D58C-4D52-93ED-2F7865187105}" type="datetimeFigureOut">
              <a:rPr lang="pt-BR" smtClean="0"/>
              <a:t>21/11/2023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2DFEFE0-DC97-49CF-B838-6CD5AEFE9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DAAE5CC-11D6-43E5-B180-F0ECAD92A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8F3C6-F2DA-469F-9B8B-30D570B953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6515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709E476A-C39F-43CB-B724-EE00802EF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086D5-D58C-4D52-93ED-2F7865187105}" type="datetimeFigureOut">
              <a:rPr lang="pt-BR" smtClean="0"/>
              <a:t>21/11/2023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946CD94-1C9B-4E4C-B5F8-05132EE5E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B163A99-666E-4AB6-9A0A-3E5854985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8F3C6-F2DA-469F-9B8B-30D570B953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0046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04D247-8346-495C-A533-32D8BBA5B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31C5B1B-36C8-4C8E-A581-AC0190BD00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5635D87-BAC9-4D85-8894-6D99692BAB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3C68062-2320-44D1-9EC9-209B8FB1F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086D5-D58C-4D52-93ED-2F7865187105}" type="datetimeFigureOut">
              <a:rPr lang="pt-BR" smtClean="0"/>
              <a:t>21/11/2023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51E6B98-0C13-4FFB-B1F0-ACA257766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2B383B4-A071-4079-B0D4-80EAD7356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8F3C6-F2DA-469F-9B8B-30D570B953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5519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DFCF21-A4CE-46B6-9CE4-257CB6CF6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492B4473-A5FF-46F0-8496-E08BD7508D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68143BF-4120-4081-8603-452D42074D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50DF12A-0146-4803-9519-6D8DBA7E8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086D5-D58C-4D52-93ED-2F7865187105}" type="datetimeFigureOut">
              <a:rPr lang="pt-BR" smtClean="0"/>
              <a:t>21/11/2023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6FDE3E3-6E40-467B-AB13-27C1BB280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0DC4405-51CB-4A7B-80B3-1CAB2B57E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8F3C6-F2DA-469F-9B8B-30D570B953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7960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F7E9F03-1F20-438B-83C8-E2C0543F7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722D84A-E490-4210-B493-A19690A131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DA0A5E3-D218-41B6-A7CA-12D6719C78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5086D5-D58C-4D52-93ED-2F7865187105}" type="datetimeFigureOut">
              <a:rPr lang="pt-BR" smtClean="0"/>
              <a:t>21/11/2023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502AA81-B3EA-42F8-BCE1-B4F38889F3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EEF9859-2798-4FB7-ACDD-E82412173C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A8F3C6-F2DA-469F-9B8B-30D570B953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810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2B5E8E-057C-4F32-913F-CFF911C04E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10637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pt-BR" dirty="0"/>
              <a:t>POO</a:t>
            </a:r>
            <a:br>
              <a:rPr lang="pt-BR" dirty="0"/>
            </a:br>
            <a:r>
              <a:rPr lang="pt-BR" dirty="0"/>
              <a:t>(Programação Orientada a Objeto)</a:t>
            </a:r>
          </a:p>
        </p:txBody>
      </p:sp>
    </p:spTree>
    <p:extLst>
      <p:ext uri="{BB962C8B-B14F-4D97-AF65-F5344CB8AC3E}">
        <p14:creationId xmlns:p14="http://schemas.microsoft.com/office/powerpoint/2010/main" val="4852208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94D647-380E-41AB-A1CB-ED172684E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D43DEFA-559B-416D-BEB0-3598194B6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58874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45352B-D857-4D0D-9C1F-9C5BEEBD1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CC76DED-0143-46C3-9575-020A478709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1729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71B6BD-FE8E-4D74-9226-10A43BFEC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931126" cy="836023"/>
          </a:xfrm>
        </p:spPr>
        <p:txBody>
          <a:bodyPr>
            <a:normAutofit fontScale="90000"/>
          </a:bodyPr>
          <a:lstStyle/>
          <a:p>
            <a:r>
              <a:rPr lang="pt-BR" b="1" u="sng" dirty="0"/>
              <a:t>Classes</a:t>
            </a:r>
            <a:br>
              <a:rPr lang="pt-BR" b="1" dirty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1D46F89-58C1-4761-9B46-C2AB6A1E50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4960"/>
            <a:ext cx="10515600" cy="459200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Uma Classe é uma descrição de um conjunto de objetos que compartilham os mesmos atributos, operações, relacionamentos e semântica.</a:t>
            </a:r>
          </a:p>
          <a:p>
            <a:pPr marL="0" indent="0">
              <a:buNone/>
            </a:pP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Características:</a:t>
            </a:r>
          </a:p>
          <a:p>
            <a:pPr marL="0" indent="0">
              <a:buNone/>
            </a:pPr>
            <a:endParaRPr lang="pt-B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pt-BR" u="sng" dirty="0">
                <a:latin typeface="Calibri" panose="020F0502020204030204" pitchFamily="34" charset="0"/>
                <a:cs typeface="Calibri" panose="020F0502020204030204" pitchFamily="34" charset="0"/>
              </a:rPr>
              <a:t>Nome</a:t>
            </a: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 - Diferencie das outras classes.</a:t>
            </a:r>
            <a:b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u="sng" dirty="0">
                <a:latin typeface="Calibri" panose="020F0502020204030204" pitchFamily="34" charset="0"/>
                <a:cs typeface="Calibri" panose="020F0502020204030204" pitchFamily="34" charset="0"/>
              </a:rPr>
              <a:t>Atributos</a:t>
            </a: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 - Propriedades que descrevem um intervalo de</a:t>
            </a:r>
            <a:b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valores que as instâncias da classe podem apresentar. Abstraem os tipos de dados ou estados que os objetos de uma classe Podem abranger.</a:t>
            </a:r>
          </a:p>
          <a:p>
            <a:pPr marL="0" indent="0">
              <a:buNone/>
            </a:pPr>
            <a:b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u="sng" dirty="0">
                <a:latin typeface="Calibri" panose="020F0502020204030204" pitchFamily="34" charset="0"/>
                <a:cs typeface="Calibri" panose="020F0502020204030204" pitchFamily="34" charset="0"/>
              </a:rPr>
              <a:t>Operações (métodos) </a:t>
            </a: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- Implementam serviços que podem Ser solicitados por algum objeto da classe para modificar o comportamento. Abstraem algo que pode ser feito com um objeto. Algumas vezes, a chamada a uma operação de um objeto altera os Atributos ou o estado do mesmo.</a:t>
            </a:r>
          </a:p>
          <a:p>
            <a:pPr marL="0" indent="0">
              <a:buNone/>
            </a:pPr>
            <a:endParaRPr lang="pt-B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pt-BR" u="sng" dirty="0">
                <a:latin typeface="Calibri" panose="020F0502020204030204" pitchFamily="34" charset="0"/>
                <a:cs typeface="Calibri" panose="020F0502020204030204" pitchFamily="34" charset="0"/>
              </a:rPr>
              <a:t>Definição</a:t>
            </a: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: Representação de um conjunto de objetos do mundo real.</a:t>
            </a:r>
          </a:p>
          <a:p>
            <a:pPr marL="0" indent="0">
              <a:buNone/>
            </a:pPr>
            <a:endParaRPr lang="pt-B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pt-B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51431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E9A2F303-5A7C-49B9-91B5-606A056B38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843240"/>
            <a:ext cx="871950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A0A23"/>
                </a:solidFill>
                <a:effectLst/>
                <a:latin typeface="Lato"/>
              </a:rPr>
              <a:t>O exemplo a seguir é um uso geral de uma </a:t>
            </a:r>
            <a:r>
              <a:rPr kumimoji="0" lang="pt-BR" altLang="pt-BR" sz="2400" b="0" i="0" u="none" strike="noStrike" cap="none" normalizeH="0" baseline="0" dirty="0" err="1">
                <a:ln>
                  <a:noFill/>
                </a:ln>
                <a:solidFill>
                  <a:srgbClr val="0A0A23"/>
                </a:solidFill>
                <a:effectLst/>
                <a:latin typeface="Roboto Mono"/>
              </a:rPr>
              <a:t>class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A0A23"/>
                </a:solidFill>
                <a:effectLst/>
                <a:latin typeface="Lato"/>
              </a:rPr>
              <a:t> em </a:t>
            </a:r>
            <a:r>
              <a:rPr kumimoji="0" lang="pt-BR" altLang="pt-BR" sz="2400" b="0" i="0" u="none" strike="noStrike" cap="none" normalizeH="0" baseline="0" dirty="0" err="1">
                <a:ln>
                  <a:noFill/>
                </a:ln>
                <a:solidFill>
                  <a:srgbClr val="0A0A23"/>
                </a:solidFill>
                <a:effectLst/>
                <a:latin typeface="Lato"/>
              </a:rPr>
              <a:t>JavaScript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A0A23"/>
                </a:solidFill>
                <a:effectLst/>
                <a:latin typeface="Lato"/>
              </a:rPr>
              <a:t>: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pt-BR" altLang="pt-B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D744772D-0746-471C-9E84-E985E0BB3A8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405074" y="1920895"/>
            <a:ext cx="3585754" cy="3016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400" b="0" i="0" u="none" strike="noStrike" cap="none" normalizeH="0" baseline="0" dirty="0" err="1">
                <a:ln>
                  <a:noFill/>
                </a:ln>
                <a:solidFill>
                  <a:srgbClr val="0077AA"/>
                </a:solidFill>
                <a:effectLst/>
              </a:rPr>
              <a:t>class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 </a:t>
            </a:r>
            <a:r>
              <a:rPr kumimoji="0" lang="pt-BR" altLang="pt-BR" sz="14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</a:rPr>
              <a:t>Animals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 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</a:rPr>
              <a:t>{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1400" dirty="0">
                <a:solidFill>
                  <a:srgbClr val="DD4A68"/>
                </a:solidFill>
              </a:rPr>
              <a:t>         </a:t>
            </a:r>
            <a:r>
              <a:rPr kumimoji="0" lang="pt-BR" altLang="pt-BR" sz="14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</a:rPr>
              <a:t>constructor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</a:rPr>
              <a:t>(</a:t>
            </a:r>
            <a:r>
              <a:rPr kumimoji="0" lang="pt-BR" altLang="pt-B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</a:rPr>
              <a:t>name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</a:rPr>
              <a:t>,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 </a:t>
            </a:r>
            <a:r>
              <a:rPr kumimoji="0" lang="pt-BR" altLang="pt-B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</a:rPr>
              <a:t>specie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</a:rPr>
              <a:t>)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 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</a:rPr>
              <a:t>{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</a:rPr>
              <a:t>                  this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</a:rPr>
              <a:t>.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name 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9A6E3A"/>
                </a:solidFill>
                <a:effectLst/>
              </a:rPr>
              <a:t>=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 </a:t>
            </a:r>
            <a:r>
              <a:rPr kumimoji="0" lang="pt-BR" altLang="pt-B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</a:rPr>
              <a:t>name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</a:rPr>
              <a:t>;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</a:rPr>
              <a:t>                  </a:t>
            </a:r>
            <a:r>
              <a:rPr kumimoji="0" lang="pt-BR" altLang="pt-BR" sz="1400" b="0" i="0" u="none" strike="noStrike" cap="none" normalizeH="0" baseline="0" dirty="0" err="1">
                <a:ln>
                  <a:noFill/>
                </a:ln>
                <a:solidFill>
                  <a:srgbClr val="0077AA"/>
                </a:solidFill>
                <a:effectLst/>
              </a:rPr>
              <a:t>this</a:t>
            </a:r>
            <a:r>
              <a:rPr kumimoji="0" lang="pt-BR" altLang="pt-BR" sz="14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</a:rPr>
              <a:t>.</a:t>
            </a:r>
            <a:r>
              <a:rPr kumimoji="0" lang="pt-BR" altLang="pt-B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</a:rPr>
              <a:t>specie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 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9A6E3A"/>
                </a:solidFill>
                <a:effectLst/>
              </a:rPr>
              <a:t>=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 </a:t>
            </a:r>
            <a:r>
              <a:rPr kumimoji="0" lang="pt-BR" altLang="pt-B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</a:rPr>
              <a:t>specie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</a:rPr>
              <a:t>;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1400" dirty="0">
                <a:solidFill>
                  <a:srgbClr val="000000"/>
                </a:solidFill>
              </a:rPr>
              <a:t>    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</a:rPr>
              <a:t>}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DD4A68"/>
                </a:solidFill>
                <a:effectLst/>
              </a:rPr>
              <a:t>          </a:t>
            </a:r>
            <a:r>
              <a:rPr kumimoji="0" lang="pt-BR" altLang="pt-BR" sz="14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</a:rPr>
              <a:t>sing</a:t>
            </a:r>
            <a:r>
              <a:rPr lang="pt-BR" altLang="pt-BR" sz="1400" dirty="0">
                <a:solidFill>
                  <a:srgbClr val="999999"/>
                </a:solidFill>
              </a:rPr>
              <a:t>()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 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       </a:t>
            </a:r>
            <a:r>
              <a:rPr kumimoji="0" lang="pt-BR" altLang="pt-BR" sz="1400" b="0" i="0" u="none" strike="noStrike" cap="none" normalizeH="0" baseline="0" dirty="0" err="1">
                <a:ln>
                  <a:noFill/>
                </a:ln>
                <a:solidFill>
                  <a:srgbClr val="0077AA"/>
                </a:solidFill>
                <a:effectLst/>
              </a:rPr>
              <a:t>return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 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</a:rPr>
              <a:t>`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</a:rPr>
              <a:t>${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</a:rPr>
              <a:t>this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</a:rPr>
              <a:t>.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name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</a:rPr>
              <a:t>}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</a:rPr>
              <a:t> </a:t>
            </a:r>
            <a:r>
              <a:rPr kumimoji="0" lang="pt-BR" altLang="pt-BR" sz="1400" b="0" i="0" u="none" strike="noStrike" cap="none" normalizeH="0" baseline="0" dirty="0" err="1">
                <a:ln>
                  <a:noFill/>
                </a:ln>
                <a:solidFill>
                  <a:srgbClr val="669900"/>
                </a:solidFill>
                <a:effectLst/>
              </a:rPr>
              <a:t>can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</a:rPr>
              <a:t> </a:t>
            </a:r>
            <a:r>
              <a:rPr kumimoji="0" lang="pt-BR" altLang="pt-BR" sz="1400" b="0" i="0" u="none" strike="noStrike" cap="none" normalizeH="0" baseline="0" dirty="0" err="1">
                <a:ln>
                  <a:noFill/>
                </a:ln>
                <a:solidFill>
                  <a:srgbClr val="669900"/>
                </a:solidFill>
                <a:effectLst/>
              </a:rPr>
              <a:t>sing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</a:rPr>
              <a:t>` 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</a:rPr>
              <a:t>;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</a:rPr>
              <a:t>         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DD4A68"/>
                </a:solidFill>
                <a:effectLst/>
              </a:rPr>
              <a:t>          dance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</a:rPr>
              <a:t>()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 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</a:rPr>
              <a:t>{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</a:rPr>
              <a:t>                 </a:t>
            </a:r>
            <a:r>
              <a:rPr kumimoji="0" lang="pt-BR" altLang="pt-BR" sz="1400" b="0" i="0" u="none" strike="noStrike" cap="none" normalizeH="0" baseline="0" dirty="0" err="1">
                <a:ln>
                  <a:noFill/>
                </a:ln>
                <a:solidFill>
                  <a:srgbClr val="0077AA"/>
                </a:solidFill>
                <a:effectLst/>
              </a:rPr>
              <a:t>return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 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</a:rPr>
              <a:t>`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</a:rPr>
              <a:t>${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</a:rPr>
              <a:t>this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</a:rPr>
              <a:t>.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name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</a:rPr>
              <a:t>}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</a:rPr>
              <a:t> </a:t>
            </a:r>
            <a:r>
              <a:rPr kumimoji="0" lang="pt-BR" altLang="pt-BR" sz="1400" b="0" i="0" u="none" strike="noStrike" cap="none" normalizeH="0" baseline="0" dirty="0" err="1">
                <a:ln>
                  <a:noFill/>
                </a:ln>
                <a:solidFill>
                  <a:srgbClr val="669900"/>
                </a:solidFill>
                <a:effectLst/>
              </a:rPr>
              <a:t>can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</a:rPr>
              <a:t> dance` 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</a:rPr>
              <a:t>;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1400" dirty="0">
                <a:solidFill>
                  <a:srgbClr val="000000"/>
                </a:solidFill>
              </a:rPr>
              <a:t>    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</a:rPr>
              <a:t>}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</a:rPr>
              <a:t>}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400" b="0" i="0" u="none" strike="noStrike" cap="none" normalizeH="0" baseline="0" dirty="0" err="1">
                <a:ln>
                  <a:noFill/>
                </a:ln>
                <a:solidFill>
                  <a:srgbClr val="0077AA"/>
                </a:solidFill>
                <a:effectLst/>
              </a:rPr>
              <a:t>let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 bingo 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9A6E3A"/>
                </a:solidFill>
                <a:effectLst/>
              </a:rPr>
              <a:t>=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 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</a:rPr>
              <a:t>new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 </a:t>
            </a:r>
            <a:r>
              <a:rPr kumimoji="0" lang="pt-BR" altLang="pt-BR" sz="14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</a:rPr>
              <a:t>Animals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</a:rPr>
              <a:t>(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</a:rPr>
              <a:t>"Bingo"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</a:rPr>
              <a:t>,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 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</a:rPr>
              <a:t>"</a:t>
            </a:r>
            <a:r>
              <a:rPr kumimoji="0" lang="pt-BR" altLang="pt-BR" sz="1400" b="0" i="0" u="none" strike="noStrike" cap="none" normalizeH="0" baseline="0" dirty="0" err="1">
                <a:ln>
                  <a:noFill/>
                </a:ln>
                <a:solidFill>
                  <a:srgbClr val="669900"/>
                </a:solidFill>
                <a:effectLst/>
              </a:rPr>
              <a:t>Hairy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</a:rPr>
              <a:t>"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 console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</a:rPr>
              <a:t>.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DD4A68"/>
                </a:solidFill>
                <a:effectLst/>
              </a:rPr>
              <a:t>log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</a:rPr>
              <a:t>(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bingo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</a:rPr>
              <a:t>);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69871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C8775A-9BC4-4813-8D57-872243521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Classe Interna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2F7A940-64E1-498C-9177-12A889748B6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418908" y="774392"/>
            <a:ext cx="3886770" cy="5482240"/>
          </a:xfrm>
          <a:prstGeom prst="rect">
            <a:avLst/>
          </a:prstGeom>
          <a:solidFill>
            <a:srgbClr val="EEEE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952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400" i="0" u="none" strike="noStrike" cap="none" normalizeH="0" baseline="0" dirty="0" err="1">
                <a:ln>
                  <a:noFill/>
                </a:ln>
                <a:solidFill>
                  <a:srgbClr val="111111"/>
                </a:solidFill>
                <a:effectLst/>
              </a:rPr>
              <a:t>class</a:t>
            </a:r>
            <a:r>
              <a:rPr kumimoji="0" lang="pt-BR" altLang="pt-BR" sz="140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</a:rPr>
              <a:t> </a:t>
            </a:r>
            <a:r>
              <a:rPr kumimoji="0" lang="pt-BR" altLang="pt-BR" sz="1400" i="0" u="none" strike="noStrike" cap="none" normalizeH="0" baseline="0" dirty="0" err="1">
                <a:ln>
                  <a:noFill/>
                </a:ln>
                <a:solidFill>
                  <a:srgbClr val="445588"/>
                </a:solidFill>
                <a:effectLst/>
              </a:rPr>
              <a:t>ClasseExterna</a:t>
            </a:r>
            <a:r>
              <a:rPr kumimoji="0" lang="pt-BR" altLang="pt-BR" sz="140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</a:rPr>
              <a:t> </a:t>
            </a:r>
            <a:r>
              <a:rPr kumimoji="0" lang="pt-BR" altLang="pt-BR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1400" dirty="0"/>
              <a:t>           </a:t>
            </a:r>
            <a:r>
              <a:rPr kumimoji="0" lang="pt-BR" altLang="pt-BR" sz="140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</a:rPr>
              <a:t> </a:t>
            </a:r>
            <a:r>
              <a:rPr kumimoji="0" lang="pt-BR" altLang="pt-BR" sz="1400" i="0" u="none" strike="noStrike" cap="none" normalizeH="0" baseline="0" dirty="0" err="1">
                <a:ln>
                  <a:noFill/>
                </a:ln>
                <a:solidFill>
                  <a:srgbClr val="111111"/>
                </a:solidFill>
                <a:effectLst/>
              </a:rPr>
              <a:t>private</a:t>
            </a:r>
            <a:r>
              <a:rPr kumimoji="0" lang="pt-BR" altLang="pt-BR" sz="140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</a:rPr>
              <a:t> </a:t>
            </a:r>
            <a:r>
              <a:rPr kumimoji="0" lang="pt-BR" altLang="pt-BR" sz="1400" i="0" u="none" strike="noStrike" cap="none" normalizeH="0" baseline="0" dirty="0" err="1">
                <a:ln>
                  <a:noFill/>
                </a:ln>
                <a:solidFill>
                  <a:srgbClr val="445588"/>
                </a:solidFill>
                <a:effectLst/>
              </a:rPr>
              <a:t>int</a:t>
            </a:r>
            <a:r>
              <a:rPr kumimoji="0" lang="pt-BR" altLang="pt-BR" sz="140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</a:rPr>
              <a:t> </a:t>
            </a:r>
            <a:r>
              <a:rPr kumimoji="0" lang="pt-BR" altLang="pt-BR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x;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altLang="pt-BR" sz="14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40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</a:rPr>
              <a:t>            </a:t>
            </a:r>
            <a:r>
              <a:rPr kumimoji="0" lang="pt-BR" altLang="pt-BR" sz="1400" i="0" u="none" strike="noStrike" cap="none" normalizeH="0" baseline="0" dirty="0" err="1">
                <a:ln>
                  <a:noFill/>
                </a:ln>
                <a:solidFill>
                  <a:srgbClr val="111111"/>
                </a:solidFill>
                <a:effectLst/>
              </a:rPr>
              <a:t>public</a:t>
            </a:r>
            <a:r>
              <a:rPr kumimoji="0" lang="pt-BR" altLang="pt-BR" sz="140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</a:rPr>
              <a:t> </a:t>
            </a:r>
            <a:r>
              <a:rPr kumimoji="0" lang="pt-BR" altLang="pt-BR" sz="1400" i="0" u="none" strike="noStrike" cap="none" normalizeH="0" baseline="0" dirty="0" err="1">
                <a:ln>
                  <a:noFill/>
                </a:ln>
                <a:solidFill>
                  <a:srgbClr val="990000"/>
                </a:solidFill>
                <a:effectLst/>
              </a:rPr>
              <a:t>ClasseExterna</a:t>
            </a:r>
            <a:r>
              <a:rPr kumimoji="0" lang="pt-BR" altLang="pt-BR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kumimoji="0" lang="pt-BR" altLang="pt-BR" sz="1400" i="0" u="none" strike="noStrike" cap="none" normalizeH="0" baseline="0" dirty="0" err="1">
                <a:ln>
                  <a:noFill/>
                </a:ln>
                <a:solidFill>
                  <a:srgbClr val="445588"/>
                </a:solidFill>
                <a:effectLst/>
              </a:rPr>
              <a:t>int</a:t>
            </a:r>
            <a:r>
              <a:rPr kumimoji="0" lang="pt-BR" altLang="pt-BR" sz="140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</a:rPr>
              <a:t> </a:t>
            </a:r>
            <a:r>
              <a:rPr kumimoji="0" lang="pt-BR" altLang="pt-BR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valor)</a:t>
            </a:r>
            <a:r>
              <a:rPr kumimoji="0" lang="pt-BR" altLang="pt-BR" sz="140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</a:rPr>
              <a:t> </a:t>
            </a:r>
            <a:r>
              <a:rPr kumimoji="0" lang="pt-BR" altLang="pt-BR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{</a:t>
            </a:r>
            <a:r>
              <a:rPr kumimoji="0" lang="pt-BR" altLang="pt-BR" sz="140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                   x</a:t>
            </a:r>
            <a:r>
              <a:rPr kumimoji="0" lang="pt-BR" altLang="pt-BR" sz="140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</a:rPr>
              <a:t> </a:t>
            </a:r>
            <a:r>
              <a:rPr kumimoji="0" lang="pt-BR" altLang="pt-BR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=</a:t>
            </a:r>
            <a:r>
              <a:rPr kumimoji="0" lang="pt-BR" altLang="pt-BR" sz="140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</a:rPr>
              <a:t> </a:t>
            </a:r>
            <a:r>
              <a:rPr kumimoji="0" lang="pt-BR" altLang="pt-BR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valor;</a:t>
            </a:r>
            <a:r>
              <a:rPr kumimoji="0" lang="pt-BR" altLang="pt-BR" sz="140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           }</a:t>
            </a:r>
            <a:r>
              <a:rPr kumimoji="0" lang="pt-BR" altLang="pt-BR" sz="140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40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</a:rPr>
              <a:t>            </a:t>
            </a:r>
            <a:r>
              <a:rPr kumimoji="0" lang="pt-BR" altLang="pt-BR" sz="1400" i="0" u="none" strike="noStrike" cap="none" normalizeH="0" baseline="0" dirty="0" err="1">
                <a:ln>
                  <a:noFill/>
                </a:ln>
                <a:solidFill>
                  <a:srgbClr val="111111"/>
                </a:solidFill>
                <a:effectLst/>
              </a:rPr>
              <a:t>public</a:t>
            </a:r>
            <a:r>
              <a:rPr kumimoji="0" lang="pt-BR" altLang="pt-BR" sz="140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</a:rPr>
              <a:t> </a:t>
            </a:r>
            <a:r>
              <a:rPr kumimoji="0" lang="pt-BR" altLang="pt-BR" sz="1400" i="0" u="none" strike="noStrike" cap="none" normalizeH="0" baseline="0" dirty="0" err="1">
                <a:ln>
                  <a:noFill/>
                </a:ln>
                <a:solidFill>
                  <a:srgbClr val="445588"/>
                </a:solidFill>
                <a:effectLst/>
              </a:rPr>
              <a:t>void</a:t>
            </a:r>
            <a:r>
              <a:rPr kumimoji="0" lang="pt-BR" altLang="pt-BR" sz="140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</a:rPr>
              <a:t> </a:t>
            </a:r>
            <a:r>
              <a:rPr kumimoji="0" lang="pt-BR" altLang="pt-BR" sz="1400" i="0" u="none" strike="noStrike" cap="none" normalizeH="0" baseline="0" dirty="0">
                <a:ln>
                  <a:noFill/>
                </a:ln>
                <a:solidFill>
                  <a:srgbClr val="990000"/>
                </a:solidFill>
                <a:effectLst/>
              </a:rPr>
              <a:t>roda</a:t>
            </a:r>
            <a:r>
              <a:rPr kumimoji="0" lang="pt-BR" altLang="pt-BR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()</a:t>
            </a:r>
            <a:r>
              <a:rPr kumimoji="0" lang="pt-BR" altLang="pt-BR" sz="140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</a:rPr>
              <a:t> </a:t>
            </a:r>
            <a:r>
              <a:rPr kumimoji="0" lang="pt-BR" altLang="pt-BR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{</a:t>
            </a:r>
            <a:r>
              <a:rPr kumimoji="0" lang="pt-BR" altLang="pt-BR" sz="140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400" i="0" u="none" strike="noStrike" cap="none" normalizeH="0" baseline="0" dirty="0">
                <a:ln>
                  <a:noFill/>
                </a:ln>
                <a:solidFill>
                  <a:srgbClr val="445588"/>
                </a:solidFill>
                <a:effectLst/>
              </a:rPr>
              <a:t>                      </a:t>
            </a:r>
            <a:r>
              <a:rPr kumimoji="0" lang="pt-BR" altLang="pt-BR" sz="1400" i="0" u="none" strike="noStrike" cap="none" normalizeH="0" baseline="0" dirty="0" err="1">
                <a:ln>
                  <a:noFill/>
                </a:ln>
                <a:solidFill>
                  <a:srgbClr val="445588"/>
                </a:solidFill>
                <a:effectLst/>
              </a:rPr>
              <a:t>ClasseInterna</a:t>
            </a:r>
            <a:r>
              <a:rPr kumimoji="0" lang="pt-BR" altLang="pt-BR" sz="140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</a:rPr>
              <a:t> </a:t>
            </a:r>
            <a:r>
              <a:rPr kumimoji="0" lang="pt-BR" altLang="pt-BR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ci</a:t>
            </a:r>
            <a:r>
              <a:rPr kumimoji="0" lang="pt-BR" altLang="pt-BR" sz="140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</a:rPr>
              <a:t> </a:t>
            </a:r>
            <a:r>
              <a:rPr kumimoji="0" lang="pt-BR" altLang="pt-BR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=</a:t>
            </a:r>
            <a:r>
              <a:rPr kumimoji="0" lang="pt-BR" altLang="pt-BR" sz="140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</a:rPr>
              <a:t> new </a:t>
            </a:r>
            <a:r>
              <a:rPr kumimoji="0" lang="pt-BR" altLang="pt-BR" sz="1400" i="0" u="none" strike="noStrike" cap="none" normalizeH="0" baseline="0" dirty="0" err="1">
                <a:ln>
                  <a:noFill/>
                </a:ln>
                <a:solidFill>
                  <a:srgbClr val="445588"/>
                </a:solidFill>
                <a:effectLst/>
              </a:rPr>
              <a:t>ClasseInterna</a:t>
            </a:r>
            <a:r>
              <a:rPr kumimoji="0" lang="pt-BR" altLang="pt-BR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40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</a:rPr>
              <a:t>                      </a:t>
            </a:r>
            <a:r>
              <a:rPr kumimoji="0" lang="pt-BR" altLang="pt-BR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ci.</a:t>
            </a:r>
            <a:r>
              <a:rPr kumimoji="0" lang="pt-BR" altLang="pt-BR" sz="1400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</a:rPr>
              <a:t>imprimeX</a:t>
            </a:r>
            <a:r>
              <a:rPr kumimoji="0" lang="pt-BR" altLang="pt-BR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40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</a:rPr>
              <a:t>            </a:t>
            </a:r>
            <a:r>
              <a:rPr kumimoji="0" lang="pt-BR" altLang="pt-BR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40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</a:rPr>
              <a:t>            </a:t>
            </a:r>
            <a:r>
              <a:rPr kumimoji="0" lang="pt-BR" altLang="pt-BR" sz="1400" i="0" u="none" strike="noStrike" cap="none" normalizeH="0" baseline="0" dirty="0" err="1">
                <a:ln>
                  <a:noFill/>
                </a:ln>
                <a:solidFill>
                  <a:srgbClr val="111111"/>
                </a:solidFill>
                <a:effectLst/>
              </a:rPr>
              <a:t>public</a:t>
            </a:r>
            <a:r>
              <a:rPr kumimoji="0" lang="pt-BR" altLang="pt-BR" sz="140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</a:rPr>
              <a:t> </a:t>
            </a:r>
            <a:r>
              <a:rPr kumimoji="0" lang="pt-BR" altLang="pt-BR" sz="1400" i="0" u="none" strike="noStrike" cap="none" normalizeH="0" baseline="0" dirty="0" err="1">
                <a:ln>
                  <a:noFill/>
                </a:ln>
                <a:solidFill>
                  <a:srgbClr val="111111"/>
                </a:solidFill>
                <a:effectLst/>
              </a:rPr>
              <a:t>class</a:t>
            </a:r>
            <a:r>
              <a:rPr kumimoji="0" lang="pt-BR" altLang="pt-BR" sz="140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</a:rPr>
              <a:t> </a:t>
            </a:r>
            <a:r>
              <a:rPr kumimoji="0" lang="pt-BR" altLang="pt-BR" sz="1400" i="0" u="none" strike="noStrike" cap="none" normalizeH="0" baseline="0" dirty="0" err="1">
                <a:ln>
                  <a:noFill/>
                </a:ln>
                <a:solidFill>
                  <a:srgbClr val="445588"/>
                </a:solidFill>
                <a:effectLst/>
              </a:rPr>
              <a:t>ClasseInterna</a:t>
            </a:r>
            <a:r>
              <a:rPr kumimoji="0" lang="pt-BR" altLang="pt-BR" sz="140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</a:rPr>
              <a:t> </a:t>
            </a:r>
            <a:r>
              <a:rPr kumimoji="0" lang="pt-BR" altLang="pt-BR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{</a:t>
            </a:r>
            <a:r>
              <a:rPr kumimoji="0" lang="pt-BR" altLang="pt-BR" sz="140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400" i="0" u="none" strike="noStrike" cap="none" normalizeH="0" baseline="0" dirty="0">
                <a:ln>
                  <a:noFill/>
                </a:ln>
                <a:solidFill>
                  <a:srgbClr val="445588"/>
                </a:solidFill>
                <a:effectLst/>
              </a:rPr>
              <a:t>                      </a:t>
            </a:r>
            <a:r>
              <a:rPr kumimoji="0" lang="pt-BR" altLang="pt-BR" sz="1400" i="0" u="none" strike="noStrike" cap="none" normalizeH="0" baseline="0" dirty="0" err="1">
                <a:ln>
                  <a:noFill/>
                </a:ln>
                <a:solidFill>
                  <a:srgbClr val="445588"/>
                </a:solidFill>
                <a:effectLst/>
              </a:rPr>
              <a:t>int</a:t>
            </a:r>
            <a:r>
              <a:rPr kumimoji="0" lang="pt-BR" altLang="pt-BR" sz="140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</a:rPr>
              <a:t> </a:t>
            </a:r>
            <a:r>
              <a:rPr kumimoji="0" lang="pt-BR" altLang="pt-BR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y;</a:t>
            </a:r>
            <a:r>
              <a:rPr kumimoji="0" lang="pt-BR" altLang="pt-BR" sz="140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400" i="0" u="none" strike="noStrike" cap="none" normalizeH="0" baseline="0" dirty="0">
              <a:ln>
                <a:noFill/>
              </a:ln>
              <a:solidFill>
                <a:srgbClr val="11111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40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</a:rPr>
              <a:t>                      </a:t>
            </a:r>
            <a:r>
              <a:rPr kumimoji="0" lang="pt-BR" altLang="pt-BR" sz="1400" i="0" u="none" strike="noStrike" cap="none" normalizeH="0" baseline="0" dirty="0" err="1">
                <a:ln>
                  <a:noFill/>
                </a:ln>
                <a:solidFill>
                  <a:srgbClr val="111111"/>
                </a:solidFill>
                <a:effectLst/>
              </a:rPr>
              <a:t>public</a:t>
            </a:r>
            <a:r>
              <a:rPr kumimoji="0" lang="pt-BR" altLang="pt-BR" sz="140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</a:rPr>
              <a:t> </a:t>
            </a:r>
            <a:r>
              <a:rPr kumimoji="0" lang="pt-BR" altLang="pt-BR" sz="1400" i="0" u="none" strike="noStrike" cap="none" normalizeH="0" baseline="0" dirty="0" err="1">
                <a:ln>
                  <a:noFill/>
                </a:ln>
                <a:solidFill>
                  <a:srgbClr val="445588"/>
                </a:solidFill>
                <a:effectLst/>
              </a:rPr>
              <a:t>void</a:t>
            </a:r>
            <a:r>
              <a:rPr kumimoji="0" lang="pt-BR" altLang="pt-BR" sz="140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</a:rPr>
              <a:t> </a:t>
            </a:r>
            <a:r>
              <a:rPr kumimoji="0" lang="pt-BR" altLang="pt-BR" sz="1400" i="0" u="none" strike="noStrike" cap="none" normalizeH="0" baseline="0" dirty="0" err="1">
                <a:ln>
                  <a:noFill/>
                </a:ln>
                <a:solidFill>
                  <a:srgbClr val="990000"/>
                </a:solidFill>
                <a:effectLst/>
              </a:rPr>
              <a:t>imprimeX</a:t>
            </a:r>
            <a:r>
              <a:rPr kumimoji="0" lang="pt-BR" altLang="pt-BR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()</a:t>
            </a:r>
            <a:r>
              <a:rPr kumimoji="0" lang="pt-BR" altLang="pt-BR" sz="140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</a:rPr>
              <a:t> </a:t>
            </a:r>
            <a:r>
              <a:rPr kumimoji="0" lang="pt-BR" altLang="pt-BR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40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</a:rPr>
              <a:t>                                </a:t>
            </a:r>
            <a:r>
              <a:rPr kumimoji="0" lang="pt-BR" altLang="pt-BR" sz="1400" i="0" u="none" strike="noStrike" cap="none" normalizeH="0" baseline="0" dirty="0" err="1">
                <a:ln>
                  <a:noFill/>
                </a:ln>
                <a:solidFill>
                  <a:srgbClr val="445588"/>
                </a:solidFill>
                <a:effectLst/>
              </a:rPr>
              <a:t>System</a:t>
            </a:r>
            <a:r>
              <a:rPr kumimoji="0" lang="pt-BR" altLang="pt-BR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kumimoji="0" lang="pt-BR" altLang="pt-BR" sz="1400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</a:rPr>
              <a:t>out</a:t>
            </a:r>
            <a:r>
              <a:rPr kumimoji="0" lang="pt-BR" altLang="pt-BR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kumimoji="0" lang="pt-BR" altLang="pt-BR" sz="1400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</a:rPr>
              <a:t>println</a:t>
            </a:r>
            <a:r>
              <a:rPr kumimoji="0" lang="pt-BR" altLang="pt-BR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(x);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40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</a:rPr>
              <a:t>                      </a:t>
            </a:r>
            <a:r>
              <a:rPr kumimoji="0" lang="pt-BR" altLang="pt-BR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40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</a:rPr>
              <a:t>           </a:t>
            </a:r>
            <a:r>
              <a:rPr kumimoji="0" lang="pt-BR" altLang="pt-BR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40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</a:rPr>
              <a:t> </a:t>
            </a:r>
            <a:r>
              <a:rPr kumimoji="0" lang="pt-BR" altLang="pt-BR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}</a:t>
            </a:r>
            <a:r>
              <a:rPr kumimoji="0" lang="pt-BR" altLang="pt-BR" sz="140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400" i="0" u="none" strike="noStrike" cap="none" normalizeH="0" baseline="0" dirty="0">
              <a:ln>
                <a:noFill/>
              </a:ln>
              <a:solidFill>
                <a:srgbClr val="11111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400" i="0" u="none" strike="noStrike" cap="none" normalizeH="0" baseline="0" dirty="0" err="1">
                <a:ln>
                  <a:noFill/>
                </a:ln>
                <a:solidFill>
                  <a:srgbClr val="111111"/>
                </a:solidFill>
                <a:effectLst/>
              </a:rPr>
              <a:t>public</a:t>
            </a:r>
            <a:r>
              <a:rPr kumimoji="0" lang="pt-BR" altLang="pt-BR" sz="140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</a:rPr>
              <a:t> </a:t>
            </a:r>
            <a:r>
              <a:rPr kumimoji="0" lang="pt-BR" altLang="pt-BR" sz="1400" i="0" u="none" strike="noStrike" cap="none" normalizeH="0" baseline="0" dirty="0" err="1">
                <a:ln>
                  <a:noFill/>
                </a:ln>
                <a:solidFill>
                  <a:srgbClr val="111111"/>
                </a:solidFill>
                <a:effectLst/>
              </a:rPr>
              <a:t>class</a:t>
            </a:r>
            <a:r>
              <a:rPr kumimoji="0" lang="pt-BR" altLang="pt-BR" sz="140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</a:rPr>
              <a:t> </a:t>
            </a:r>
            <a:r>
              <a:rPr kumimoji="0" lang="pt-BR" altLang="pt-BR" sz="1400" i="0" u="none" strike="noStrike" cap="none" normalizeH="0" baseline="0" dirty="0" err="1">
                <a:ln>
                  <a:noFill/>
                </a:ln>
                <a:solidFill>
                  <a:srgbClr val="445588"/>
                </a:solidFill>
                <a:effectLst/>
              </a:rPr>
              <a:t>Main</a:t>
            </a:r>
            <a:r>
              <a:rPr kumimoji="0" lang="pt-BR" altLang="pt-BR" sz="140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</a:rPr>
              <a:t> </a:t>
            </a:r>
            <a:r>
              <a:rPr kumimoji="0" lang="pt-BR" altLang="pt-BR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{</a:t>
            </a:r>
            <a:r>
              <a:rPr kumimoji="0" lang="pt-BR" altLang="pt-BR" sz="140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1400" dirty="0">
                <a:solidFill>
                  <a:srgbClr val="111111"/>
                </a:solidFill>
              </a:rPr>
              <a:t>           </a:t>
            </a:r>
            <a:r>
              <a:rPr kumimoji="0" lang="pt-BR" altLang="pt-BR" sz="1400" i="0" u="none" strike="noStrike" cap="none" normalizeH="0" baseline="0" dirty="0" err="1">
                <a:ln>
                  <a:noFill/>
                </a:ln>
                <a:solidFill>
                  <a:srgbClr val="111111"/>
                </a:solidFill>
                <a:effectLst/>
              </a:rPr>
              <a:t>public</a:t>
            </a:r>
            <a:r>
              <a:rPr kumimoji="0" lang="pt-BR" altLang="pt-BR" sz="140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</a:rPr>
              <a:t> </a:t>
            </a:r>
            <a:r>
              <a:rPr kumimoji="0" lang="pt-BR" altLang="pt-BR" sz="1400" i="0" u="none" strike="noStrike" cap="none" normalizeH="0" baseline="0" dirty="0" err="1">
                <a:ln>
                  <a:noFill/>
                </a:ln>
                <a:solidFill>
                  <a:srgbClr val="111111"/>
                </a:solidFill>
                <a:effectLst/>
              </a:rPr>
              <a:t>static</a:t>
            </a:r>
            <a:r>
              <a:rPr kumimoji="0" lang="pt-BR" altLang="pt-BR" sz="140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</a:rPr>
              <a:t> </a:t>
            </a:r>
            <a:r>
              <a:rPr kumimoji="0" lang="pt-BR" altLang="pt-BR" sz="1400" i="0" u="none" strike="noStrike" cap="none" normalizeH="0" baseline="0" dirty="0" err="1">
                <a:ln>
                  <a:noFill/>
                </a:ln>
                <a:solidFill>
                  <a:srgbClr val="445588"/>
                </a:solidFill>
                <a:effectLst/>
              </a:rPr>
              <a:t>void</a:t>
            </a:r>
            <a:r>
              <a:rPr kumimoji="0" lang="pt-BR" altLang="pt-BR" sz="140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</a:rPr>
              <a:t> </a:t>
            </a:r>
            <a:r>
              <a:rPr kumimoji="0" lang="pt-BR" altLang="pt-BR" sz="1400" i="0" u="none" strike="noStrike" cap="none" normalizeH="0" baseline="0" dirty="0" err="1">
                <a:ln>
                  <a:noFill/>
                </a:ln>
                <a:solidFill>
                  <a:srgbClr val="990000"/>
                </a:solidFill>
                <a:effectLst/>
              </a:rPr>
              <a:t>main</a:t>
            </a:r>
            <a:r>
              <a:rPr kumimoji="0" lang="pt-BR" altLang="pt-BR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kumimoji="0" lang="pt-BR" altLang="pt-BR" sz="1400" i="0" u="none" strike="noStrike" cap="none" normalizeH="0" baseline="0" dirty="0" err="1">
                <a:ln>
                  <a:noFill/>
                </a:ln>
                <a:solidFill>
                  <a:srgbClr val="445588"/>
                </a:solidFill>
                <a:effectLst/>
              </a:rPr>
              <a:t>String</a:t>
            </a:r>
            <a:r>
              <a:rPr kumimoji="0" lang="pt-BR" altLang="pt-BR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[]</a:t>
            </a:r>
            <a:r>
              <a:rPr kumimoji="0" lang="pt-BR" altLang="pt-BR" sz="140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</a:rPr>
              <a:t> </a:t>
            </a:r>
            <a:r>
              <a:rPr kumimoji="0" lang="pt-BR" altLang="pt-BR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args</a:t>
            </a:r>
            <a:r>
              <a:rPr kumimoji="0" lang="pt-BR" altLang="pt-BR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</a:t>
            </a:r>
            <a:r>
              <a:rPr kumimoji="0" lang="pt-BR" altLang="pt-BR" sz="140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</a:rPr>
              <a:t> </a:t>
            </a:r>
            <a:r>
              <a:rPr kumimoji="0" lang="pt-BR" altLang="pt-BR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40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</a:rPr>
              <a:t>                      </a:t>
            </a:r>
            <a:r>
              <a:rPr kumimoji="0" lang="pt-BR" altLang="pt-BR" sz="1400" i="0" u="none" strike="noStrike" cap="none" normalizeH="0" baseline="0" dirty="0" err="1">
                <a:ln>
                  <a:noFill/>
                </a:ln>
                <a:solidFill>
                  <a:srgbClr val="445588"/>
                </a:solidFill>
                <a:effectLst/>
              </a:rPr>
              <a:t>ClasseExterna</a:t>
            </a:r>
            <a:r>
              <a:rPr kumimoji="0" lang="pt-BR" altLang="pt-BR" sz="140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</a:rPr>
              <a:t> </a:t>
            </a:r>
            <a:r>
              <a:rPr kumimoji="0" lang="pt-BR" altLang="pt-BR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ce</a:t>
            </a:r>
            <a:r>
              <a:rPr kumimoji="0" lang="pt-BR" altLang="pt-BR" sz="140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</a:rPr>
              <a:t> </a:t>
            </a:r>
            <a:r>
              <a:rPr kumimoji="0" lang="pt-BR" altLang="pt-BR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=</a:t>
            </a:r>
            <a:r>
              <a:rPr kumimoji="0" lang="pt-BR" altLang="pt-BR" sz="140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</a:rPr>
              <a:t> new </a:t>
            </a:r>
            <a:r>
              <a:rPr kumimoji="0" lang="pt-BR" altLang="pt-BR" sz="1400" i="0" u="none" strike="noStrike" cap="none" normalizeH="0" baseline="0" dirty="0" err="1">
                <a:ln>
                  <a:noFill/>
                </a:ln>
                <a:solidFill>
                  <a:srgbClr val="445588"/>
                </a:solidFill>
                <a:effectLst/>
              </a:rPr>
              <a:t>ClasseExterna</a:t>
            </a:r>
            <a:r>
              <a:rPr kumimoji="0" lang="pt-BR" altLang="pt-BR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kumimoji="0" lang="pt-BR" altLang="pt-BR" sz="140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</a:rPr>
              <a:t>5</a:t>
            </a:r>
            <a:r>
              <a:rPr kumimoji="0" lang="pt-BR" altLang="pt-BR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40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</a:rPr>
              <a:t>                      </a:t>
            </a:r>
            <a:r>
              <a:rPr kumimoji="0" lang="pt-BR" altLang="pt-BR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ce.</a:t>
            </a:r>
            <a:r>
              <a:rPr kumimoji="0" lang="pt-BR" altLang="pt-BR" sz="1400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</a:rPr>
              <a:t>roda</a:t>
            </a:r>
            <a:r>
              <a:rPr kumimoji="0" lang="pt-BR" altLang="pt-BR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();</a:t>
            </a:r>
            <a:r>
              <a:rPr kumimoji="0" lang="pt-BR" altLang="pt-BR" sz="140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1400" dirty="0">
                <a:solidFill>
                  <a:srgbClr val="111111"/>
                </a:solidFill>
              </a:rPr>
              <a:t>           </a:t>
            </a:r>
            <a:r>
              <a:rPr kumimoji="0" lang="pt-BR" altLang="pt-BR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11727299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F7C699FD-50F9-4556-AF7B-525A62EAA8D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916560" y="1881790"/>
            <a:ext cx="8908193" cy="2096698"/>
          </a:xfrm>
          <a:prstGeom prst="rect">
            <a:avLst/>
          </a:prstGeom>
          <a:solidFill>
            <a:srgbClr val="EEEE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440" tIns="0" rIns="0" bIns="952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Open Sans"/>
              </a:rPr>
              <a:t>A classe interna pode ter modificadores de visibilidade: 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rgbClr val="111111"/>
                </a:solidFill>
                <a:effectLst/>
                <a:latin typeface="Arial Unicode MS" panose="020B0604020202020204" pitchFamily="34" charset="-128"/>
              </a:rPr>
              <a:t>public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Open Sans"/>
              </a:rPr>
              <a:t>, 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rgbClr val="111111"/>
                </a:solidFill>
                <a:effectLst/>
                <a:latin typeface="Arial Unicode MS" panose="020B0604020202020204" pitchFamily="34" charset="-128"/>
              </a:rPr>
              <a:t>protected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Open Sans"/>
              </a:rPr>
              <a:t>, 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rgbClr val="111111"/>
                </a:solidFill>
                <a:effectLst/>
                <a:latin typeface="Arial Unicode MS" panose="020B0604020202020204" pitchFamily="34" charset="-128"/>
              </a:rPr>
              <a:t>private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Open Sans"/>
              </a:rPr>
              <a:t> ou nenhum (privado ao pacote).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Open Sans"/>
              </a:rPr>
              <a:t>A classe interna pode ser declarada com 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rgbClr val="111111"/>
                </a:solidFill>
                <a:effectLst/>
                <a:latin typeface="Arial Unicode MS" panose="020B0604020202020204" pitchFamily="34" charset="-128"/>
              </a:rPr>
              <a:t>static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Open Sans"/>
              </a:rPr>
              <a:t> caso ela não precise acessar nenhum membro da classe externa.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Open Sans"/>
              </a:rPr>
              <a:t>Nesse caso, a classe interna pode ser instanciada mesmo sem uma instância da classe externa.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Open Sans"/>
              </a:rPr>
              <a:t>Você pode declarar uma classe interna dentro de um método!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72829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C673B9-7E29-43FD-BDE8-4E7DD7F91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5510349" cy="618944"/>
          </a:xfrm>
        </p:spPr>
        <p:txBody>
          <a:bodyPr>
            <a:normAutofit fontScale="90000"/>
          </a:bodyPr>
          <a:lstStyle/>
          <a:p>
            <a:r>
              <a:rPr lang="pt-BR" dirty="0"/>
              <a:t>Classes Internas Anônimas: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39C24D6-390D-423C-8C98-56D67B08231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532119" y="795601"/>
            <a:ext cx="3917739" cy="5266796"/>
          </a:xfrm>
          <a:prstGeom prst="rect">
            <a:avLst/>
          </a:prstGeom>
          <a:solidFill>
            <a:srgbClr val="EEEE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952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400" i="0" u="none" strike="noStrike" cap="none" normalizeH="0" baseline="0" dirty="0" err="1">
                <a:ln>
                  <a:noFill/>
                </a:ln>
                <a:solidFill>
                  <a:srgbClr val="111111"/>
                </a:solidFill>
                <a:effectLst/>
              </a:rPr>
              <a:t>import</a:t>
            </a:r>
            <a:r>
              <a:rPr kumimoji="0" lang="pt-BR" altLang="pt-BR" sz="140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</a:rPr>
              <a:t> </a:t>
            </a:r>
            <a:r>
              <a:rPr kumimoji="0" lang="pt-BR" altLang="pt-BR" sz="1400" i="0" u="none" strike="noStrike" cap="none" normalizeH="0" baseline="0" dirty="0" err="1">
                <a:ln>
                  <a:noFill/>
                </a:ln>
                <a:solidFill>
                  <a:srgbClr val="555555"/>
                </a:solidFill>
                <a:effectLst/>
              </a:rPr>
              <a:t>java.util.Arrays</a:t>
            </a:r>
            <a:r>
              <a:rPr kumimoji="0" lang="pt-BR" altLang="pt-BR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;</a:t>
            </a:r>
            <a:r>
              <a:rPr kumimoji="0" lang="pt-BR" altLang="pt-BR" sz="140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400" i="0" u="none" strike="noStrike" cap="none" normalizeH="0" baseline="0" dirty="0" err="1">
                <a:ln>
                  <a:noFill/>
                </a:ln>
                <a:solidFill>
                  <a:srgbClr val="111111"/>
                </a:solidFill>
                <a:effectLst/>
              </a:rPr>
              <a:t>import</a:t>
            </a:r>
            <a:r>
              <a:rPr kumimoji="0" lang="pt-BR" altLang="pt-BR" sz="140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</a:rPr>
              <a:t> </a:t>
            </a:r>
            <a:r>
              <a:rPr kumimoji="0" lang="pt-BR" altLang="pt-BR" sz="1400" i="0" u="none" strike="noStrike" cap="none" normalizeH="0" baseline="0" dirty="0" err="1">
                <a:ln>
                  <a:noFill/>
                </a:ln>
                <a:solidFill>
                  <a:srgbClr val="555555"/>
                </a:solidFill>
                <a:effectLst/>
              </a:rPr>
              <a:t>java.util.List</a:t>
            </a:r>
            <a:r>
              <a:rPr kumimoji="0" lang="pt-BR" altLang="pt-BR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;</a:t>
            </a:r>
            <a:r>
              <a:rPr kumimoji="0" lang="pt-BR" altLang="pt-BR" sz="140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400" i="0" u="none" strike="noStrike" cap="none" normalizeH="0" baseline="0" dirty="0" err="1">
                <a:ln>
                  <a:noFill/>
                </a:ln>
                <a:solidFill>
                  <a:srgbClr val="111111"/>
                </a:solidFill>
                <a:effectLst/>
              </a:rPr>
              <a:t>import</a:t>
            </a:r>
            <a:r>
              <a:rPr kumimoji="0" lang="pt-BR" altLang="pt-BR" sz="140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</a:rPr>
              <a:t> </a:t>
            </a:r>
            <a:r>
              <a:rPr kumimoji="0" lang="pt-BR" altLang="pt-BR" sz="1400" i="0" u="none" strike="noStrike" cap="none" normalizeH="0" baseline="0" dirty="0" err="1">
                <a:ln>
                  <a:noFill/>
                </a:ln>
                <a:solidFill>
                  <a:srgbClr val="555555"/>
                </a:solidFill>
                <a:effectLst/>
              </a:rPr>
              <a:t>java.util.function.Consumer</a:t>
            </a:r>
            <a:r>
              <a:rPr kumimoji="0" lang="pt-BR" altLang="pt-BR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40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</a:rPr>
              <a:t> </a:t>
            </a:r>
            <a:r>
              <a:rPr kumimoji="0" lang="pt-BR" altLang="pt-BR" sz="1400" i="0" u="none" strike="noStrike" cap="none" normalizeH="0" baseline="0" dirty="0" err="1">
                <a:ln>
                  <a:noFill/>
                </a:ln>
                <a:solidFill>
                  <a:srgbClr val="111111"/>
                </a:solidFill>
                <a:effectLst/>
              </a:rPr>
              <a:t>public</a:t>
            </a:r>
            <a:r>
              <a:rPr kumimoji="0" lang="pt-BR" altLang="pt-BR" sz="140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</a:rPr>
              <a:t> </a:t>
            </a:r>
            <a:r>
              <a:rPr kumimoji="0" lang="pt-BR" altLang="pt-BR" sz="1400" i="0" u="none" strike="noStrike" cap="none" normalizeH="0" baseline="0" dirty="0" err="1">
                <a:ln>
                  <a:noFill/>
                </a:ln>
                <a:solidFill>
                  <a:srgbClr val="111111"/>
                </a:solidFill>
                <a:effectLst/>
              </a:rPr>
              <a:t>class</a:t>
            </a:r>
            <a:r>
              <a:rPr kumimoji="0" lang="pt-BR" altLang="pt-BR" sz="140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</a:rPr>
              <a:t> </a:t>
            </a:r>
            <a:r>
              <a:rPr kumimoji="0" lang="pt-BR" altLang="pt-BR" sz="1400" i="0" u="none" strike="noStrike" cap="none" normalizeH="0" baseline="0" dirty="0" err="1">
                <a:ln>
                  <a:noFill/>
                </a:ln>
                <a:solidFill>
                  <a:srgbClr val="445588"/>
                </a:solidFill>
                <a:effectLst/>
              </a:rPr>
              <a:t>Main</a:t>
            </a:r>
            <a:r>
              <a:rPr kumimoji="0" lang="pt-BR" altLang="pt-BR" sz="140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</a:rPr>
              <a:t> </a:t>
            </a:r>
            <a:r>
              <a:rPr kumimoji="0" lang="pt-BR" altLang="pt-BR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40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</a:rPr>
              <a:t>     </a:t>
            </a:r>
            <a:r>
              <a:rPr kumimoji="0" lang="pt-BR" altLang="pt-BR" sz="1400" i="0" u="none" strike="noStrike" cap="none" normalizeH="0" baseline="0" dirty="0" err="1">
                <a:ln>
                  <a:noFill/>
                </a:ln>
                <a:solidFill>
                  <a:srgbClr val="111111"/>
                </a:solidFill>
                <a:effectLst/>
              </a:rPr>
              <a:t>public</a:t>
            </a:r>
            <a:r>
              <a:rPr kumimoji="0" lang="pt-BR" altLang="pt-BR" sz="140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</a:rPr>
              <a:t> </a:t>
            </a:r>
            <a:r>
              <a:rPr kumimoji="0" lang="pt-BR" altLang="pt-BR" sz="1400" i="0" u="none" strike="noStrike" cap="none" normalizeH="0" baseline="0" dirty="0" err="1">
                <a:ln>
                  <a:noFill/>
                </a:ln>
                <a:solidFill>
                  <a:srgbClr val="111111"/>
                </a:solidFill>
                <a:effectLst/>
              </a:rPr>
              <a:t>static</a:t>
            </a:r>
            <a:r>
              <a:rPr kumimoji="0" lang="pt-BR" altLang="pt-BR" sz="140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</a:rPr>
              <a:t> </a:t>
            </a:r>
            <a:r>
              <a:rPr kumimoji="0" lang="pt-BR" altLang="pt-BR" sz="1400" i="0" u="none" strike="noStrike" cap="none" normalizeH="0" baseline="0" dirty="0" err="1">
                <a:ln>
                  <a:noFill/>
                </a:ln>
                <a:solidFill>
                  <a:srgbClr val="445588"/>
                </a:solidFill>
                <a:effectLst/>
              </a:rPr>
              <a:t>void</a:t>
            </a:r>
            <a:r>
              <a:rPr kumimoji="0" lang="pt-BR" altLang="pt-BR" sz="140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</a:rPr>
              <a:t> </a:t>
            </a:r>
            <a:r>
              <a:rPr kumimoji="0" lang="pt-BR" altLang="pt-BR" sz="1400" i="0" u="none" strike="noStrike" cap="none" normalizeH="0" baseline="0" dirty="0" err="1">
                <a:ln>
                  <a:noFill/>
                </a:ln>
                <a:solidFill>
                  <a:srgbClr val="990000"/>
                </a:solidFill>
                <a:effectLst/>
              </a:rPr>
              <a:t>main</a:t>
            </a:r>
            <a:r>
              <a:rPr kumimoji="0" lang="pt-BR" altLang="pt-BR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kumimoji="0" lang="pt-BR" altLang="pt-BR" sz="1400" i="0" u="none" strike="noStrike" cap="none" normalizeH="0" baseline="0" dirty="0" err="1">
                <a:ln>
                  <a:noFill/>
                </a:ln>
                <a:solidFill>
                  <a:srgbClr val="445588"/>
                </a:solidFill>
                <a:effectLst/>
              </a:rPr>
              <a:t>String</a:t>
            </a:r>
            <a:r>
              <a:rPr kumimoji="0" lang="pt-BR" altLang="pt-BR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[]</a:t>
            </a:r>
            <a:r>
              <a:rPr kumimoji="0" lang="pt-BR" altLang="pt-BR" sz="140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</a:rPr>
              <a:t> </a:t>
            </a:r>
            <a:r>
              <a:rPr kumimoji="0" lang="pt-BR" altLang="pt-BR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args</a:t>
            </a:r>
            <a:r>
              <a:rPr kumimoji="0" lang="pt-BR" altLang="pt-BR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</a:t>
            </a:r>
            <a:r>
              <a:rPr kumimoji="0" lang="pt-BR" altLang="pt-BR" sz="140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</a:rPr>
              <a:t> </a:t>
            </a:r>
            <a:r>
              <a:rPr kumimoji="0" lang="pt-BR" altLang="pt-BR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{</a:t>
            </a:r>
            <a:r>
              <a:rPr kumimoji="0" lang="pt-BR" altLang="pt-BR" sz="140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40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</a:rPr>
              <a:t>         new </a:t>
            </a:r>
            <a:r>
              <a:rPr kumimoji="0" lang="pt-BR" altLang="pt-BR" sz="1400" i="0" u="none" strike="noStrike" cap="none" normalizeH="0" baseline="0" dirty="0">
                <a:ln>
                  <a:noFill/>
                </a:ln>
                <a:solidFill>
                  <a:srgbClr val="990000"/>
                </a:solidFill>
                <a:effectLst/>
              </a:rPr>
              <a:t>Exemplo</a:t>
            </a:r>
            <a:r>
              <a:rPr kumimoji="0" lang="pt-BR" altLang="pt-BR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().</a:t>
            </a:r>
            <a:r>
              <a:rPr kumimoji="0" lang="pt-BR" altLang="pt-BR" sz="140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</a:rPr>
              <a:t>executa</a:t>
            </a:r>
            <a:r>
              <a:rPr kumimoji="0" lang="pt-BR" altLang="pt-BR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();</a:t>
            </a:r>
            <a:r>
              <a:rPr kumimoji="0" lang="pt-BR" altLang="pt-BR" sz="140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  }</a:t>
            </a:r>
            <a:r>
              <a:rPr kumimoji="0" lang="pt-BR" altLang="pt-BR" sz="140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}</a:t>
            </a:r>
            <a:r>
              <a:rPr kumimoji="0" lang="pt-BR" altLang="pt-BR" sz="140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400" i="0" u="none" strike="noStrike" cap="none" normalizeH="0" baseline="0" dirty="0" err="1">
                <a:ln>
                  <a:noFill/>
                </a:ln>
                <a:solidFill>
                  <a:srgbClr val="111111"/>
                </a:solidFill>
                <a:effectLst/>
              </a:rPr>
              <a:t>class</a:t>
            </a:r>
            <a:r>
              <a:rPr kumimoji="0" lang="pt-BR" altLang="pt-BR" sz="140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</a:rPr>
              <a:t> </a:t>
            </a:r>
            <a:r>
              <a:rPr kumimoji="0" lang="pt-BR" altLang="pt-BR" sz="1400" i="0" u="none" strike="noStrike" cap="none" normalizeH="0" baseline="0" dirty="0">
                <a:ln>
                  <a:noFill/>
                </a:ln>
                <a:solidFill>
                  <a:srgbClr val="445588"/>
                </a:solidFill>
                <a:effectLst/>
              </a:rPr>
              <a:t>Exemplo</a:t>
            </a:r>
            <a:r>
              <a:rPr kumimoji="0" lang="pt-BR" altLang="pt-BR" sz="140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</a:rPr>
              <a:t> </a:t>
            </a:r>
            <a:r>
              <a:rPr kumimoji="0" lang="pt-BR" altLang="pt-BR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{</a:t>
            </a:r>
            <a:r>
              <a:rPr kumimoji="0" lang="pt-BR" altLang="pt-BR" sz="140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40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</a:rPr>
              <a:t>     </a:t>
            </a:r>
            <a:r>
              <a:rPr kumimoji="0" lang="pt-BR" altLang="pt-BR" sz="1400" i="0" u="none" strike="noStrike" cap="none" normalizeH="0" baseline="0" dirty="0" err="1">
                <a:ln>
                  <a:noFill/>
                </a:ln>
                <a:solidFill>
                  <a:srgbClr val="111111"/>
                </a:solidFill>
                <a:effectLst/>
              </a:rPr>
              <a:t>public</a:t>
            </a:r>
            <a:r>
              <a:rPr kumimoji="0" lang="pt-BR" altLang="pt-BR" sz="140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</a:rPr>
              <a:t> </a:t>
            </a:r>
            <a:r>
              <a:rPr kumimoji="0" lang="pt-BR" altLang="pt-BR" sz="1400" i="0" u="none" strike="noStrike" cap="none" normalizeH="0" baseline="0" dirty="0" err="1">
                <a:ln>
                  <a:noFill/>
                </a:ln>
                <a:solidFill>
                  <a:srgbClr val="445588"/>
                </a:solidFill>
                <a:effectLst/>
              </a:rPr>
              <a:t>void</a:t>
            </a:r>
            <a:r>
              <a:rPr kumimoji="0" lang="pt-BR" altLang="pt-BR" sz="140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</a:rPr>
              <a:t> </a:t>
            </a:r>
            <a:r>
              <a:rPr kumimoji="0" lang="pt-BR" altLang="pt-BR" sz="1400" i="0" u="none" strike="noStrike" cap="none" normalizeH="0" baseline="0" dirty="0">
                <a:ln>
                  <a:noFill/>
                </a:ln>
                <a:solidFill>
                  <a:srgbClr val="990000"/>
                </a:solidFill>
                <a:effectLst/>
              </a:rPr>
              <a:t>executa</a:t>
            </a:r>
            <a:r>
              <a:rPr kumimoji="0" lang="pt-BR" altLang="pt-BR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()</a:t>
            </a:r>
            <a:r>
              <a:rPr kumimoji="0" lang="pt-BR" altLang="pt-BR" sz="140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</a:rPr>
              <a:t> </a:t>
            </a:r>
            <a:r>
              <a:rPr kumimoji="0" lang="pt-BR" altLang="pt-BR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40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</a:rPr>
              <a:t>        </a:t>
            </a:r>
            <a:r>
              <a:rPr kumimoji="0" lang="pt-BR" altLang="pt-BR" sz="1400" i="1" u="none" strike="noStrike" cap="none" normalizeH="0" baseline="0" dirty="0">
                <a:ln>
                  <a:noFill/>
                </a:ln>
                <a:solidFill>
                  <a:srgbClr val="999988"/>
                </a:solidFill>
                <a:effectLst/>
              </a:rPr>
              <a:t>// Usando impressora para imprimir um número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40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</a:rPr>
              <a:t>        </a:t>
            </a:r>
            <a:r>
              <a:rPr kumimoji="0" lang="pt-BR" altLang="pt-BR" sz="1400" i="0" u="none" strike="noStrike" cap="none" normalizeH="0" baseline="0" dirty="0">
                <a:ln>
                  <a:noFill/>
                </a:ln>
                <a:solidFill>
                  <a:srgbClr val="445588"/>
                </a:solidFill>
                <a:effectLst/>
              </a:rPr>
              <a:t>Impressora</a:t>
            </a:r>
            <a:r>
              <a:rPr kumimoji="0" lang="pt-BR" altLang="pt-BR" sz="140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</a:rPr>
              <a:t> </a:t>
            </a:r>
            <a:r>
              <a:rPr kumimoji="0" lang="pt-BR" altLang="pt-BR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impressora</a:t>
            </a:r>
            <a:r>
              <a:rPr kumimoji="0" lang="pt-BR" altLang="pt-BR" sz="140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</a:rPr>
              <a:t> </a:t>
            </a:r>
            <a:r>
              <a:rPr kumimoji="0" lang="pt-BR" altLang="pt-BR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=</a:t>
            </a:r>
            <a:r>
              <a:rPr kumimoji="0" lang="pt-BR" altLang="pt-BR" sz="140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</a:rPr>
              <a:t> new </a:t>
            </a:r>
            <a:r>
              <a:rPr kumimoji="0" lang="pt-BR" altLang="pt-BR" sz="1400" i="0" u="none" strike="noStrike" cap="none" normalizeH="0" baseline="0" dirty="0">
                <a:ln>
                  <a:noFill/>
                </a:ln>
                <a:solidFill>
                  <a:srgbClr val="445588"/>
                </a:solidFill>
                <a:effectLst/>
              </a:rPr>
              <a:t>Impressora</a:t>
            </a:r>
            <a:r>
              <a:rPr kumimoji="0" lang="pt-BR" altLang="pt-BR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40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</a:rPr>
              <a:t>        </a:t>
            </a:r>
            <a:r>
              <a:rPr kumimoji="0" lang="pt-BR" altLang="pt-BR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impressora.</a:t>
            </a:r>
            <a:r>
              <a:rPr kumimoji="0" lang="pt-BR" altLang="pt-BR" sz="1400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</a:rPr>
              <a:t>accept</a:t>
            </a:r>
            <a:r>
              <a:rPr kumimoji="0" lang="pt-BR" altLang="pt-BR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kumimoji="0" lang="pt-BR" altLang="pt-BR" sz="140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</a:rPr>
              <a:t>5</a:t>
            </a:r>
            <a:r>
              <a:rPr kumimoji="0" lang="pt-BR" altLang="pt-BR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40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</a:rPr>
              <a:t>       </a:t>
            </a:r>
            <a:r>
              <a:rPr kumimoji="0" lang="pt-BR" altLang="pt-BR" sz="1400" i="1" u="none" strike="noStrike" cap="none" normalizeH="0" baseline="0" dirty="0">
                <a:ln>
                  <a:noFill/>
                </a:ln>
                <a:solidFill>
                  <a:srgbClr val="999988"/>
                </a:solidFill>
                <a:effectLst/>
              </a:rPr>
              <a:t>// Usando impressora com </a:t>
            </a:r>
            <a:r>
              <a:rPr kumimoji="0" lang="pt-BR" altLang="pt-BR" sz="1400" i="1" u="none" strike="noStrike" cap="none" normalizeH="0" baseline="0" dirty="0" err="1">
                <a:ln>
                  <a:noFill/>
                </a:ln>
                <a:solidFill>
                  <a:srgbClr val="999988"/>
                </a:solidFill>
                <a:effectLst/>
              </a:rPr>
              <a:t>forEach</a:t>
            </a:r>
            <a:r>
              <a:rPr kumimoji="0" lang="pt-BR" altLang="pt-BR" sz="140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400" i="0" u="none" strike="noStrike" cap="none" normalizeH="0" baseline="0" dirty="0">
                <a:ln>
                  <a:noFill/>
                </a:ln>
                <a:solidFill>
                  <a:srgbClr val="445588"/>
                </a:solidFill>
                <a:effectLst/>
              </a:rPr>
              <a:t>       </a:t>
            </a:r>
            <a:r>
              <a:rPr kumimoji="0" lang="pt-BR" altLang="pt-BR" sz="1400" i="0" u="none" strike="noStrike" cap="none" normalizeH="0" baseline="0" dirty="0" err="1">
                <a:ln>
                  <a:noFill/>
                </a:ln>
                <a:solidFill>
                  <a:srgbClr val="445588"/>
                </a:solidFill>
                <a:effectLst/>
              </a:rPr>
              <a:t>List</a:t>
            </a:r>
            <a:r>
              <a:rPr kumimoji="0" lang="pt-BR" altLang="pt-BR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&lt;</a:t>
            </a:r>
            <a:r>
              <a:rPr kumimoji="0" lang="pt-BR" altLang="pt-BR" sz="1400" i="0" u="none" strike="noStrike" cap="none" normalizeH="0" baseline="0" dirty="0" err="1">
                <a:ln>
                  <a:noFill/>
                </a:ln>
                <a:solidFill>
                  <a:srgbClr val="445588"/>
                </a:solidFill>
                <a:effectLst/>
              </a:rPr>
              <a:t>Integer</a:t>
            </a:r>
            <a:r>
              <a:rPr kumimoji="0" lang="pt-BR" altLang="pt-BR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&gt;</a:t>
            </a:r>
            <a:r>
              <a:rPr kumimoji="0" lang="pt-BR" altLang="pt-BR" sz="140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</a:rPr>
              <a:t> </a:t>
            </a:r>
            <a:r>
              <a:rPr kumimoji="0" lang="pt-BR" altLang="pt-BR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list</a:t>
            </a:r>
            <a:r>
              <a:rPr kumimoji="0" lang="pt-BR" altLang="pt-BR" sz="140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</a:rPr>
              <a:t> </a:t>
            </a:r>
            <a:r>
              <a:rPr kumimoji="0" lang="pt-BR" altLang="pt-BR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=</a:t>
            </a:r>
            <a:r>
              <a:rPr kumimoji="0" lang="pt-BR" altLang="pt-BR" sz="140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</a:rPr>
              <a:t> </a:t>
            </a:r>
            <a:r>
              <a:rPr kumimoji="0" lang="pt-BR" altLang="pt-BR" sz="1400" i="0" u="none" strike="noStrike" cap="none" normalizeH="0" baseline="0" dirty="0" err="1">
                <a:ln>
                  <a:noFill/>
                </a:ln>
                <a:solidFill>
                  <a:srgbClr val="445588"/>
                </a:solidFill>
                <a:effectLst/>
              </a:rPr>
              <a:t>Arrays</a:t>
            </a:r>
            <a:r>
              <a:rPr kumimoji="0" lang="pt-BR" altLang="pt-BR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kumimoji="0" lang="pt-BR" altLang="pt-BR" sz="1400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</a:rPr>
              <a:t>asList</a:t>
            </a:r>
            <a:r>
              <a:rPr kumimoji="0" lang="pt-BR" altLang="pt-BR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kumimoji="0" lang="pt-BR" altLang="pt-BR" sz="140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</a:rPr>
              <a:t>3</a:t>
            </a:r>
            <a:r>
              <a:rPr kumimoji="0" lang="pt-BR" altLang="pt-BR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</a:t>
            </a:r>
            <a:r>
              <a:rPr kumimoji="0" lang="pt-BR" altLang="pt-BR" sz="140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</a:rPr>
              <a:t> </a:t>
            </a:r>
            <a:r>
              <a:rPr kumimoji="0" lang="pt-BR" altLang="pt-BR" sz="140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</a:rPr>
              <a:t>7</a:t>
            </a:r>
            <a:r>
              <a:rPr kumimoji="0" lang="pt-BR" altLang="pt-BR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</a:t>
            </a:r>
            <a:r>
              <a:rPr kumimoji="0" lang="pt-BR" altLang="pt-BR" sz="140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</a:rPr>
              <a:t> </a:t>
            </a:r>
            <a:r>
              <a:rPr kumimoji="0" lang="pt-BR" altLang="pt-BR" sz="140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</a:rPr>
              <a:t>5</a:t>
            </a:r>
            <a:r>
              <a:rPr kumimoji="0" lang="pt-BR" altLang="pt-BR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</a:t>
            </a:r>
            <a:r>
              <a:rPr kumimoji="0" lang="pt-BR" altLang="pt-BR" sz="140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</a:rPr>
              <a:t> </a:t>
            </a:r>
            <a:r>
              <a:rPr kumimoji="0" lang="pt-BR" altLang="pt-BR" sz="140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</a:rPr>
              <a:t>1</a:t>
            </a:r>
            <a:r>
              <a:rPr kumimoji="0" lang="pt-BR" altLang="pt-BR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);</a:t>
            </a:r>
            <a:r>
              <a:rPr kumimoji="0" lang="pt-BR" altLang="pt-BR" sz="140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      </a:t>
            </a:r>
            <a:r>
              <a:rPr kumimoji="0" lang="pt-BR" altLang="pt-BR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list.</a:t>
            </a:r>
            <a:r>
              <a:rPr kumimoji="0" lang="pt-BR" altLang="pt-BR" sz="1400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</a:rPr>
              <a:t>forEach</a:t>
            </a:r>
            <a:r>
              <a:rPr kumimoji="0" lang="pt-BR" altLang="pt-BR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(impressora);</a:t>
            </a:r>
            <a:endParaRPr lang="pt-BR" altLang="pt-BR" sz="1400" dirty="0">
              <a:solidFill>
                <a:srgbClr val="111111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 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}</a:t>
            </a:r>
            <a:r>
              <a:rPr kumimoji="0" lang="pt-BR" altLang="pt-BR" sz="140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400" i="0" u="none" strike="noStrike" cap="none" normalizeH="0" baseline="0" dirty="0" err="1">
                <a:ln>
                  <a:noFill/>
                </a:ln>
                <a:solidFill>
                  <a:srgbClr val="111111"/>
                </a:solidFill>
                <a:effectLst/>
              </a:rPr>
              <a:t>class</a:t>
            </a:r>
            <a:r>
              <a:rPr kumimoji="0" lang="pt-BR" altLang="pt-BR" sz="140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</a:rPr>
              <a:t> </a:t>
            </a:r>
            <a:r>
              <a:rPr kumimoji="0" lang="pt-BR" altLang="pt-BR" sz="1400" i="0" u="none" strike="noStrike" cap="none" normalizeH="0" baseline="0" dirty="0">
                <a:ln>
                  <a:noFill/>
                </a:ln>
                <a:solidFill>
                  <a:srgbClr val="445588"/>
                </a:solidFill>
                <a:effectLst/>
              </a:rPr>
              <a:t>Impressora</a:t>
            </a:r>
            <a:r>
              <a:rPr kumimoji="0" lang="pt-BR" altLang="pt-BR" sz="140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</a:rPr>
              <a:t> </a:t>
            </a:r>
            <a:r>
              <a:rPr kumimoji="0" lang="pt-BR" altLang="pt-BR" sz="1400" i="0" u="none" strike="noStrike" cap="none" normalizeH="0" baseline="0" dirty="0" err="1">
                <a:ln>
                  <a:noFill/>
                </a:ln>
                <a:solidFill>
                  <a:srgbClr val="111111"/>
                </a:solidFill>
                <a:effectLst/>
              </a:rPr>
              <a:t>implements</a:t>
            </a:r>
            <a:r>
              <a:rPr kumimoji="0" lang="pt-BR" altLang="pt-BR" sz="140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</a:rPr>
              <a:t> </a:t>
            </a:r>
            <a:r>
              <a:rPr kumimoji="0" lang="pt-BR" altLang="pt-BR" sz="1400" i="0" u="none" strike="noStrike" cap="none" normalizeH="0" baseline="0" dirty="0" err="1">
                <a:ln>
                  <a:noFill/>
                </a:ln>
                <a:solidFill>
                  <a:srgbClr val="445588"/>
                </a:solidFill>
                <a:effectLst/>
              </a:rPr>
              <a:t>Consumer</a:t>
            </a:r>
            <a:r>
              <a:rPr kumimoji="0" lang="pt-BR" altLang="pt-BR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&lt;</a:t>
            </a:r>
            <a:r>
              <a:rPr kumimoji="0" lang="pt-BR" altLang="pt-BR" sz="1400" i="0" u="none" strike="noStrike" cap="none" normalizeH="0" baseline="0" dirty="0" err="1">
                <a:ln>
                  <a:noFill/>
                </a:ln>
                <a:solidFill>
                  <a:srgbClr val="445588"/>
                </a:solidFill>
                <a:effectLst/>
              </a:rPr>
              <a:t>Integer</a:t>
            </a:r>
            <a:r>
              <a:rPr kumimoji="0" lang="pt-BR" altLang="pt-BR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&gt;</a:t>
            </a:r>
            <a:r>
              <a:rPr kumimoji="0" lang="pt-BR" altLang="pt-BR" sz="140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</a:rPr>
              <a:t> </a:t>
            </a:r>
            <a:r>
              <a:rPr kumimoji="0" lang="pt-BR" altLang="pt-BR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40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</a:rPr>
              <a:t>      @</a:t>
            </a:r>
            <a:r>
              <a:rPr kumimoji="0" lang="pt-BR" altLang="pt-BR" sz="1400" i="0" u="none" strike="noStrike" cap="none" normalizeH="0" baseline="0" dirty="0" err="1">
                <a:ln>
                  <a:noFill/>
                </a:ln>
                <a:solidFill>
                  <a:srgbClr val="111111"/>
                </a:solidFill>
                <a:effectLst/>
              </a:rPr>
              <a:t>Override</a:t>
            </a:r>
            <a:r>
              <a:rPr kumimoji="0" lang="pt-BR" altLang="pt-BR" sz="140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40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</a:rPr>
              <a:t>       </a:t>
            </a:r>
            <a:r>
              <a:rPr kumimoji="0" lang="pt-BR" altLang="pt-BR" sz="1400" i="0" u="none" strike="noStrike" cap="none" normalizeH="0" baseline="0" dirty="0" err="1">
                <a:ln>
                  <a:noFill/>
                </a:ln>
                <a:solidFill>
                  <a:srgbClr val="111111"/>
                </a:solidFill>
                <a:effectLst/>
              </a:rPr>
              <a:t>public</a:t>
            </a:r>
            <a:r>
              <a:rPr kumimoji="0" lang="pt-BR" altLang="pt-BR" sz="140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</a:rPr>
              <a:t> </a:t>
            </a:r>
            <a:r>
              <a:rPr kumimoji="0" lang="pt-BR" altLang="pt-BR" sz="1400" i="0" u="none" strike="noStrike" cap="none" normalizeH="0" baseline="0" dirty="0" err="1">
                <a:ln>
                  <a:noFill/>
                </a:ln>
                <a:solidFill>
                  <a:srgbClr val="445588"/>
                </a:solidFill>
                <a:effectLst/>
              </a:rPr>
              <a:t>void</a:t>
            </a:r>
            <a:r>
              <a:rPr kumimoji="0" lang="pt-BR" altLang="pt-BR" sz="140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</a:rPr>
              <a:t> </a:t>
            </a:r>
            <a:r>
              <a:rPr kumimoji="0" lang="pt-BR" altLang="pt-BR" sz="1400" i="0" u="none" strike="noStrike" cap="none" normalizeH="0" baseline="0" dirty="0" err="1">
                <a:ln>
                  <a:noFill/>
                </a:ln>
                <a:solidFill>
                  <a:srgbClr val="990000"/>
                </a:solidFill>
                <a:effectLst/>
              </a:rPr>
              <a:t>accept</a:t>
            </a:r>
            <a:r>
              <a:rPr kumimoji="0" lang="pt-BR" altLang="pt-BR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kumimoji="0" lang="pt-BR" altLang="pt-BR" sz="1400" i="0" u="none" strike="noStrike" cap="none" normalizeH="0" baseline="0" dirty="0" err="1">
                <a:ln>
                  <a:noFill/>
                </a:ln>
                <a:solidFill>
                  <a:srgbClr val="445588"/>
                </a:solidFill>
                <a:effectLst/>
              </a:rPr>
              <a:t>Integer</a:t>
            </a:r>
            <a:r>
              <a:rPr kumimoji="0" lang="pt-BR" altLang="pt-BR" sz="140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</a:rPr>
              <a:t> </a:t>
            </a:r>
            <a:r>
              <a:rPr kumimoji="0" lang="pt-BR" altLang="pt-BR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t)</a:t>
            </a:r>
            <a:r>
              <a:rPr kumimoji="0" lang="pt-BR" altLang="pt-BR" sz="140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</a:rPr>
              <a:t> </a:t>
            </a:r>
            <a:r>
              <a:rPr kumimoji="0" lang="pt-BR" altLang="pt-BR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40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</a:rPr>
              <a:t>             </a:t>
            </a:r>
            <a:r>
              <a:rPr kumimoji="0" lang="pt-BR" altLang="pt-BR" sz="1400" i="0" u="none" strike="noStrike" cap="none" normalizeH="0" baseline="0" dirty="0" err="1">
                <a:ln>
                  <a:noFill/>
                </a:ln>
                <a:solidFill>
                  <a:srgbClr val="445588"/>
                </a:solidFill>
                <a:effectLst/>
              </a:rPr>
              <a:t>System</a:t>
            </a:r>
            <a:r>
              <a:rPr kumimoji="0" lang="pt-BR" altLang="pt-BR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kumimoji="0" lang="pt-BR" altLang="pt-BR" sz="1400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</a:rPr>
              <a:t>out</a:t>
            </a:r>
            <a:r>
              <a:rPr kumimoji="0" lang="pt-BR" altLang="pt-BR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kumimoji="0" lang="pt-BR" altLang="pt-BR" sz="1400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</a:rPr>
              <a:t>println</a:t>
            </a:r>
            <a:r>
              <a:rPr kumimoji="0" lang="pt-BR" altLang="pt-BR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(t);</a:t>
            </a:r>
            <a:r>
              <a:rPr kumimoji="0" lang="pt-BR" altLang="pt-BR" sz="140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  }</a:t>
            </a:r>
            <a:r>
              <a:rPr kumimoji="0" lang="pt-BR" altLang="pt-BR" sz="140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9745712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24902D-454C-48BB-B789-7F5DE2D35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7010"/>
            <a:ext cx="2235926" cy="1325563"/>
          </a:xfrm>
        </p:spPr>
        <p:txBody>
          <a:bodyPr>
            <a:normAutofit fontScale="90000"/>
          </a:bodyPr>
          <a:lstStyle/>
          <a:p>
            <a:br>
              <a:rPr lang="pt-BR" b="1" dirty="0"/>
            </a:br>
            <a:r>
              <a:rPr lang="pt-BR" b="1" u="sng" dirty="0"/>
              <a:t>Atributos</a:t>
            </a:r>
            <a:br>
              <a:rPr lang="pt-BR" b="1" dirty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F3251D1-E475-44D2-9A1F-422A6617C9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04894"/>
            <a:ext cx="10515600" cy="275508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t-BR" dirty="0"/>
              <a:t>Atributos de uma classe também conhecido como propriedades, descrevem um intervalo de valores que as instâncias da classe podem apresentar.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Um atributo é uma variável que pertence a um objeto. Os dados de um objeto são armazenados nos seus atributos.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Informações sobre o objeto. Dados que posso armazenar.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914967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98C037-E984-42CE-824F-EA2FDE8F6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01634"/>
            <a:ext cx="2331720" cy="836658"/>
          </a:xfrm>
        </p:spPr>
        <p:txBody>
          <a:bodyPr>
            <a:normAutofit fontScale="90000"/>
          </a:bodyPr>
          <a:lstStyle/>
          <a:p>
            <a:r>
              <a:rPr lang="pt-BR" b="1" u="sng" dirty="0"/>
              <a:t>Métodos</a:t>
            </a:r>
            <a:br>
              <a:rPr lang="pt-BR" b="1" dirty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E6940C1-24EF-4D33-9086-0529AFE620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87180"/>
            <a:ext cx="10515600" cy="307730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t-BR" dirty="0"/>
              <a:t>Os métodos são procedimentos ou funções que realizam as ações próprias do objeto. Assim, os métodos são as ações que o objeto pode realizar. Tudo o que o objeto faz é através de seus métodos, pois é através dos seus métodos que um objeto se manifesta, através deles que o objeto interage com os outros objetos.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Sendo mais conhecidos como: Método Construtor, Métodos </a:t>
            </a:r>
            <a:r>
              <a:rPr lang="pt-BR" dirty="0" err="1"/>
              <a:t>Get</a:t>
            </a:r>
            <a:r>
              <a:rPr lang="pt-BR" dirty="0"/>
              <a:t> e Set, Métodos do usuário e Método sobrescrito</a:t>
            </a:r>
          </a:p>
        </p:txBody>
      </p:sp>
    </p:spTree>
    <p:extLst>
      <p:ext uri="{BB962C8B-B14F-4D97-AF65-F5344CB8AC3E}">
        <p14:creationId xmlns:p14="http://schemas.microsoft.com/office/powerpoint/2010/main" val="25834017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4BFCA6-4DE5-4402-992B-2DCA49B3F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DAD774A-81BF-4DEC-A77C-A093DBF0ED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567788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525</Words>
  <Application>Microsoft Office PowerPoint</Application>
  <PresentationFormat>Widescreen</PresentationFormat>
  <Paragraphs>91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9" baseType="lpstr">
      <vt:lpstr>Arial Unicode MS</vt:lpstr>
      <vt:lpstr>Arial</vt:lpstr>
      <vt:lpstr>Calibri</vt:lpstr>
      <vt:lpstr>Calibri Light</vt:lpstr>
      <vt:lpstr>Lato</vt:lpstr>
      <vt:lpstr>Open Sans</vt:lpstr>
      <vt:lpstr>Roboto Mono</vt:lpstr>
      <vt:lpstr>Tema do Office</vt:lpstr>
      <vt:lpstr>POO (Programação Orientada a Objeto)</vt:lpstr>
      <vt:lpstr>Classes </vt:lpstr>
      <vt:lpstr>O exemplo a seguir é um uso geral de uma class em JavaScript: </vt:lpstr>
      <vt:lpstr>Classe Interna</vt:lpstr>
      <vt:lpstr>Apresentação do PowerPoint</vt:lpstr>
      <vt:lpstr>Classes Internas Anônimas:</vt:lpstr>
      <vt:lpstr> Atributos </vt:lpstr>
      <vt:lpstr>Métodos 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POO (Programação Orientada a Objeto)</dc:title>
  <dc:creator>JOÃO CLEBER DOS SANTOS ARAÚJO</dc:creator>
  <cp:lastModifiedBy>JOÃO CLEBER DOS SANTOS ARAÚJO</cp:lastModifiedBy>
  <cp:revision>6</cp:revision>
  <dcterms:created xsi:type="dcterms:W3CDTF">2023-11-21T13:29:55Z</dcterms:created>
  <dcterms:modified xsi:type="dcterms:W3CDTF">2023-11-21T14:08:53Z</dcterms:modified>
</cp:coreProperties>
</file>