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BCAD8-9B49-0CA6-04E5-208A205FEC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Esteganografia</a:t>
            </a:r>
            <a:br>
              <a:rPr lang="es-ES" dirty="0"/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736CC0-08B7-941D-A634-A8342862C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5850" y="3041650"/>
            <a:ext cx="2975646" cy="191135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Integrantes:</a:t>
            </a:r>
          </a:p>
          <a:p>
            <a:r>
              <a:rPr lang="es-ES" dirty="0" err="1"/>
              <a:t>Cammisi</a:t>
            </a:r>
            <a:r>
              <a:rPr lang="es-ES" dirty="0"/>
              <a:t> José</a:t>
            </a:r>
            <a:br>
              <a:rPr lang="es-ES" dirty="0"/>
            </a:br>
            <a:r>
              <a:rPr lang="es-ES" dirty="0"/>
              <a:t>Malatesta Giovanni Melgratti Nicolas</a:t>
            </a:r>
            <a:br>
              <a:rPr lang="es-ES" dirty="0"/>
            </a:br>
            <a:r>
              <a:rPr lang="es-ES" dirty="0" err="1"/>
              <a:t>Soltermann</a:t>
            </a:r>
            <a:r>
              <a:rPr lang="es-ES" dirty="0"/>
              <a:t> Francisco </a:t>
            </a:r>
            <a:br>
              <a:rPr lang="es-ES" dirty="0"/>
            </a:br>
            <a:r>
              <a:rPr lang="es-ES" dirty="0" err="1"/>
              <a:t>yucci</a:t>
            </a:r>
            <a:r>
              <a:rPr lang="es-ES" dirty="0"/>
              <a:t> Franco</a:t>
            </a:r>
          </a:p>
          <a:p>
            <a:endParaRPr lang="es-ES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105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FD7A4-F468-C3A0-7FEF-D230111FB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88951"/>
            <a:ext cx="9291215" cy="902704"/>
          </a:xfrm>
        </p:spPr>
        <p:txBody>
          <a:bodyPr/>
          <a:lstStyle/>
          <a:p>
            <a:r>
              <a:rPr lang="es-ES" dirty="0" err="1"/>
              <a:t>Introduccion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D72800-3DBC-51F4-D6EA-BD42C30FA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Mediante el presente trabajo práctico se tiene como objetivo aplicar conceptos relacionados al ámbito del procesamiento digital de imágenes, desarrollando y aplicando técnicas de esteganografía</a:t>
            </a:r>
          </a:p>
          <a:p>
            <a:r>
              <a:rPr lang="es-AR" b="1" dirty="0"/>
              <a:t>Esteganografía con el método </a:t>
            </a:r>
            <a:r>
              <a:rPr lang="es-AR" b="1" dirty="0" err="1"/>
              <a:t>Least</a:t>
            </a:r>
            <a:r>
              <a:rPr lang="es-AR" b="1" dirty="0"/>
              <a:t> </a:t>
            </a:r>
            <a:r>
              <a:rPr lang="es-AR" b="1" dirty="0" err="1"/>
              <a:t>Significant</a:t>
            </a:r>
            <a:r>
              <a:rPr lang="es-AR" b="1" dirty="0"/>
              <a:t> Bit (LSB)</a:t>
            </a:r>
          </a:p>
          <a:p>
            <a:r>
              <a:rPr lang="es-AR" b="1" dirty="0"/>
              <a:t>Esteganografía con Transformada de Fourier 2D - Modificación de signos</a:t>
            </a:r>
          </a:p>
          <a:p>
            <a:r>
              <a:rPr lang="es-AR" b="1" dirty="0"/>
              <a:t>Esteganografía con Transformada de Fourier 2D - Método Delta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04297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6188DB-866C-3996-D0E2-9409BF9E0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8966" y="452940"/>
            <a:ext cx="8665159" cy="391531"/>
          </a:xfrm>
        </p:spPr>
        <p:txBody>
          <a:bodyPr>
            <a:normAutofit fontScale="90000"/>
          </a:bodyPr>
          <a:lstStyle/>
          <a:p>
            <a:r>
              <a:rPr lang="es-ES" sz="2700" b="1" dirty="0"/>
              <a:t>EJERCICIO 1 – Esteganografía con el método LSB</a:t>
            </a:r>
            <a:br>
              <a:rPr lang="es-AR" b="1" dirty="0"/>
            </a:br>
            <a:endParaRPr lang="es-A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D84BA77-E932-8F4D-03E6-F814E6F303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526" y="844471"/>
                <a:ext cx="11249024" cy="4875794"/>
              </a:xfrm>
            </p:spPr>
            <p:txBody>
              <a:bodyPr>
                <a:normAutofit fontScale="25000" lnSpcReduction="20000"/>
              </a:bodyPr>
              <a:lstStyle/>
              <a:p>
                <a:r>
                  <a:rPr lang="es-ES" sz="4800" dirty="0"/>
                  <a:t>La técnica LSB (</a:t>
                </a:r>
                <a:r>
                  <a:rPr lang="es-ES" sz="4800" dirty="0" err="1"/>
                  <a:t>Least</a:t>
                </a:r>
                <a:r>
                  <a:rPr lang="es-ES" sz="4800" dirty="0"/>
                  <a:t> </a:t>
                </a:r>
                <a:r>
                  <a:rPr lang="es-ES" sz="4800" dirty="0" err="1"/>
                  <a:t>Significant</a:t>
                </a:r>
                <a:r>
                  <a:rPr lang="es-ES" sz="4800" dirty="0"/>
                  <a:t> Bit) se basa en la manipulación del bit menos significativo de cada píxel en una imagen digital para ocultar información</a:t>
                </a:r>
              </a:p>
              <a:p>
                <a:r>
                  <a:rPr lang="es-AR" sz="4800" b="1" i="1" dirty="0"/>
                  <a:t>Construcción del filtro codificador</a:t>
                </a:r>
              </a:p>
              <a:p>
                <a:r>
                  <a:rPr lang="es-ES" sz="4800" dirty="0"/>
                  <a:t>El algoritmo recorre secuencialmente los píxeles y, para cada uno, reemplaza su bit menos significativo por un bit del mensaje</a:t>
                </a:r>
              </a:p>
              <a:p>
                <a:r>
                  <a:rPr lang="es-ES" sz="4800" dirty="0"/>
                  <a:t>Este proceso se repite hasta insertar la totalidad del mensaje codificado y al final se agrega ‘&amp;’.</a:t>
                </a:r>
              </a:p>
              <a:p>
                <a:r>
                  <a:rPr lang="es-AR" sz="4800" b="1" i="1" dirty="0"/>
                  <a:t>Construcción del filtro decodificador</a:t>
                </a:r>
              </a:p>
              <a:p>
                <a:r>
                  <a:rPr lang="es-ES" sz="4800" dirty="0"/>
                  <a:t>La función del decodificador es revertir el proceso de ocultamiento aplicado con el método LSB, permitiendo recuperar el mensaje original a partir de una imagen </a:t>
                </a:r>
                <a:r>
                  <a:rPr lang="es-ES" sz="4800" dirty="0" err="1"/>
                  <a:t>estego</a:t>
                </a:r>
                <a:r>
                  <a:rPr lang="es-ES" sz="4800" dirty="0"/>
                  <a:t>. </a:t>
                </a:r>
              </a:p>
              <a:p>
                <a:r>
                  <a:rPr lang="es-ES" sz="4800" b="1" dirty="0"/>
                  <a:t>Longitud máxima del mensaje según el tamaño de la imagen:</a:t>
                </a:r>
              </a:p>
              <a:p>
                <a:r>
                  <a:rPr lang="es-ES" sz="4800" dirty="0"/>
                  <a:t>si una imagen tiene dimensiones M×N , su capacidad máxima de ocultamiento es:</a:t>
                </a:r>
                <a:endParaRPr lang="es-AR" sz="4800" dirty="0"/>
              </a:p>
              <a:p>
                <a14:m>
                  <m:oMath xmlns:m="http://schemas.openxmlformats.org/officeDocument/2006/math">
                    <m:r>
                      <a:rPr lang="es-ES" sz="4800" i="1"/>
                      <m:t>𝐶𝑎𝑝𝑎𝑐𝑖𝑑𝑎𝑑</m:t>
                    </m:r>
                    <m:r>
                      <a:rPr lang="es-ES" sz="4800" i="1"/>
                      <m:t> </m:t>
                    </m:r>
                    <m:r>
                      <a:rPr lang="es-ES" sz="4800" i="1"/>
                      <m:t>𝑚𝑎𝑥𝑖𝑚𝑎</m:t>
                    </m:r>
                    <m:r>
                      <a:rPr lang="es-ES" sz="4800" i="1"/>
                      <m:t> </m:t>
                    </m:r>
                    <m:r>
                      <a:rPr lang="es-ES" sz="4800" i="1"/>
                      <m:t>𝑒𝑛</m:t>
                    </m:r>
                    <m:r>
                      <a:rPr lang="es-ES" sz="4800" i="1"/>
                      <m:t> </m:t>
                    </m:r>
                    <m:r>
                      <a:rPr lang="es-ES" sz="4800" i="1"/>
                      <m:t>𝑏𝑖𝑡𝑠</m:t>
                    </m:r>
                    <m:r>
                      <a:rPr lang="es-ES" sz="4800" i="1"/>
                      <m:t>=</m:t>
                    </m:r>
                    <m:r>
                      <a:rPr lang="es-ES" sz="4800" i="1"/>
                      <m:t>𝑀𝑥𝑁</m:t>
                    </m:r>
                  </m:oMath>
                </a14:m>
                <a:endParaRPr lang="es-AR" sz="4800" dirty="0"/>
              </a:p>
              <a:p>
                <a:r>
                  <a:rPr lang="es-ES" sz="4800" dirty="0"/>
                  <a:t>Como un carácter ASCII ocupa 8 bits, la cantidad máxima de caracteres que se pueden ocultar es:</a:t>
                </a:r>
                <a:endParaRPr lang="es-AR" sz="4800" dirty="0"/>
              </a:p>
              <a:p>
                <a14:m>
                  <m:oMath xmlns:m="http://schemas.openxmlformats.org/officeDocument/2006/math">
                    <m:r>
                      <a:rPr lang="es-ES" sz="4800" i="1"/>
                      <m:t>𝐶𝑎𝑝𝑎𝑐𝑖𝑑𝑎𝑑</m:t>
                    </m:r>
                    <m:r>
                      <a:rPr lang="es-ES" sz="4800" i="1"/>
                      <m:t> </m:t>
                    </m:r>
                    <m:r>
                      <a:rPr lang="es-ES" sz="4800" i="1"/>
                      <m:t>𝑚𝑎𝑥𝑖𝑚𝑎</m:t>
                    </m:r>
                    <m:r>
                      <a:rPr lang="es-ES" sz="4800" i="1"/>
                      <m:t> </m:t>
                    </m:r>
                    <m:r>
                      <a:rPr lang="es-ES" sz="4800" i="1"/>
                      <m:t>𝑒𝑛</m:t>
                    </m:r>
                    <m:r>
                      <a:rPr lang="es-ES" sz="4800" i="1"/>
                      <m:t> </m:t>
                    </m:r>
                    <m:r>
                      <a:rPr lang="es-ES" sz="4800" i="1"/>
                      <m:t>𝑐𝑎𝑟𝑎𝑐𝑡𝑒𝑟</m:t>
                    </m:r>
                    <m:r>
                      <a:rPr lang="es-ES" sz="4800" i="1"/>
                      <m:t>=</m:t>
                    </m:r>
                    <m:f>
                      <m:fPr>
                        <m:ctrlPr>
                          <a:rPr lang="es-AR" sz="4800" i="1"/>
                        </m:ctrlPr>
                      </m:fPr>
                      <m:num>
                        <m:r>
                          <a:rPr lang="es-ES" sz="4800" i="1"/>
                          <m:t>𝑀𝑥𝑁</m:t>
                        </m:r>
                      </m:num>
                      <m:den>
                        <m:r>
                          <a:rPr lang="es-ES" sz="4800" i="1"/>
                          <m:t>8</m:t>
                        </m:r>
                      </m:den>
                    </m:f>
                  </m:oMath>
                </a14:m>
                <a:r>
                  <a:rPr lang="es-AR" sz="4800" dirty="0"/>
                  <a:t> </a:t>
                </a:r>
              </a:p>
              <a:p>
                <a:r>
                  <a:rPr lang="es-ES" sz="4800" b="1" dirty="0"/>
                  <a:t>Ampliar la cantidad de información en el mensaje oculto con esa imagen:</a:t>
                </a:r>
                <a:endParaRPr lang="es-AR" sz="4800" dirty="0"/>
              </a:p>
              <a:p>
                <a:r>
                  <a:rPr lang="es-ES" sz="4800" dirty="0"/>
                  <a:t>Existe la opción que se detalla a continuación, en lugar de usar solo el LSB (bit 0), también pueden usarse los bits 1 o 2 bits significativos por píxel ⇒ capacidad se duplica o 3 bits significativos por píxel ⇒ capacidad se triplica.</a:t>
                </a:r>
                <a:endParaRPr lang="es-AR" sz="4800" dirty="0"/>
              </a:p>
              <a:p>
                <a:r>
                  <a:rPr lang="es-ES" sz="4800" dirty="0"/>
                  <a:t>Esto tiene un mayor riesgo de detección, ya que cuanto más se alteran los bits significativos, mayor es la posibilidad de que el cambio sea perceptible visualmente.</a:t>
                </a:r>
                <a:endParaRPr lang="es-AR" sz="4800" dirty="0"/>
              </a:p>
              <a:p>
                <a:endParaRPr lang="es-AR" sz="4800" dirty="0"/>
              </a:p>
              <a:p>
                <a:endParaRPr lang="es-AR" sz="1200" dirty="0"/>
              </a:p>
              <a:p>
                <a:endParaRPr lang="es-AR" sz="12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2D84BA77-E932-8F4D-03E6-F814E6F303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526" y="844471"/>
                <a:ext cx="11249024" cy="4875794"/>
              </a:xfrm>
              <a:blipFill>
                <a:blip r:embed="rId2"/>
                <a:stretch>
                  <a:fillRect t="-125" b="-300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009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D2675-36A4-24E0-FE2B-754131EB0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4670" y="757773"/>
            <a:ext cx="2961967" cy="548016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Esteganografia</a:t>
            </a:r>
            <a:r>
              <a:rPr lang="es-ES" dirty="0"/>
              <a:t> </a:t>
            </a:r>
            <a:r>
              <a:rPr lang="es-ES" b="1" dirty="0"/>
              <a:t>método LSB</a:t>
            </a:r>
            <a:br>
              <a:rPr lang="es-AR" b="1" dirty="0"/>
            </a:br>
            <a:endParaRPr lang="es-AR" dirty="0"/>
          </a:p>
        </p:txBody>
      </p:sp>
      <p:pic>
        <p:nvPicPr>
          <p:cNvPr id="5" name="Marcador de contenido 4" descr="Dibujo en blanco y negro de una pareja&#10;&#10;El contenido generado por IA puede ser incorrecto.">
            <a:extLst>
              <a:ext uri="{FF2B5EF4-FFF2-40B4-BE49-F238E27FC236}">
                <a16:creationId xmlns:a16="http://schemas.microsoft.com/office/drawing/2014/main" id="{9A941DE4-97F3-696A-65E9-48B731F57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30750" y="1031781"/>
            <a:ext cx="6011863" cy="4192775"/>
          </a:xfrm>
        </p:spPr>
      </p:pic>
      <p:sp>
        <p:nvSpPr>
          <p:cNvPr id="6" name="Marcador de texto 5">
            <a:extLst>
              <a:ext uri="{FF2B5EF4-FFF2-40B4-BE49-F238E27FC236}">
                <a16:creationId xmlns:a16="http://schemas.microsoft.com/office/drawing/2014/main" id="{EC00ECAF-769E-6513-A911-256491561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4671" y="1695451"/>
            <a:ext cx="2961967" cy="2143124"/>
          </a:xfrm>
        </p:spPr>
        <p:txBody>
          <a:bodyPr/>
          <a:lstStyle/>
          <a:p>
            <a:r>
              <a:rPr lang="es-ES" dirty="0"/>
              <a:t>Aquí el mensaje que se oculta en la imagen es:</a:t>
            </a:r>
            <a:br>
              <a:rPr lang="es-ES" dirty="0"/>
            </a:br>
            <a:r>
              <a:rPr lang="es-ES" dirty="0"/>
              <a:t>“Hola como anda todo el mundo”  como se puede apreciar la imagen </a:t>
            </a:r>
            <a:r>
              <a:rPr lang="es-ES" dirty="0" err="1"/>
              <a:t>estego</a:t>
            </a:r>
            <a:r>
              <a:rPr lang="es-ES" dirty="0"/>
              <a:t> no sufre ninguna alteración perceptible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68154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788A454-45E0-445E-7F5F-19BA4E93D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392" y="152400"/>
            <a:ext cx="9291215" cy="781050"/>
          </a:xfrm>
        </p:spPr>
        <p:txBody>
          <a:bodyPr>
            <a:normAutofit fontScale="90000"/>
          </a:bodyPr>
          <a:lstStyle/>
          <a:p>
            <a:r>
              <a:rPr lang="es-AR" dirty="0" err="1"/>
              <a:t>Esteganograf´ıa</a:t>
            </a:r>
            <a:r>
              <a:rPr lang="es-AR" dirty="0"/>
              <a:t> usando la Transformada de Fourier 2D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67029FD9-3D62-63B9-E64A-B2A42215F3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0054" y="1110857"/>
                <a:ext cx="10749946" cy="4670818"/>
              </a:xfrm>
            </p:spPr>
            <p:txBody>
              <a:bodyPr>
                <a:normAutofit/>
              </a:bodyPr>
              <a:lstStyle/>
              <a:p>
                <a:r>
                  <a:rPr lang="es-ES" sz="1200" b="1" dirty="0"/>
                  <a:t>Convolución </a:t>
                </a:r>
                <a:endParaRPr lang="es-AR" sz="1200" b="1" dirty="0"/>
              </a:p>
              <a:p>
                <a:r>
                  <a:rPr lang="es-AR" sz="1200" b="1" i="1" dirty="0"/>
                  <a:t>Fundamentos matemáticos de la TF2D</a:t>
                </a:r>
              </a:p>
              <a:p>
                <a:r>
                  <a:rPr lang="es-AR" sz="1200" dirty="0"/>
                  <a:t>La Transformada Discreta de Fourier bidimensional descompone una imagen </a:t>
                </a:r>
                <a14:m>
                  <m:oMath xmlns:m="http://schemas.openxmlformats.org/officeDocument/2006/math">
                    <m:r>
                      <a:rPr lang="es-AR" sz="1200" i="1"/>
                      <m:t>𝐼</m:t>
                    </m:r>
                    <m:r>
                      <a:rPr lang="es-AR" sz="1200" i="1"/>
                      <m:t>(</m:t>
                    </m:r>
                    <m:r>
                      <a:rPr lang="es-AR" sz="1200" i="1"/>
                      <m:t>𝑥</m:t>
                    </m:r>
                    <m:r>
                      <a:rPr lang="es-AR" sz="1200" i="1"/>
                      <m:t>,</m:t>
                    </m:r>
                    <m:r>
                      <a:rPr lang="es-AR" sz="1200" i="1"/>
                      <m:t>𝑦</m:t>
                    </m:r>
                    <m:r>
                      <a:rPr lang="es-AR" sz="1200" i="1"/>
                      <m:t>)</m:t>
                    </m:r>
                  </m:oMath>
                </a14:m>
                <a:r>
                  <a:rPr lang="es-AR" sz="1200" dirty="0"/>
                  <a:t> de dimensiones M×N en sus componentes frecuenciales según:</a:t>
                </a:r>
              </a:p>
              <a:p>
                <a:r>
                  <a:rPr lang="es-AR" sz="1200" dirty="0"/>
                  <a:t>F(</a:t>
                </a:r>
                <a:r>
                  <a:rPr lang="es-AR" sz="1200" dirty="0" err="1"/>
                  <a:t>u,v</a:t>
                </a:r>
                <a:r>
                  <a:rPr lang="es-AR" sz="1200" dirty="0"/>
                  <a:t>) = (1/MN) ∑∑ I(</a:t>
                </a:r>
                <a:r>
                  <a:rPr lang="es-AR" sz="1200" dirty="0" err="1"/>
                  <a:t>x,y</a:t>
                </a:r>
                <a:r>
                  <a:rPr lang="es-AR" sz="1200" dirty="0"/>
                  <a:t>) × e^(-j2π(</a:t>
                </a:r>
                <a:r>
                  <a:rPr lang="es-AR" sz="1200" dirty="0" err="1"/>
                  <a:t>ux</a:t>
                </a:r>
                <a:r>
                  <a:rPr lang="es-AR" sz="1200" dirty="0"/>
                  <a:t>/M + </a:t>
                </a:r>
                <a:r>
                  <a:rPr lang="es-AR" sz="1200" dirty="0" err="1"/>
                  <a:t>vy</a:t>
                </a:r>
                <a:r>
                  <a:rPr lang="es-AR" sz="1200" dirty="0"/>
                  <a:t>/N))</a:t>
                </a:r>
              </a:p>
              <a:p>
                <a:r>
                  <a:rPr lang="es-AR" sz="1200" dirty="0"/>
                  <a:t>         x=0 y=0</a:t>
                </a:r>
              </a:p>
              <a:p>
                <a:r>
                  <a:rPr lang="es-AR" sz="1200" dirty="0"/>
                  <a:t>Donde F(</a:t>
                </a:r>
                <a:r>
                  <a:rPr lang="es-AR" sz="1200" dirty="0" err="1"/>
                  <a:t>u,v</a:t>
                </a:r>
                <a:r>
                  <a:rPr lang="es-AR" sz="1200" dirty="0"/>
                  <a:t>) = a(</a:t>
                </a:r>
                <a:r>
                  <a:rPr lang="es-AR" sz="1200" dirty="0" err="1"/>
                  <a:t>u,v</a:t>
                </a:r>
                <a:r>
                  <a:rPr lang="es-AR" sz="1200" dirty="0"/>
                  <a:t>) + </a:t>
                </a:r>
                <a:r>
                  <a:rPr lang="es-AR" sz="1200" dirty="0" err="1"/>
                  <a:t>jb</a:t>
                </a:r>
                <a:r>
                  <a:rPr lang="es-AR" sz="1200" dirty="0"/>
                  <a:t>(</a:t>
                </a:r>
                <a:r>
                  <a:rPr lang="es-AR" sz="1200" dirty="0" err="1"/>
                  <a:t>u,v</a:t>
                </a:r>
                <a:r>
                  <a:rPr lang="es-AR" sz="1200" dirty="0"/>
                  <a:t>) es un número complejo que representa:</a:t>
                </a:r>
              </a:p>
              <a:p>
                <a:pPr lvl="0"/>
                <a:r>
                  <a:rPr lang="es-AR" sz="1200" b="1" dirty="0"/>
                  <a:t>Magnitud</a:t>
                </a:r>
                <a:r>
                  <a:rPr lang="es-AR" sz="1200" dirty="0"/>
                  <a:t>: |F(</a:t>
                </a:r>
                <a:r>
                  <a:rPr lang="es-AR" sz="1200" dirty="0" err="1"/>
                  <a:t>u,v</a:t>
                </a:r>
                <a:r>
                  <a:rPr lang="es-AR" sz="1200" dirty="0"/>
                  <a:t>)| = √(a² + b²) - energía de la frecuencia</a:t>
                </a:r>
              </a:p>
              <a:p>
                <a:pPr lvl="0"/>
                <a:r>
                  <a:rPr lang="es-AR" sz="1200" b="1" dirty="0"/>
                  <a:t>Fase</a:t>
                </a:r>
                <a:r>
                  <a:rPr lang="es-AR" sz="1200" dirty="0"/>
                  <a:t>: φ(</a:t>
                </a:r>
                <a:r>
                  <a:rPr lang="es-AR" sz="1200" dirty="0" err="1"/>
                  <a:t>u,v</a:t>
                </a:r>
                <a:r>
                  <a:rPr lang="es-AR" sz="1200" dirty="0"/>
                  <a:t>) = </a:t>
                </a:r>
                <a:r>
                  <a:rPr lang="es-AR" sz="1200" dirty="0" err="1"/>
                  <a:t>arctan</a:t>
                </a:r>
                <a:r>
                  <a:rPr lang="es-AR" sz="1200" dirty="0"/>
                  <a:t>(b/a) - información estructural</a:t>
                </a:r>
              </a:p>
              <a:p>
                <a:r>
                  <a:rPr lang="es-AR" sz="1200" b="1" dirty="0"/>
                  <a:t>Estrategia de Codificación:</a:t>
                </a:r>
                <a:endParaRPr lang="es-AR" sz="1200" dirty="0"/>
              </a:p>
              <a:p>
                <a:r>
                  <a:rPr lang="es-AR" sz="1400" dirty="0"/>
                  <a:t>La modificación de signos permite codificar información sin alterar la magnitud espectral:</a:t>
                </a:r>
              </a:p>
              <a:p>
                <a:pPr lvl="0"/>
                <a:r>
                  <a:rPr lang="es-AR" sz="1400" dirty="0"/>
                  <a:t>Bit 0: a' = |a|, b' = |b| (signos positivos)</a:t>
                </a:r>
              </a:p>
              <a:p>
                <a:pPr lvl="0"/>
                <a:r>
                  <a:rPr lang="es-AR" sz="1400" dirty="0"/>
                  <a:t>Bit 1: a' = -|a|, b' = -|b| (signos negativos)</a:t>
                </a:r>
              </a:p>
              <a:p>
                <a:r>
                  <a:rPr lang="es-AR" sz="1400" dirty="0"/>
                  <a:t>Esta técnica preserva la energía espectral mientras modifica únicamente la fase, minimizando la distorsión visual</a:t>
                </a:r>
              </a:p>
              <a:p>
                <a:endParaRPr lang="es-AR" sz="1200" dirty="0"/>
              </a:p>
              <a:p>
                <a:endParaRPr lang="es-AR" dirty="0"/>
              </a:p>
              <a:p>
                <a:endParaRPr lang="es-AR" dirty="0"/>
              </a:p>
              <a:p>
                <a:endParaRPr lang="es-AR" dirty="0"/>
              </a:p>
            </p:txBody>
          </p:sp>
        </mc:Choice>
        <mc:Fallback>
          <p:sp>
            <p:nvSpPr>
              <p:cNvPr id="6" name="Marcador de contenido 5">
                <a:extLst>
                  <a:ext uri="{FF2B5EF4-FFF2-40B4-BE49-F238E27FC236}">
                    <a16:creationId xmlns:a16="http://schemas.microsoft.com/office/drawing/2014/main" id="{67029FD9-3D62-63B9-E64A-B2A42215F3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0054" y="1110857"/>
                <a:ext cx="10749946" cy="4670818"/>
              </a:xfrm>
              <a:blipFill>
                <a:blip r:embed="rId2"/>
                <a:stretch>
                  <a:fillRect l="-1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834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C182A5-7DEA-5B48-19E8-9B27693C1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19075"/>
            <a:ext cx="9291215" cy="638175"/>
          </a:xfrm>
        </p:spPr>
        <p:txBody>
          <a:bodyPr>
            <a:normAutofit fontScale="90000"/>
          </a:bodyPr>
          <a:lstStyle/>
          <a:p>
            <a:r>
              <a:rPr lang="es-AR" dirty="0" err="1"/>
              <a:t>Esteganograf´ıa</a:t>
            </a:r>
            <a:r>
              <a:rPr lang="es-AR" dirty="0"/>
              <a:t> usando la Transformada de Fourier 2D- cambio de signos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82FCDDF-18A7-88BF-4569-B51754B9BF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551" y="1095376"/>
                <a:ext cx="10944224" cy="4752974"/>
              </a:xfrm>
            </p:spPr>
            <p:txBody>
              <a:bodyPr>
                <a:normAutofit/>
              </a:bodyPr>
              <a:lstStyle/>
              <a:p>
                <a:r>
                  <a:rPr lang="es-ES" sz="1400" dirty="0"/>
                  <a:t>Este enfoque se basa en propiedades matemáticas fundamentales de la Transformada de Fourier Discreta bidimensional (TF2D) y se ejecuta a través de la manipulación sobre los coeficientes complejos </a:t>
                </a:r>
                <a14:m>
                  <m:oMath xmlns:m="http://schemas.openxmlformats.org/officeDocument/2006/math">
                    <m:r>
                      <a:rPr lang="es-ES" sz="1400" b="1" i="1"/>
                      <m:t>𝒂</m:t>
                    </m:r>
                    <m:r>
                      <a:rPr lang="es-ES" sz="1400" b="1" i="1"/>
                      <m:t>+</m:t>
                    </m:r>
                    <m:r>
                      <a:rPr lang="es-ES" sz="1400" b="1" i="1"/>
                      <m:t>𝒊𝒃</m:t>
                    </m:r>
                  </m:oMath>
                </a14:m>
                <a:r>
                  <a:rPr lang="es-ES" sz="1400" dirty="0"/>
                  <a:t> obtenidos de dicha transformada.</a:t>
                </a:r>
              </a:p>
              <a:p>
                <a:r>
                  <a:rPr lang="es-ES" sz="1400" dirty="0"/>
                  <a:t>El resultado es una matriz compleja </a:t>
                </a:r>
                <a14:m>
                  <m:oMath xmlns:m="http://schemas.openxmlformats.org/officeDocument/2006/math">
                    <m:r>
                      <a:rPr lang="es-ES" sz="1400" b="1" i="1"/>
                      <m:t>𝑭</m:t>
                    </m:r>
                    <m:r>
                      <a:rPr lang="es-ES" sz="1400" i="1"/>
                      <m:t>(</m:t>
                    </m:r>
                    <m:r>
                      <a:rPr lang="es-ES" sz="1400" b="1" i="1"/>
                      <m:t>𝒖</m:t>
                    </m:r>
                    <m:r>
                      <a:rPr lang="es-ES" sz="1400" i="1"/>
                      <m:t>,</m:t>
                    </m:r>
                    <m:r>
                      <a:rPr lang="es-ES" sz="1400" b="1" i="1"/>
                      <m:t>𝒗</m:t>
                    </m:r>
                    <m:r>
                      <a:rPr lang="es-ES" sz="1400" i="1"/>
                      <m:t>)=</m:t>
                    </m:r>
                    <m:r>
                      <a:rPr lang="es-ES" sz="1400" b="1" i="1"/>
                      <m:t>𝒂</m:t>
                    </m:r>
                    <m:r>
                      <a:rPr lang="es-ES" sz="1400" b="1" i="1"/>
                      <m:t>+</m:t>
                    </m:r>
                    <m:r>
                      <a:rPr lang="es-ES" sz="1400" b="1" i="1"/>
                      <m:t>𝒊𝒃</m:t>
                    </m:r>
                  </m:oMath>
                </a14:m>
                <a:r>
                  <a:rPr lang="es-ES" sz="1400" dirty="0"/>
                  <a:t>, donde </a:t>
                </a:r>
                <a:r>
                  <a:rPr lang="es-ES" sz="1400" i="1" dirty="0"/>
                  <a:t>a</a:t>
                </a:r>
                <a:r>
                  <a:rPr lang="es-ES" sz="1400" dirty="0"/>
                  <a:t> y </a:t>
                </a:r>
                <a:r>
                  <a:rPr lang="es-ES" sz="1400" i="1" dirty="0"/>
                  <a:t>b</a:t>
                </a:r>
                <a:r>
                  <a:rPr lang="es-ES" sz="1400" dirty="0"/>
                  <a:t> representan la parte real e imaginaria, respectivamente.</a:t>
                </a:r>
                <a:endParaRPr lang="es-AR" sz="1400" dirty="0"/>
              </a:p>
              <a:p>
                <a:endParaRPr lang="es-AR" sz="1400" dirty="0"/>
              </a:p>
            </p:txBody>
          </p:sp>
        </mc:Choice>
        <mc:Fallback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D82FCDDF-18A7-88BF-4569-B51754B9B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551" y="1095376"/>
                <a:ext cx="10944224" cy="4752974"/>
              </a:xfrm>
              <a:blipFill>
                <a:blip r:embed="rId2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n 7">
            <a:extLst>
              <a:ext uri="{FF2B5EF4-FFF2-40B4-BE49-F238E27FC236}">
                <a16:creationId xmlns:a16="http://schemas.microsoft.com/office/drawing/2014/main" id="{A0B572CF-B208-4545-AB17-CD21AEEC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391" y="2514472"/>
            <a:ext cx="3639058" cy="91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5ACE947-3F33-BAF4-BA68-F44C54E7ED61}"/>
                  </a:ext>
                </a:extLst>
              </p:cNvPr>
              <p:cNvSpPr txBox="1"/>
              <p:nvPr/>
            </p:nvSpPr>
            <p:spPr>
              <a:xfrm>
                <a:off x="997063" y="2089209"/>
                <a:ext cx="6465093" cy="170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None/>
                </a:pPr>
                <a:r>
                  <a:rPr lang="es-ES" sz="1800" dirty="0">
                    <a:effectLst/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Por cada bit del mensaje a codificar, se selecciona un par de posiciones espectrales conjugadas </a:t>
                </a:r>
                <a14:m>
                  <m:oMath xmlns:m="http://schemas.openxmlformats.org/officeDocument/2006/math"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1800" dirty="0">
                    <a:effectLst/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 y </a:t>
                </a:r>
                <a14:m>
                  <m:oMath xmlns:m="http://schemas.openxmlformats.org/officeDocument/2006/math"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(−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,−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s-ES" sz="1800" dirty="0">
                    <a:effectLst/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. Luego se realiza la siguiente operación:</a:t>
                </a:r>
                <a:endParaRPr lang="es-AR" sz="2000" dirty="0">
                  <a:effectLst/>
                  <a:latin typeface="Georgia" panose="02040502050405020303" pitchFamily="18" charset="0"/>
                  <a:ea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60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s-ES" sz="1800" dirty="0">
                    <a:effectLst/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Si el bit es 0: 		</a:t>
                </a:r>
                <a14:m>
                  <m:oMath xmlns:m="http://schemas.openxmlformats.org/officeDocument/2006/math"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′=∣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∣</m:t>
                    </m:r>
                    <m:r>
                      <a:rPr lang="es-ES" sz="1800" b="1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s-ES" sz="1800" b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	</a:t>
                </a:r>
                <a:r>
                  <a:rPr lang="es-ES" sz="1800" dirty="0">
                    <a:effectLst/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′=∣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∣</m:t>
                    </m:r>
                  </m:oMath>
                </a14:m>
                <a:endParaRPr lang="es-AR" sz="2000" dirty="0">
                  <a:effectLst/>
                  <a:latin typeface="Georgia" panose="02040502050405020303" pitchFamily="18" charset="0"/>
                  <a:ea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spcBef>
                    <a:spcPts val="600"/>
                  </a:spcBef>
                  <a:spcAft>
                    <a:spcPts val="600"/>
                  </a:spcAft>
                  <a:buFont typeface="Symbol" panose="05050102010706020507" pitchFamily="18" charset="2"/>
                  <a:buChar char=""/>
                </a:pPr>
                <a:r>
                  <a:rPr lang="es-ES" sz="1800" dirty="0">
                    <a:effectLst/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Si el bit es 1: 		</a:t>
                </a:r>
                <a14:m>
                  <m:oMath xmlns:m="http://schemas.openxmlformats.org/officeDocument/2006/math"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′=−∣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∣</m:t>
                    </m:r>
                    <m:r>
                      <a:rPr lang="es-ES" sz="1800" b="1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,</m:t>
                    </m:r>
                  </m:oMath>
                </a14:m>
                <a:r>
                  <a:rPr lang="es-ES" sz="1800" dirty="0">
                    <a:effectLst/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 	</a:t>
                </a:r>
                <a14:m>
                  <m:oMath xmlns:m="http://schemas.openxmlformats.org/officeDocument/2006/math"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′=−∣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∣</m:t>
                    </m:r>
                  </m:oMath>
                </a14:m>
                <a:endParaRPr lang="es-AR" sz="2000" dirty="0">
                  <a:effectLst/>
                  <a:latin typeface="Georgia" panose="02040502050405020303" pitchFamily="18" charset="0"/>
                  <a:ea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5ACE947-3F33-BAF4-BA68-F44C54E7E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63" y="2089209"/>
                <a:ext cx="6465093" cy="1708160"/>
              </a:xfrm>
              <a:prstGeom prst="rect">
                <a:avLst/>
              </a:prstGeom>
              <a:blipFill>
                <a:blip r:embed="rId4"/>
                <a:stretch>
                  <a:fillRect l="-849" t="-2143" r="-755" b="-5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91425BD-1FAA-5FB2-93FD-DF4D2DBB0E44}"/>
                  </a:ext>
                </a:extLst>
              </p:cNvPr>
              <p:cNvSpPr txBox="1"/>
              <p:nvPr/>
            </p:nvSpPr>
            <p:spPr>
              <a:xfrm>
                <a:off x="997063" y="3797369"/>
                <a:ext cx="9560718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>
                  <a:buNone/>
                </a:pPr>
                <a:r>
                  <a:rPr lang="es-ES" sz="1800" b="1" dirty="0">
                    <a:effectLst/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		Modificación de la longitud del vector para mantener la simetría de la TF2D:</a:t>
                </a:r>
                <a:endParaRPr lang="es-AR" sz="2000" dirty="0">
                  <a:effectLst/>
                  <a:latin typeface="Georgia" panose="02040502050405020303" pitchFamily="18" charset="0"/>
                  <a:ea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s-ES" sz="1800" dirty="0">
                    <a:effectLst/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Para mantener la simetría Hermítica de la Transformada de Fourier 2D (TF2D) aplicada a una imagen real se debe modificar el espectro de forma que por cada componente compleja </a:t>
                </a:r>
                <a14:m>
                  <m:oMath xmlns:m="http://schemas.openxmlformats.org/officeDocument/2006/math"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s-ES" sz="1800" dirty="0">
                    <a:effectLst/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 modificada, también se modifique su conjugado simétrico </a:t>
                </a:r>
                <a14:m>
                  <m:oMath xmlns:m="http://schemas.openxmlformats.org/officeDocument/2006/math"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[−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,−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s-ES" sz="1800" i="1">
                        <a:effectLst/>
                        <a:latin typeface="Cambria Math" panose="02040503050406030204" pitchFamily="18" charset="0"/>
                        <a:ea typeface="Georgia" panose="02040502050405020303" pitchFamily="18" charset="0"/>
                        <a:cs typeface="Calibri" panose="020F0502020204030204" pitchFamily="34" charset="0"/>
                      </a:rPr>
                      <m:t>].</m:t>
                    </m:r>
                  </m:oMath>
                </a14:m>
                <a:endParaRPr lang="es-AR" sz="2000" dirty="0">
                  <a:effectLst/>
                  <a:latin typeface="Georgia" panose="02040502050405020303" pitchFamily="18" charset="0"/>
                  <a:ea typeface="Georgia" panose="02040502050405020303" pitchFamily="18" charset="0"/>
                  <a:cs typeface="Times New Roman" panose="02020603050405020304" pitchFamily="18" charset="0"/>
                </a:endParaRPr>
              </a:p>
              <a:p>
                <a:pPr algn="just">
                  <a:buNone/>
                </a:pPr>
                <a:r>
                  <a:rPr lang="es-ES" dirty="0"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s-ES" sz="1800" dirty="0">
                    <a:effectLst/>
                    <a:latin typeface="Calibri" panose="020F0502020204030204" pitchFamily="34" charset="0"/>
                    <a:ea typeface="Georgia" panose="02040502050405020303" pitchFamily="18" charset="0"/>
                    <a:cs typeface="Times New Roman" panose="02020603050405020304" pitchFamily="18" charset="0"/>
                  </a:rPr>
                  <a:t>a longitud máxima del vector de componentes que se pueden modificar de manera independiente está acotada a la mitad de los coeficientes únicos del espectro.</a:t>
                </a:r>
                <a:endParaRPr lang="es-AR" sz="2000" dirty="0">
                  <a:effectLst/>
                  <a:latin typeface="Georgia" panose="02040502050405020303" pitchFamily="18" charset="0"/>
                  <a:ea typeface="Georgia" panose="02040502050405020303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A91425BD-1FAA-5FB2-93FD-DF4D2DBB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063" y="3797369"/>
                <a:ext cx="9560718" cy="1754326"/>
              </a:xfrm>
              <a:prstGeom prst="rect">
                <a:avLst/>
              </a:prstGeom>
              <a:blipFill>
                <a:blip r:embed="rId5"/>
                <a:stretch>
                  <a:fillRect l="-574" t="-2083" r="-510" b="-451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686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C3309-19A7-90FC-9140-0E81B80625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366370"/>
            <a:ext cx="9291215" cy="587136"/>
          </a:xfrm>
        </p:spPr>
        <p:txBody>
          <a:bodyPr>
            <a:normAutofit fontScale="90000"/>
          </a:bodyPr>
          <a:lstStyle/>
          <a:p>
            <a:r>
              <a:rPr lang="es-AR" dirty="0" err="1"/>
              <a:t>Esteganograf´ıa</a:t>
            </a:r>
            <a:r>
              <a:rPr lang="es-AR" dirty="0"/>
              <a:t> usando la Transformada de Fourier 2D- usando Delta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406EE9-BEEF-A197-FD84-87EC0E01A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6725" y="1171576"/>
            <a:ext cx="11325225" cy="4619624"/>
          </a:xfrm>
        </p:spPr>
        <p:txBody>
          <a:bodyPr>
            <a:normAutofit fontScale="92500" lnSpcReduction="10000"/>
          </a:bodyPr>
          <a:lstStyle/>
          <a:p>
            <a:r>
              <a:rPr lang="es-ES" sz="1200" b="1" dirty="0"/>
              <a:t>¿Qué es?</a:t>
            </a:r>
            <a:br>
              <a:rPr lang="es-ES" sz="1200" dirty="0"/>
            </a:br>
            <a:r>
              <a:rPr lang="es-ES" sz="1200" dirty="0"/>
              <a:t>Técnica de esteganografía en el dominio espectral que codifica bits según la </a:t>
            </a:r>
            <a:r>
              <a:rPr lang="es-ES" sz="1200" b="1" dirty="0"/>
              <a:t>paridad</a:t>
            </a:r>
            <a:r>
              <a:rPr lang="es-ES" sz="1200" dirty="0"/>
              <a:t> de la magnitud cuantizada de los coeficientes de Fourier.</a:t>
            </a:r>
          </a:p>
          <a:p>
            <a:r>
              <a:rPr lang="es-ES" sz="1200" b="1" dirty="0"/>
              <a:t>Cómo funciona:</a:t>
            </a:r>
            <a:endParaRPr lang="es-ES" sz="1200" dirty="0"/>
          </a:p>
          <a:p>
            <a:r>
              <a:rPr lang="es-ES" sz="1200" dirty="0"/>
              <a:t>Se aplica </a:t>
            </a:r>
            <a:r>
              <a:rPr lang="es-ES" sz="1200" b="1" dirty="0"/>
              <a:t>Transformada de Fourier 2D (TF2D)</a:t>
            </a:r>
            <a:r>
              <a:rPr lang="es-ES" sz="1200" dirty="0"/>
              <a:t> a la imagen portadora.</a:t>
            </a:r>
          </a:p>
          <a:p>
            <a:r>
              <a:rPr lang="es-ES" sz="1200" dirty="0"/>
              <a:t>Cada coeficiente espectral se modifica para representar:</a:t>
            </a:r>
          </a:p>
          <a:p>
            <a:pPr lvl="1"/>
            <a:r>
              <a:rPr lang="es-ES" sz="1200" dirty="0"/>
              <a:t>Bit 0 → magnitud par</a:t>
            </a:r>
          </a:p>
          <a:p>
            <a:pPr lvl="1"/>
            <a:r>
              <a:rPr lang="es-ES" sz="1200" dirty="0"/>
              <a:t>Bit 1 → magnitud impar</a:t>
            </a:r>
          </a:p>
          <a:p>
            <a:r>
              <a:rPr lang="es-ES" sz="1200" dirty="0"/>
              <a:t>Se conserva la </a:t>
            </a:r>
            <a:r>
              <a:rPr lang="es-ES" sz="1200" b="1" dirty="0"/>
              <a:t>simetría Hermítica</a:t>
            </a:r>
            <a:r>
              <a:rPr lang="es-ES" sz="1200" dirty="0"/>
              <a:t> para garantizar imagen real al aplicar la inversa.</a:t>
            </a:r>
          </a:p>
          <a:p>
            <a:r>
              <a:rPr lang="es-ES" sz="1200" dirty="0"/>
              <a:t>Parámetro </a:t>
            </a:r>
            <a:r>
              <a:rPr lang="es-ES" sz="1200" b="1" dirty="0"/>
              <a:t>δ</a:t>
            </a:r>
            <a:r>
              <a:rPr lang="es-ES" sz="1200" dirty="0"/>
              <a:t> controla cuánto se modifica el valor:</a:t>
            </a:r>
          </a:p>
          <a:p>
            <a:pPr lvl="1"/>
            <a:r>
              <a:rPr lang="es-ES" sz="1200" dirty="0"/>
              <a:t>δ bajo → mejor calidad visual</a:t>
            </a:r>
          </a:p>
          <a:p>
            <a:pPr lvl="1"/>
            <a:r>
              <a:rPr lang="es-ES" sz="1200" dirty="0"/>
              <a:t>δ alto → mayor robustez al ruido o compresión</a:t>
            </a:r>
          </a:p>
          <a:p>
            <a:pPr lvl="1"/>
            <a:endParaRPr lang="es-ES" sz="1200" dirty="0"/>
          </a:p>
          <a:p>
            <a:pPr lvl="1"/>
            <a:r>
              <a:rPr lang="es-ES" sz="1700" dirty="0"/>
              <a:t>El método delta-paridad ofrece control paramétrico sobre el compromiso calidad-robustez. La cuantización escalada permite ajustar la intensidad de las modificaciones espectrales según los requisitos de la aplicación. Para aplicaciones que requieren máxima</a:t>
            </a:r>
            <a:r>
              <a:rPr lang="es-AR" sz="1700" dirty="0"/>
              <a:t> robustez, se recomienda δ ∈ [15, 25], mientras que para aplicaciones que priorizan transparencia visual, δ ∈ [1, 5] es óptimo</a:t>
            </a:r>
            <a:r>
              <a:rPr lang="es-AR" dirty="0"/>
              <a:t>.</a:t>
            </a:r>
          </a:p>
          <a:p>
            <a:pPr lvl="1"/>
            <a:endParaRPr lang="es-ES" sz="1200" dirty="0"/>
          </a:p>
          <a:p>
            <a:endParaRPr lang="es-AR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F1E6F11-3D30-4217-35C5-2BCA4D2C5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3737" y="2390756"/>
            <a:ext cx="2867425" cy="266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16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CC1AD-A388-9536-F791-5A86843C2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291215" cy="587136"/>
          </a:xfrm>
        </p:spPr>
        <p:txBody>
          <a:bodyPr/>
          <a:lstStyle/>
          <a:p>
            <a:r>
              <a:rPr lang="es-ES" dirty="0" err="1"/>
              <a:t>Conclusion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C74141-2F00-6F89-B4F3-72E00D623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7275" y="1391656"/>
            <a:ext cx="10391775" cy="4237619"/>
          </a:xfrm>
        </p:spPr>
        <p:txBody>
          <a:bodyPr/>
          <a:lstStyle/>
          <a:p>
            <a:r>
              <a:rPr lang="es-ES" dirty="0"/>
              <a:t>Se aplicaron tres técnicas de esteganografía: LSB, TF2D-Signos y TF2D-Delta.</a:t>
            </a:r>
          </a:p>
          <a:p>
            <a:r>
              <a:rPr lang="es-ES" dirty="0"/>
              <a:t>Cada método mostró ventajas distintas en </a:t>
            </a:r>
            <a:r>
              <a:rPr lang="es-ES" b="1" dirty="0"/>
              <a:t>capacidad</a:t>
            </a:r>
            <a:r>
              <a:rPr lang="es-ES" dirty="0"/>
              <a:t>, </a:t>
            </a:r>
            <a:r>
              <a:rPr lang="es-ES" b="1" dirty="0"/>
              <a:t>robustez</a:t>
            </a:r>
            <a:r>
              <a:rPr lang="es-ES" dirty="0"/>
              <a:t> y </a:t>
            </a:r>
            <a:r>
              <a:rPr lang="es-ES" b="1" dirty="0"/>
              <a:t>calidad visual</a:t>
            </a:r>
            <a:r>
              <a:rPr lang="es-ES" dirty="0"/>
              <a:t>.</a:t>
            </a:r>
          </a:p>
          <a:p>
            <a:r>
              <a:rPr lang="es-ES" dirty="0"/>
              <a:t>El análisis numérico permitió evaluar </a:t>
            </a:r>
            <a:r>
              <a:rPr lang="es-ES" b="1" dirty="0"/>
              <a:t>errores</a:t>
            </a:r>
            <a:r>
              <a:rPr lang="es-ES" dirty="0"/>
              <a:t>, </a:t>
            </a:r>
            <a:r>
              <a:rPr lang="es-ES" b="1" dirty="0"/>
              <a:t>precisión</a:t>
            </a:r>
            <a:r>
              <a:rPr lang="es-ES" dirty="0"/>
              <a:t>, </a:t>
            </a:r>
            <a:r>
              <a:rPr lang="es-ES" b="1" dirty="0"/>
              <a:t>estabilidad</a:t>
            </a:r>
            <a:r>
              <a:rPr lang="es-ES" dirty="0"/>
              <a:t> y </a:t>
            </a:r>
            <a:r>
              <a:rPr lang="es-ES" b="1" dirty="0"/>
              <a:t>eficiencia</a:t>
            </a:r>
            <a:r>
              <a:rPr lang="es-ES" dirty="0"/>
              <a:t>.</a:t>
            </a:r>
          </a:p>
          <a:p>
            <a:r>
              <a:rPr lang="es-ES" dirty="0"/>
              <a:t>El parámetro δ en TF2D-Delta permitió ajustar la </a:t>
            </a:r>
            <a:r>
              <a:rPr lang="es-ES" b="1" dirty="0"/>
              <a:t>robustez según la aplicación</a:t>
            </a:r>
            <a:r>
              <a:rPr lang="es-ES" dirty="0"/>
              <a:t>.</a:t>
            </a:r>
          </a:p>
          <a:p>
            <a:r>
              <a:rPr lang="es-ES" dirty="0"/>
              <a:t>Estas técnicas tienen aplicaciones reales en seguridad digital, pero requieren uso </a:t>
            </a:r>
            <a:r>
              <a:rPr lang="es-ES" b="1" dirty="0"/>
              <a:t>ético y responsable</a:t>
            </a:r>
            <a:r>
              <a:rPr lang="es-ES" dirty="0"/>
              <a:t>.</a:t>
            </a:r>
          </a:p>
          <a:p>
            <a:r>
              <a:rPr lang="es-ES" dirty="0"/>
              <a:t>✔ La esteganografía combina procesamiento digital e ingeniería numérica para </a:t>
            </a:r>
            <a:r>
              <a:rPr lang="es-ES" b="1" dirty="0"/>
              <a:t>proteger información de forma invisible</a:t>
            </a:r>
            <a:r>
              <a:rPr lang="es-ES" dirty="0"/>
              <a:t>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77506698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89</TotalTime>
  <Words>1098</Words>
  <Application>Microsoft Office PowerPoint</Application>
  <PresentationFormat>Panorámica</PresentationFormat>
  <Paragraphs>71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 Math</vt:lpstr>
      <vt:lpstr>Georgia</vt:lpstr>
      <vt:lpstr>Rockwell</vt:lpstr>
      <vt:lpstr>Symbol</vt:lpstr>
      <vt:lpstr>Galería</vt:lpstr>
      <vt:lpstr>Esteganografia </vt:lpstr>
      <vt:lpstr>Introduccion</vt:lpstr>
      <vt:lpstr>EJERCICIO 1 – Esteganografía con el método LSB </vt:lpstr>
      <vt:lpstr>Esteganografia método LSB </vt:lpstr>
      <vt:lpstr>Esteganograf´ıa usando la Transformada de Fourier 2D</vt:lpstr>
      <vt:lpstr>Esteganograf´ıa usando la Transformada de Fourier 2D- cambio de signos</vt:lpstr>
      <vt:lpstr>Esteganograf´ıa usando la Transformada de Fourier 2D- usando Delta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Nicolas Melgratti</dc:creator>
  <cp:lastModifiedBy>Nicolas Melgratti</cp:lastModifiedBy>
  <cp:revision>1</cp:revision>
  <dcterms:created xsi:type="dcterms:W3CDTF">2025-06-06T12:41:13Z</dcterms:created>
  <dcterms:modified xsi:type="dcterms:W3CDTF">2025-06-06T14:10:35Z</dcterms:modified>
</cp:coreProperties>
</file>