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D0"/>
    <a:srgbClr val="FFFFFF"/>
    <a:srgbClr val="87C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26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98787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505050"/>
                </a:solidFill>
                <a:latin typeface="+mn-lt"/>
                <a:ea typeface="+mn-ea"/>
                <a:cs typeface="+mn-cs"/>
              </a:rPr>
              <a:t>“Never miss another birthday again”</a:t>
            </a:r>
            <a:endParaRPr sz="3600" dirty="0">
              <a:solidFill>
                <a:srgbClr val="505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662946"/>
            <a:ext cx="8229600" cy="101600"/>
          </a:xfrm>
          <a:prstGeom prst="rect">
            <a:avLst/>
          </a:prstGeom>
          <a:solidFill>
            <a:srgbClr val="FFCB0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30" y="251460"/>
            <a:ext cx="3177540" cy="31775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C0B326-C9C3-B4ED-3B26-8921396BE2BA}"/>
              </a:ext>
            </a:extLst>
          </p:cNvPr>
          <p:cNvSpPr txBox="1"/>
          <p:nvPr/>
        </p:nvSpPr>
        <p:spPr>
          <a:xfrm>
            <a:off x="914400" y="5672573"/>
            <a:ext cx="219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505050"/>
                </a:solidFill>
              </a:rPr>
              <a:t>Cameron Manchester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468" y="3296652"/>
            <a:ext cx="9151584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05833"/>
            <a:ext cx="3161297" cy="23987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BD0"/>
                </a:solidFill>
              </a:rPr>
              <a:t>Agenda</a:t>
            </a:r>
          </a:p>
        </p:txBody>
      </p:sp>
      <p:pic>
        <p:nvPicPr>
          <p:cNvPr id="17" name="Picture 16" descr="A blue and yellow triangle with black background&#10;&#10;AI-generated content may be incorrect.">
            <a:extLst>
              <a:ext uri="{FF2B5EF4-FFF2-40B4-BE49-F238E27FC236}">
                <a16:creationId xmlns:a16="http://schemas.microsoft.com/office/drawing/2014/main" id="{ECE6FF3C-CDE0-4968-3671-1D77A901E2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80" r="3303"/>
          <a:stretch>
            <a:fillRect/>
          </a:stretch>
        </p:blipFill>
        <p:spPr>
          <a:xfrm>
            <a:off x="869216" y="1116181"/>
            <a:ext cx="7406444" cy="134382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84" y="3884452"/>
            <a:ext cx="4292266" cy="2398713"/>
          </a:xfrm>
        </p:spPr>
        <p:txBody>
          <a:bodyPr anchor="ctr">
            <a:normAutofit/>
          </a:bodyPr>
          <a:lstStyle/>
          <a:p>
            <a:pPr>
              <a:defRPr sz="2000"/>
            </a:pPr>
            <a:r>
              <a:rPr lang="en-US" sz="1700" dirty="0"/>
              <a:t>The Problem: Forgotten Birthdays</a:t>
            </a:r>
          </a:p>
          <a:p>
            <a:pPr>
              <a:defRPr sz="2000"/>
            </a:pPr>
            <a:r>
              <a:rPr lang="en-US" sz="1700" dirty="0"/>
              <a:t>The Brilliant, Seamless Solution</a:t>
            </a:r>
          </a:p>
          <a:p>
            <a:pPr>
              <a:defRPr sz="2000"/>
            </a:pPr>
            <a:r>
              <a:rPr lang="en-US" sz="1700" dirty="0"/>
              <a:t>Watch Birthday Buddy in Action</a:t>
            </a:r>
          </a:p>
          <a:p>
            <a:pPr>
              <a:defRPr sz="2000"/>
            </a:pPr>
            <a:r>
              <a:rPr lang="en-US" sz="1700" dirty="0"/>
              <a:t>Join the Celebration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DA5383-D8D9-8101-3EB5-22B5AA0FC99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469907" y="1981200"/>
            <a:ext cx="320040" cy="3035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AF2E46-720E-9C4D-8D94-EC4C521F80A4}"/>
              </a:ext>
            </a:extLst>
          </p:cNvPr>
          <p:cNvSpPr txBox="1"/>
          <p:nvPr/>
        </p:nvSpPr>
        <p:spPr>
          <a:xfrm>
            <a:off x="3410957" y="1933781"/>
            <a:ext cx="437940" cy="2923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300" dirty="0">
                <a:solidFill>
                  <a:srgbClr val="505050"/>
                </a:solidFill>
              </a:rPr>
              <a:t>The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 dirty="0">
                <a:solidFill>
                  <a:srgbClr val="007BD0"/>
                </a:solidFill>
              </a:rPr>
              <a:t>The Problem: Forgotten Birthdays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B60A5-8192-1AD7-4918-0F434A4F06E0}"/>
              </a:ext>
            </a:extLst>
          </p:cNvPr>
          <p:cNvSpPr txBox="1"/>
          <p:nvPr/>
        </p:nvSpPr>
        <p:spPr>
          <a:xfrm>
            <a:off x="4572000" y="2259807"/>
            <a:ext cx="42976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i="1">
                <a:solidFill>
                  <a:srgbClr val="3C3C3C"/>
                </a:solidFill>
              </a:defRPr>
            </a:pPr>
            <a:r>
              <a:rPr dirty="0"/>
              <a:t>"I </a:t>
            </a:r>
            <a:r>
              <a:rPr sz="2400" dirty="0"/>
              <a:t>missed</a:t>
            </a:r>
            <a:r>
              <a:rPr dirty="0"/>
              <a:t> three birthdays this quarter—and my team noticed."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7DABC-8B4C-723F-79CC-36BF400EFE55}"/>
              </a:ext>
            </a:extLst>
          </p:cNvPr>
          <p:cNvSpPr txBox="1"/>
          <p:nvPr/>
        </p:nvSpPr>
        <p:spPr>
          <a:xfrm>
            <a:off x="1038263" y="4779525"/>
            <a:ext cx="722376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sz="3200" dirty="0"/>
              <a:t>Sound familiar?</a:t>
            </a:r>
          </a:p>
          <a:p>
            <a:pPr marL="228600" indent="-228600">
              <a:buFont typeface="Symbol" panose="05050102010706020507" pitchFamily="18" charset="2"/>
              <a:buChar char=""/>
              <a:defRPr sz="1600">
                <a:solidFill>
                  <a:srgbClr val="505050"/>
                </a:solidFill>
              </a:defRPr>
            </a:pPr>
            <a:r>
              <a:rPr sz="2000" dirty="0"/>
              <a:t>Important milestones lost in overflowing calendars</a:t>
            </a:r>
          </a:p>
          <a:p>
            <a:pPr marL="228600" indent="-228600">
              <a:buFont typeface="Symbol" panose="05050102010706020507" pitchFamily="18" charset="2"/>
              <a:buChar char=""/>
              <a:defRPr sz="1600">
                <a:solidFill>
                  <a:srgbClr val="505050"/>
                </a:solidFill>
              </a:defRPr>
            </a:pPr>
            <a:r>
              <a:rPr sz="2000" dirty="0"/>
              <a:t>Manual reminders are unreliable and easily overlooked</a:t>
            </a:r>
          </a:p>
          <a:p>
            <a:pPr marL="228600" indent="-228600">
              <a:buFont typeface="Symbol" panose="05050102010706020507" pitchFamily="18" charset="2"/>
              <a:buChar char=""/>
              <a:defRPr sz="1600">
                <a:solidFill>
                  <a:srgbClr val="505050"/>
                </a:solidFill>
              </a:defRPr>
            </a:pPr>
            <a:r>
              <a:rPr sz="2000" dirty="0"/>
              <a:t>Missed birthdays lead to lower team morale and engagement</a:t>
            </a:r>
          </a:p>
        </p:txBody>
      </p:sp>
      <p:pic>
        <p:nvPicPr>
          <p:cNvPr id="1026" name="Picture 2" descr="Crying at work can be mortifying. Here's how to spin it.">
            <a:extLst>
              <a:ext uri="{FF2B5EF4-FFF2-40B4-BE49-F238E27FC236}">
                <a16:creationId xmlns:a16="http://schemas.microsoft.com/office/drawing/2014/main" id="{4FFC704E-0D6B-0CA2-A449-DDB7EABE0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" y="1417638"/>
            <a:ext cx="4191001" cy="244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BDC4A9-CEED-66B2-D040-8D43E6CA11F9}"/>
              </a:ext>
            </a:extLst>
          </p:cNvPr>
          <p:cNvSpPr txBox="1"/>
          <p:nvPr/>
        </p:nvSpPr>
        <p:spPr>
          <a:xfrm>
            <a:off x="0" y="3802192"/>
            <a:ext cx="42976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600">
                <a:solidFill>
                  <a:srgbClr val="505050"/>
                </a:solidFill>
              </a:defRPr>
            </a:pPr>
            <a:r>
              <a:rPr lang="en-US" sz="1100" dirty="0" err="1">
                <a:solidFill>
                  <a:srgbClr val="505050"/>
                </a:solidFill>
              </a:rPr>
              <a:t>omargurnah</a:t>
            </a:r>
            <a:r>
              <a:rPr lang="en-US" sz="1100" dirty="0">
                <a:solidFill>
                  <a:srgbClr val="505050"/>
                </a:solidFill>
              </a:rPr>
              <a:t>. (2017). Man, cries at desk [Photograph]. Flickr. CC BY. Retrieved from http://j.mp/1SPGCl0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43FD8A-334D-E168-FBD6-4BF74D82B108}"/>
              </a:ext>
            </a:extLst>
          </p:cNvPr>
          <p:cNvGrpSpPr/>
          <p:nvPr/>
        </p:nvGrpSpPr>
        <p:grpSpPr>
          <a:xfrm>
            <a:off x="718223" y="61328"/>
            <a:ext cx="7707554" cy="457200"/>
            <a:chOff x="274320" y="182880"/>
            <a:chExt cx="7707554" cy="457200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A3C946C6-5D93-65E8-DDD7-96269FF8DADF}"/>
                </a:ext>
              </a:extLst>
            </p:cNvPr>
            <p:cNvSpPr/>
            <p:nvPr/>
          </p:nvSpPr>
          <p:spPr>
            <a:xfrm rot="10800000">
              <a:off x="274320" y="182880"/>
              <a:ext cx="640080" cy="457200"/>
            </a:xfrm>
            <a:prstGeom prst="triangle">
              <a:avLst/>
            </a:prstGeom>
            <a:solidFill>
              <a:srgbClr val="FFCB0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EF7BF682-41B6-8C22-64B8-4C4F3899AF58}"/>
                </a:ext>
              </a:extLst>
            </p:cNvPr>
            <p:cNvSpPr/>
            <p:nvPr/>
          </p:nvSpPr>
          <p:spPr>
            <a:xfrm rot="10800000">
              <a:off x="914400" y="182880"/>
              <a:ext cx="640080" cy="457200"/>
            </a:xfrm>
            <a:prstGeom prst="triangle">
              <a:avLst/>
            </a:prstGeom>
            <a:solidFill>
              <a:srgbClr val="87CEF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7CD3B65C-1EA1-1E35-0E17-3F45C01910DC}"/>
                </a:ext>
              </a:extLst>
            </p:cNvPr>
            <p:cNvSpPr/>
            <p:nvPr/>
          </p:nvSpPr>
          <p:spPr>
            <a:xfrm rot="10800000">
              <a:off x="1554480" y="182880"/>
              <a:ext cx="640080" cy="457200"/>
            </a:xfrm>
            <a:prstGeom prst="triangle">
              <a:avLst/>
            </a:prstGeom>
            <a:solidFill>
              <a:srgbClr val="FFB6C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2B72E91F-ACD5-AD85-8D60-F62B5884D9A9}"/>
                </a:ext>
              </a:extLst>
            </p:cNvPr>
            <p:cNvSpPr/>
            <p:nvPr/>
          </p:nvSpPr>
          <p:spPr>
            <a:xfrm rot="10800000">
              <a:off x="2194560" y="182880"/>
              <a:ext cx="640080" cy="457200"/>
            </a:xfrm>
            <a:prstGeom prst="triangle">
              <a:avLst/>
            </a:prstGeom>
            <a:solidFill>
              <a:srgbClr val="FFCB0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A065BBA-0321-7DF0-E228-F6290954AD70}"/>
                </a:ext>
              </a:extLst>
            </p:cNvPr>
            <p:cNvSpPr/>
            <p:nvPr/>
          </p:nvSpPr>
          <p:spPr>
            <a:xfrm rot="10800000">
              <a:off x="2834640" y="182880"/>
              <a:ext cx="640080" cy="457200"/>
            </a:xfrm>
            <a:prstGeom prst="triangle">
              <a:avLst/>
            </a:prstGeom>
            <a:solidFill>
              <a:srgbClr val="87CEF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F7668D8-96CD-AC35-5AFF-3CA612309CD8}"/>
                </a:ext>
              </a:extLst>
            </p:cNvPr>
            <p:cNvSpPr/>
            <p:nvPr/>
          </p:nvSpPr>
          <p:spPr>
            <a:xfrm rot="10800000">
              <a:off x="3474720" y="182880"/>
              <a:ext cx="640080" cy="457200"/>
            </a:xfrm>
            <a:prstGeom prst="triangle">
              <a:avLst/>
            </a:prstGeom>
            <a:solidFill>
              <a:srgbClr val="FFB6C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1345D9B7-E4B8-C7A5-E6F5-69E6403EDE4C}"/>
                </a:ext>
              </a:extLst>
            </p:cNvPr>
            <p:cNvSpPr/>
            <p:nvPr/>
          </p:nvSpPr>
          <p:spPr>
            <a:xfrm rot="10800000">
              <a:off x="4141394" y="182880"/>
              <a:ext cx="640080" cy="457200"/>
            </a:xfrm>
            <a:prstGeom prst="triangle">
              <a:avLst/>
            </a:prstGeom>
            <a:solidFill>
              <a:srgbClr val="FFCB0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19C77ED-9B73-537F-598F-49B28C780F95}"/>
                </a:ext>
              </a:extLst>
            </p:cNvPr>
            <p:cNvSpPr/>
            <p:nvPr/>
          </p:nvSpPr>
          <p:spPr>
            <a:xfrm rot="10800000">
              <a:off x="4781474" y="182880"/>
              <a:ext cx="640080" cy="457200"/>
            </a:xfrm>
            <a:prstGeom prst="triangle">
              <a:avLst/>
            </a:prstGeom>
            <a:solidFill>
              <a:srgbClr val="87CEF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18318072-279F-28CB-188B-8D0842C34881}"/>
                </a:ext>
              </a:extLst>
            </p:cNvPr>
            <p:cNvSpPr/>
            <p:nvPr/>
          </p:nvSpPr>
          <p:spPr>
            <a:xfrm rot="10800000">
              <a:off x="5421554" y="182880"/>
              <a:ext cx="640080" cy="457200"/>
            </a:xfrm>
            <a:prstGeom prst="triangle">
              <a:avLst/>
            </a:prstGeom>
            <a:solidFill>
              <a:srgbClr val="FFB6C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1A28C1A-6533-120D-3B8C-97AB85A42ECF}"/>
                </a:ext>
              </a:extLst>
            </p:cNvPr>
            <p:cNvSpPr/>
            <p:nvPr/>
          </p:nvSpPr>
          <p:spPr>
            <a:xfrm rot="10800000">
              <a:off x="6061634" y="182880"/>
              <a:ext cx="640080" cy="457200"/>
            </a:xfrm>
            <a:prstGeom prst="triangle">
              <a:avLst/>
            </a:prstGeom>
            <a:solidFill>
              <a:srgbClr val="FFCB0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5AB8824F-1F52-3AB1-A974-30C3A1D8C25A}"/>
                </a:ext>
              </a:extLst>
            </p:cNvPr>
            <p:cNvSpPr/>
            <p:nvPr/>
          </p:nvSpPr>
          <p:spPr>
            <a:xfrm rot="10800000">
              <a:off x="6701714" y="182880"/>
              <a:ext cx="640080" cy="457200"/>
            </a:xfrm>
            <a:prstGeom prst="triangle">
              <a:avLst/>
            </a:prstGeom>
            <a:solidFill>
              <a:srgbClr val="87CEF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EC59D405-FB38-8CE3-380B-2CCF771501D3}"/>
                </a:ext>
              </a:extLst>
            </p:cNvPr>
            <p:cNvSpPr/>
            <p:nvPr/>
          </p:nvSpPr>
          <p:spPr>
            <a:xfrm rot="10800000">
              <a:off x="7341794" y="182880"/>
              <a:ext cx="640080" cy="457200"/>
            </a:xfrm>
            <a:prstGeom prst="triangle">
              <a:avLst/>
            </a:prstGeom>
            <a:solidFill>
              <a:srgbClr val="FFB6C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BD0"/>
                </a:solidFill>
              </a:rPr>
              <a:t>The</a:t>
            </a:r>
            <a:r>
              <a:rPr sz="3200" b="1" dirty="0">
                <a:solidFill>
                  <a:srgbClr val="007BD0"/>
                </a:solidFill>
              </a:rPr>
              <a:t> Brilliant, Seamless Solution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8720" y="1420666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Centralized birthday database with multi-tenant support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88720" y="2175512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Redis caching for lightning-fast lookups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8720" y="280619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Scheduler service triggering daily checks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88720" y="3445359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Automated Slack notifications via webhook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88720" y="4142878"/>
            <a:ext cx="627607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3C3C3C"/>
                </a:solidFill>
              </a:defRPr>
            </a:pPr>
            <a:r>
              <a:rPr lang="en-US" dirty="0"/>
              <a:t>Integrated s</a:t>
            </a:r>
            <a:r>
              <a:rPr dirty="0"/>
              <a:t>ecure J</a:t>
            </a:r>
            <a:r>
              <a:rPr lang="en-US" dirty="0"/>
              <a:t>SON </a:t>
            </a:r>
            <a:r>
              <a:rPr dirty="0"/>
              <a:t>W</a:t>
            </a:r>
            <a:r>
              <a:rPr lang="en-US" dirty="0"/>
              <a:t>eb </a:t>
            </a:r>
            <a:r>
              <a:rPr dirty="0"/>
              <a:t>T</a:t>
            </a:r>
            <a:r>
              <a:rPr lang="en-US" dirty="0"/>
              <a:t>oken</a:t>
            </a:r>
            <a:r>
              <a:rPr dirty="0"/>
              <a:t> authentication &amp; </a:t>
            </a:r>
            <a:r>
              <a:rPr lang="en-US" dirty="0"/>
              <a:t>RBAC</a:t>
            </a:r>
            <a:endParaRPr dirty="0"/>
          </a:p>
        </p:txBody>
      </p:sp>
      <p:sp>
        <p:nvSpPr>
          <p:cNvPr id="20" name="Oval 19"/>
          <p:cNvSpPr/>
          <p:nvPr/>
        </p:nvSpPr>
        <p:spPr>
          <a:xfrm>
            <a:off x="3521976" y="4718896"/>
            <a:ext cx="76200" cy="76200"/>
          </a:xfrm>
          <a:prstGeom prst="ellipse">
            <a:avLst/>
          </a:prstGeom>
          <a:solidFill>
            <a:srgbClr val="87CE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Oval 20"/>
          <p:cNvSpPr/>
          <p:nvPr/>
        </p:nvSpPr>
        <p:spPr>
          <a:xfrm>
            <a:off x="2020689" y="5626561"/>
            <a:ext cx="76200" cy="76200"/>
          </a:xfrm>
          <a:prstGeom prst="ellipse">
            <a:avLst/>
          </a:prstGeom>
          <a:solidFill>
            <a:srgbClr val="87CE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Oval 21"/>
          <p:cNvSpPr/>
          <p:nvPr/>
        </p:nvSpPr>
        <p:spPr>
          <a:xfrm>
            <a:off x="5615067" y="5086300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Oval 22"/>
          <p:cNvSpPr/>
          <p:nvPr/>
        </p:nvSpPr>
        <p:spPr>
          <a:xfrm>
            <a:off x="4905337" y="6178384"/>
            <a:ext cx="76200" cy="76200"/>
          </a:xfrm>
          <a:prstGeom prst="ellipse">
            <a:avLst/>
          </a:prstGeom>
          <a:solidFill>
            <a:srgbClr val="87CE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Oval 24"/>
          <p:cNvSpPr/>
          <p:nvPr/>
        </p:nvSpPr>
        <p:spPr>
          <a:xfrm>
            <a:off x="8235399" y="4817166"/>
            <a:ext cx="76200" cy="76200"/>
          </a:xfrm>
          <a:prstGeom prst="ellipse">
            <a:avLst/>
          </a:prstGeom>
          <a:solidFill>
            <a:srgbClr val="FFCB0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Oval 25"/>
          <p:cNvSpPr/>
          <p:nvPr/>
        </p:nvSpPr>
        <p:spPr>
          <a:xfrm>
            <a:off x="6605480" y="2148982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Oval 26"/>
          <p:cNvSpPr/>
          <p:nvPr/>
        </p:nvSpPr>
        <p:spPr>
          <a:xfrm>
            <a:off x="6226276" y="5781786"/>
            <a:ext cx="76200" cy="76200"/>
          </a:xfrm>
          <a:prstGeom prst="ellipse">
            <a:avLst/>
          </a:prstGeom>
          <a:solidFill>
            <a:srgbClr val="FFCB0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Oval 27"/>
          <p:cNvSpPr/>
          <p:nvPr/>
        </p:nvSpPr>
        <p:spPr>
          <a:xfrm>
            <a:off x="7291624" y="5134643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0" name="Oval 29"/>
          <p:cNvSpPr/>
          <p:nvPr/>
        </p:nvSpPr>
        <p:spPr>
          <a:xfrm>
            <a:off x="7709497" y="1950037"/>
            <a:ext cx="76200" cy="76200"/>
          </a:xfrm>
          <a:prstGeom prst="ellipse">
            <a:avLst/>
          </a:prstGeom>
          <a:solidFill>
            <a:srgbClr val="FFCB0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1" name="Oval 30"/>
          <p:cNvSpPr/>
          <p:nvPr/>
        </p:nvSpPr>
        <p:spPr>
          <a:xfrm>
            <a:off x="7031773" y="5507501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Oval 31"/>
          <p:cNvSpPr/>
          <p:nvPr/>
        </p:nvSpPr>
        <p:spPr>
          <a:xfrm>
            <a:off x="615429" y="5124400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3" name="Oval 32"/>
          <p:cNvSpPr/>
          <p:nvPr/>
        </p:nvSpPr>
        <p:spPr>
          <a:xfrm>
            <a:off x="8572267" y="5582833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5" name="Oval 34"/>
          <p:cNvSpPr/>
          <p:nvPr/>
        </p:nvSpPr>
        <p:spPr>
          <a:xfrm>
            <a:off x="7341794" y="6362004"/>
            <a:ext cx="76200" cy="76200"/>
          </a:xfrm>
          <a:prstGeom prst="ellipse">
            <a:avLst/>
          </a:prstGeom>
          <a:solidFill>
            <a:srgbClr val="FFCB0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Oval 35"/>
          <p:cNvSpPr/>
          <p:nvPr/>
        </p:nvSpPr>
        <p:spPr>
          <a:xfrm>
            <a:off x="2096889" y="4817166"/>
            <a:ext cx="76200" cy="76200"/>
          </a:xfrm>
          <a:prstGeom prst="ellipse">
            <a:avLst/>
          </a:prstGeom>
          <a:solidFill>
            <a:srgbClr val="FFCB0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Oval 36"/>
          <p:cNvSpPr/>
          <p:nvPr/>
        </p:nvSpPr>
        <p:spPr>
          <a:xfrm>
            <a:off x="1444376" y="5101194"/>
            <a:ext cx="76200" cy="76200"/>
          </a:xfrm>
          <a:prstGeom prst="ellipse">
            <a:avLst/>
          </a:prstGeom>
          <a:solidFill>
            <a:srgbClr val="87CE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8" name="Oval 37"/>
          <p:cNvSpPr/>
          <p:nvPr/>
        </p:nvSpPr>
        <p:spPr>
          <a:xfrm>
            <a:off x="869537" y="5746333"/>
            <a:ext cx="76200" cy="76200"/>
          </a:xfrm>
          <a:prstGeom prst="ellipse">
            <a:avLst/>
          </a:prstGeom>
          <a:solidFill>
            <a:srgbClr val="FFCB0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9" name="Oval 38"/>
          <p:cNvSpPr/>
          <p:nvPr/>
        </p:nvSpPr>
        <p:spPr>
          <a:xfrm>
            <a:off x="1935999" y="6368270"/>
            <a:ext cx="76200" cy="76200"/>
          </a:xfrm>
          <a:prstGeom prst="ellipse">
            <a:avLst/>
          </a:prstGeom>
          <a:solidFill>
            <a:srgbClr val="87CE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A2953C-A3A9-0ADD-CF55-3A7A52FD6261}"/>
              </a:ext>
            </a:extLst>
          </p:cNvPr>
          <p:cNvGrpSpPr/>
          <p:nvPr/>
        </p:nvGrpSpPr>
        <p:grpSpPr>
          <a:xfrm>
            <a:off x="718223" y="61328"/>
            <a:ext cx="7707554" cy="457200"/>
            <a:chOff x="274320" y="182880"/>
            <a:chExt cx="7707554" cy="457200"/>
          </a:xfrm>
        </p:grpSpPr>
        <p:sp>
          <p:nvSpPr>
            <p:cNvPr id="4" name="Isosceles Triangle 3"/>
            <p:cNvSpPr/>
            <p:nvPr/>
          </p:nvSpPr>
          <p:spPr>
            <a:xfrm rot="10800000">
              <a:off x="274320" y="182880"/>
              <a:ext cx="640080" cy="457200"/>
            </a:xfrm>
            <a:prstGeom prst="triangle">
              <a:avLst/>
            </a:prstGeom>
            <a:solidFill>
              <a:srgbClr val="FFCB0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Isosceles Triangle 4"/>
            <p:cNvSpPr/>
            <p:nvPr/>
          </p:nvSpPr>
          <p:spPr>
            <a:xfrm rot="10800000">
              <a:off x="914400" y="182880"/>
              <a:ext cx="640080" cy="457200"/>
            </a:xfrm>
            <a:prstGeom prst="triangle">
              <a:avLst/>
            </a:prstGeom>
            <a:solidFill>
              <a:srgbClr val="87CEF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6" name="Isosceles Triangle 5"/>
            <p:cNvSpPr/>
            <p:nvPr/>
          </p:nvSpPr>
          <p:spPr>
            <a:xfrm rot="10800000">
              <a:off x="1554480" y="182880"/>
              <a:ext cx="640080" cy="457200"/>
            </a:xfrm>
            <a:prstGeom prst="triangle">
              <a:avLst/>
            </a:prstGeom>
            <a:solidFill>
              <a:srgbClr val="FFB6C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Isosceles Triangle 6"/>
            <p:cNvSpPr/>
            <p:nvPr/>
          </p:nvSpPr>
          <p:spPr>
            <a:xfrm rot="10800000">
              <a:off x="2194560" y="182880"/>
              <a:ext cx="640080" cy="457200"/>
            </a:xfrm>
            <a:prstGeom prst="triangle">
              <a:avLst/>
            </a:prstGeom>
            <a:solidFill>
              <a:srgbClr val="FFCB0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Isosceles Triangle 7"/>
            <p:cNvSpPr/>
            <p:nvPr/>
          </p:nvSpPr>
          <p:spPr>
            <a:xfrm rot="10800000">
              <a:off x="2834640" y="182880"/>
              <a:ext cx="640080" cy="457200"/>
            </a:xfrm>
            <a:prstGeom prst="triangle">
              <a:avLst/>
            </a:prstGeom>
            <a:solidFill>
              <a:srgbClr val="87CEF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Isosceles Triangle 8"/>
            <p:cNvSpPr/>
            <p:nvPr/>
          </p:nvSpPr>
          <p:spPr>
            <a:xfrm rot="10800000">
              <a:off x="3474720" y="182880"/>
              <a:ext cx="640080" cy="457200"/>
            </a:xfrm>
            <a:prstGeom prst="triangle">
              <a:avLst/>
            </a:prstGeom>
            <a:solidFill>
              <a:srgbClr val="FFB6C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AA301A12-A3BC-5F3F-89A2-CB97E4B81A89}"/>
                </a:ext>
              </a:extLst>
            </p:cNvPr>
            <p:cNvSpPr/>
            <p:nvPr/>
          </p:nvSpPr>
          <p:spPr>
            <a:xfrm rot="10800000">
              <a:off x="4141394" y="182880"/>
              <a:ext cx="640080" cy="457200"/>
            </a:xfrm>
            <a:prstGeom prst="triangle">
              <a:avLst/>
            </a:prstGeom>
            <a:solidFill>
              <a:srgbClr val="FFCB0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CFCB052B-CA78-071A-554A-7F1ED7F02689}"/>
                </a:ext>
              </a:extLst>
            </p:cNvPr>
            <p:cNvSpPr/>
            <p:nvPr/>
          </p:nvSpPr>
          <p:spPr>
            <a:xfrm rot="10800000">
              <a:off x="4781474" y="182880"/>
              <a:ext cx="640080" cy="457200"/>
            </a:xfrm>
            <a:prstGeom prst="triangle">
              <a:avLst/>
            </a:prstGeom>
            <a:solidFill>
              <a:srgbClr val="87CEF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639BFC29-FFA0-29D6-5CBC-FFA7BE041D7F}"/>
                </a:ext>
              </a:extLst>
            </p:cNvPr>
            <p:cNvSpPr/>
            <p:nvPr/>
          </p:nvSpPr>
          <p:spPr>
            <a:xfrm rot="10800000">
              <a:off x="5421554" y="182880"/>
              <a:ext cx="640080" cy="457200"/>
            </a:xfrm>
            <a:prstGeom prst="triangle">
              <a:avLst/>
            </a:prstGeom>
            <a:solidFill>
              <a:srgbClr val="FFB6C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4707E7BD-7813-DBDA-C148-F276CFC8978B}"/>
                </a:ext>
              </a:extLst>
            </p:cNvPr>
            <p:cNvSpPr/>
            <p:nvPr/>
          </p:nvSpPr>
          <p:spPr>
            <a:xfrm rot="10800000">
              <a:off x="6061634" y="182880"/>
              <a:ext cx="640080" cy="457200"/>
            </a:xfrm>
            <a:prstGeom prst="triangle">
              <a:avLst/>
            </a:prstGeom>
            <a:solidFill>
              <a:srgbClr val="FFCB0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FEC00EC8-BED8-BC0D-A092-BE4DADB3E7ED}"/>
                </a:ext>
              </a:extLst>
            </p:cNvPr>
            <p:cNvSpPr/>
            <p:nvPr/>
          </p:nvSpPr>
          <p:spPr>
            <a:xfrm rot="10800000">
              <a:off x="6701714" y="182880"/>
              <a:ext cx="640080" cy="457200"/>
            </a:xfrm>
            <a:prstGeom prst="triangle">
              <a:avLst/>
            </a:prstGeom>
            <a:solidFill>
              <a:srgbClr val="87CEF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BCA5DE7F-92B9-426E-3BC2-15CEC70B1DE9}"/>
                </a:ext>
              </a:extLst>
            </p:cNvPr>
            <p:cNvSpPr/>
            <p:nvPr/>
          </p:nvSpPr>
          <p:spPr>
            <a:xfrm rot="10800000">
              <a:off x="7341794" y="182880"/>
              <a:ext cx="640080" cy="457200"/>
            </a:xfrm>
            <a:prstGeom prst="triangle">
              <a:avLst/>
            </a:prstGeom>
            <a:solidFill>
              <a:srgbClr val="FFB6C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CDFEF279-E100-4208-98DD-484CB78882FF}"/>
              </a:ext>
            </a:extLst>
          </p:cNvPr>
          <p:cNvSpPr/>
          <p:nvPr/>
        </p:nvSpPr>
        <p:spPr>
          <a:xfrm>
            <a:off x="7902311" y="2498677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B3C93C-7BBF-D638-3058-07FE056B4E2B}"/>
              </a:ext>
            </a:extLst>
          </p:cNvPr>
          <p:cNvSpPr/>
          <p:nvPr/>
        </p:nvSpPr>
        <p:spPr>
          <a:xfrm>
            <a:off x="6955573" y="2906254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5AD23AA-B42F-F049-A071-9A19AA5BE66C}"/>
              </a:ext>
            </a:extLst>
          </p:cNvPr>
          <p:cNvSpPr/>
          <p:nvPr/>
        </p:nvSpPr>
        <p:spPr>
          <a:xfrm>
            <a:off x="7107517" y="3792068"/>
            <a:ext cx="76200" cy="76200"/>
          </a:xfrm>
          <a:prstGeom prst="ellipse">
            <a:avLst/>
          </a:prstGeom>
          <a:solidFill>
            <a:srgbClr val="FFCB0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DF444C3-BB3C-C266-1E96-7EC12ABCDF2D}"/>
              </a:ext>
            </a:extLst>
          </p:cNvPr>
          <p:cNvSpPr/>
          <p:nvPr/>
        </p:nvSpPr>
        <p:spPr>
          <a:xfrm>
            <a:off x="6638923" y="3270726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3977A4A-B625-7F2D-F6E1-B62DF6075D24}"/>
              </a:ext>
            </a:extLst>
          </p:cNvPr>
          <p:cNvSpPr/>
          <p:nvPr/>
        </p:nvSpPr>
        <p:spPr>
          <a:xfrm>
            <a:off x="7902311" y="4275052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9F6AED0-607E-395B-AFAA-AFE5500B2F40}"/>
              </a:ext>
            </a:extLst>
          </p:cNvPr>
          <p:cNvSpPr/>
          <p:nvPr/>
        </p:nvSpPr>
        <p:spPr>
          <a:xfrm>
            <a:off x="6570343" y="4921477"/>
            <a:ext cx="76200" cy="76200"/>
          </a:xfrm>
          <a:prstGeom prst="ellipse">
            <a:avLst/>
          </a:prstGeom>
          <a:solidFill>
            <a:srgbClr val="FFCB0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25816F2-B0B0-22A8-D4F3-8DADCC6599B6}"/>
              </a:ext>
            </a:extLst>
          </p:cNvPr>
          <p:cNvSpPr/>
          <p:nvPr/>
        </p:nvSpPr>
        <p:spPr>
          <a:xfrm>
            <a:off x="4180380" y="5139294"/>
            <a:ext cx="76200" cy="76200"/>
          </a:xfrm>
          <a:prstGeom prst="ellipse">
            <a:avLst/>
          </a:prstGeom>
          <a:solidFill>
            <a:srgbClr val="FFCB0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71DF54D-2B16-98DC-1344-67335658986F}"/>
              </a:ext>
            </a:extLst>
          </p:cNvPr>
          <p:cNvSpPr/>
          <p:nvPr/>
        </p:nvSpPr>
        <p:spPr>
          <a:xfrm>
            <a:off x="3920566" y="5792380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1A40604-63EE-B07C-8A6A-944CF863FD1B}"/>
              </a:ext>
            </a:extLst>
          </p:cNvPr>
          <p:cNvSpPr/>
          <p:nvPr/>
        </p:nvSpPr>
        <p:spPr>
          <a:xfrm>
            <a:off x="2756924" y="5481940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E246E49-3914-8EC1-5076-8FEDCE148B9E}"/>
              </a:ext>
            </a:extLst>
          </p:cNvPr>
          <p:cNvSpPr/>
          <p:nvPr/>
        </p:nvSpPr>
        <p:spPr>
          <a:xfrm>
            <a:off x="3286775" y="6684132"/>
            <a:ext cx="76200" cy="76200"/>
          </a:xfrm>
          <a:prstGeom prst="ellipse">
            <a:avLst/>
          </a:prstGeom>
          <a:solidFill>
            <a:srgbClr val="FFCB0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5E54E93-7399-5CAC-F6EC-5B4BAAD7F68E}"/>
              </a:ext>
            </a:extLst>
          </p:cNvPr>
          <p:cNvSpPr/>
          <p:nvPr/>
        </p:nvSpPr>
        <p:spPr>
          <a:xfrm>
            <a:off x="8238362" y="3063923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632B2D7-7FF5-9E26-FFEC-B4DC64C8DDAC}"/>
              </a:ext>
            </a:extLst>
          </p:cNvPr>
          <p:cNvSpPr/>
          <p:nvPr/>
        </p:nvSpPr>
        <p:spPr>
          <a:xfrm>
            <a:off x="7633297" y="3295857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A54774D-9684-B1F8-87C4-A9FA487EAB76}"/>
              </a:ext>
            </a:extLst>
          </p:cNvPr>
          <p:cNvSpPr/>
          <p:nvPr/>
        </p:nvSpPr>
        <p:spPr>
          <a:xfrm>
            <a:off x="7247077" y="2558350"/>
            <a:ext cx="76200" cy="76200"/>
          </a:xfrm>
          <a:prstGeom prst="ellipse">
            <a:avLst/>
          </a:prstGeom>
          <a:solidFill>
            <a:srgbClr val="87CE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2FC3852-26D4-B45D-FF0B-C2FDB36651C6}"/>
              </a:ext>
            </a:extLst>
          </p:cNvPr>
          <p:cNvSpPr/>
          <p:nvPr/>
        </p:nvSpPr>
        <p:spPr>
          <a:xfrm>
            <a:off x="8630438" y="4017838"/>
            <a:ext cx="76200" cy="76200"/>
          </a:xfrm>
          <a:prstGeom prst="ellipse">
            <a:avLst/>
          </a:prstGeom>
          <a:solidFill>
            <a:srgbClr val="87CE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8" name="Graphic 67" descr="Database with solid fill">
            <a:extLst>
              <a:ext uri="{FF2B5EF4-FFF2-40B4-BE49-F238E27FC236}">
                <a16:creationId xmlns:a16="http://schemas.microsoft.com/office/drawing/2014/main" id="{25B11416-B7A3-143D-1382-5A44FE116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51580" y="1420666"/>
            <a:ext cx="548640" cy="548640"/>
          </a:xfrm>
          <a:prstGeom prst="rect">
            <a:avLst/>
          </a:prstGeom>
        </p:spPr>
      </p:pic>
      <p:pic>
        <p:nvPicPr>
          <p:cNvPr id="70" name="Graphic 69" descr="Lightning bolt with solid fill">
            <a:extLst>
              <a:ext uri="{FF2B5EF4-FFF2-40B4-BE49-F238E27FC236}">
                <a16:creationId xmlns:a16="http://schemas.microsoft.com/office/drawing/2014/main" id="{7EC78653-6786-BC08-34BC-D340CC9DA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1580" y="2175512"/>
            <a:ext cx="548640" cy="548640"/>
          </a:xfrm>
          <a:prstGeom prst="rect">
            <a:avLst/>
          </a:prstGeom>
        </p:spPr>
      </p:pic>
      <p:pic>
        <p:nvPicPr>
          <p:cNvPr id="72" name="Graphic 71" descr="Alarm Ringing with solid fill">
            <a:extLst>
              <a:ext uri="{FF2B5EF4-FFF2-40B4-BE49-F238E27FC236}">
                <a16:creationId xmlns:a16="http://schemas.microsoft.com/office/drawing/2014/main" id="{74B0B914-274C-9A53-66B8-FFE0B0D1F0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580" y="2806190"/>
            <a:ext cx="548640" cy="548640"/>
          </a:xfrm>
          <a:prstGeom prst="rect">
            <a:avLst/>
          </a:prstGeom>
        </p:spPr>
      </p:pic>
      <p:pic>
        <p:nvPicPr>
          <p:cNvPr id="74" name="Graphic 73" descr="Megaphone with solid fill">
            <a:extLst>
              <a:ext uri="{FF2B5EF4-FFF2-40B4-BE49-F238E27FC236}">
                <a16:creationId xmlns:a16="http://schemas.microsoft.com/office/drawing/2014/main" id="{010FB1E3-7E49-D178-FD7D-B264779302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981790">
            <a:off x="543566" y="3445359"/>
            <a:ext cx="548640" cy="548640"/>
          </a:xfrm>
          <a:prstGeom prst="rect">
            <a:avLst/>
          </a:prstGeom>
        </p:spPr>
      </p:pic>
      <p:pic>
        <p:nvPicPr>
          <p:cNvPr id="76" name="Graphic 75" descr="Lock with solid fill">
            <a:extLst>
              <a:ext uri="{FF2B5EF4-FFF2-40B4-BE49-F238E27FC236}">
                <a16:creationId xmlns:a16="http://schemas.microsoft.com/office/drawing/2014/main" id="{A586DC0F-231C-9442-BF9C-B5BB707B54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1580" y="4068613"/>
            <a:ext cx="548640" cy="548640"/>
          </a:xfrm>
          <a:prstGeom prst="rect">
            <a:avLst/>
          </a:pr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30F45250-1CC7-69F6-ACEF-AA764C199559}"/>
              </a:ext>
            </a:extLst>
          </p:cNvPr>
          <p:cNvSpPr/>
          <p:nvPr/>
        </p:nvSpPr>
        <p:spPr>
          <a:xfrm>
            <a:off x="6043548" y="2168510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D1F074E-157C-E995-E26D-C0C43FD2B8D7}"/>
              </a:ext>
            </a:extLst>
          </p:cNvPr>
          <p:cNvSpPr/>
          <p:nvPr/>
        </p:nvSpPr>
        <p:spPr>
          <a:xfrm>
            <a:off x="6076991" y="3290254"/>
            <a:ext cx="76200" cy="76200"/>
          </a:xfrm>
          <a:prstGeom prst="ellipse">
            <a:avLst/>
          </a:prstGeom>
          <a:solidFill>
            <a:srgbClr val="FFB6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5CDD422-4137-0F02-3C4F-6C30CEC48369}"/>
              </a:ext>
            </a:extLst>
          </p:cNvPr>
          <p:cNvSpPr/>
          <p:nvPr/>
        </p:nvSpPr>
        <p:spPr>
          <a:xfrm>
            <a:off x="6311999" y="2681164"/>
            <a:ext cx="76200" cy="76200"/>
          </a:xfrm>
          <a:prstGeom prst="ellipse">
            <a:avLst/>
          </a:prstGeom>
          <a:solidFill>
            <a:srgbClr val="87CE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137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Symbol</vt:lpstr>
      <vt:lpstr>Office Theme</vt:lpstr>
      <vt:lpstr>“Never miss another birthday again”</vt:lpstr>
      <vt:lpstr>Agenda</vt:lpstr>
      <vt:lpstr>The Problem: Forgotten Birthdays</vt:lpstr>
      <vt:lpstr>The Brilliant, Seamless Solution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Cameron Manchester</dc:creator>
  <cp:keywords/>
  <dc:description>generated using python-pptx</dc:description>
  <cp:lastModifiedBy>Cameron Manchester</cp:lastModifiedBy>
  <cp:revision>18</cp:revision>
  <dcterms:created xsi:type="dcterms:W3CDTF">2013-01-27T09:14:16Z</dcterms:created>
  <dcterms:modified xsi:type="dcterms:W3CDTF">2025-05-30T18:34:40Z</dcterms:modified>
  <cp:category/>
</cp:coreProperties>
</file>