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9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7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6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4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8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4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69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9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3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9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A5DF-4313-403D-8D44-72B59D05EC1C}" type="datetimeFigureOut">
              <a:rPr lang="pt-BR" smtClean="0"/>
              <a:t>18/10/2018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3AF0-17A6-4AE5-BDF1-23B7F04A00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04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3B6E1-2341-4A4D-96D4-52D428A92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625437"/>
            <a:ext cx="11125200" cy="1607126"/>
          </a:xfrm>
        </p:spPr>
        <p:txBody>
          <a:bodyPr>
            <a:normAutofit/>
          </a:bodyPr>
          <a:lstStyle/>
          <a:p>
            <a:r>
              <a:rPr lang="pt-BR" dirty="0"/>
              <a:t>Uso de </a:t>
            </a:r>
            <a:r>
              <a:rPr lang="pt-BR" dirty="0" err="1"/>
              <a:t>Kanban</a:t>
            </a:r>
            <a:r>
              <a:rPr lang="pt-BR" dirty="0"/>
              <a:t> na manutenção de </a:t>
            </a:r>
            <a:r>
              <a:rPr lang="pt-BR" i="1" dirty="0"/>
              <a:t>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26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3E94-4178-486F-B841-41350409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49ECC-C57E-45EB-8F30-0A5C04DB9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legados</a:t>
            </a:r>
          </a:p>
          <a:p>
            <a:r>
              <a:rPr lang="pt-BR" dirty="0"/>
              <a:t>Manutenção/evolução do </a:t>
            </a:r>
            <a:r>
              <a:rPr lang="pt-BR" i="1" dirty="0"/>
              <a:t>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B0944-1618-40D2-8DB5-44F50133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</a:t>
            </a:r>
            <a:r>
              <a:rPr lang="pt-BR" dirty="0">
                <a:effectLst/>
              </a:rPr>
              <a:t> entre metodologias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A731E36-6F57-4D9C-BBF4-6E01DDDC5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563850"/>
              </p:ext>
            </p:extLst>
          </p:nvPr>
        </p:nvGraphicFramePr>
        <p:xfrm>
          <a:off x="721736" y="1686540"/>
          <a:ext cx="10737877" cy="5019366"/>
        </p:xfrm>
        <a:graphic>
          <a:graphicData uri="http://schemas.openxmlformats.org/drawingml/2006/table">
            <a:tbl>
              <a:tblPr/>
              <a:tblGrid>
                <a:gridCol w="4347212">
                  <a:extLst>
                    <a:ext uri="{9D8B030D-6E8A-4147-A177-3AD203B41FA5}">
                      <a16:colId xmlns:a16="http://schemas.microsoft.com/office/drawing/2014/main" val="2366573328"/>
                    </a:ext>
                  </a:extLst>
                </a:gridCol>
                <a:gridCol w="2245193">
                  <a:extLst>
                    <a:ext uri="{9D8B030D-6E8A-4147-A177-3AD203B41FA5}">
                      <a16:colId xmlns:a16="http://schemas.microsoft.com/office/drawing/2014/main" val="1620534265"/>
                    </a:ext>
                  </a:extLst>
                </a:gridCol>
                <a:gridCol w="2245193">
                  <a:extLst>
                    <a:ext uri="{9D8B030D-6E8A-4147-A177-3AD203B41FA5}">
                      <a16:colId xmlns:a16="http://schemas.microsoft.com/office/drawing/2014/main" val="1867902873"/>
                    </a:ext>
                  </a:extLst>
                </a:gridCol>
                <a:gridCol w="1900279">
                  <a:extLst>
                    <a:ext uri="{9D8B030D-6E8A-4147-A177-3AD203B41FA5}">
                      <a16:colId xmlns:a16="http://schemas.microsoft.com/office/drawing/2014/main" val="497378389"/>
                    </a:ext>
                  </a:extLst>
                </a:gridCol>
              </a:tblGrid>
              <a:tr h="4204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Características de um projeto de manutenção de software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Scrum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Kanban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XP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882216"/>
                  </a:ext>
                </a:extLst>
              </a:tr>
              <a:tr h="105113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Pode haver necessidade de adicionar novos itens de trabalho durante a iteração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Cronograma dividido em iterações time-box ou ciclos (sprints)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Trabalho orientado a eventos em vez de limite de tempo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Não pode ser implantado sem a aplicação de todas as práticas prescritas como programação em par, TDD, integração contínua e revisão de código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079971"/>
                  </a:ext>
                </a:extLst>
              </a:tr>
              <a:tr h="6306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Escopo variável, determinado pelo surgimento de novas demandas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Escopo fixo por iteração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O escopo pode ser alterado constantemente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68169"/>
                  </a:ext>
                </a:extLst>
              </a:tr>
              <a:tr h="14715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As prioridades podem mudar rapidamente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Entrega no final do sprint de acordo as prioridades estabelecidas previamente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As prioridades podem ser reajustadas, sem que haja necessidade de se esperar o final de uma iteração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53278"/>
                  </a:ext>
                </a:extLst>
              </a:tr>
              <a:tr h="12613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Dificuldade de estipular itens entregáveis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Itens podem ser quebrados para que eles possam estar completos dentro de um sprint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Nenhum tamanho de item em particular é prescrito</a:t>
                      </a:r>
                    </a:p>
                  </a:txBody>
                  <a:tcPr marL="8034" marR="8034" marT="80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78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0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09034-C028-427A-87EC-6C14B0DE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DBF82-6176-4BBC-993B-203B92DA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21" y="1970168"/>
            <a:ext cx="6759214" cy="1707310"/>
          </a:xfrm>
        </p:spPr>
        <p:txBody>
          <a:bodyPr/>
          <a:lstStyle/>
          <a:p>
            <a:r>
              <a:rPr lang="pt-BR" dirty="0"/>
              <a:t>TO DO: Tarefas elegíveis para entrarem em execução;</a:t>
            </a:r>
          </a:p>
          <a:p>
            <a:r>
              <a:rPr lang="pt-BR" dirty="0"/>
              <a:t>DOING: Tarefas em andamento;</a:t>
            </a:r>
          </a:p>
          <a:p>
            <a:r>
              <a:rPr lang="pt-BR" dirty="0"/>
              <a:t>DONE : Tarefas concluídas.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4B8D10C-219F-400B-8956-F6B30466E53C}"/>
              </a:ext>
            </a:extLst>
          </p:cNvPr>
          <p:cNvSpPr txBox="1">
            <a:spLocks/>
          </p:cNvSpPr>
          <p:nvPr/>
        </p:nvSpPr>
        <p:spPr>
          <a:xfrm>
            <a:off x="3690125" y="3091069"/>
            <a:ext cx="8501875" cy="581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Próximas: Tarefas elegíveis para entrarem em execução; </a:t>
            </a:r>
          </a:p>
          <a:p>
            <a:r>
              <a:rPr lang="pt-BR" dirty="0"/>
              <a:t>Em andamento: Tarefas em andamento; </a:t>
            </a:r>
          </a:p>
          <a:p>
            <a:r>
              <a:rPr lang="pt-BR" dirty="0"/>
              <a:t>A implantar: Tarefas concluídas e aptas a serem implantadas no sistema em produção; Implantadas: Tarefas já implantadas e em uso pelos clientes; </a:t>
            </a:r>
          </a:p>
          <a:p>
            <a:r>
              <a:rPr lang="pt-BR" dirty="0"/>
              <a:t>Notificadas: Tarefas concluídas, mas que não precisam ser implantadas, por conta de sua natureza (ajustes no banco de dados, apoio operacional). </a:t>
            </a:r>
          </a:p>
        </p:txBody>
      </p:sp>
      <p:sp>
        <p:nvSpPr>
          <p:cNvPr id="15" name="Seta: Dobrada para Cima 14">
            <a:extLst>
              <a:ext uri="{FF2B5EF4-FFF2-40B4-BE49-F238E27FC236}">
                <a16:creationId xmlns:a16="http://schemas.microsoft.com/office/drawing/2014/main" id="{17AEF39F-393A-459C-A78E-C4D5A3846F27}"/>
              </a:ext>
            </a:extLst>
          </p:cNvPr>
          <p:cNvSpPr/>
          <p:nvPr/>
        </p:nvSpPr>
        <p:spPr>
          <a:xfrm rot="5400000">
            <a:off x="1868556" y="3528391"/>
            <a:ext cx="1285461" cy="15836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5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11382-6402-4120-B46D-85BFD9B8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Atrativos </a:t>
            </a:r>
            <a:r>
              <a:rPr lang="pt-BR" dirty="0" err="1"/>
              <a:t>vs</a:t>
            </a:r>
            <a:r>
              <a:rPr lang="pt-BR" dirty="0"/>
              <a:t> dificuldades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90DC2-4E6F-4F49-9BD8-DEFD13E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485927" cy="3695136"/>
          </a:xfrm>
        </p:spPr>
        <p:txBody>
          <a:bodyPr/>
          <a:lstStyle/>
          <a:p>
            <a:r>
              <a:rPr lang="pt-BR" dirty="0"/>
              <a:t>Altamente adaptativo</a:t>
            </a:r>
          </a:p>
          <a:p>
            <a:r>
              <a:rPr lang="pt-BR" dirty="0"/>
              <a:t>Melhora na quantidade de entregas da equipe</a:t>
            </a:r>
          </a:p>
          <a:p>
            <a:r>
              <a:rPr lang="pt-BR" dirty="0"/>
              <a:t>O escopo pode ser alterado constantemente</a:t>
            </a:r>
          </a:p>
          <a:p>
            <a:r>
              <a:rPr lang="pt-BR" dirty="0"/>
              <a:t>Fácil visualização de processos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7D0E05D-BA7A-464D-8799-61DAC42845C0}"/>
              </a:ext>
            </a:extLst>
          </p:cNvPr>
          <p:cNvSpPr txBox="1">
            <a:spLocks/>
          </p:cNvSpPr>
          <p:nvPr/>
        </p:nvSpPr>
        <p:spPr>
          <a:xfrm>
            <a:off x="6090674" y="2096064"/>
            <a:ext cx="4140003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Monitoramento do projeto</a:t>
            </a:r>
          </a:p>
          <a:p>
            <a:r>
              <a:rPr lang="pt-BR" dirty="0"/>
              <a:t>Imprevisibilidade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CA6523D-D788-42BE-8657-38C906FC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47285"/>
              </p:ext>
            </p:extLst>
          </p:nvPr>
        </p:nvGraphicFramePr>
        <p:xfrm>
          <a:off x="1303929" y="1593272"/>
          <a:ext cx="9573492" cy="4959924"/>
        </p:xfrm>
        <a:graphic>
          <a:graphicData uri="http://schemas.openxmlformats.org/drawingml/2006/table">
            <a:tbl>
              <a:tblPr/>
              <a:tblGrid>
                <a:gridCol w="6048566">
                  <a:extLst>
                    <a:ext uri="{9D8B030D-6E8A-4147-A177-3AD203B41FA5}">
                      <a16:colId xmlns:a16="http://schemas.microsoft.com/office/drawing/2014/main" val="3689704014"/>
                    </a:ext>
                  </a:extLst>
                </a:gridCol>
                <a:gridCol w="1762463">
                  <a:extLst>
                    <a:ext uri="{9D8B030D-6E8A-4147-A177-3AD203B41FA5}">
                      <a16:colId xmlns:a16="http://schemas.microsoft.com/office/drawing/2014/main" val="1367882050"/>
                    </a:ext>
                  </a:extLst>
                </a:gridCol>
                <a:gridCol w="1762463">
                  <a:extLst>
                    <a:ext uri="{9D8B030D-6E8A-4147-A177-3AD203B41FA5}">
                      <a16:colId xmlns:a16="http://schemas.microsoft.com/office/drawing/2014/main" val="2059818464"/>
                    </a:ext>
                  </a:extLst>
                </a:gridCol>
              </a:tblGrid>
              <a:tr h="82665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1ª 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6ª Iteração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77467"/>
                  </a:ext>
                </a:extLst>
              </a:tr>
              <a:tr h="82665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Quantidade de desenvolvedores na equipe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9843"/>
                  </a:ext>
                </a:extLst>
              </a:tr>
              <a:tr h="82665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Quantidade média de tarefas entregues (por desenvolvedor)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656475"/>
                  </a:ext>
                </a:extLst>
              </a:tr>
              <a:tr h="82665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Quantidade média de tarefas entregues (equipe)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373144"/>
                  </a:ext>
                </a:extLst>
              </a:tr>
              <a:tr h="82665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WIP (</a:t>
                      </a:r>
                      <a:r>
                        <a:rPr lang="pt-BR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Work</a:t>
                      </a:r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 in </a:t>
                      </a:r>
                      <a:r>
                        <a:rPr lang="pt-BR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Progress</a:t>
                      </a:r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79410"/>
                  </a:ext>
                </a:extLst>
              </a:tr>
              <a:tr h="826654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Leadtime</a:t>
                      </a:r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 (dias)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Rockwell (Corpo)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203827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B0F1DC09-C57B-469C-9344-3346834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 dirty="0"/>
              <a:t>Comparativo entre 1ª e 6ª fase</a:t>
            </a:r>
          </a:p>
        </p:txBody>
      </p:sp>
    </p:spTree>
    <p:extLst>
      <p:ext uri="{BB962C8B-B14F-4D97-AF65-F5344CB8AC3E}">
        <p14:creationId xmlns:p14="http://schemas.microsoft.com/office/powerpoint/2010/main" val="28555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CE2-F3B4-412D-9658-9B644588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D924F-87F7-4CEA-9954-8DEF01DF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62092"/>
            <a:ext cx="10353762" cy="2359987"/>
          </a:xfrm>
        </p:spPr>
        <p:txBody>
          <a:bodyPr>
            <a:noAutofit/>
          </a:bodyPr>
          <a:lstStyle/>
          <a:p>
            <a:r>
              <a:rPr lang="pt-BR" sz="3200" dirty="0"/>
              <a:t>Ernesto Eduardo Friesen de Souza</a:t>
            </a:r>
          </a:p>
          <a:p>
            <a:r>
              <a:rPr lang="pt-BR" sz="3200" dirty="0"/>
              <a:t>Geovane Correa da Luz</a:t>
            </a:r>
          </a:p>
          <a:p>
            <a:r>
              <a:rPr lang="pt-BR" sz="3200" dirty="0"/>
              <a:t>Thiago Augusto Nichel</a:t>
            </a:r>
          </a:p>
        </p:txBody>
      </p:sp>
    </p:spTree>
    <p:extLst>
      <p:ext uri="{BB962C8B-B14F-4D97-AF65-F5344CB8AC3E}">
        <p14:creationId xmlns:p14="http://schemas.microsoft.com/office/powerpoint/2010/main" val="24246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79</TotalTime>
  <Words>348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Rockwell (Corpo)</vt:lpstr>
      <vt:lpstr>Damask</vt:lpstr>
      <vt:lpstr>Uso de Kanban na manutenção de software</vt:lpstr>
      <vt:lpstr>problema</vt:lpstr>
      <vt:lpstr>Comparativo entre metodologias</vt:lpstr>
      <vt:lpstr>implantação</vt:lpstr>
      <vt:lpstr>Atrativos vs dificuldades</vt:lpstr>
      <vt:lpstr>Comparativo entre 1ª e 6ª fase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Eduardo Friesen</dc:creator>
  <cp:lastModifiedBy>Eduardo Friesen</cp:lastModifiedBy>
  <cp:revision>11</cp:revision>
  <dcterms:created xsi:type="dcterms:W3CDTF">2018-10-16T22:25:38Z</dcterms:created>
  <dcterms:modified xsi:type="dcterms:W3CDTF">2018-10-18T23:39:18Z</dcterms:modified>
</cp:coreProperties>
</file>