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handoutMasterIdLst>
    <p:handoutMasterId r:id="rId15"/>
  </p:handoutMasterIdLst>
  <p:sldIdLst>
    <p:sldId id="259" r:id="rId2"/>
    <p:sldId id="296" r:id="rId3"/>
    <p:sldId id="261" r:id="rId4"/>
    <p:sldId id="301" r:id="rId5"/>
    <p:sldId id="294" r:id="rId6"/>
    <p:sldId id="297" r:id="rId7"/>
    <p:sldId id="298" r:id="rId8"/>
    <p:sldId id="299" r:id="rId9"/>
    <p:sldId id="300" r:id="rId10"/>
    <p:sldId id="286" r:id="rId11"/>
    <p:sldId id="292" r:id="rId12"/>
    <p:sldId id="278" r:id="rId13"/>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79CC93D-E52E-4D84-901B-11D7331DD495}">
          <p14:sldIdLst>
            <p14:sldId id="259"/>
          </p14:sldIdLst>
        </p14:section>
        <p14:section name="概述和目标" id="{ABA716BF-3A5C-4ADB-94C9-CFEF84EBA240}">
          <p14:sldIdLst>
            <p14:sldId id="296"/>
            <p14:sldId id="261"/>
            <p14:sldId id="301"/>
            <p14:sldId id="294"/>
            <p14:sldId id="297"/>
            <p14:sldId id="298"/>
            <p14:sldId id="299"/>
            <p14:sldId id="300"/>
          </p14:sldIdLst>
        </p14:section>
        <p14:section name="标题 1" id="{6D9936A3-3945-4757-BC8B-B5C252D8E036}">
          <p14:sldIdLst>
            <p14:sldId id="286"/>
            <p14:sldId id="292"/>
          </p14:sldIdLst>
        </p14:section>
        <p14:section name="附录"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2" autoAdjust="0"/>
    <p:restoredTop sz="83977" autoAdjust="0"/>
  </p:normalViewPr>
  <p:slideViewPr>
    <p:cSldViewPr>
      <p:cViewPr>
        <p:scale>
          <a:sx n="75" d="100"/>
          <a:sy n="75" d="100"/>
        </p:scale>
        <p:origin x="-2832" y="-58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D83FDC75-7F73-4A4A-A77C-09AADF00E0EA}" type="datetimeFigureOut">
              <a:rPr lang="en-US" altLang="zh-CN" smtClean="0"/>
              <a:pPr/>
              <a:t>11/26/2013</a:t>
            </a:fld>
            <a:endParaRPr 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459226BF-1F13-42D3-80DC-373E7ADD1EBC}" type="slidenum">
              <a:rPr lang="zh-CN" smtClean="0"/>
              <a:pPr/>
              <a:t>‹#›</a:t>
            </a:fld>
            <a:endParaRPr lang="zh-CN" dirty="0"/>
          </a:p>
        </p:txBody>
      </p:sp>
    </p:spTree>
    <p:extLst>
      <p:ext uri="{BB962C8B-B14F-4D97-AF65-F5344CB8AC3E}">
        <p14:creationId xmlns:p14="http://schemas.microsoft.com/office/powerpoint/2010/main" val="2307473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48AEF76B-3757-4A0B-AF93-28494465C1DD}" type="datetimeFigureOut">
              <a:rPr/>
              <a:pPr/>
              <a:t>12/17/2009</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75693FD4-8F83-4EF7-AC3F-0DC0388986B0}" type="slidenum">
              <a:rPr/>
              <a:pPr/>
              <a:t>‹#›</a:t>
            </a:fld>
            <a:endParaRPr lang="zh-CN"/>
          </a:p>
        </p:txBody>
      </p:sp>
    </p:spTree>
    <p:extLst>
      <p:ext uri="{BB962C8B-B14F-4D97-AF65-F5344CB8AC3E}">
        <p14:creationId xmlns:p14="http://schemas.microsoft.com/office/powerpoint/2010/main" val="237576797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在组设置中可使用此模板作为演示培训材料的起始文件。</a:t>
            </a:r>
          </a:p>
          <a:p>
            <a:endParaRPr lang="zh-CN" dirty="0" smtClean="0"/>
          </a:p>
          <a:p>
            <a:pPr lvl="0"/>
            <a:r>
              <a:rPr lang="zh-CN" sz="1200" b="1" dirty="0" smtClean="0"/>
              <a:t>节</a:t>
            </a:r>
            <a:endParaRPr lang="zh-CN" sz="1200" b="0" dirty="0" smtClean="0"/>
          </a:p>
          <a:p>
            <a:pPr lvl="0"/>
            <a:r>
              <a:rPr lang="zh-CN" sz="1200" b="0" dirty="0" smtClean="0"/>
              <a:t>右键单击幻灯片以添加节。</a:t>
            </a:r>
            <a:r>
              <a:rPr lang="zh-CN" sz="1200" b="0" baseline="0" dirty="0" smtClean="0"/>
              <a:t> 节可以帮助您组织幻灯片或促进多个作者之间的协作。</a:t>
            </a:r>
            <a:endParaRPr lang="zh-CN" sz="1200" b="0" dirty="0" smtClean="0"/>
          </a:p>
          <a:p>
            <a:pPr lvl="0"/>
            <a:endParaRPr lang="zh-CN" sz="1200" b="1" dirty="0" smtClean="0"/>
          </a:p>
          <a:p>
            <a:pPr lvl="0"/>
            <a:r>
              <a:rPr lang="zh-CN" sz="1200" b="1" dirty="0" smtClean="0"/>
              <a:t>备注</a:t>
            </a:r>
          </a:p>
          <a:p>
            <a:pPr lvl="0"/>
            <a:r>
              <a:rPr lang="zh-CN" sz="1200" dirty="0" smtClean="0"/>
              <a:t>使用“备注”节传递备注或为受众提供其他详细信息。</a:t>
            </a:r>
            <a:r>
              <a:rPr lang="zh-CN" sz="1200" baseline="0" dirty="0" smtClean="0"/>
              <a:t> 演示过程中，可在“演示文稿视图”中查看这些备注。 </a:t>
            </a:r>
          </a:p>
          <a:p>
            <a:pPr lvl="0">
              <a:buFontTx/>
              <a:buNone/>
            </a:pPr>
            <a:r>
              <a:rPr lang="zh-CN" sz="1200" dirty="0" smtClean="0"/>
              <a:t>请记住字体大小(对于可访问性、可见性、录像和联机生产都非常重要)</a:t>
            </a:r>
          </a:p>
          <a:p>
            <a:pPr lvl="0"/>
            <a:endParaRPr lang="zh-CN" sz="1200" dirty="0" smtClean="0"/>
          </a:p>
          <a:p>
            <a:pPr lvl="0">
              <a:buFontTx/>
              <a:buNone/>
            </a:pPr>
            <a:r>
              <a:rPr lang="zh-CN" sz="1200" b="1" dirty="0" smtClean="0"/>
              <a:t>协调的色彩 </a:t>
            </a:r>
          </a:p>
          <a:p>
            <a:pPr lvl="0">
              <a:buFontTx/>
              <a:buNone/>
            </a:pPr>
            <a:r>
              <a:rPr lang="zh-CN" sz="1200" dirty="0" smtClean="0"/>
              <a:t>特别注意图形、图表和文本框。</a:t>
            </a:r>
            <a:r>
              <a:rPr lang="zh-CN" sz="1200" baseline="0" dirty="0" smtClean="0"/>
              <a:t> </a:t>
            </a:r>
            <a:endParaRPr lang="zh-CN" sz="1200" dirty="0" smtClean="0"/>
          </a:p>
          <a:p>
            <a:pPr lvl="0"/>
            <a:r>
              <a:rPr lang="zh-CN" sz="1200" dirty="0" smtClean="0"/>
              <a:t>请考虑与会者将以黑白或 </a:t>
            </a:r>
            <a:r>
              <a:rPr lang="zh-CN" sz="1200" dirty="0" err="1" smtClean="0"/>
              <a:t>灰色调</a:t>
            </a:r>
            <a:r>
              <a:rPr lang="zh-CN" sz="1200" dirty="0" smtClean="0"/>
              <a:t>打印。请运行测试打印，以确保当以纯黑白和 </a:t>
            </a:r>
            <a:r>
              <a:rPr lang="zh-CN" sz="1200" dirty="0" err="1" smtClean="0"/>
              <a:t>灰色调</a:t>
            </a:r>
            <a:r>
              <a:rPr lang="zh-CN" sz="1200" dirty="0" smtClean="0"/>
              <a:t>打印时，您的颜色工作正常。</a:t>
            </a:r>
          </a:p>
          <a:p>
            <a:pPr lvl="0">
              <a:buFontTx/>
              <a:buNone/>
            </a:pPr>
            <a:endParaRPr lang="zh-CN" sz="1200" dirty="0" smtClean="0"/>
          </a:p>
          <a:p>
            <a:pPr lvl="0">
              <a:buFontTx/>
              <a:buNone/>
            </a:pPr>
            <a:r>
              <a:rPr lang="zh-CN" sz="1200" b="1" dirty="0" smtClean="0"/>
              <a:t>图形、表格和图表</a:t>
            </a:r>
          </a:p>
          <a:p>
            <a:pPr lvl="0"/>
            <a:r>
              <a:rPr lang="zh-CN" sz="1200" dirty="0" smtClean="0"/>
              <a:t>保持简单: 如果可能，请使用一致的、不分散的样式和颜色。</a:t>
            </a:r>
          </a:p>
          <a:p>
            <a:pPr lvl="0"/>
            <a:r>
              <a:rPr lang="zh-CN" sz="1200" dirty="0" smtClean="0"/>
              <a:t>标记所有图表和表格。</a:t>
            </a:r>
          </a:p>
          <a:p>
            <a:endParaRPr lang="zh-CN" dirty="0" smtClean="0"/>
          </a:p>
          <a:p>
            <a:endParaRPr lang="zh-CN" dirty="0" smtClean="0"/>
          </a:p>
          <a:p>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zh-CN" smtClean="0"/>
              <a:pPr/>
              <a:t>1</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dirty="0" smtClean="0"/>
              <a:t>提供演示文稿的简要概述。</a:t>
            </a:r>
            <a:r>
              <a:rPr lang="zh-CN" baseline="0" dirty="0" smtClean="0"/>
              <a:t> 介绍</a:t>
            </a:r>
            <a:r>
              <a:rPr lang="zh-CN" dirty="0" smtClean="0"/>
              <a:t>演示文稿的重点及其重要的原因。</a:t>
            </a:r>
          </a:p>
          <a:p>
            <a:pPr>
              <a:lnSpc>
                <a:spcPct val="80000"/>
              </a:lnSpc>
            </a:pPr>
            <a:r>
              <a:rPr lang="zh-CN" dirty="0" smtClean="0"/>
              <a:t>逐一介绍主要主题。</a:t>
            </a:r>
          </a:p>
          <a:p>
            <a:r>
              <a:rPr lang="zh-CN" dirty="0" smtClean="0"/>
              <a:t>为了使观众了解演示文稿，您可以在整个演示文稿过程中重复此概述幻灯片，突出显示下一个您将讨论的特定主题。</a:t>
            </a:r>
            <a:r>
              <a:rPr lang="zh-CN" baseline="0" dirty="0" smtClean="0"/>
              <a:t>   </a:t>
            </a:r>
            <a:r>
              <a:rPr lang="zh-CN" dirty="0" smtClean="0"/>
              <a:t> </a:t>
            </a:r>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3</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每个主题使用一个节标题，以便清楚传达给观众。 </a:t>
            </a:r>
          </a:p>
          <a:p>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4</a:t>
            </a:fld>
            <a:endParaRPr 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dirty="0" smtClean="0"/>
              <a:t>提供演示文稿的简要概述。</a:t>
            </a:r>
            <a:r>
              <a:rPr lang="zh-CN" baseline="0" dirty="0" smtClean="0"/>
              <a:t> 介绍</a:t>
            </a:r>
            <a:r>
              <a:rPr lang="zh-CN" dirty="0" smtClean="0"/>
              <a:t>演示文稿的重点及其重要的原因。</a:t>
            </a:r>
          </a:p>
          <a:p>
            <a:pPr>
              <a:lnSpc>
                <a:spcPct val="80000"/>
              </a:lnSpc>
            </a:pPr>
            <a:r>
              <a:rPr lang="zh-CN" dirty="0" smtClean="0"/>
              <a:t>逐一介绍主要主题。</a:t>
            </a:r>
          </a:p>
          <a:p>
            <a:r>
              <a:rPr lang="zh-CN" dirty="0" smtClean="0"/>
              <a:t>为了使观众了解演示文稿，您可以在整个演示文稿过程中重复此概述幻灯片，突出显示下一个您将讨论的特定主题。</a:t>
            </a:r>
            <a:r>
              <a:rPr lang="zh-CN" baseline="0" dirty="0" smtClean="0"/>
              <a:t>   </a:t>
            </a:r>
            <a:r>
              <a:rPr lang="zh-CN" dirty="0" smtClean="0"/>
              <a:t> </a:t>
            </a:r>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5</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dirty="0" smtClean="0"/>
              <a:t>提供演示文稿的简要概述。</a:t>
            </a:r>
            <a:r>
              <a:rPr lang="zh-CN" baseline="0" dirty="0" smtClean="0"/>
              <a:t> 介绍</a:t>
            </a:r>
            <a:r>
              <a:rPr lang="zh-CN" dirty="0" smtClean="0"/>
              <a:t>演示文稿的重点及其重要的原因。</a:t>
            </a:r>
          </a:p>
          <a:p>
            <a:pPr>
              <a:lnSpc>
                <a:spcPct val="80000"/>
              </a:lnSpc>
            </a:pPr>
            <a:r>
              <a:rPr lang="zh-CN" dirty="0" smtClean="0"/>
              <a:t>逐一介绍主要主题。</a:t>
            </a:r>
          </a:p>
          <a:p>
            <a:r>
              <a:rPr lang="zh-CN" dirty="0" smtClean="0"/>
              <a:t>为了使观众了解演示文稿，您可以在整个演示文稿过程中重复此概述幻灯片，突出显示下一个您将讨论的特定主题。</a:t>
            </a:r>
            <a:r>
              <a:rPr lang="zh-CN" baseline="0" dirty="0" smtClean="0"/>
              <a:t>   </a:t>
            </a:r>
            <a:r>
              <a:rPr lang="zh-CN" dirty="0" smtClean="0"/>
              <a:t> </a:t>
            </a:r>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7</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dirty="0" smtClean="0"/>
              <a:t>提供演示文稿的简要概述。</a:t>
            </a:r>
            <a:r>
              <a:rPr lang="zh-CN" baseline="0" dirty="0" smtClean="0"/>
              <a:t> 介绍</a:t>
            </a:r>
            <a:r>
              <a:rPr lang="zh-CN" dirty="0" smtClean="0"/>
              <a:t>演示文稿的重点及其重要的原因。</a:t>
            </a:r>
          </a:p>
          <a:p>
            <a:pPr>
              <a:lnSpc>
                <a:spcPct val="80000"/>
              </a:lnSpc>
            </a:pPr>
            <a:r>
              <a:rPr lang="zh-CN" dirty="0" smtClean="0"/>
              <a:t>逐一介绍主要主题。</a:t>
            </a:r>
          </a:p>
          <a:p>
            <a:r>
              <a:rPr lang="zh-CN" dirty="0" smtClean="0"/>
              <a:t>为了使观众了解演示文稿，您可以在整个演示文稿过程中重复此概述幻灯片，突出显示下一个您将讨论的特定主题。</a:t>
            </a:r>
            <a:r>
              <a:rPr lang="zh-CN" baseline="0" dirty="0" smtClean="0"/>
              <a:t>   </a:t>
            </a:r>
            <a:r>
              <a:rPr lang="zh-CN" dirty="0" smtClean="0"/>
              <a:t> </a:t>
            </a:r>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9</a:t>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每个主题使用一个节标题，以便清楚传达给观众。 </a:t>
            </a:r>
          </a:p>
          <a:p>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10</a:t>
            </a:fld>
            <a:endParaRPr 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b="0" dirty="0" smtClean="0"/>
              <a:t>此培训完成后，受众能够做些什么?</a:t>
            </a:r>
            <a:r>
              <a:rPr lang="zh-CN" b="0" baseline="0" dirty="0" smtClean="0"/>
              <a:t>  </a:t>
            </a:r>
            <a:r>
              <a:rPr lang="zh-CN" dirty="0" smtClean="0"/>
              <a:t> 简要描述受众将通过哪些方式从此演示文稿受益。</a:t>
            </a:r>
            <a:r>
              <a:rPr lang="zh-CN" baseline="0" dirty="0" smtClean="0"/>
              <a:t> </a:t>
            </a:r>
            <a:r>
              <a:rPr lang="zh-CN" dirty="0" smtClean="0"/>
              <a:t> </a:t>
            </a:r>
            <a:r>
              <a:rPr lang="zh-CN" baseline="0" dirty="0" smtClean="0"/>
              <a:t>  </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11</a:t>
            </a:fld>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3011" name="Rectangle 25"/>
          <p:cNvSpPr>
            <a:spLocks noGrp="1" noChangeArrowheads="1"/>
          </p:cNvSpPr>
          <p:nvPr>
            <p:ph type="ftr" sz="quarter" idx="4"/>
          </p:nvPr>
        </p:nvSpPr>
        <p:spPr>
          <a:noFill/>
        </p:spPr>
        <p:txBody>
          <a:bodyPr/>
          <a:lstStyle/>
          <a:p>
            <a:r>
              <a:rPr lang="zh-CN" dirty="0" smtClean="0"/>
              <a:t>Microsoft 机密</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altLang="zh-CN" smtClean="0"/>
              <a:pPr/>
              <a:t>12</a:t>
            </a:fld>
            <a:endParaRPr lang="zh-CN"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zh-CN" dirty="0" smtClean="0"/>
              <a:t>演示文稿是否尽可能简明扼要? 请考虑将多余的内容移到附录。</a:t>
            </a:r>
          </a:p>
          <a:p>
            <a:r>
              <a:rPr lang="zh-CN" dirty="0" smtClean="0"/>
              <a:t>将放映问题幻灯片期间想作为参考或可能对参与者未来进一步研究有帮助的内容存储在附录幻灯片。</a:t>
            </a:r>
          </a:p>
          <a:p>
            <a:pPr>
              <a:buFontTx/>
              <a:buNone/>
            </a:pPr>
            <a:endParaRPr lang="zh-CN" dirty="0" smtClean="0"/>
          </a:p>
          <a:p>
            <a:endParaRPr lang="zh-CN" dirty="0" smtClean="0"/>
          </a:p>
          <a:p>
            <a:endParaRPr lang="zh-CN" dirty="0" smtClean="0"/>
          </a:p>
          <a:p>
            <a:endParaRPr 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zh-CN" b="1" cap="small" baseline="0">
                <a:solidFill>
                  <a:srgbClr val="003300"/>
                </a:solidFill>
              </a:defRPr>
            </a:lvl1pPr>
          </a:lstStyle>
          <a:p>
            <a:r>
              <a:rPr kumimoji="0" lang="zh-CN"/>
              <a:t>单击此处编辑母版标题样式</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zh-CN" sz="2000" b="0">
                <a:solidFill>
                  <a:schemeClr val="tx1"/>
                </a:solidFill>
                <a:latin typeface="Georgia"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pPr eaLnBrk="1" latinLnBrk="0" hangingPunct="1"/>
            <a:r>
              <a:rPr lang="zh-CN" altLang="en-US" smtClean="0"/>
              <a:t>单击此处编辑母版副标题样式</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zh-CN" sz="2000" baseline="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p>
            <a:fld id="{757B281C-5159-4971-8228-52B9A72E9ED2}" type="datetimeFigureOut">
              <a:rPr/>
              <a:pPr/>
              <a:t>12/17/2009</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a:pPr/>
              <a:t>12/17/2009</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仅显示背景">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a:pPr/>
              <a:t>12/17/2009</a:t>
            </a:fld>
            <a:endParaRPr kumimoji="0" lang="zh-CN"/>
          </a:p>
        </p:txBody>
      </p:sp>
      <p:sp>
        <p:nvSpPr>
          <p:cNvPr id="4" name="Footer Placeholder 4"/>
          <p:cNvSpPr>
            <a:spLocks noGrp="1"/>
          </p:cNvSpPr>
          <p:nvPr>
            <p:ph type="ftr" sz="quarter" idx="11"/>
          </p:nvPr>
        </p:nvSpPr>
        <p:spPr>
          <a:xfrm>
            <a:off x="3352800" y="6356350"/>
            <a:ext cx="2895600" cy="365125"/>
          </a:xfrm>
        </p:spPr>
        <p:txBody>
          <a:bodyPr/>
          <a:lstStyle/>
          <a:p>
            <a:endParaRPr kumimoji="0" lang="zh-CN"/>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zh-CN" sz="4000" b="1" cap="small" baseline="0">
                <a:solidFill>
                  <a:srgbClr val="003300"/>
                </a:solidFill>
              </a:defRPr>
            </a:lvl1pPr>
          </a:lstStyle>
          <a:p>
            <a:r>
              <a:rPr kumimoji="0" lang="zh-CN"/>
              <a:t>单击此处编辑母版标题样式</a:t>
            </a:r>
          </a:p>
        </p:txBody>
      </p:sp>
      <p:sp>
        <p:nvSpPr>
          <p:cNvPr id="4" name="Date Placeholder 3"/>
          <p:cNvSpPr>
            <a:spLocks noGrp="1"/>
          </p:cNvSpPr>
          <p:nvPr>
            <p:ph type="dt" sz="half" idx="10"/>
          </p:nvPr>
        </p:nvSpPr>
        <p:spPr/>
        <p:txBody>
          <a:bodyPr/>
          <a:lstStyle/>
          <a:p>
            <a:fld id="{757B281C-5159-4971-8228-52B9A72E9ED2}" type="datetimeFigureOut">
              <a:rPr/>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rPr/>
              <a:pPr/>
              <a:t>‹#›</a:t>
            </a:fld>
            <a:endParaRPr kumimoji="0" lang="zh-CN"/>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zh-CN" sz="180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zh-CN"/>
            </a:lvl1pPr>
          </a:lstStyle>
          <a:p>
            <a:r>
              <a:rPr kumimoji="0" lang="zh-CN"/>
              <a:t>单击此处可编辑母版标题样式</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zh-CN" sz="3200">
                <a:latin typeface="+mn-lt"/>
              </a:defRPr>
            </a:lvl1pPr>
            <a:lvl2pPr eaLnBrk="1" latinLnBrk="0" hangingPunct="1">
              <a:defRPr kumimoji="0" lang="zh-CN" sz="2800">
                <a:latin typeface="+mn-lt"/>
              </a:defRPr>
            </a:lvl2pPr>
            <a:lvl3pPr eaLnBrk="1" latinLnBrk="0" hangingPunct="1">
              <a:defRPr kumimoji="0" lang="zh-CN" sz="2400">
                <a:latin typeface="+mn-lt"/>
              </a:defRPr>
            </a:lvl3pPr>
            <a:lvl4pPr eaLnBrk="1" latinLnBrk="0" hangingPunct="1">
              <a:defRPr kumimoji="0" lang="zh-CN" sz="2400">
                <a:latin typeface="+mn-lt"/>
              </a:defRPr>
            </a:lvl4pPr>
            <a:lvl5pPr eaLnBrk="1" latinLnBrk="0" hangingPunct="1">
              <a:defRPr kumimoji="0" lang="zh-CN" sz="2400">
                <a:latin typeface="+mn-lt"/>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rPr/>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Date Placeholder 4"/>
          <p:cNvSpPr>
            <a:spLocks noGrp="1"/>
          </p:cNvSpPr>
          <p:nvPr>
            <p:ph type="dt" sz="half" idx="10"/>
          </p:nvPr>
        </p:nvSpPr>
        <p:spPr/>
        <p:txBody>
          <a:bodyPr/>
          <a:lstStyle/>
          <a:p>
            <a:fld id="{757B281C-5159-4971-8228-52B9A72E9ED2}" type="datetimeFigureOut">
              <a:rPr/>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zh-CN"/>
            </a:lvl1pPr>
          </a:lstStyle>
          <a:p>
            <a:pPr eaLnBrk="1" latinLnBrk="0" hangingPunct="1"/>
            <a:r>
              <a:rPr lang="zh-CN" altLang="en-US" smtClean="0"/>
              <a:t>单击此处编辑母版标题样式</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7" name="Date Placeholder 6"/>
          <p:cNvSpPr>
            <a:spLocks noGrp="1"/>
          </p:cNvSpPr>
          <p:nvPr>
            <p:ph type="dt" sz="half" idx="10"/>
          </p:nvPr>
        </p:nvSpPr>
        <p:spPr/>
        <p:txBody>
          <a:bodyPr/>
          <a:lstStyle/>
          <a:p>
            <a:fld id="{757B281C-5159-4971-8228-52B9A72E9ED2}" type="datetimeFigureOut">
              <a:rPr/>
              <a:pPr/>
              <a:t>12/17/2009</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zh-CN" sz="3200"/>
            </a:lvl1pPr>
            <a:lvl2pPr eaLnBrk="1" latinLnBrk="0" hangingPunct="1">
              <a:defRPr kumimoji="0" lang="zh-CN" sz="2800"/>
            </a:lvl2pPr>
            <a:lvl3pPr eaLnBrk="1" latinLnBrk="0" hangingPunct="1">
              <a:defRPr kumimoji="0" lang="zh-CN" sz="2400"/>
            </a:lvl3pPr>
            <a:lvl4pPr eaLnBrk="1" latinLnBrk="0" hangingPunct="1">
              <a:defRPr kumimoji="0" lang="zh-CN" sz="2000"/>
            </a:lvl4pPr>
            <a:lvl5pPr eaLnBrk="1" latinLnBrk="0" hangingPunct="1">
              <a:defRPr kumimoji="0" lang="zh-CN" sz="2000"/>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rPr/>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smtClean="0"/>
              <a:t>单击图标添加图片</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rPr/>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rPr/>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rPr/>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757B281C-5159-4971-8228-52B9A72E9ED2}" type="datetimeFigureOut">
              <a:rPr/>
              <a:pPr/>
              <a:t>12/17/2009</a:t>
            </a:fld>
            <a:endParaRPr kumimoji="0" lang="zh-CN"/>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33D6E5A2-EC83-451F-A719-9AC1370DD5CF}" type="slidenum">
              <a:rPr/>
              <a:pPr/>
              <a:t>‹#›</a:t>
            </a:fld>
            <a:endParaRPr kumimoji="0" lang="zh-CN"/>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zh-CN"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altLang="zh-CN" dirty="0" smtClean="0"/>
              <a:t>SMART  CITY </a:t>
            </a:r>
            <a:r>
              <a:rPr lang="en-US" altLang="zh-CN" dirty="0" smtClean="0"/>
              <a:t>PLATFORM</a:t>
            </a:r>
            <a:endParaRPr lang="zh-CN" dirty="0"/>
          </a:p>
        </p:txBody>
      </p:sp>
      <p:sp>
        <p:nvSpPr>
          <p:cNvPr id="3" name="Subtitle 2"/>
          <p:cNvSpPr>
            <a:spLocks noGrp="1"/>
          </p:cNvSpPr>
          <p:nvPr>
            <p:ph type="subTitle" idx="1"/>
            <p:custDataLst>
              <p:tags r:id="rId3"/>
            </p:custDataLst>
          </p:nvPr>
        </p:nvSpPr>
        <p:spPr/>
        <p:txBody>
          <a:bodyPr>
            <a:normAutofit/>
          </a:bodyPr>
          <a:lstStyle/>
          <a:p>
            <a:endParaRPr lang="en-US" altLang="zh-CN" sz="2400" dirty="0" smtClean="0">
              <a:latin typeface="+mn-lt"/>
            </a:endParaRPr>
          </a:p>
          <a:p>
            <a:r>
              <a:rPr lang="en-US" altLang="zh-CN" sz="2400" dirty="0" smtClean="0">
                <a:latin typeface="+mn-lt"/>
              </a:rPr>
              <a:t>9/3/2013</a:t>
            </a:r>
            <a:endParaRPr lang="zh-CN"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5400" dirty="0" smtClean="0"/>
              <a:t>SYSTEM ARCHITECTURE</a:t>
            </a:r>
            <a:endParaRPr lang="zh-CN" sz="54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786574" y="5775552"/>
            <a:ext cx="2448272" cy="7920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smtClean="0"/>
              <a:t>Accela</a:t>
            </a:r>
            <a:endParaRPr lang="en-US" altLang="zh-CN" dirty="0" smtClean="0"/>
          </a:p>
          <a:p>
            <a:pPr algn="ctr"/>
            <a:r>
              <a:rPr lang="en-US" altLang="zh-CN" dirty="0" smtClean="0"/>
              <a:t>Open Data</a:t>
            </a:r>
            <a:endParaRPr lang="zh-CN" altLang="en-US" dirty="0"/>
          </a:p>
        </p:txBody>
      </p:sp>
      <p:sp>
        <p:nvSpPr>
          <p:cNvPr id="6" name="椭圆 5"/>
          <p:cNvSpPr/>
          <p:nvPr/>
        </p:nvSpPr>
        <p:spPr>
          <a:xfrm>
            <a:off x="3512866" y="5775552"/>
            <a:ext cx="2448272" cy="7920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smtClean="0"/>
              <a:t>Socrata</a:t>
            </a:r>
            <a:endParaRPr lang="en-US" altLang="zh-CN" dirty="0" smtClean="0"/>
          </a:p>
          <a:p>
            <a:pPr algn="ctr"/>
            <a:r>
              <a:rPr lang="en-US" altLang="zh-CN" dirty="0" smtClean="0"/>
              <a:t>Open Data</a:t>
            </a:r>
            <a:endParaRPr lang="zh-CN" altLang="en-US" dirty="0"/>
          </a:p>
        </p:txBody>
      </p:sp>
      <p:sp>
        <p:nvSpPr>
          <p:cNvPr id="7" name="椭圆 6"/>
          <p:cNvSpPr/>
          <p:nvPr/>
        </p:nvSpPr>
        <p:spPr>
          <a:xfrm>
            <a:off x="6115166" y="5763828"/>
            <a:ext cx="2448272" cy="7920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 …</a:t>
            </a:r>
            <a:endParaRPr lang="zh-CN" altLang="en-US" dirty="0"/>
          </a:p>
        </p:txBody>
      </p:sp>
      <p:sp>
        <p:nvSpPr>
          <p:cNvPr id="11" name="圆角矩形 10"/>
          <p:cNvSpPr/>
          <p:nvPr/>
        </p:nvSpPr>
        <p:spPr>
          <a:xfrm>
            <a:off x="1331640" y="4469196"/>
            <a:ext cx="6624736" cy="720080"/>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lumMod val="95000"/>
                    <a:lumOff val="5000"/>
                  </a:schemeClr>
                </a:solidFill>
              </a:rPr>
              <a:t>Data Adapter</a:t>
            </a:r>
            <a:endParaRPr lang="zh-CN" altLang="en-US" sz="2000" dirty="0">
              <a:solidFill>
                <a:schemeClr val="tx1">
                  <a:lumMod val="95000"/>
                  <a:lumOff val="5000"/>
                </a:schemeClr>
              </a:solidFill>
            </a:endParaRPr>
          </a:p>
        </p:txBody>
      </p:sp>
      <p:sp>
        <p:nvSpPr>
          <p:cNvPr id="12" name="下箭头 11"/>
          <p:cNvSpPr/>
          <p:nvPr/>
        </p:nvSpPr>
        <p:spPr>
          <a:xfrm>
            <a:off x="1907704" y="5072971"/>
            <a:ext cx="360040" cy="702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4572000" y="5072971"/>
            <a:ext cx="360040" cy="702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7159282" y="5072971"/>
            <a:ext cx="360040" cy="702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31640" y="2308956"/>
            <a:ext cx="6624736" cy="1800200"/>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smtClean="0">
                <a:solidFill>
                  <a:schemeClr val="tx1">
                    <a:lumMod val="95000"/>
                    <a:lumOff val="5000"/>
                  </a:schemeClr>
                </a:solidFill>
              </a:rPr>
              <a:t>Hadoop</a:t>
            </a:r>
            <a:r>
              <a:rPr lang="en-US" altLang="zh-CN" sz="2800" dirty="0" smtClean="0">
                <a:solidFill>
                  <a:schemeClr val="tx1">
                    <a:lumMod val="95000"/>
                    <a:lumOff val="5000"/>
                  </a:schemeClr>
                </a:solidFill>
              </a:rPr>
              <a:t> HDFS </a:t>
            </a:r>
            <a:endParaRPr lang="zh-CN" altLang="en-US" sz="2800" dirty="0">
              <a:solidFill>
                <a:schemeClr val="tx1">
                  <a:lumMod val="95000"/>
                  <a:lumOff val="5000"/>
                </a:schemeClr>
              </a:solidFill>
            </a:endParaRPr>
          </a:p>
        </p:txBody>
      </p:sp>
      <p:sp>
        <p:nvSpPr>
          <p:cNvPr id="18" name="圆角矩形 17"/>
          <p:cNvSpPr/>
          <p:nvPr/>
        </p:nvSpPr>
        <p:spPr>
          <a:xfrm>
            <a:off x="1475656" y="3461084"/>
            <a:ext cx="6264696" cy="50405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lumMod val="95000"/>
                    <a:lumOff val="5000"/>
                  </a:schemeClr>
                </a:solidFill>
              </a:rPr>
              <a:t>Hadoop</a:t>
            </a:r>
            <a:r>
              <a:rPr lang="en-US" altLang="zh-CN" sz="2000" dirty="0" smtClean="0">
                <a:solidFill>
                  <a:schemeClr val="tx1">
                    <a:lumMod val="95000"/>
                    <a:lumOff val="5000"/>
                  </a:schemeClr>
                </a:solidFill>
              </a:rPr>
              <a:t> API</a:t>
            </a:r>
            <a:endParaRPr lang="zh-CN" altLang="en-US" sz="2000" dirty="0">
              <a:solidFill>
                <a:schemeClr val="tx1">
                  <a:lumMod val="95000"/>
                  <a:lumOff val="5000"/>
                </a:schemeClr>
              </a:solidFill>
            </a:endParaRPr>
          </a:p>
        </p:txBody>
      </p:sp>
      <p:sp>
        <p:nvSpPr>
          <p:cNvPr id="17" name="下箭头 16"/>
          <p:cNvSpPr/>
          <p:nvPr/>
        </p:nvSpPr>
        <p:spPr>
          <a:xfrm flipH="1" flipV="1">
            <a:off x="4412966" y="3965140"/>
            <a:ext cx="64807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1475656" y="2452972"/>
            <a:ext cx="6264696" cy="50405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lumMod val="95000"/>
                    <a:lumOff val="5000"/>
                  </a:schemeClr>
                </a:solidFill>
              </a:rPr>
              <a:t>Hadoop</a:t>
            </a:r>
            <a:r>
              <a:rPr lang="en-US" altLang="zh-CN" sz="2000" dirty="0" smtClean="0">
                <a:solidFill>
                  <a:schemeClr val="tx1">
                    <a:lumMod val="95000"/>
                    <a:lumOff val="5000"/>
                  </a:schemeClr>
                </a:solidFill>
              </a:rPr>
              <a:t> </a:t>
            </a:r>
            <a:r>
              <a:rPr lang="en-US" altLang="zh-CN" sz="2000" dirty="0" err="1" smtClean="0">
                <a:solidFill>
                  <a:schemeClr val="tx1">
                    <a:lumMod val="95000"/>
                    <a:lumOff val="5000"/>
                  </a:schemeClr>
                </a:solidFill>
              </a:rPr>
              <a:t>MapReduce</a:t>
            </a:r>
            <a:endParaRPr lang="zh-CN" altLang="en-US" sz="2000" dirty="0">
              <a:solidFill>
                <a:schemeClr val="tx1">
                  <a:lumMod val="95000"/>
                  <a:lumOff val="5000"/>
                </a:schemeClr>
              </a:solidFill>
            </a:endParaRPr>
          </a:p>
        </p:txBody>
      </p:sp>
      <p:sp>
        <p:nvSpPr>
          <p:cNvPr id="20" name="圆角矩形 19"/>
          <p:cNvSpPr/>
          <p:nvPr/>
        </p:nvSpPr>
        <p:spPr>
          <a:xfrm>
            <a:off x="1331640" y="332656"/>
            <a:ext cx="6624736" cy="1800200"/>
          </a:xfrm>
          <a:prstGeom prst="round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000" dirty="0" smtClean="0">
                <a:solidFill>
                  <a:schemeClr val="tx1"/>
                </a:solidFill>
              </a:rPr>
              <a:t>Data Analysis Framework</a:t>
            </a:r>
            <a:endParaRPr lang="zh-CN" altLang="en-US" sz="2000" dirty="0">
              <a:solidFill>
                <a:schemeClr val="tx1"/>
              </a:solidFill>
            </a:endParaRPr>
          </a:p>
        </p:txBody>
      </p:sp>
      <p:sp>
        <p:nvSpPr>
          <p:cNvPr id="21" name="下箭头 20"/>
          <p:cNvSpPr/>
          <p:nvPr/>
        </p:nvSpPr>
        <p:spPr>
          <a:xfrm rot="10800000" flipH="1" flipV="1">
            <a:off x="4412966" y="1988839"/>
            <a:ext cx="64807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475656" y="476672"/>
            <a:ext cx="6264696" cy="52329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rPr>
              <a:t>Public API</a:t>
            </a:r>
            <a:endParaRPr lang="zh-CN" altLang="en-US" sz="2000" dirty="0">
              <a:solidFill>
                <a:schemeClr val="bg1"/>
              </a:solidFill>
            </a:endParaRPr>
          </a:p>
        </p:txBody>
      </p:sp>
      <p:sp>
        <p:nvSpPr>
          <p:cNvPr id="24" name="矩形 23"/>
          <p:cNvSpPr/>
          <p:nvPr/>
        </p:nvSpPr>
        <p:spPr>
          <a:xfrm>
            <a:off x="1475656" y="1124744"/>
            <a:ext cx="3096344" cy="57606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Standards Adapter</a:t>
            </a:r>
            <a:endParaRPr lang="zh-CN" altLang="en-US" dirty="0"/>
          </a:p>
        </p:txBody>
      </p:sp>
      <p:sp>
        <p:nvSpPr>
          <p:cNvPr id="25" name="矩形 24"/>
          <p:cNvSpPr/>
          <p:nvPr/>
        </p:nvSpPr>
        <p:spPr>
          <a:xfrm>
            <a:off x="4737002" y="1124744"/>
            <a:ext cx="3003350" cy="57606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Data Analysis Core</a:t>
            </a:r>
            <a:endParaRPr lang="zh-CN" altLang="en-US" dirty="0"/>
          </a:p>
        </p:txBody>
      </p:sp>
    </p:spTree>
    <p:custDataLst>
      <p:tags r:id="rId1"/>
    </p:custDataLst>
    <p:extLst>
      <p:ext uri="{BB962C8B-B14F-4D97-AF65-F5344CB8AC3E}">
        <p14:creationId xmlns:p14="http://schemas.microsoft.com/office/powerpoint/2010/main" val="664011620"/>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zh-CN"/>
            </a:pPr>
            <a:r>
              <a:rPr lang="en-US" altLang="zh-CN" dirty="0" smtClean="0"/>
              <a:t>THE END</a:t>
            </a:r>
            <a:endParaRPr lang="zh-CN" dirty="0"/>
          </a:p>
        </p:txBody>
      </p:sp>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891702" y="2743200"/>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4400" kern="1200">
                <a:solidFill>
                  <a:schemeClr val="tx1"/>
                </a:solidFill>
                <a:latin typeface="+mj-lt"/>
                <a:ea typeface="+mj-ea"/>
                <a:cs typeface="+mj-cs"/>
              </a:defRPr>
            </a:lvl1pPr>
          </a:lstStyle>
          <a:p>
            <a:r>
              <a:rPr lang="en-US" altLang="zh-CN" dirty="0" smtClean="0"/>
              <a:t>Deployment Architecture Chart</a:t>
            </a:r>
            <a:endParaRPr lang="en-US" dirty="0"/>
          </a:p>
        </p:txBody>
      </p:sp>
    </p:spTree>
    <p:extLst>
      <p:ext uri="{BB962C8B-B14F-4D97-AF65-F5344CB8AC3E}">
        <p14:creationId xmlns:p14="http://schemas.microsoft.com/office/powerpoint/2010/main" val="2551570067"/>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62000" y="1219201"/>
            <a:ext cx="8077200" cy="5486400"/>
          </a:xfrm>
        </p:spPr>
        <p:txBody>
          <a:bodyPr>
            <a:normAutofit/>
          </a:bodyPr>
          <a:lstStyle/>
          <a:p>
            <a:pPr marL="0" indent="0">
              <a:buNone/>
            </a:pPr>
            <a:r>
              <a:rPr lang="en-US" altLang="zh-CN" dirty="0" smtClean="0"/>
              <a:t> </a:t>
            </a:r>
            <a:endParaRPr lang="zh-CN" dirty="0"/>
          </a:p>
        </p:txBody>
      </p:sp>
      <p:pic>
        <p:nvPicPr>
          <p:cNvPr id="1026"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38200" y="381000"/>
            <a:ext cx="8153400" cy="6324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5400" dirty="0" smtClean="0"/>
              <a:t>SYSTEM ARCHITECTURE</a:t>
            </a:r>
            <a:endParaRPr lang="zh-CN" sz="5400" dirty="0"/>
          </a:p>
        </p:txBody>
      </p:sp>
    </p:spTree>
    <p:extLst>
      <p:ext uri="{BB962C8B-B14F-4D97-AF65-F5344CB8AC3E}">
        <p14:creationId xmlns:p14="http://schemas.microsoft.com/office/powerpoint/2010/main" val="10957056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62000" y="1219201"/>
            <a:ext cx="8077200" cy="5486400"/>
          </a:xfrm>
        </p:spPr>
        <p:txBody>
          <a:bodyPr>
            <a:normAutofit/>
          </a:bodyPr>
          <a:lstStyle/>
          <a:p>
            <a:pPr marL="0" indent="0">
              <a:buNone/>
            </a:pPr>
            <a:r>
              <a:rPr lang="en-US" altLang="zh-CN" dirty="0" smtClean="0"/>
              <a:t> </a:t>
            </a:r>
            <a:endParaRPr lang="zh-CN" dirty="0"/>
          </a:p>
        </p:txBody>
      </p:sp>
      <p:sp>
        <p:nvSpPr>
          <p:cNvPr id="6" name="椭圆 3"/>
          <p:cNvSpPr/>
          <p:nvPr/>
        </p:nvSpPr>
        <p:spPr>
          <a:xfrm>
            <a:off x="786574" y="5775552"/>
            <a:ext cx="2448272" cy="7920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smtClean="0"/>
              <a:t>Accela</a:t>
            </a:r>
            <a:endParaRPr lang="en-US" altLang="zh-CN" dirty="0" smtClean="0"/>
          </a:p>
          <a:p>
            <a:pPr algn="ctr"/>
            <a:r>
              <a:rPr lang="en-US" altLang="zh-CN" dirty="0" smtClean="0"/>
              <a:t>Open Data</a:t>
            </a:r>
            <a:endParaRPr lang="zh-CN" altLang="en-US" dirty="0"/>
          </a:p>
        </p:txBody>
      </p:sp>
      <p:sp>
        <p:nvSpPr>
          <p:cNvPr id="7" name="椭圆 5"/>
          <p:cNvSpPr/>
          <p:nvPr/>
        </p:nvSpPr>
        <p:spPr>
          <a:xfrm>
            <a:off x="3512866" y="5775552"/>
            <a:ext cx="2448272" cy="7920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smtClean="0"/>
              <a:t>Socrata</a:t>
            </a:r>
            <a:endParaRPr lang="en-US" altLang="zh-CN" dirty="0" smtClean="0"/>
          </a:p>
          <a:p>
            <a:pPr algn="ctr"/>
            <a:r>
              <a:rPr lang="en-US" altLang="zh-CN" dirty="0" smtClean="0"/>
              <a:t>Open Data</a:t>
            </a:r>
            <a:endParaRPr lang="zh-CN" altLang="en-US" dirty="0"/>
          </a:p>
        </p:txBody>
      </p:sp>
      <p:sp>
        <p:nvSpPr>
          <p:cNvPr id="8" name="椭圆 6"/>
          <p:cNvSpPr/>
          <p:nvPr/>
        </p:nvSpPr>
        <p:spPr>
          <a:xfrm>
            <a:off x="6115166" y="5763828"/>
            <a:ext cx="2448272" cy="7920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 …</a:t>
            </a:r>
            <a:endParaRPr lang="zh-CN" altLang="en-US" dirty="0"/>
          </a:p>
        </p:txBody>
      </p:sp>
      <p:sp>
        <p:nvSpPr>
          <p:cNvPr id="9" name="圆角矩形 10"/>
          <p:cNvSpPr/>
          <p:nvPr/>
        </p:nvSpPr>
        <p:spPr>
          <a:xfrm>
            <a:off x="1331640" y="4469196"/>
            <a:ext cx="6624736" cy="720080"/>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lumMod val="95000"/>
                    <a:lumOff val="5000"/>
                  </a:schemeClr>
                </a:solidFill>
              </a:rPr>
              <a:t>Data Adapter</a:t>
            </a:r>
            <a:endParaRPr lang="zh-CN" altLang="en-US" sz="2000" dirty="0">
              <a:solidFill>
                <a:schemeClr val="tx1">
                  <a:lumMod val="95000"/>
                  <a:lumOff val="5000"/>
                </a:schemeClr>
              </a:solidFill>
            </a:endParaRPr>
          </a:p>
        </p:txBody>
      </p:sp>
      <p:sp>
        <p:nvSpPr>
          <p:cNvPr id="10" name="下箭头 11"/>
          <p:cNvSpPr/>
          <p:nvPr/>
        </p:nvSpPr>
        <p:spPr>
          <a:xfrm>
            <a:off x="1907704" y="5072971"/>
            <a:ext cx="360040" cy="702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2"/>
          <p:cNvSpPr/>
          <p:nvPr/>
        </p:nvSpPr>
        <p:spPr>
          <a:xfrm>
            <a:off x="4572000" y="5072971"/>
            <a:ext cx="360040" cy="702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3"/>
          <p:cNvSpPr/>
          <p:nvPr/>
        </p:nvSpPr>
        <p:spPr>
          <a:xfrm>
            <a:off x="7159282" y="5072971"/>
            <a:ext cx="360040" cy="702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4"/>
          <p:cNvSpPr/>
          <p:nvPr/>
        </p:nvSpPr>
        <p:spPr>
          <a:xfrm>
            <a:off x="1331640" y="2308956"/>
            <a:ext cx="6624736" cy="1800200"/>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smtClean="0">
                <a:solidFill>
                  <a:schemeClr val="tx1">
                    <a:lumMod val="95000"/>
                    <a:lumOff val="5000"/>
                  </a:schemeClr>
                </a:solidFill>
              </a:rPr>
              <a:t>Hadoop</a:t>
            </a:r>
            <a:r>
              <a:rPr lang="en-US" altLang="zh-CN" sz="2800" dirty="0" smtClean="0">
                <a:solidFill>
                  <a:schemeClr val="tx1">
                    <a:lumMod val="95000"/>
                    <a:lumOff val="5000"/>
                  </a:schemeClr>
                </a:solidFill>
              </a:rPr>
              <a:t> HDFS </a:t>
            </a:r>
            <a:endParaRPr lang="zh-CN" altLang="en-US" sz="2800" dirty="0">
              <a:solidFill>
                <a:schemeClr val="tx1">
                  <a:lumMod val="95000"/>
                  <a:lumOff val="5000"/>
                </a:schemeClr>
              </a:solidFill>
            </a:endParaRPr>
          </a:p>
        </p:txBody>
      </p:sp>
      <p:sp>
        <p:nvSpPr>
          <p:cNvPr id="14" name="圆角矩形 17"/>
          <p:cNvSpPr/>
          <p:nvPr/>
        </p:nvSpPr>
        <p:spPr>
          <a:xfrm>
            <a:off x="1475656" y="3461084"/>
            <a:ext cx="6264696" cy="50405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lumMod val="95000"/>
                    <a:lumOff val="5000"/>
                  </a:schemeClr>
                </a:solidFill>
              </a:rPr>
              <a:t>Hadoop</a:t>
            </a:r>
            <a:r>
              <a:rPr lang="en-US" altLang="zh-CN" sz="2000" dirty="0" smtClean="0">
                <a:solidFill>
                  <a:schemeClr val="tx1">
                    <a:lumMod val="95000"/>
                    <a:lumOff val="5000"/>
                  </a:schemeClr>
                </a:solidFill>
              </a:rPr>
              <a:t> API</a:t>
            </a:r>
            <a:endParaRPr lang="zh-CN" altLang="en-US" sz="2000" dirty="0">
              <a:solidFill>
                <a:schemeClr val="tx1">
                  <a:lumMod val="95000"/>
                  <a:lumOff val="5000"/>
                </a:schemeClr>
              </a:solidFill>
            </a:endParaRPr>
          </a:p>
        </p:txBody>
      </p:sp>
      <p:sp>
        <p:nvSpPr>
          <p:cNvPr id="15" name="下箭头 16"/>
          <p:cNvSpPr/>
          <p:nvPr/>
        </p:nvSpPr>
        <p:spPr>
          <a:xfrm flipH="1" flipV="1">
            <a:off x="4412966" y="3965140"/>
            <a:ext cx="64807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8"/>
          <p:cNvSpPr/>
          <p:nvPr/>
        </p:nvSpPr>
        <p:spPr>
          <a:xfrm>
            <a:off x="1475656" y="2452972"/>
            <a:ext cx="6264696" cy="50405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lumMod val="95000"/>
                    <a:lumOff val="5000"/>
                  </a:schemeClr>
                </a:solidFill>
              </a:rPr>
              <a:t>Hadoop</a:t>
            </a:r>
            <a:r>
              <a:rPr lang="en-US" altLang="zh-CN" sz="2000" dirty="0" smtClean="0">
                <a:solidFill>
                  <a:schemeClr val="tx1">
                    <a:lumMod val="95000"/>
                    <a:lumOff val="5000"/>
                  </a:schemeClr>
                </a:solidFill>
              </a:rPr>
              <a:t> </a:t>
            </a:r>
            <a:r>
              <a:rPr lang="en-US" altLang="zh-CN" sz="2000" dirty="0" err="1" smtClean="0">
                <a:solidFill>
                  <a:schemeClr val="tx1">
                    <a:lumMod val="95000"/>
                    <a:lumOff val="5000"/>
                  </a:schemeClr>
                </a:solidFill>
              </a:rPr>
              <a:t>MapReduce</a:t>
            </a:r>
            <a:endParaRPr lang="zh-CN" altLang="en-US" sz="2000" dirty="0">
              <a:solidFill>
                <a:schemeClr val="tx1">
                  <a:lumMod val="95000"/>
                  <a:lumOff val="5000"/>
                </a:schemeClr>
              </a:solidFill>
            </a:endParaRPr>
          </a:p>
        </p:txBody>
      </p:sp>
      <p:sp>
        <p:nvSpPr>
          <p:cNvPr id="17" name="圆角矩形 19"/>
          <p:cNvSpPr/>
          <p:nvPr/>
        </p:nvSpPr>
        <p:spPr>
          <a:xfrm>
            <a:off x="1331640" y="332656"/>
            <a:ext cx="6624736" cy="1800200"/>
          </a:xfrm>
          <a:prstGeom prst="round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000" dirty="0" smtClean="0">
                <a:solidFill>
                  <a:schemeClr val="tx1"/>
                </a:solidFill>
              </a:rPr>
              <a:t>Data Analysis Framework</a:t>
            </a:r>
            <a:endParaRPr lang="zh-CN" altLang="en-US" sz="2000" dirty="0">
              <a:solidFill>
                <a:schemeClr val="tx1"/>
              </a:solidFill>
            </a:endParaRPr>
          </a:p>
        </p:txBody>
      </p:sp>
      <p:sp>
        <p:nvSpPr>
          <p:cNvPr id="18" name="下箭头 20"/>
          <p:cNvSpPr/>
          <p:nvPr/>
        </p:nvSpPr>
        <p:spPr>
          <a:xfrm rot="10800000" flipH="1" flipV="1">
            <a:off x="4412966" y="1988839"/>
            <a:ext cx="64807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2"/>
          <p:cNvSpPr/>
          <p:nvPr/>
        </p:nvSpPr>
        <p:spPr>
          <a:xfrm>
            <a:off x="1475656" y="476672"/>
            <a:ext cx="6264696" cy="52329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rPr>
              <a:t>Public API</a:t>
            </a:r>
            <a:endParaRPr lang="zh-CN" altLang="en-US" sz="2000" dirty="0">
              <a:solidFill>
                <a:schemeClr val="bg1"/>
              </a:solidFill>
            </a:endParaRPr>
          </a:p>
        </p:txBody>
      </p:sp>
      <p:sp>
        <p:nvSpPr>
          <p:cNvPr id="20" name="矩形 23"/>
          <p:cNvSpPr/>
          <p:nvPr/>
        </p:nvSpPr>
        <p:spPr>
          <a:xfrm>
            <a:off x="1475656" y="1124744"/>
            <a:ext cx="3096344" cy="57606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Standards Adapter</a:t>
            </a:r>
            <a:endParaRPr lang="zh-CN" altLang="en-US" dirty="0"/>
          </a:p>
        </p:txBody>
      </p:sp>
      <p:sp>
        <p:nvSpPr>
          <p:cNvPr id="21" name="矩形 24"/>
          <p:cNvSpPr/>
          <p:nvPr/>
        </p:nvSpPr>
        <p:spPr>
          <a:xfrm>
            <a:off x="4737002" y="1124744"/>
            <a:ext cx="3003350" cy="57606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Data Analysis Core</a:t>
            </a:r>
            <a:endParaRPr lang="zh-CN" altLang="en-US" dirty="0"/>
          </a:p>
        </p:txBody>
      </p:sp>
    </p:spTree>
    <p:custDataLst>
      <p:tags r:id="rId1"/>
    </p:custDataLst>
    <p:extLst>
      <p:ext uri="{BB962C8B-B14F-4D97-AF65-F5344CB8AC3E}">
        <p14:creationId xmlns:p14="http://schemas.microsoft.com/office/powerpoint/2010/main" val="1268088514"/>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891702" y="2743200"/>
            <a:ext cx="8077200" cy="1143000"/>
          </a:xfrm>
          <a:prstGeom prst="rect">
            <a:avLst/>
          </a:prstGeom>
        </p:spPr>
        <p:txBody>
          <a:bodyPr vert="horz" lIns="91440" tIns="45720" rIns="91440" bIns="45720" rtlCol="0" anchor="ctr" anchorCtr="0">
            <a:normAutofit fontScale="92500"/>
          </a:bodyPr>
          <a:lstStyle>
            <a:lvl1pPr algn="l" defTabSz="914400" rtl="0" eaLnBrk="1" latinLnBrk="0" hangingPunct="1">
              <a:spcBef>
                <a:spcPct val="0"/>
              </a:spcBef>
              <a:buNone/>
              <a:defRPr kumimoji="0" lang="zh-CN" sz="4400" kern="1200">
                <a:solidFill>
                  <a:schemeClr val="tx1"/>
                </a:solidFill>
                <a:latin typeface="+mj-lt"/>
                <a:ea typeface="+mj-ea"/>
                <a:cs typeface="+mj-cs"/>
              </a:defRPr>
            </a:lvl1pPr>
          </a:lstStyle>
          <a:p>
            <a:r>
              <a:rPr lang="en-US" altLang="zh-CN" dirty="0" err="1" smtClean="0"/>
              <a:t>DataAdapter</a:t>
            </a:r>
            <a:r>
              <a:rPr lang="en-US" altLang="zh-CN" dirty="0" smtClean="0"/>
              <a:t> Module Structure Chart</a:t>
            </a:r>
            <a:endParaRPr lang="en-US" dirty="0"/>
          </a:p>
        </p:txBody>
      </p:sp>
    </p:spTree>
    <p:extLst>
      <p:ext uri="{BB962C8B-B14F-4D97-AF65-F5344CB8AC3E}">
        <p14:creationId xmlns:p14="http://schemas.microsoft.com/office/powerpoint/2010/main" val="3398480563"/>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62000" y="1219201"/>
            <a:ext cx="8077200" cy="5486400"/>
          </a:xfrm>
        </p:spPr>
        <p:txBody>
          <a:bodyPr>
            <a:normAutofit/>
          </a:bodyPr>
          <a:lstStyle/>
          <a:p>
            <a:pPr marL="0" indent="0">
              <a:buNone/>
            </a:pPr>
            <a:r>
              <a:rPr lang="en-US" altLang="zh-CN" dirty="0" smtClean="0"/>
              <a:t> </a:t>
            </a:r>
            <a:endParaRPr lang="zh-CN" dirty="0"/>
          </a:p>
        </p:txBody>
      </p:sp>
      <p:pic>
        <p:nvPicPr>
          <p:cNvPr id="2050"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09600" y="990600"/>
            <a:ext cx="8534399"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286631640"/>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891702" y="2743200"/>
            <a:ext cx="8077200" cy="1143000"/>
          </a:xfrm>
          <a:prstGeom prst="rect">
            <a:avLst/>
          </a:prstGeom>
        </p:spPr>
        <p:txBody>
          <a:bodyPr vert="horz" lIns="91440" tIns="45720" rIns="91440" bIns="45720" rtlCol="0" anchor="ctr" anchorCtr="0">
            <a:normAutofit fontScale="92500"/>
          </a:bodyPr>
          <a:lstStyle>
            <a:lvl1pPr algn="l" defTabSz="914400" rtl="0" eaLnBrk="1" latinLnBrk="0" hangingPunct="1">
              <a:spcBef>
                <a:spcPct val="0"/>
              </a:spcBef>
              <a:buNone/>
              <a:defRPr kumimoji="0" lang="zh-CN" sz="4400" kern="1200">
                <a:solidFill>
                  <a:schemeClr val="tx1"/>
                </a:solidFill>
                <a:latin typeface="+mj-lt"/>
                <a:ea typeface="+mj-ea"/>
                <a:cs typeface="+mj-cs"/>
              </a:defRPr>
            </a:lvl1pPr>
          </a:lstStyle>
          <a:p>
            <a:r>
              <a:rPr lang="en-US" altLang="zh-CN" dirty="0" err="1" smtClean="0"/>
              <a:t>DataAnalysis</a:t>
            </a:r>
            <a:r>
              <a:rPr lang="en-US" altLang="zh-CN" dirty="0" smtClean="0"/>
              <a:t> Module Structure Chart</a:t>
            </a:r>
            <a:endParaRPr lang="en-US" dirty="0"/>
          </a:p>
        </p:txBody>
      </p:sp>
    </p:spTree>
    <p:extLst>
      <p:ext uri="{BB962C8B-B14F-4D97-AF65-F5344CB8AC3E}">
        <p14:creationId xmlns:p14="http://schemas.microsoft.com/office/powerpoint/2010/main" val="656827214"/>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762000" y="1219201"/>
            <a:ext cx="8077200" cy="5486400"/>
          </a:xfrm>
        </p:spPr>
        <p:txBody>
          <a:bodyPr>
            <a:normAutofit/>
          </a:bodyPr>
          <a:lstStyle/>
          <a:p>
            <a:pPr marL="0" indent="0">
              <a:buNone/>
            </a:pPr>
            <a:r>
              <a:rPr lang="en-US" altLang="zh-CN" dirty="0" smtClean="0"/>
              <a:t> </a:t>
            </a:r>
            <a:endParaRPr lang="zh-CN" dirty="0"/>
          </a:p>
        </p:txBody>
      </p:sp>
      <p:pic>
        <p:nvPicPr>
          <p:cNvPr id="3074"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957262" y="135981"/>
            <a:ext cx="7424738" cy="6569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615159"/>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5.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6.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7.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培训">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555</Words>
  <Application>Microsoft Office PowerPoint</Application>
  <PresentationFormat>On-screen Show (4:3)</PresentationFormat>
  <Paragraphs>86</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培训</vt:lpstr>
      <vt:lpstr>SMART  CITY PLATFORM</vt:lpstr>
      <vt:lpstr>PowerPoint Presentation</vt:lpstr>
      <vt:lpstr>PowerPoint Presentation</vt:lpstr>
      <vt:lpstr>SYSTEM ARCHITECTURE</vt:lpstr>
      <vt:lpstr>PowerPoint Presentation</vt:lpstr>
      <vt:lpstr>PowerPoint Presentation</vt:lpstr>
      <vt:lpstr>PowerPoint Presentation</vt:lpstr>
      <vt:lpstr>PowerPoint Presentation</vt:lpstr>
      <vt:lpstr>PowerPoint Presentation</vt:lpstr>
      <vt:lpstr>SYSTEM ARCHITECTURE</vt:lpstr>
      <vt:lpstr>PowerPoint Presentation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2013-09-03T15:11:36Z</dcterms:created>
  <dcterms:modified xsi:type="dcterms:W3CDTF">2013-11-26T10:22:07Z</dcterms:modified>
</cp:coreProperties>
</file>