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76" r:id="rId13"/>
    <p:sldId id="277" r:id="rId14"/>
    <p:sldId id="279" r:id="rId15"/>
    <p:sldId id="280" r:id="rId16"/>
    <p:sldId id="278" r:id="rId17"/>
    <p:sldId id="275" r:id="rId18"/>
    <p:sldId id="281" r:id="rId19"/>
    <p:sldId id="282" r:id="rId20"/>
    <p:sldId id="284" r:id="rId21"/>
    <p:sldId id="285" r:id="rId22"/>
    <p:sldId id="283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</p:sldIdLst>
  <p:sldSz cx="18288000" cy="10287000"/>
  <p:notesSz cx="6858000" cy="9144000"/>
  <p:embeddedFontLst>
    <p:embeddedFont>
      <p:font typeface="Glacial Indifference" panose="020B0604020202020204" charset="0"/>
      <p:regular r:id="rId32"/>
    </p:embeddedFont>
    <p:embeddedFont>
      <p:font typeface="Glacial Indifference Bold" panose="020B0604020202020204" charset="0"/>
      <p:regular r:id="rId33"/>
    </p:embeddedFont>
    <p:embeddedFont>
      <p:font typeface="Open Sans" panose="020B0606030504020204" pitchFamily="34" charset="0"/>
      <p:regular r:id="rId34"/>
    </p:embeddedFont>
    <p:embeddedFont>
      <p:font typeface="Open Sans Bold" panose="020B0604020202020204" charset="0"/>
      <p:regular r:id="rId35"/>
    </p:embeddedFont>
    <p:embeddedFont>
      <p:font typeface="Open Sans Bold Italics" panose="020B0604020202020204" charset="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25" d="100"/>
          <a:sy n="25" d="100"/>
        </p:scale>
        <p:origin x="1666" y="8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2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svg"/><Relationship Id="rId7" Type="http://schemas.openxmlformats.org/officeDocument/2006/relationships/image" Target="../media/image52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svg"/><Relationship Id="rId5" Type="http://schemas.openxmlformats.org/officeDocument/2006/relationships/image" Target="../media/image48.svg"/><Relationship Id="rId10" Type="http://schemas.openxmlformats.org/officeDocument/2006/relationships/image" Target="../media/image55.png"/><Relationship Id="rId4" Type="http://schemas.openxmlformats.org/officeDocument/2006/relationships/image" Target="../media/image47.png"/><Relationship Id="rId9" Type="http://schemas.openxmlformats.org/officeDocument/2006/relationships/image" Target="../media/image5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sv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jpeg"/><Relationship Id="rId3" Type="http://schemas.openxmlformats.org/officeDocument/2006/relationships/image" Target="../media/image58.svg"/><Relationship Id="rId7" Type="http://schemas.openxmlformats.org/officeDocument/2006/relationships/image" Target="../media/image62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sv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svg"/><Relationship Id="rId7" Type="http://schemas.openxmlformats.org/officeDocument/2006/relationships/image" Target="../media/image23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6982806">
            <a:off x="720300" y="6421716"/>
            <a:ext cx="8842272" cy="11861584"/>
          </a:xfrm>
          <a:custGeom>
            <a:avLst/>
            <a:gdLst/>
            <a:ahLst/>
            <a:cxnLst/>
            <a:rect l="l" t="t" r="r" b="b"/>
            <a:pathLst>
              <a:path w="8842272" h="11861584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6501204">
            <a:off x="11046831" y="-5088864"/>
            <a:ext cx="8807178" cy="11814508"/>
          </a:xfrm>
          <a:custGeom>
            <a:avLst/>
            <a:gdLst/>
            <a:ahLst/>
            <a:cxnLst/>
            <a:rect l="l" t="t" r="r" b="b"/>
            <a:pathLst>
              <a:path w="8807178" h="1181450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10571821">
            <a:off x="7595791" y="8362350"/>
            <a:ext cx="5947318" cy="7978109"/>
          </a:xfrm>
          <a:custGeom>
            <a:avLst/>
            <a:gdLst/>
            <a:ahLst/>
            <a:cxnLst/>
            <a:rect l="l" t="t" r="r" b="b"/>
            <a:pathLst>
              <a:path w="5947318" h="7978109">
                <a:moveTo>
                  <a:pt x="0" y="0"/>
                </a:moveTo>
                <a:lnTo>
                  <a:pt x="5947317" y="0"/>
                </a:lnTo>
                <a:lnTo>
                  <a:pt x="5947317" y="7978109"/>
                </a:lnTo>
                <a:lnTo>
                  <a:pt x="0" y="7978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5114765">
            <a:off x="11561828" y="5146485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-5058328">
            <a:off x="13255544" y="-4131370"/>
            <a:ext cx="7156478" cy="6935278"/>
          </a:xfrm>
          <a:custGeom>
            <a:avLst/>
            <a:gdLst/>
            <a:ahLst/>
            <a:cxnLst/>
            <a:rect l="l" t="t" r="r" b="b"/>
            <a:pathLst>
              <a:path w="7156478" h="69352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 rot="3318101">
            <a:off x="-3880130" y="6803731"/>
            <a:ext cx="10117864" cy="10062676"/>
          </a:xfrm>
          <a:custGeom>
            <a:avLst/>
            <a:gdLst/>
            <a:ahLst/>
            <a:cxnLst/>
            <a:rect l="l" t="t" r="r" b="b"/>
            <a:pathLst>
              <a:path w="10117864" h="10062676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/>
          <p:nvPr/>
        </p:nvSpPr>
        <p:spPr>
          <a:xfrm rot="6800871">
            <a:off x="-1846725" y="-2878373"/>
            <a:ext cx="8542938" cy="7393525"/>
          </a:xfrm>
          <a:custGeom>
            <a:avLst/>
            <a:gdLst/>
            <a:ahLst/>
            <a:cxnLst/>
            <a:rect l="l" t="t" r="r" b="b"/>
            <a:pathLst>
              <a:path w="8542938" h="7393525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9" name="TextBox 9"/>
          <p:cNvSpPr txBox="1"/>
          <p:nvPr/>
        </p:nvSpPr>
        <p:spPr>
          <a:xfrm>
            <a:off x="3509073" y="6670464"/>
            <a:ext cx="8005127" cy="120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8"/>
              </a:lnSpc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Integrantes: Campana Jonatan </a:t>
            </a:r>
          </a:p>
          <a:p>
            <a:pPr marL="0" lvl="0" indent="0" algn="r">
              <a:lnSpc>
                <a:spcPts val="4808"/>
              </a:lnSpc>
              <a:spcBef>
                <a:spcPct val="0"/>
              </a:spcBef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Chiappone Michael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834951" y="4409356"/>
            <a:ext cx="8618097" cy="2040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57"/>
              </a:lnSpc>
            </a:pPr>
            <a:r>
              <a:rPr lang="en-US" sz="11898" b="1" spc="111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LYNIS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72459" y="2427414"/>
            <a:ext cx="10343082" cy="2210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ESCANEO DE VULNERABILIDADES CON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34951" y="9201150"/>
            <a:ext cx="7634219" cy="431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52540"/>
                </a:solidFill>
                <a:latin typeface="Open Sans"/>
                <a:ea typeface="Open Sans"/>
                <a:cs typeface="Open Sans"/>
                <a:sym typeface="Open Sans"/>
              </a:rPr>
              <a:t>Arquitectura y Sistemas Operativos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721F8D-34D9-EF6A-F382-77977B4AF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03A9ACE6-C2AE-5F96-992E-4E5330977EC6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010D97B6-B2B3-38A3-C30E-388F5967461F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5C540-1495-016E-9B3E-CEA27C76E4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229100"/>
            <a:ext cx="11666730" cy="136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4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1E7BB9-5251-0FAB-352D-702D2470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667D9798-F8D7-1D71-1B75-9E3844F75B89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D756E7DF-0D2D-FF89-D3DA-6322F7194931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EED0A9-C4E1-C40B-1096-5ADFB3F84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546" y="1571126"/>
            <a:ext cx="9192908" cy="714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1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CB440-8668-F453-8D09-97D8D3A5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0081EEC2-B873-DEDE-B802-082C2F833539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EF680C6F-665E-4107-F0C7-7B993D0D865A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6704533-DFCC-79FE-F0FC-45EE1D9339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35" y="1661626"/>
            <a:ext cx="9526329" cy="69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2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51D8A-8142-0D15-1FAE-E84F9557B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7277A7C8-D649-519F-A2C8-4C1A9597BC90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75B8DA67-7DE7-2A42-ED85-870E72BE8B91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CA47C4-26DE-59BD-B4F1-0BDB752B5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072" y="1694968"/>
            <a:ext cx="9535856" cy="689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97A0F-CECA-1EB5-C028-6722ED782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58780984-7069-08F5-BCD0-37328EFD6142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E169AD24-A8C3-0C49-EE31-6C7BE4A0C0EE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7EB7943-7ECD-FE15-EC05-64C5B90C7B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14" y="1742600"/>
            <a:ext cx="9469171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2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9DD2D3-D684-F320-1A4B-218391DF3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4FF70D08-5BEF-0CAF-A1FC-7C1DACAD4F22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B5497D91-2CEC-6277-30DC-0141BDDBF77F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783AC6-B6A4-E92C-2E57-2F40EBE6CC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651" y="1690205"/>
            <a:ext cx="9478698" cy="69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05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7D0BC-7861-85EC-6462-83862D17B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76E9549B-E46D-D56B-DA9C-8755D7D1A41A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46E92685-7486-E254-DC61-DDAA451B5A43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0EFB55-4B6D-3243-07BE-31AD127A4C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98" y="1656863"/>
            <a:ext cx="9154803" cy="697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9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515A67-82E3-56A2-DC4B-AE07456F2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B0124418-2708-A3BC-0309-9C71EDD24695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010FF754-AD62-A9BC-1DF1-17240142EEC2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24B21F1-B4E5-F8ED-DE8D-2062C67CE8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547" y="2795260"/>
            <a:ext cx="7020905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880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FD122-0C96-7465-6CA5-27C3CEB4D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44503335-A057-1237-CF00-9C966150ABA2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F96CCDE0-BF2F-46D8-8913-7072CD1C5630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1AEAD3-D376-D419-BFAB-11034996B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" y="261256"/>
            <a:ext cx="18281026" cy="97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2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27CD7-9F22-BCCD-BB35-16B34DAD9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0BF6F79-AA7D-423C-4F0F-7AB94DD6DBD0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7D8BC577-1733-59D3-8C04-C2D3ED75BC55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C6DF7AF-01C1-DDD9-72CE-DE79B92E4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66900"/>
            <a:ext cx="5553850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45925">
            <a:off x="3142738" y="-769394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8798399">
            <a:off x="8466276" y="-959053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3283157">
            <a:off x="-1501206" y="7329841"/>
            <a:ext cx="5624862" cy="7545546"/>
          </a:xfrm>
          <a:custGeom>
            <a:avLst/>
            <a:gdLst/>
            <a:ahLst/>
            <a:cxnLst/>
            <a:rect l="l" t="t" r="r" b="b"/>
            <a:pathLst>
              <a:path w="5624862" h="7545546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TextBox 5"/>
          <p:cNvSpPr txBox="1"/>
          <p:nvPr/>
        </p:nvSpPr>
        <p:spPr>
          <a:xfrm>
            <a:off x="1904222" y="1615133"/>
            <a:ext cx="6460548" cy="966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61"/>
              </a:lnSpc>
            </a:pPr>
            <a:r>
              <a:rPr lang="en-US" sz="5686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INTRODUCCIÓN</a:t>
            </a:r>
          </a:p>
        </p:txBody>
      </p:sp>
      <p:sp>
        <p:nvSpPr>
          <p:cNvPr id="6" name="Freeform 6"/>
          <p:cNvSpPr/>
          <p:nvPr/>
        </p:nvSpPr>
        <p:spPr>
          <a:xfrm rot="2770156">
            <a:off x="-2577184" y="-2165857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 rot="2770156">
            <a:off x="15710816" y="8522875"/>
            <a:ext cx="5154368" cy="4995052"/>
          </a:xfrm>
          <a:custGeom>
            <a:avLst/>
            <a:gdLst/>
            <a:ahLst/>
            <a:cxnLst/>
            <a:rect l="l" t="t" r="r" b="b"/>
            <a:pathLst>
              <a:path w="5154368" h="4995052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/>
          <p:nvPr/>
        </p:nvSpPr>
        <p:spPr>
          <a:xfrm>
            <a:off x="11726929" y="0"/>
            <a:ext cx="8399885" cy="6514587"/>
          </a:xfrm>
          <a:custGeom>
            <a:avLst/>
            <a:gdLst/>
            <a:ahLst/>
            <a:cxnLst/>
            <a:rect l="l" t="t" r="r" b="b"/>
            <a:pathLst>
              <a:path w="8399885" h="6514587">
                <a:moveTo>
                  <a:pt x="0" y="0"/>
                </a:moveTo>
                <a:lnTo>
                  <a:pt x="8399886" y="0"/>
                </a:lnTo>
                <a:lnTo>
                  <a:pt x="8399886" y="6514587"/>
                </a:lnTo>
                <a:lnTo>
                  <a:pt x="0" y="65145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8272" r="-8272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9" name="TextBox 9"/>
          <p:cNvSpPr txBox="1"/>
          <p:nvPr/>
        </p:nvSpPr>
        <p:spPr>
          <a:xfrm>
            <a:off x="1904222" y="4072833"/>
            <a:ext cx="7510737" cy="3469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1280" lvl="1" indent="-355640" algn="l">
              <a:lnSpc>
                <a:spcPts val="4612"/>
              </a:lnSpc>
              <a:buFont typeface="Arial"/>
              <a:buChar char="•"/>
            </a:pPr>
            <a:r>
              <a:rPr lang="en-US" sz="3294" spc="7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 seguridad en sistemas operativos es crítica.</a:t>
            </a:r>
          </a:p>
          <a:p>
            <a:pPr algn="l">
              <a:lnSpc>
                <a:spcPts val="4612"/>
              </a:lnSpc>
            </a:pPr>
            <a:endParaRPr lang="en-US" sz="3294" spc="72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11280" lvl="1" indent="-355640" algn="l">
              <a:lnSpc>
                <a:spcPts val="4612"/>
              </a:lnSpc>
              <a:buFont typeface="Arial"/>
              <a:buChar char="•"/>
            </a:pPr>
            <a:r>
              <a:rPr lang="en-US" sz="3294" spc="72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Una mala configuración puede provocar fallos o ataques.</a:t>
            </a:r>
          </a:p>
          <a:p>
            <a:pPr algn="l">
              <a:lnSpc>
                <a:spcPts val="4612"/>
              </a:lnSpc>
            </a:pPr>
            <a:endParaRPr lang="en-US" sz="3294" spc="72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2467222"/>
            <a:ext cx="10440762" cy="1084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98"/>
              </a:lnSpc>
            </a:pPr>
            <a:r>
              <a:rPr lang="en-US" sz="6427" b="1" spc="60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¿POR QUÉ SEGURIDAD?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F20FC8-04A8-7218-BFE0-84B41BF55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DC9835E7-A7CB-1B3F-159B-DF0CC4B2E5E9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06EE44BF-4053-C459-7A1C-0D1C708F62CC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F59BCF-7C45-4708-B53E-BABB15FDA7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045" y="2542812"/>
            <a:ext cx="10459910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87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0F3C1-FF1E-53CB-EF79-50A44B26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FF260CF1-E4BC-791E-F126-3684679C237E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DD0CBB6B-C3E1-8179-EA95-E60933922FEB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B0065D-BDFB-5E39-90F9-BD91D8974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913" y="1785469"/>
            <a:ext cx="10374173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184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8F546-5B91-732A-C240-230294AC7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DAEEF060-5344-C90D-BC8A-73DAC093CF64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06F8B8BB-A400-CD47-C440-3A98F3A5A0DB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47BA86-58FE-2254-97C7-06FF1FF75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782" y="2147469"/>
            <a:ext cx="9564435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3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35837" y="3296107"/>
            <a:ext cx="8307816" cy="1393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6"/>
              </a:lnSpc>
            </a:pPr>
            <a:r>
              <a:rPr lang="en-US" sz="3454" spc="7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Configuraciones de red</a:t>
            </a:r>
          </a:p>
          <a:p>
            <a:pPr algn="l">
              <a:lnSpc>
                <a:spcPts val="6376"/>
              </a:lnSpc>
            </a:pPr>
            <a:endParaRPr lang="en-US" sz="3454" spc="76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35837" y="4873593"/>
            <a:ext cx="8307816" cy="1207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6"/>
              </a:lnSpc>
            </a:pPr>
            <a:r>
              <a:rPr lang="en-US" sz="3454" spc="7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Servicios activos</a:t>
            </a:r>
          </a:p>
          <a:p>
            <a:pPr algn="l">
              <a:lnSpc>
                <a:spcPts val="4836"/>
              </a:lnSpc>
            </a:pPr>
            <a:endParaRPr lang="en-US" sz="3454" spc="76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35837" y="6265024"/>
            <a:ext cx="8307816" cy="1207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6"/>
              </a:lnSpc>
            </a:pPr>
            <a:r>
              <a:rPr lang="en-US" sz="3454" spc="7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Permisos y registros</a:t>
            </a:r>
          </a:p>
          <a:p>
            <a:pPr algn="l">
              <a:lnSpc>
                <a:spcPts val="4836"/>
              </a:lnSpc>
            </a:pPr>
            <a:endParaRPr lang="en-US" sz="3454" spc="76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82779" y="1549588"/>
            <a:ext cx="1193566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¿QUÉ ANALIZA LYNIS?</a:t>
            </a:r>
          </a:p>
        </p:txBody>
      </p:sp>
      <p:sp>
        <p:nvSpPr>
          <p:cNvPr id="6" name="Freeform 6"/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>
            <a:off x="15572246" y="8746182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/>
          <p:nvPr/>
        </p:nvSpPr>
        <p:spPr>
          <a:xfrm>
            <a:off x="17259300" y="8746182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9" name="TextBox 9"/>
          <p:cNvSpPr txBox="1"/>
          <p:nvPr/>
        </p:nvSpPr>
        <p:spPr>
          <a:xfrm>
            <a:off x="1904222" y="2599362"/>
            <a:ext cx="770662" cy="18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sz="10827" b="1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03251" y="4110153"/>
            <a:ext cx="770662" cy="18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sz="10827" b="1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04222" y="5615526"/>
            <a:ext cx="770662" cy="18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sz="10827" b="1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id="12" name="Freeform 12"/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3" name="TextBox 13"/>
          <p:cNvSpPr txBox="1"/>
          <p:nvPr/>
        </p:nvSpPr>
        <p:spPr>
          <a:xfrm>
            <a:off x="1903251" y="7065160"/>
            <a:ext cx="770662" cy="18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sz="10827" b="1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835837" y="7714658"/>
            <a:ext cx="9889481" cy="1207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6"/>
              </a:lnSpc>
            </a:pPr>
            <a:r>
              <a:rPr lang="en-US" sz="3454" spc="7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Muestra: </a:t>
            </a:r>
            <a:r>
              <a:rPr lang="en-US" sz="3454" b="1" spc="76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OK / WARNING / SUGGESTION</a:t>
            </a:r>
          </a:p>
          <a:p>
            <a:pPr algn="l">
              <a:lnSpc>
                <a:spcPts val="4836"/>
              </a:lnSpc>
            </a:pPr>
            <a:endParaRPr lang="en-US" sz="3454" b="1" spc="76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2344704" y="1943183"/>
            <a:ext cx="9992683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sz="7662" b="1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SECURITY SCORE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44704" y="3590866"/>
            <a:ext cx="10306059" cy="3646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Lynis da un puntaje de seguridad</a:t>
            </a:r>
          </a:p>
          <a:p>
            <a:pPr algn="l">
              <a:lnSpc>
                <a:spcPts val="4808"/>
              </a:lnSpc>
            </a:pPr>
            <a:endParaRPr lang="en-US" sz="3434" spc="7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808"/>
              </a:lnSpc>
            </a:pPr>
            <a:endParaRPr lang="en-US" sz="3434" spc="7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41495" lvl="1" indent="-370748" algn="l">
              <a:lnSpc>
                <a:spcPts val="4808"/>
              </a:lnSpc>
              <a:buFont typeface="Arial"/>
              <a:buChar char="•"/>
            </a:pPr>
            <a:r>
              <a:rPr lang="en-US" sz="3434" spc="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Sirve como referencia del estado general del sistema</a:t>
            </a:r>
          </a:p>
          <a:p>
            <a:pPr algn="l">
              <a:lnSpc>
                <a:spcPts val="4808"/>
              </a:lnSpc>
            </a:pPr>
            <a:endParaRPr lang="en-US" sz="3434" spc="75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1265" y="-1562975"/>
            <a:ext cx="8535602" cy="7976908"/>
          </a:xfrm>
          <a:custGeom>
            <a:avLst/>
            <a:gdLst/>
            <a:ahLst/>
            <a:cxnLst/>
            <a:rect l="l" t="t" r="r" b="b"/>
            <a:pathLst>
              <a:path w="8535602" h="7976908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10151301">
            <a:off x="11164674" y="6546853"/>
            <a:ext cx="8535602" cy="7976908"/>
          </a:xfrm>
          <a:custGeom>
            <a:avLst/>
            <a:gdLst/>
            <a:ahLst/>
            <a:cxnLst/>
            <a:rect l="l" t="t" r="r" b="b"/>
            <a:pathLst>
              <a:path w="8535602" h="7976908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4" name="TextBox 4"/>
          <p:cNvSpPr txBox="1"/>
          <p:nvPr/>
        </p:nvSpPr>
        <p:spPr>
          <a:xfrm>
            <a:off x="7345607" y="5427939"/>
            <a:ext cx="3596786" cy="756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00"/>
              </a:lnSpc>
            </a:pPr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-1387126" y="8312570"/>
            <a:ext cx="5482705" cy="4884592"/>
          </a:xfrm>
          <a:custGeom>
            <a:avLst/>
            <a:gdLst/>
            <a:ahLst/>
            <a:cxnLst/>
            <a:rect l="l" t="t" r="r" b="b"/>
            <a:pathLst>
              <a:path w="5482705" h="4884592">
                <a:moveTo>
                  <a:pt x="0" y="0"/>
                </a:moveTo>
                <a:lnTo>
                  <a:pt x="5482705" y="0"/>
                </a:lnTo>
                <a:lnTo>
                  <a:pt x="5482705" y="4884592"/>
                </a:lnTo>
                <a:lnTo>
                  <a:pt x="0" y="4884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10452176">
            <a:off x="15012576" y="-2759682"/>
            <a:ext cx="5482705" cy="4884592"/>
          </a:xfrm>
          <a:custGeom>
            <a:avLst/>
            <a:gdLst/>
            <a:ahLst/>
            <a:cxnLst/>
            <a:rect l="l" t="t" r="r" b="b"/>
            <a:pathLst>
              <a:path w="5482705" h="4884592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7" name="TextBox 7"/>
          <p:cNvSpPr txBox="1"/>
          <p:nvPr/>
        </p:nvSpPr>
        <p:spPr>
          <a:xfrm>
            <a:off x="5806803" y="2563147"/>
            <a:ext cx="10271181" cy="4979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284"/>
              </a:lnSpc>
            </a:pPr>
            <a:r>
              <a:rPr lang="en-US" sz="9488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RESULTADO</a:t>
            </a:r>
          </a:p>
          <a:p>
            <a:pPr algn="l">
              <a:lnSpc>
                <a:spcPts val="13284"/>
              </a:lnSpc>
            </a:pPr>
            <a:r>
              <a:rPr lang="en-US" sz="9488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</a:t>
            </a:r>
          </a:p>
          <a:p>
            <a:pPr algn="l">
              <a:lnSpc>
                <a:spcPts val="13284"/>
              </a:lnSpc>
            </a:pPr>
            <a:r>
              <a:rPr lang="en-US" sz="9488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CIERRE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59590" y="9191625"/>
            <a:ext cx="343391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Campana Jonatan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6947" y="4364203"/>
            <a:ext cx="5344331" cy="2119054"/>
            <a:chOff x="0" y="0"/>
            <a:chExt cx="844939" cy="3350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44939" cy="335022"/>
            </a:xfrm>
            <a:custGeom>
              <a:avLst/>
              <a:gdLst/>
              <a:ahLst/>
              <a:cxnLst/>
              <a:rect l="l" t="t" r="r" b="b"/>
              <a:pathLst>
                <a:path w="844939" h="335022">
                  <a:moveTo>
                    <a:pt x="37664" y="0"/>
                  </a:moveTo>
                  <a:lnTo>
                    <a:pt x="807274" y="0"/>
                  </a:lnTo>
                  <a:cubicBezTo>
                    <a:pt x="828076" y="0"/>
                    <a:pt x="844939" y="16863"/>
                    <a:pt x="844939" y="37664"/>
                  </a:cubicBezTo>
                  <a:lnTo>
                    <a:pt x="844939" y="297358"/>
                  </a:lnTo>
                  <a:cubicBezTo>
                    <a:pt x="844939" y="307347"/>
                    <a:pt x="840970" y="316927"/>
                    <a:pt x="833907" y="323991"/>
                  </a:cubicBezTo>
                  <a:cubicBezTo>
                    <a:pt x="826844" y="331054"/>
                    <a:pt x="817264" y="335022"/>
                    <a:pt x="807274" y="335022"/>
                  </a:cubicBezTo>
                  <a:lnTo>
                    <a:pt x="37664" y="335022"/>
                  </a:lnTo>
                  <a:cubicBezTo>
                    <a:pt x="16863" y="335022"/>
                    <a:pt x="0" y="318160"/>
                    <a:pt x="0" y="297358"/>
                  </a:cubicBezTo>
                  <a:lnTo>
                    <a:pt x="0" y="37664"/>
                  </a:lnTo>
                  <a:cubicBezTo>
                    <a:pt x="0" y="16863"/>
                    <a:pt x="16863" y="0"/>
                    <a:pt x="37664" y="0"/>
                  </a:cubicBezTo>
                  <a:close/>
                </a:path>
              </a:pathLst>
            </a:custGeom>
            <a:solidFill>
              <a:srgbClr val="A1ADD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844939" cy="3254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575103" y="4364203"/>
            <a:ext cx="6140014" cy="4676678"/>
            <a:chOff x="0" y="0"/>
            <a:chExt cx="970736" cy="73938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70736" cy="739383"/>
            </a:xfrm>
            <a:custGeom>
              <a:avLst/>
              <a:gdLst/>
              <a:ahLst/>
              <a:cxnLst/>
              <a:rect l="l" t="t" r="r" b="b"/>
              <a:pathLst>
                <a:path w="970736" h="739383">
                  <a:moveTo>
                    <a:pt x="32783" y="0"/>
                  </a:moveTo>
                  <a:lnTo>
                    <a:pt x="937953" y="0"/>
                  </a:lnTo>
                  <a:cubicBezTo>
                    <a:pt x="946648" y="0"/>
                    <a:pt x="954986" y="3454"/>
                    <a:pt x="961134" y="9602"/>
                  </a:cubicBezTo>
                  <a:cubicBezTo>
                    <a:pt x="967282" y="15750"/>
                    <a:pt x="970736" y="24089"/>
                    <a:pt x="970736" y="32783"/>
                  </a:cubicBezTo>
                  <a:lnTo>
                    <a:pt x="970736" y="706599"/>
                  </a:lnTo>
                  <a:cubicBezTo>
                    <a:pt x="970736" y="715294"/>
                    <a:pt x="967282" y="723633"/>
                    <a:pt x="961134" y="729781"/>
                  </a:cubicBezTo>
                  <a:cubicBezTo>
                    <a:pt x="954986" y="735929"/>
                    <a:pt x="946648" y="739383"/>
                    <a:pt x="937953" y="739383"/>
                  </a:cubicBezTo>
                  <a:lnTo>
                    <a:pt x="32783" y="739383"/>
                  </a:lnTo>
                  <a:cubicBezTo>
                    <a:pt x="24089" y="739383"/>
                    <a:pt x="15750" y="735929"/>
                    <a:pt x="9602" y="729781"/>
                  </a:cubicBezTo>
                  <a:cubicBezTo>
                    <a:pt x="3454" y="723633"/>
                    <a:pt x="0" y="715294"/>
                    <a:pt x="0" y="706599"/>
                  </a:cubicBezTo>
                  <a:lnTo>
                    <a:pt x="0" y="32783"/>
                  </a:lnTo>
                  <a:cubicBezTo>
                    <a:pt x="0" y="24089"/>
                    <a:pt x="3454" y="15750"/>
                    <a:pt x="9602" y="9602"/>
                  </a:cubicBezTo>
                  <a:cubicBezTo>
                    <a:pt x="15750" y="3454"/>
                    <a:pt x="24089" y="0"/>
                    <a:pt x="32783" y="0"/>
                  </a:cubicBezTo>
                  <a:close/>
                </a:path>
              </a:pathLst>
            </a:custGeom>
            <a:solidFill>
              <a:srgbClr val="A1ADD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970736" cy="7298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015190" y="513696"/>
            <a:ext cx="13306345" cy="513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RESULTADOS DEL ESCANEO CON LYNIS</a:t>
            </a:r>
          </a:p>
          <a:p>
            <a:pPr algn="ctr">
              <a:lnSpc>
                <a:spcPts val="10258"/>
              </a:lnSpc>
            </a:pPr>
            <a:endParaRPr lang="en-US" sz="7327" b="1" spc="688">
              <a:solidFill>
                <a:srgbClr val="EDE8E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ctr">
              <a:lnSpc>
                <a:spcPts val="10258"/>
              </a:lnSpc>
            </a:pPr>
            <a:endParaRPr lang="en-US" sz="7327" b="1" spc="688">
              <a:solidFill>
                <a:srgbClr val="EDE8E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485110" y="4836772"/>
            <a:ext cx="4384724" cy="204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sz="3859" b="1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🔍 Perspectiva crítica del sistema</a:t>
            </a:r>
          </a:p>
          <a:p>
            <a:pPr algn="ctr">
              <a:lnSpc>
                <a:spcPts val="5403"/>
              </a:lnSpc>
            </a:pPr>
            <a:endParaRPr lang="en-US" sz="3859" b="1" spc="38">
              <a:solidFill>
                <a:srgbClr val="25375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176126" y="4836772"/>
            <a:ext cx="6538991" cy="204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3"/>
              </a:lnSpc>
            </a:pPr>
            <a:r>
              <a:rPr lang="en-US" sz="3859" b="1" spc="38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⚙️ Recomendaciones valiosas</a:t>
            </a:r>
          </a:p>
          <a:p>
            <a:pPr algn="ctr">
              <a:lnSpc>
                <a:spcPts val="5403"/>
              </a:lnSpc>
            </a:pPr>
            <a:endParaRPr lang="en-US" sz="3859" b="1" spc="38">
              <a:solidFill>
                <a:srgbClr val="25375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673248" y="3180151"/>
            <a:ext cx="2008447" cy="198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sz="11528" b="1" spc="10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41405" y="3180151"/>
            <a:ext cx="2008447" cy="198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139"/>
              </a:lnSpc>
            </a:pPr>
            <a:r>
              <a:rPr lang="en-US" sz="11528" b="1" spc="1083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63922" y="6824720"/>
            <a:ext cx="5074055" cy="24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8"/>
              </a:lnSpc>
            </a:pPr>
            <a:r>
              <a:rPr lang="en-US" sz="2805" spc="6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oCambios en configuraciones del kernel</a:t>
            </a:r>
          </a:p>
          <a:p>
            <a:pPr algn="ctr">
              <a:lnSpc>
                <a:spcPts val="3928"/>
              </a:lnSpc>
            </a:pPr>
            <a:r>
              <a:rPr lang="en-US" sz="2805" spc="61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   Desactivación de servicios innecesarios</a:t>
            </a:r>
          </a:p>
          <a:p>
            <a:pPr algn="ctr">
              <a:lnSpc>
                <a:spcPts val="3648"/>
              </a:lnSpc>
            </a:pPr>
            <a:endParaRPr lang="en-US" sz="2805" spc="61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4" name="AutoShape 14"/>
          <p:cNvSpPr/>
          <p:nvPr/>
        </p:nvSpPr>
        <p:spPr>
          <a:xfrm flipV="1">
            <a:off x="7079363" y="6502307"/>
            <a:ext cx="4732518" cy="0"/>
          </a:xfrm>
          <a:prstGeom prst="line">
            <a:avLst/>
          </a:prstGeom>
          <a:ln w="38100" cap="flat">
            <a:solidFill>
              <a:srgbClr val="0097B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5" name="Freeform 15"/>
          <p:cNvSpPr/>
          <p:nvPr/>
        </p:nvSpPr>
        <p:spPr>
          <a:xfrm>
            <a:off x="16321534" y="-285545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6" name="Freeform 16"/>
          <p:cNvSpPr/>
          <p:nvPr/>
        </p:nvSpPr>
        <p:spPr>
          <a:xfrm>
            <a:off x="17304767" y="854768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7" name="Freeform 17"/>
          <p:cNvSpPr/>
          <p:nvPr/>
        </p:nvSpPr>
        <p:spPr>
          <a:xfrm>
            <a:off x="0" y="9258300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8" name="Freeform 18"/>
          <p:cNvSpPr/>
          <p:nvPr/>
        </p:nvSpPr>
        <p:spPr>
          <a:xfrm>
            <a:off x="-937766" y="8402769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9" name="Freeform 19"/>
          <p:cNvSpPr/>
          <p:nvPr/>
        </p:nvSpPr>
        <p:spPr>
          <a:xfrm rot="672866">
            <a:off x="-638041" y="-1562516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20" name="Freeform 20"/>
          <p:cNvSpPr/>
          <p:nvPr/>
        </p:nvSpPr>
        <p:spPr>
          <a:xfrm rot="-10799999">
            <a:off x="12715117" y="758304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20786" y="885825"/>
            <a:ext cx="14497908" cy="5138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EVALUACIÓN DE SEGURIDAD Y </a:t>
            </a:r>
          </a:p>
          <a:p>
            <a:pPr algn="ctr">
              <a:lnSpc>
                <a:spcPts val="10258"/>
              </a:lnSpc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UTILIDAD</a:t>
            </a:r>
          </a:p>
          <a:p>
            <a:pPr algn="ctr">
              <a:lnSpc>
                <a:spcPts val="10258"/>
              </a:lnSpc>
            </a:pPr>
            <a:endParaRPr lang="en-US" sz="7327" b="1" spc="688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endParaRPr lang="en-US" sz="7327" b="1" spc="688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290950" y="-2033784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9354559">
            <a:off x="12207201" y="5475509"/>
            <a:ext cx="8367389" cy="7819705"/>
          </a:xfrm>
          <a:custGeom>
            <a:avLst/>
            <a:gdLst/>
            <a:ahLst/>
            <a:cxnLst/>
            <a:rect l="l" t="t" r="r" b="b"/>
            <a:pathLst>
              <a:path w="8367389" h="7819705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-5521968">
            <a:off x="-1614569" y="6194806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grpSp>
        <p:nvGrpSpPr>
          <p:cNvPr id="7" name="Group 7"/>
          <p:cNvGrpSpPr/>
          <p:nvPr/>
        </p:nvGrpSpPr>
        <p:grpSpPr>
          <a:xfrm>
            <a:off x="7577193" y="6637673"/>
            <a:ext cx="2849417" cy="1508368"/>
            <a:chOff x="0" y="0"/>
            <a:chExt cx="864842" cy="4578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4842" cy="457813"/>
            </a:xfrm>
            <a:custGeom>
              <a:avLst/>
              <a:gdLst/>
              <a:ahLst/>
              <a:cxnLst/>
              <a:rect l="l" t="t" r="r" b="b"/>
              <a:pathLst>
                <a:path w="864842" h="457813">
                  <a:moveTo>
                    <a:pt x="228906" y="0"/>
                  </a:moveTo>
                  <a:lnTo>
                    <a:pt x="635936" y="0"/>
                  </a:lnTo>
                  <a:cubicBezTo>
                    <a:pt x="696645" y="0"/>
                    <a:pt x="754868" y="24117"/>
                    <a:pt x="797797" y="67045"/>
                  </a:cubicBezTo>
                  <a:cubicBezTo>
                    <a:pt x="840725" y="109973"/>
                    <a:pt x="864842" y="168197"/>
                    <a:pt x="864842" y="228906"/>
                  </a:cubicBezTo>
                  <a:lnTo>
                    <a:pt x="864842" y="228906"/>
                  </a:lnTo>
                  <a:cubicBezTo>
                    <a:pt x="864842" y="289616"/>
                    <a:pt x="840725" y="347839"/>
                    <a:pt x="797797" y="390768"/>
                  </a:cubicBezTo>
                  <a:cubicBezTo>
                    <a:pt x="754868" y="433696"/>
                    <a:pt x="696645" y="457813"/>
                    <a:pt x="635936" y="457813"/>
                  </a:cubicBezTo>
                  <a:lnTo>
                    <a:pt x="228906" y="457813"/>
                  </a:lnTo>
                  <a:cubicBezTo>
                    <a:pt x="168197" y="457813"/>
                    <a:pt x="109973" y="433696"/>
                    <a:pt x="67045" y="390768"/>
                  </a:cubicBezTo>
                  <a:cubicBezTo>
                    <a:pt x="24117" y="347839"/>
                    <a:pt x="0" y="289616"/>
                    <a:pt x="0" y="228906"/>
                  </a:cubicBezTo>
                  <a:lnTo>
                    <a:pt x="0" y="228906"/>
                  </a:lnTo>
                  <a:cubicBezTo>
                    <a:pt x="0" y="168197"/>
                    <a:pt x="24117" y="109973"/>
                    <a:pt x="67045" y="67045"/>
                  </a:cubicBezTo>
                  <a:cubicBezTo>
                    <a:pt x="109973" y="24117"/>
                    <a:pt x="168197" y="0"/>
                    <a:pt x="2289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97B2"/>
              </a:solidFill>
              <a:prstDash val="solid"/>
              <a:rou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64842" cy="50543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Fácil de aplicar, ideal para aprender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411336" y="6537653"/>
            <a:ext cx="2943505" cy="1608387"/>
            <a:chOff x="0" y="0"/>
            <a:chExt cx="893399" cy="48817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93399" cy="488170"/>
            </a:xfrm>
            <a:custGeom>
              <a:avLst/>
              <a:gdLst/>
              <a:ahLst/>
              <a:cxnLst/>
              <a:rect l="l" t="t" r="r" b="b"/>
              <a:pathLst>
                <a:path w="893399" h="488170">
                  <a:moveTo>
                    <a:pt x="239346" y="0"/>
                  </a:moveTo>
                  <a:lnTo>
                    <a:pt x="654054" y="0"/>
                  </a:lnTo>
                  <a:cubicBezTo>
                    <a:pt x="717532" y="0"/>
                    <a:pt x="778410" y="25217"/>
                    <a:pt x="823296" y="70103"/>
                  </a:cubicBezTo>
                  <a:cubicBezTo>
                    <a:pt x="868182" y="114989"/>
                    <a:pt x="893399" y="175867"/>
                    <a:pt x="893399" y="239346"/>
                  </a:cubicBezTo>
                  <a:lnTo>
                    <a:pt x="893399" y="248825"/>
                  </a:lnTo>
                  <a:cubicBezTo>
                    <a:pt x="893399" y="381012"/>
                    <a:pt x="786241" y="488170"/>
                    <a:pt x="654054" y="488170"/>
                  </a:cubicBezTo>
                  <a:lnTo>
                    <a:pt x="239346" y="488170"/>
                  </a:lnTo>
                  <a:cubicBezTo>
                    <a:pt x="175867" y="488170"/>
                    <a:pt x="114989" y="462954"/>
                    <a:pt x="70103" y="418068"/>
                  </a:cubicBezTo>
                  <a:cubicBezTo>
                    <a:pt x="25217" y="373182"/>
                    <a:pt x="0" y="312303"/>
                    <a:pt x="0" y="248825"/>
                  </a:cubicBezTo>
                  <a:lnTo>
                    <a:pt x="0" y="239346"/>
                  </a:lnTo>
                  <a:cubicBezTo>
                    <a:pt x="0" y="175867"/>
                    <a:pt x="25217" y="114989"/>
                    <a:pt x="70103" y="70103"/>
                  </a:cubicBezTo>
                  <a:cubicBezTo>
                    <a:pt x="114989" y="25217"/>
                    <a:pt x="175867" y="0"/>
                    <a:pt x="239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97B2"/>
              </a:solidFill>
              <a:prstDash val="solid"/>
              <a:rou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93399" cy="53579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Advertencias y sugerencias claras</a:t>
              </a:r>
            </a:p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endParaRPr lang="en-US" sz="2534">
                <a:solidFill>
                  <a:srgbClr val="25375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645685" y="6765960"/>
            <a:ext cx="3526902" cy="1603918"/>
            <a:chOff x="0" y="0"/>
            <a:chExt cx="1070469" cy="48681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70469" cy="486814"/>
            </a:xfrm>
            <a:custGeom>
              <a:avLst/>
              <a:gdLst/>
              <a:ahLst/>
              <a:cxnLst/>
              <a:rect l="l" t="t" r="r" b="b"/>
              <a:pathLst>
                <a:path w="1070469" h="486814">
                  <a:moveTo>
                    <a:pt x="199755" y="0"/>
                  </a:moveTo>
                  <a:lnTo>
                    <a:pt x="870714" y="0"/>
                  </a:lnTo>
                  <a:cubicBezTo>
                    <a:pt x="981036" y="0"/>
                    <a:pt x="1070469" y="89433"/>
                    <a:pt x="1070469" y="199755"/>
                  </a:cubicBezTo>
                  <a:lnTo>
                    <a:pt x="1070469" y="287059"/>
                  </a:lnTo>
                  <a:cubicBezTo>
                    <a:pt x="1070469" y="340038"/>
                    <a:pt x="1049423" y="390846"/>
                    <a:pt x="1011962" y="428307"/>
                  </a:cubicBezTo>
                  <a:cubicBezTo>
                    <a:pt x="974501" y="465768"/>
                    <a:pt x="923693" y="486814"/>
                    <a:pt x="870714" y="486814"/>
                  </a:cubicBezTo>
                  <a:lnTo>
                    <a:pt x="199755" y="486814"/>
                  </a:lnTo>
                  <a:cubicBezTo>
                    <a:pt x="89433" y="486814"/>
                    <a:pt x="0" y="397381"/>
                    <a:pt x="0" y="287059"/>
                  </a:cubicBezTo>
                  <a:lnTo>
                    <a:pt x="0" y="199755"/>
                  </a:lnTo>
                  <a:cubicBezTo>
                    <a:pt x="0" y="89433"/>
                    <a:pt x="89433" y="0"/>
                    <a:pt x="1997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097B2"/>
              </a:solidFill>
              <a:prstDash val="solid"/>
              <a:rou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1070469" cy="5344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548"/>
                </a:lnSpc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Puntaje de seguridad: </a:t>
              </a:r>
              <a:r>
                <a:rPr lang="en-US" sz="2534" b="1">
                  <a:solidFill>
                    <a:srgbClr val="25375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intermedio</a:t>
              </a:r>
            </a:p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endParaRPr lang="en-US" sz="2534" b="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endParaRPr>
            </a:p>
          </p:txBody>
        </p:sp>
      </p:grpSp>
      <p:sp>
        <p:nvSpPr>
          <p:cNvPr id="16" name="Freeform 16"/>
          <p:cNvSpPr/>
          <p:nvPr/>
        </p:nvSpPr>
        <p:spPr>
          <a:xfrm>
            <a:off x="5253246" y="5143500"/>
            <a:ext cx="1030373" cy="1178182"/>
          </a:xfrm>
          <a:custGeom>
            <a:avLst/>
            <a:gdLst/>
            <a:ahLst/>
            <a:cxnLst/>
            <a:rect l="l" t="t" r="r" b="b"/>
            <a:pathLst>
              <a:path w="1030373" h="1178182">
                <a:moveTo>
                  <a:pt x="0" y="0"/>
                </a:moveTo>
                <a:lnTo>
                  <a:pt x="1030373" y="0"/>
                </a:lnTo>
                <a:lnTo>
                  <a:pt x="1030373" y="1178182"/>
                </a:lnTo>
                <a:lnTo>
                  <a:pt x="0" y="11781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7" name="Freeform 17"/>
          <p:cNvSpPr/>
          <p:nvPr/>
        </p:nvSpPr>
        <p:spPr>
          <a:xfrm>
            <a:off x="11472752" y="5186005"/>
            <a:ext cx="1135677" cy="1135677"/>
          </a:xfrm>
          <a:custGeom>
            <a:avLst/>
            <a:gdLst/>
            <a:ahLst/>
            <a:cxnLst/>
            <a:rect l="l" t="t" r="r" b="b"/>
            <a:pathLst>
              <a:path w="1135677" h="1135677">
                <a:moveTo>
                  <a:pt x="0" y="0"/>
                </a:moveTo>
                <a:lnTo>
                  <a:pt x="1135677" y="0"/>
                </a:lnTo>
                <a:lnTo>
                  <a:pt x="1135677" y="1135677"/>
                </a:lnTo>
                <a:lnTo>
                  <a:pt x="0" y="11356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8" name="Freeform 18"/>
          <p:cNvSpPr/>
          <p:nvPr/>
        </p:nvSpPr>
        <p:spPr>
          <a:xfrm>
            <a:off x="8434063" y="5164752"/>
            <a:ext cx="1135677" cy="1135677"/>
          </a:xfrm>
          <a:custGeom>
            <a:avLst/>
            <a:gdLst/>
            <a:ahLst/>
            <a:cxnLst/>
            <a:rect l="l" t="t" r="r" b="b"/>
            <a:pathLst>
              <a:path w="1135677" h="1135677">
                <a:moveTo>
                  <a:pt x="0" y="0"/>
                </a:moveTo>
                <a:lnTo>
                  <a:pt x="1135677" y="0"/>
                </a:lnTo>
                <a:lnTo>
                  <a:pt x="1135677" y="1135677"/>
                </a:lnTo>
                <a:lnTo>
                  <a:pt x="0" y="11356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27663" y="2450000"/>
            <a:ext cx="16131637" cy="125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58"/>
              </a:lnSpc>
              <a:spcBef>
                <a:spcPct val="0"/>
              </a:spcBef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CONCLUSIONES DEL TRABAJO</a:t>
            </a:r>
          </a:p>
        </p:txBody>
      </p:sp>
      <p:sp>
        <p:nvSpPr>
          <p:cNvPr id="3" name="Freeform 3"/>
          <p:cNvSpPr/>
          <p:nvPr/>
        </p:nvSpPr>
        <p:spPr>
          <a:xfrm>
            <a:off x="-290950" y="-2033784"/>
            <a:ext cx="5544196" cy="5181303"/>
          </a:xfrm>
          <a:custGeom>
            <a:avLst/>
            <a:gdLst/>
            <a:ahLst/>
            <a:cxnLst/>
            <a:rect l="l" t="t" r="r" b="b"/>
            <a:pathLst>
              <a:path w="5544196" h="5181303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9354559">
            <a:off x="12207201" y="5475509"/>
            <a:ext cx="8367389" cy="7819705"/>
          </a:xfrm>
          <a:custGeom>
            <a:avLst/>
            <a:gdLst/>
            <a:ahLst/>
            <a:cxnLst/>
            <a:rect l="l" t="t" r="r" b="b"/>
            <a:pathLst>
              <a:path w="8367389" h="7819705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5400000">
            <a:off x="13112837" y="-1659911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 rot="-5521968">
            <a:off x="-1614569" y="6194806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7" name="TextBox 7"/>
          <p:cNvSpPr txBox="1"/>
          <p:nvPr/>
        </p:nvSpPr>
        <p:spPr>
          <a:xfrm>
            <a:off x="3437152" y="4252626"/>
            <a:ext cx="11413697" cy="36358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74"/>
              </a:lnSpc>
            </a:pPr>
            <a:r>
              <a:rPr lang="en-US" sz="3482" spc="7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🧩 Aplicación de conceptos reales</a:t>
            </a:r>
          </a:p>
          <a:p>
            <a:pPr algn="l">
              <a:lnSpc>
                <a:spcPts val="4874"/>
              </a:lnSpc>
            </a:pPr>
            <a:endParaRPr lang="en-US" sz="3482" spc="76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874"/>
              </a:lnSpc>
            </a:pPr>
            <a:r>
              <a:rPr lang="en-US" sz="3482" spc="7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🔄 Importancia de auditar regularmente</a:t>
            </a:r>
          </a:p>
          <a:p>
            <a:pPr algn="l">
              <a:lnSpc>
                <a:spcPts val="4874"/>
              </a:lnSpc>
            </a:pPr>
            <a:endParaRPr lang="en-US" sz="3482" spc="76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4874"/>
              </a:lnSpc>
            </a:pPr>
            <a:r>
              <a:rPr lang="en-US" sz="3482" spc="7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🔐 Seguridad más allá de los incidentes</a:t>
            </a:r>
          </a:p>
          <a:p>
            <a:pPr algn="ctr">
              <a:lnSpc>
                <a:spcPts val="4874"/>
              </a:lnSpc>
            </a:pPr>
            <a:endParaRPr lang="en-US" sz="3482" spc="76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4350" y="-1580379"/>
            <a:ext cx="19050326" cy="5975359"/>
            <a:chOff x="0" y="0"/>
            <a:chExt cx="5017370" cy="15737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17370" cy="1573757"/>
            </a:xfrm>
            <a:custGeom>
              <a:avLst/>
              <a:gdLst/>
              <a:ahLst/>
              <a:cxnLst/>
              <a:rect l="l" t="t" r="r" b="b"/>
              <a:pathLst>
                <a:path w="5017370" h="1573757">
                  <a:moveTo>
                    <a:pt x="0" y="0"/>
                  </a:moveTo>
                  <a:lnTo>
                    <a:pt x="5017370" y="0"/>
                  </a:lnTo>
                  <a:lnTo>
                    <a:pt x="5017370" y="1573757"/>
                  </a:lnTo>
                  <a:lnTo>
                    <a:pt x="0" y="1573757"/>
                  </a:lnTo>
                  <a:close/>
                </a:path>
              </a:pathLst>
            </a:custGeom>
            <a:solidFill>
              <a:srgbClr val="0097B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9525"/>
              <a:ext cx="5017370" cy="15642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719458">
            <a:off x="-508769" y="3878032"/>
            <a:ext cx="19305539" cy="3249078"/>
          </a:xfrm>
          <a:custGeom>
            <a:avLst/>
            <a:gdLst/>
            <a:ahLst/>
            <a:cxnLst/>
            <a:rect l="l" t="t" r="r" b="b"/>
            <a:pathLst>
              <a:path w="19305539" h="3249078">
                <a:moveTo>
                  <a:pt x="0" y="0"/>
                </a:moveTo>
                <a:lnTo>
                  <a:pt x="19305538" y="0"/>
                </a:lnTo>
                <a:lnTo>
                  <a:pt x="19305538" y="3249078"/>
                </a:lnTo>
                <a:lnTo>
                  <a:pt x="0" y="32490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93104"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6" name="Freeform 6"/>
          <p:cNvSpPr/>
          <p:nvPr/>
        </p:nvSpPr>
        <p:spPr>
          <a:xfrm>
            <a:off x="284248" y="-713185"/>
            <a:ext cx="1488904" cy="1931362"/>
          </a:xfrm>
          <a:custGeom>
            <a:avLst/>
            <a:gdLst/>
            <a:ahLst/>
            <a:cxnLst/>
            <a:rect l="l" t="t" r="r" b="b"/>
            <a:pathLst>
              <a:path w="1488904" h="1931362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7" name="Freeform 7"/>
          <p:cNvSpPr/>
          <p:nvPr/>
        </p:nvSpPr>
        <p:spPr>
          <a:xfrm>
            <a:off x="-744452" y="252496"/>
            <a:ext cx="1488904" cy="1931362"/>
          </a:xfrm>
          <a:custGeom>
            <a:avLst/>
            <a:gdLst/>
            <a:ahLst/>
            <a:cxnLst/>
            <a:rect l="l" t="t" r="r" b="b"/>
            <a:pathLst>
              <a:path w="1488904" h="1931362">
                <a:moveTo>
                  <a:pt x="0" y="0"/>
                </a:moveTo>
                <a:lnTo>
                  <a:pt x="1488904" y="0"/>
                </a:lnTo>
                <a:lnTo>
                  <a:pt x="1488904" y="1931362"/>
                </a:lnTo>
                <a:lnTo>
                  <a:pt x="0" y="1931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Freeform 8"/>
          <p:cNvSpPr/>
          <p:nvPr/>
        </p:nvSpPr>
        <p:spPr>
          <a:xfrm>
            <a:off x="16293998" y="8734875"/>
            <a:ext cx="2476208" cy="3212062"/>
          </a:xfrm>
          <a:custGeom>
            <a:avLst/>
            <a:gdLst/>
            <a:ahLst/>
            <a:cxnLst/>
            <a:rect l="l" t="t" r="r" b="b"/>
            <a:pathLst>
              <a:path w="2476208" h="3212062">
                <a:moveTo>
                  <a:pt x="0" y="0"/>
                </a:moveTo>
                <a:lnTo>
                  <a:pt x="2476208" y="0"/>
                </a:lnTo>
                <a:lnTo>
                  <a:pt x="2476208" y="3212061"/>
                </a:lnTo>
                <a:lnTo>
                  <a:pt x="0" y="3212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9" name="Freeform 9"/>
          <p:cNvSpPr/>
          <p:nvPr/>
        </p:nvSpPr>
        <p:spPr>
          <a:xfrm>
            <a:off x="6540751" y="3652347"/>
            <a:ext cx="5206498" cy="3068851"/>
          </a:xfrm>
          <a:custGeom>
            <a:avLst/>
            <a:gdLst/>
            <a:ahLst/>
            <a:cxnLst/>
            <a:rect l="l" t="t" r="r" b="b"/>
            <a:pathLst>
              <a:path w="5206498" h="3068851">
                <a:moveTo>
                  <a:pt x="0" y="0"/>
                </a:moveTo>
                <a:lnTo>
                  <a:pt x="5206498" y="0"/>
                </a:lnTo>
                <a:lnTo>
                  <a:pt x="5206498" y="3068851"/>
                </a:lnTo>
                <a:lnTo>
                  <a:pt x="0" y="30688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b="-12898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0" name="Freeform 10"/>
          <p:cNvSpPr/>
          <p:nvPr/>
        </p:nvSpPr>
        <p:spPr>
          <a:xfrm>
            <a:off x="12638474" y="3678988"/>
            <a:ext cx="4877283" cy="3427063"/>
          </a:xfrm>
          <a:custGeom>
            <a:avLst/>
            <a:gdLst/>
            <a:ahLst/>
            <a:cxnLst/>
            <a:rect l="l" t="t" r="r" b="b"/>
            <a:pathLst>
              <a:path w="4877283" h="3427063">
                <a:moveTo>
                  <a:pt x="0" y="0"/>
                </a:moveTo>
                <a:lnTo>
                  <a:pt x="4877284" y="0"/>
                </a:lnTo>
                <a:lnTo>
                  <a:pt x="4877284" y="3427062"/>
                </a:lnTo>
                <a:lnTo>
                  <a:pt x="0" y="34270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b="-6600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>
          <a:xfrm>
            <a:off x="910373" y="2831895"/>
            <a:ext cx="2662287" cy="3126171"/>
          </a:xfrm>
          <a:custGeom>
            <a:avLst/>
            <a:gdLst/>
            <a:ahLst/>
            <a:cxnLst/>
            <a:rect l="l" t="t" r="r" b="b"/>
            <a:pathLst>
              <a:path w="2662287" h="3126171">
                <a:moveTo>
                  <a:pt x="0" y="0"/>
                </a:moveTo>
                <a:lnTo>
                  <a:pt x="2662287" y="0"/>
                </a:lnTo>
                <a:lnTo>
                  <a:pt x="2662287" y="3126171"/>
                </a:lnTo>
                <a:lnTo>
                  <a:pt x="0" y="312617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5835" t="-2764" r="-56593" b="-8563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2" name="Freeform 12"/>
          <p:cNvSpPr/>
          <p:nvPr/>
        </p:nvSpPr>
        <p:spPr>
          <a:xfrm>
            <a:off x="3014428" y="3877487"/>
            <a:ext cx="3243583" cy="3250168"/>
          </a:xfrm>
          <a:custGeom>
            <a:avLst/>
            <a:gdLst/>
            <a:ahLst/>
            <a:cxnLst/>
            <a:rect l="l" t="t" r="r" b="b"/>
            <a:pathLst>
              <a:path w="3243583" h="3250168">
                <a:moveTo>
                  <a:pt x="0" y="0"/>
                </a:moveTo>
                <a:lnTo>
                  <a:pt x="3243583" y="0"/>
                </a:lnTo>
                <a:lnTo>
                  <a:pt x="3243583" y="3250168"/>
                </a:lnTo>
                <a:lnTo>
                  <a:pt x="0" y="325016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2368" t="-1624" r="-17372" b="-3414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3" name="TextBox 13"/>
          <p:cNvSpPr txBox="1"/>
          <p:nvPr/>
        </p:nvSpPr>
        <p:spPr>
          <a:xfrm>
            <a:off x="4981655" y="1613958"/>
            <a:ext cx="8324690" cy="3842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 b="1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¿QUÉ SIGUE?</a:t>
            </a:r>
          </a:p>
          <a:p>
            <a:pPr algn="ctr">
              <a:lnSpc>
                <a:spcPts val="10258"/>
              </a:lnSpc>
            </a:pPr>
            <a:endParaRPr lang="en-US" sz="7327" b="1" spc="688">
              <a:solidFill>
                <a:srgbClr val="EDE8E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ctr">
              <a:lnSpc>
                <a:spcPts val="10258"/>
              </a:lnSpc>
            </a:pPr>
            <a:endParaRPr lang="en-US" sz="7327" b="1" spc="688">
              <a:solidFill>
                <a:srgbClr val="EDE8E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0" y="7295644"/>
            <a:ext cx="3314804" cy="1417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sz="2682" b="1" spc="5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🧪 Herramientas futuras: </a:t>
            </a:r>
          </a:p>
          <a:p>
            <a:pPr algn="ctr">
              <a:lnSpc>
                <a:spcPts val="3754"/>
              </a:lnSpc>
            </a:pPr>
            <a:endParaRPr lang="en-US" sz="2682" b="1" spc="59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206119" y="7048900"/>
            <a:ext cx="3875763" cy="1498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4"/>
              </a:lnSpc>
            </a:pPr>
            <a:r>
              <a:rPr lang="en-US" sz="2882" b="1" spc="63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🕒 Automatización de escaneos</a:t>
            </a:r>
          </a:p>
          <a:p>
            <a:pPr algn="ctr">
              <a:lnSpc>
                <a:spcPts val="4034"/>
              </a:lnSpc>
            </a:pPr>
            <a:endParaRPr lang="en-US" sz="2882" b="1" spc="63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649755" y="7769536"/>
            <a:ext cx="3003789" cy="465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sz="2682" b="1" spc="5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Rkhunter, ClamAV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38474" y="7146944"/>
            <a:ext cx="4893628" cy="1417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4"/>
              </a:lnSpc>
            </a:pPr>
            <a:r>
              <a:rPr lang="en-US" sz="2682" b="1" spc="59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📝 Aplicación práctica de los contenidos del curso</a:t>
            </a:r>
          </a:p>
          <a:p>
            <a:pPr algn="ctr">
              <a:lnSpc>
                <a:spcPts val="3754"/>
              </a:lnSpc>
            </a:pPr>
            <a:endParaRPr lang="en-US" sz="2682" b="1" spc="59">
              <a:solidFill>
                <a:srgbClr val="152540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4369" y="4417439"/>
            <a:ext cx="8307816" cy="137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6"/>
              </a:lnSpc>
            </a:pPr>
            <a:r>
              <a:rPr lang="en-US" sz="3554" spc="7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Herramienta de código abierto</a:t>
            </a:r>
          </a:p>
          <a:p>
            <a:pPr algn="l">
              <a:lnSpc>
                <a:spcPts val="6096"/>
              </a:lnSpc>
            </a:pPr>
            <a:endParaRPr lang="en-US" sz="3554" spc="78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96701" y="6104152"/>
            <a:ext cx="8307816" cy="1243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6"/>
              </a:lnSpc>
            </a:pPr>
            <a:r>
              <a:rPr lang="en-US" sz="3554" spc="7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Usada profesionalmente</a:t>
            </a:r>
          </a:p>
          <a:p>
            <a:pPr algn="l">
              <a:lnSpc>
                <a:spcPts val="4976"/>
              </a:lnSpc>
            </a:pPr>
            <a:endParaRPr lang="en-US" sz="3554" spc="78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996701" y="7396470"/>
            <a:ext cx="8516716" cy="1871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6"/>
              </a:lnSpc>
            </a:pPr>
            <a:r>
              <a:rPr lang="en-US" sz="3554" spc="78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Analiza configuraciones, permisos, servicios, etc.</a:t>
            </a:r>
          </a:p>
          <a:p>
            <a:pPr algn="l">
              <a:lnSpc>
                <a:spcPts val="4976"/>
              </a:lnSpc>
            </a:pPr>
            <a:endParaRPr lang="en-US" sz="3554" spc="78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904222" y="2320362"/>
            <a:ext cx="8324690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¿QUÉ ES LYNIS?</a:t>
            </a:r>
          </a:p>
        </p:txBody>
      </p:sp>
      <p:sp>
        <p:nvSpPr>
          <p:cNvPr id="6" name="Freeform 6"/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7" name="AutoShape 7"/>
          <p:cNvSpPr/>
          <p:nvPr/>
        </p:nvSpPr>
        <p:spPr>
          <a:xfrm flipV="1">
            <a:off x="2835837" y="4028847"/>
            <a:ext cx="0" cy="1470758"/>
          </a:xfrm>
          <a:prstGeom prst="line">
            <a:avLst/>
          </a:prstGeom>
          <a:ln w="152400" cap="flat">
            <a:solidFill>
              <a:srgbClr val="A1AD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8" name="AutoShape 8"/>
          <p:cNvSpPr/>
          <p:nvPr/>
        </p:nvSpPr>
        <p:spPr>
          <a:xfrm flipH="1" flipV="1">
            <a:off x="2835837" y="5752428"/>
            <a:ext cx="0" cy="1470758"/>
          </a:xfrm>
          <a:prstGeom prst="line">
            <a:avLst/>
          </a:prstGeom>
          <a:ln w="152400" cap="flat">
            <a:solidFill>
              <a:srgbClr val="A1AD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9" name="AutoShape 9"/>
          <p:cNvSpPr/>
          <p:nvPr/>
        </p:nvSpPr>
        <p:spPr>
          <a:xfrm flipH="1" flipV="1">
            <a:off x="2835837" y="7472670"/>
            <a:ext cx="0" cy="1470758"/>
          </a:xfrm>
          <a:prstGeom prst="line">
            <a:avLst/>
          </a:prstGeom>
          <a:ln w="152400" cap="flat">
            <a:solidFill>
              <a:srgbClr val="A1AD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10" name="Freeform 10"/>
          <p:cNvSpPr/>
          <p:nvPr/>
        </p:nvSpPr>
        <p:spPr>
          <a:xfrm>
            <a:off x="15572246" y="8746182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>
          <a:xfrm>
            <a:off x="17259300" y="8746182"/>
            <a:ext cx="1966466" cy="1884231"/>
          </a:xfrm>
          <a:custGeom>
            <a:avLst/>
            <a:gdLst/>
            <a:ahLst/>
            <a:cxnLst/>
            <a:rect l="l" t="t" r="r" b="b"/>
            <a:pathLst>
              <a:path w="1966466" h="1884231">
                <a:moveTo>
                  <a:pt x="0" y="0"/>
                </a:moveTo>
                <a:lnTo>
                  <a:pt x="1966466" y="0"/>
                </a:lnTo>
                <a:lnTo>
                  <a:pt x="1966466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2" name="TextBox 12"/>
          <p:cNvSpPr txBox="1"/>
          <p:nvPr/>
        </p:nvSpPr>
        <p:spPr>
          <a:xfrm>
            <a:off x="1904222" y="3693985"/>
            <a:ext cx="770662" cy="18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sz="10827" b="1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04222" y="5417566"/>
            <a:ext cx="770662" cy="18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sz="10827" b="1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04222" y="7137809"/>
            <a:ext cx="770662" cy="1857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58"/>
              </a:lnSpc>
            </a:pPr>
            <a:r>
              <a:rPr lang="en-US" sz="10827" b="1" spc="1017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id="15" name="Freeform 15"/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7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54302" y="2932240"/>
            <a:ext cx="5127156" cy="2547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478627" y="1685723"/>
            <a:ext cx="0" cy="6915554"/>
          </a:xfrm>
          <a:prstGeom prst="line">
            <a:avLst/>
          </a:prstGeom>
          <a:ln w="66675" cap="flat">
            <a:solidFill>
              <a:srgbClr val="E3D8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5400000">
            <a:off x="8502801" y="331078"/>
            <a:ext cx="10116277" cy="9454121"/>
          </a:xfrm>
          <a:custGeom>
            <a:avLst/>
            <a:gdLst/>
            <a:ahLst/>
            <a:cxnLst/>
            <a:rect l="l" t="t" r="r" b="b"/>
            <a:pathLst>
              <a:path w="10116277" h="9454121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01204">
            <a:off x="-4899086" y="-8147683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 rot="-8798399">
            <a:off x="11434890" y="2417332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2" y="0"/>
                </a:lnTo>
                <a:lnTo>
                  <a:pt x="9798172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10301337">
            <a:off x="9883234" y="-2150579"/>
            <a:ext cx="12901483" cy="11165647"/>
          </a:xfrm>
          <a:custGeom>
            <a:avLst/>
            <a:gdLst/>
            <a:ahLst/>
            <a:cxnLst/>
            <a:rect l="l" t="t" r="r" b="b"/>
            <a:pathLst>
              <a:path w="12901483" h="11165647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458160">
            <a:off x="-3775194" y="6616870"/>
            <a:ext cx="8481393" cy="7340260"/>
          </a:xfrm>
          <a:custGeom>
            <a:avLst/>
            <a:gdLst/>
            <a:ahLst/>
            <a:cxnLst/>
            <a:rect l="l" t="t" r="r" b="b"/>
            <a:pathLst>
              <a:path w="8481393" h="7340260">
                <a:moveTo>
                  <a:pt x="0" y="0"/>
                </a:moveTo>
                <a:lnTo>
                  <a:pt x="8481393" y="0"/>
                </a:lnTo>
                <a:lnTo>
                  <a:pt x="8481393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6" name="TextBox 6"/>
          <p:cNvSpPr txBox="1"/>
          <p:nvPr/>
        </p:nvSpPr>
        <p:spPr>
          <a:xfrm>
            <a:off x="196027" y="2112384"/>
            <a:ext cx="13989272" cy="1319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26"/>
              </a:lnSpc>
            </a:pPr>
            <a:r>
              <a:rPr lang="en-US" sz="7662" b="1" spc="72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¿QUÉ ES EL HARDENING?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74547" y="5709700"/>
            <a:ext cx="8813922" cy="1933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68"/>
              </a:lnSpc>
            </a:pPr>
            <a:endParaRPr/>
          </a:p>
          <a:p>
            <a:pPr marL="784674" lvl="1" indent="-392337" algn="l">
              <a:lnSpc>
                <a:spcPts val="5088"/>
              </a:lnSpc>
              <a:buFont typeface="Arial"/>
              <a:buChar char="•"/>
            </a:pPr>
            <a:r>
              <a:rPr lang="en-US" sz="3634" spc="79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busca minimizar puntos débiles</a:t>
            </a:r>
          </a:p>
          <a:p>
            <a:pPr algn="l">
              <a:lnSpc>
                <a:spcPts val="5088"/>
              </a:lnSpc>
            </a:pPr>
            <a:endParaRPr lang="en-US" sz="3634" spc="79">
              <a:solidFill>
                <a:srgbClr val="15254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82309" y="5029200"/>
            <a:ext cx="12602990" cy="960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15"/>
              </a:lnSpc>
            </a:pPr>
            <a:r>
              <a:rPr lang="en-US" sz="5582" b="1" i="1">
                <a:solidFill>
                  <a:srgbClr val="1800AD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Hardening</a:t>
            </a:r>
            <a:r>
              <a:rPr lang="en-US" sz="5582" b="1">
                <a:solidFill>
                  <a:srgbClr val="1800A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= reforzar un sistema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AD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131" y="7173582"/>
            <a:ext cx="7641686" cy="6808048"/>
          </a:xfrm>
          <a:custGeom>
            <a:avLst/>
            <a:gdLst/>
            <a:ahLst/>
            <a:cxnLst/>
            <a:rect l="l" t="t" r="r" b="b"/>
            <a:pathLst>
              <a:path w="7641686" h="6808048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3" name="Freeform 3"/>
          <p:cNvSpPr/>
          <p:nvPr/>
        </p:nvSpPr>
        <p:spPr>
          <a:xfrm>
            <a:off x="11849738" y="-4940726"/>
            <a:ext cx="7641686" cy="6808048"/>
          </a:xfrm>
          <a:custGeom>
            <a:avLst/>
            <a:gdLst/>
            <a:ahLst/>
            <a:cxnLst/>
            <a:rect l="l" t="t" r="r" b="b"/>
            <a:pathLst>
              <a:path w="7641686" h="6808048">
                <a:moveTo>
                  <a:pt x="0" y="0"/>
                </a:moveTo>
                <a:lnTo>
                  <a:pt x="7641686" y="0"/>
                </a:lnTo>
                <a:lnTo>
                  <a:pt x="7641686" y="6808048"/>
                </a:lnTo>
                <a:lnTo>
                  <a:pt x="0" y="680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4" name="Freeform 4"/>
          <p:cNvSpPr/>
          <p:nvPr/>
        </p:nvSpPr>
        <p:spPr>
          <a:xfrm rot="-8798399">
            <a:off x="13156923" y="1016610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5"/>
          <p:cNvSpPr/>
          <p:nvPr/>
        </p:nvSpPr>
        <p:spPr>
          <a:xfrm rot="-8798399">
            <a:off x="-2994864" y="-8645988"/>
            <a:ext cx="9798172" cy="13143890"/>
          </a:xfrm>
          <a:custGeom>
            <a:avLst/>
            <a:gdLst/>
            <a:ahLst/>
            <a:cxnLst/>
            <a:rect l="l" t="t" r="r" b="b"/>
            <a:pathLst>
              <a:path w="9798172" h="13143890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grpSp>
        <p:nvGrpSpPr>
          <p:cNvPr id="6" name="Group 6"/>
          <p:cNvGrpSpPr/>
          <p:nvPr/>
        </p:nvGrpSpPr>
        <p:grpSpPr>
          <a:xfrm>
            <a:off x="8079817" y="3210317"/>
            <a:ext cx="6232665" cy="1636043"/>
            <a:chOff x="0" y="0"/>
            <a:chExt cx="2019680" cy="53015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19680" cy="530156"/>
            </a:xfrm>
            <a:custGeom>
              <a:avLst/>
              <a:gdLst/>
              <a:ahLst/>
              <a:cxnLst/>
              <a:rect l="l" t="t" r="r" b="b"/>
              <a:pathLst>
                <a:path w="2019680" h="530156">
                  <a:moveTo>
                    <a:pt x="48444" y="0"/>
                  </a:moveTo>
                  <a:lnTo>
                    <a:pt x="1971236" y="0"/>
                  </a:lnTo>
                  <a:cubicBezTo>
                    <a:pt x="1984084" y="0"/>
                    <a:pt x="1996406" y="5104"/>
                    <a:pt x="2005491" y="14189"/>
                  </a:cubicBezTo>
                  <a:cubicBezTo>
                    <a:pt x="2014576" y="23274"/>
                    <a:pt x="2019680" y="35596"/>
                    <a:pt x="2019680" y="48444"/>
                  </a:cubicBezTo>
                  <a:lnTo>
                    <a:pt x="2019680" y="481712"/>
                  </a:lnTo>
                  <a:cubicBezTo>
                    <a:pt x="2019680" y="508467"/>
                    <a:pt x="1997991" y="530156"/>
                    <a:pt x="1971236" y="530156"/>
                  </a:cubicBezTo>
                  <a:lnTo>
                    <a:pt x="48444" y="530156"/>
                  </a:lnTo>
                  <a:cubicBezTo>
                    <a:pt x="21689" y="530156"/>
                    <a:pt x="0" y="508467"/>
                    <a:pt x="0" y="481712"/>
                  </a:cubicBezTo>
                  <a:lnTo>
                    <a:pt x="0" y="48444"/>
                  </a:lnTo>
                  <a:cubicBezTo>
                    <a:pt x="0" y="21689"/>
                    <a:pt x="21689" y="0"/>
                    <a:pt x="48444" y="0"/>
                  </a:cubicBezTo>
                  <a:close/>
                </a:path>
              </a:pathLst>
            </a:custGeom>
            <a:solidFill>
              <a:srgbClr val="0097B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9525"/>
              <a:ext cx="2019680" cy="5206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917577" y="8522675"/>
            <a:ext cx="5394801" cy="980046"/>
            <a:chOff x="0" y="0"/>
            <a:chExt cx="1748172" cy="31758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48172" cy="317581"/>
            </a:xfrm>
            <a:custGeom>
              <a:avLst/>
              <a:gdLst/>
              <a:ahLst/>
              <a:cxnLst/>
              <a:rect l="l" t="t" r="r" b="b"/>
              <a:pathLst>
                <a:path w="1748172" h="317581">
                  <a:moveTo>
                    <a:pt x="55968" y="0"/>
                  </a:moveTo>
                  <a:lnTo>
                    <a:pt x="1692204" y="0"/>
                  </a:lnTo>
                  <a:cubicBezTo>
                    <a:pt x="1723114" y="0"/>
                    <a:pt x="1748172" y="25058"/>
                    <a:pt x="1748172" y="55968"/>
                  </a:cubicBezTo>
                  <a:lnTo>
                    <a:pt x="1748172" y="261614"/>
                  </a:lnTo>
                  <a:cubicBezTo>
                    <a:pt x="1748172" y="292524"/>
                    <a:pt x="1723114" y="317581"/>
                    <a:pt x="1692204" y="317581"/>
                  </a:cubicBezTo>
                  <a:lnTo>
                    <a:pt x="55968" y="317581"/>
                  </a:lnTo>
                  <a:cubicBezTo>
                    <a:pt x="25058" y="317581"/>
                    <a:pt x="0" y="292524"/>
                    <a:pt x="0" y="261614"/>
                  </a:cubicBezTo>
                  <a:lnTo>
                    <a:pt x="0" y="55968"/>
                  </a:lnTo>
                  <a:cubicBezTo>
                    <a:pt x="0" y="25058"/>
                    <a:pt x="25058" y="0"/>
                    <a:pt x="55968" y="0"/>
                  </a:cubicBezTo>
                  <a:close/>
                </a:path>
              </a:pathLst>
            </a:custGeom>
            <a:solidFill>
              <a:srgbClr val="0097B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A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9525"/>
              <a:ext cx="1748172" cy="3080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21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9961243">
            <a:off x="12217193" y="-3026777"/>
            <a:ext cx="10084214" cy="8727429"/>
          </a:xfrm>
          <a:custGeom>
            <a:avLst/>
            <a:gdLst/>
            <a:ahLst/>
            <a:cxnLst/>
            <a:rect l="l" t="t" r="r" b="b"/>
            <a:pathLst>
              <a:path w="10084214" h="8727429">
                <a:moveTo>
                  <a:pt x="0" y="0"/>
                </a:moveTo>
                <a:lnTo>
                  <a:pt x="10084214" y="0"/>
                </a:lnTo>
                <a:lnTo>
                  <a:pt x="10084214" y="8727429"/>
                </a:lnTo>
                <a:lnTo>
                  <a:pt x="0" y="8727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3" name="Freeform 13"/>
          <p:cNvSpPr/>
          <p:nvPr/>
        </p:nvSpPr>
        <p:spPr>
          <a:xfrm rot="-976001">
            <a:off x="-4614341" y="5979010"/>
            <a:ext cx="9228681" cy="7987004"/>
          </a:xfrm>
          <a:custGeom>
            <a:avLst/>
            <a:gdLst/>
            <a:ahLst/>
            <a:cxnLst/>
            <a:rect l="l" t="t" r="r" b="b"/>
            <a:pathLst>
              <a:path w="9228681" h="7987004">
                <a:moveTo>
                  <a:pt x="0" y="0"/>
                </a:moveTo>
                <a:lnTo>
                  <a:pt x="9228682" y="0"/>
                </a:lnTo>
                <a:lnTo>
                  <a:pt x="9228682" y="7987004"/>
                </a:lnTo>
                <a:lnTo>
                  <a:pt x="0" y="7987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14" name="Freeform 14"/>
          <p:cNvSpPr/>
          <p:nvPr/>
        </p:nvSpPr>
        <p:spPr>
          <a:xfrm>
            <a:off x="4214194" y="6567721"/>
            <a:ext cx="13841816" cy="2041668"/>
          </a:xfrm>
          <a:custGeom>
            <a:avLst/>
            <a:gdLst/>
            <a:ahLst/>
            <a:cxnLst/>
            <a:rect l="l" t="t" r="r" b="b"/>
            <a:pathLst>
              <a:path w="13841816" h="2041668">
                <a:moveTo>
                  <a:pt x="0" y="0"/>
                </a:moveTo>
                <a:lnTo>
                  <a:pt x="13841816" y="0"/>
                </a:lnTo>
                <a:lnTo>
                  <a:pt x="13841816" y="2041668"/>
                </a:lnTo>
                <a:lnTo>
                  <a:pt x="0" y="20416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5" name="Freeform 15"/>
          <p:cNvSpPr/>
          <p:nvPr/>
        </p:nvSpPr>
        <p:spPr>
          <a:xfrm>
            <a:off x="89809" y="2521929"/>
            <a:ext cx="7345672" cy="3923367"/>
          </a:xfrm>
          <a:custGeom>
            <a:avLst/>
            <a:gdLst/>
            <a:ahLst/>
            <a:cxnLst/>
            <a:rect l="l" t="t" r="r" b="b"/>
            <a:pathLst>
              <a:path w="7345672" h="3923367">
                <a:moveTo>
                  <a:pt x="0" y="0"/>
                </a:moveTo>
                <a:lnTo>
                  <a:pt x="7345672" y="0"/>
                </a:lnTo>
                <a:lnTo>
                  <a:pt x="7345672" y="3923367"/>
                </a:lnTo>
                <a:lnTo>
                  <a:pt x="0" y="392336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1480" t="-3145" r="-5229" b="-19221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16" name="TextBox 16"/>
          <p:cNvSpPr txBox="1"/>
          <p:nvPr/>
        </p:nvSpPr>
        <p:spPr>
          <a:xfrm>
            <a:off x="0" y="885825"/>
            <a:ext cx="15513037" cy="1259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sz="7327" b="1" spc="688" dirty="0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PREPARACIÓN DEL ENTORNO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35078" y="3444985"/>
            <a:ext cx="5522143" cy="1698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sz="3254" b="1" spc="136" dirty="0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·</a:t>
            </a:r>
            <a:r>
              <a:rPr lang="en-US" sz="3254" b="1" spc="136" dirty="0" err="1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Instalación</a:t>
            </a:r>
            <a:r>
              <a:rPr lang="en-US" sz="3254" b="1" spc="136" dirty="0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</a:t>
            </a:r>
            <a:r>
              <a:rPr lang="en-US" sz="3254" b="1" spc="136" dirty="0" err="1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</a:t>
            </a:r>
            <a:r>
              <a:rPr lang="en-US" sz="3254" b="1" spc="136" dirty="0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Ubuntu Server (</a:t>
            </a:r>
            <a:r>
              <a:rPr lang="en-US" sz="3254" b="1" spc="136" dirty="0" err="1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máquina</a:t>
            </a:r>
            <a:r>
              <a:rPr lang="en-US" sz="3254" b="1" spc="136" dirty="0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virtual)</a:t>
            </a:r>
          </a:p>
          <a:p>
            <a:pPr algn="ctr">
              <a:lnSpc>
                <a:spcPts val="4556"/>
              </a:lnSpc>
            </a:pPr>
            <a:endParaRPr lang="en-US" sz="3254" b="1" spc="136" dirty="0">
              <a:solidFill>
                <a:srgbClr val="EDE8E4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154427" y="8702785"/>
            <a:ext cx="4561302" cy="555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6"/>
              </a:lnSpc>
            </a:pPr>
            <a:r>
              <a:rPr lang="en-US" sz="3254" b="1" spc="136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Comando principal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90FDFE6F-70A5-05D2-58A4-C595C13F033B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621EE9BD-FA84-BD20-CC45-71327BBDD1D1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4E92C3-670C-F0C6-DAF9-9143256A7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" y="299361"/>
            <a:ext cx="18281026" cy="968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2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8E4C669C-7B5D-0610-61B1-73FB92884E82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22C10F23-DFAA-B259-1B9C-0494E50F0524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299CE24-681E-D23F-A8DB-61C2914F8B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19" y="1618758"/>
            <a:ext cx="9211961" cy="704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61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C70B59-4748-A4B1-05E0-81136C5D5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4E79B13C-1F07-B510-177C-E88D6F35CD01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820CF076-A72A-BBBD-FC5F-86E773228231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933925-8E25-99BB-166B-98EFDB077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" y="299361"/>
            <a:ext cx="18281026" cy="968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F6ED0-B6A1-F75C-9E55-EBF1022D2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ED58EC04-7167-8956-F873-11D20430952B}"/>
              </a:ext>
            </a:extLst>
          </p:cNvPr>
          <p:cNvSpPr/>
          <p:nvPr/>
        </p:nvSpPr>
        <p:spPr>
          <a:xfrm rot="-6399961">
            <a:off x="11329998" y="-1574727"/>
            <a:ext cx="13805122" cy="17698875"/>
          </a:xfrm>
          <a:custGeom>
            <a:avLst/>
            <a:gdLst/>
            <a:ahLst/>
            <a:cxnLst/>
            <a:rect l="l" t="t" r="r" b="b"/>
            <a:pathLst>
              <a:path w="13805122" h="17698875">
                <a:moveTo>
                  <a:pt x="0" y="0"/>
                </a:moveTo>
                <a:lnTo>
                  <a:pt x="13805122" y="0"/>
                </a:lnTo>
                <a:lnTo>
                  <a:pt x="13805122" y="17698875"/>
                </a:lnTo>
                <a:lnTo>
                  <a:pt x="0" y="176988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EBEB924B-81AD-4DAA-A7D7-0E96B0140D58}"/>
              </a:ext>
            </a:extLst>
          </p:cNvPr>
          <p:cNvSpPr/>
          <p:nvPr/>
        </p:nvSpPr>
        <p:spPr>
          <a:xfrm rot="659918">
            <a:off x="-442221" y="-3550155"/>
            <a:ext cx="6556116" cy="6126988"/>
          </a:xfrm>
          <a:custGeom>
            <a:avLst/>
            <a:gdLst/>
            <a:ahLst/>
            <a:cxnLst/>
            <a:rect l="l" t="t" r="r" b="b"/>
            <a:pathLst>
              <a:path w="6556116" h="6126988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s-AR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91D346-B916-EA42-A462-280AC2877F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" y="451783"/>
            <a:ext cx="18281026" cy="93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</TotalTime>
  <Words>228</Words>
  <Application>Microsoft Office PowerPoint</Application>
  <PresentationFormat>Personalizado</PresentationFormat>
  <Paragraphs>66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8" baseType="lpstr">
      <vt:lpstr>Glacial Indifference</vt:lpstr>
      <vt:lpstr>Open Sans Bold Italics</vt:lpstr>
      <vt:lpstr>Open Sans Bold</vt:lpstr>
      <vt:lpstr>Glacial Indifference Bold</vt:lpstr>
      <vt:lpstr>Arial</vt:lpstr>
      <vt:lpstr>Open Sans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Integrantes:</dc:title>
  <dc:creator>Jona Campana</dc:creator>
  <cp:lastModifiedBy>Jonatan Campana</cp:lastModifiedBy>
  <cp:revision>2</cp:revision>
  <dcterms:created xsi:type="dcterms:W3CDTF">2006-08-16T00:00:00Z</dcterms:created>
  <dcterms:modified xsi:type="dcterms:W3CDTF">2025-06-05T00:20:29Z</dcterms:modified>
  <dc:identifier>DAGpWfbk8NU</dc:identifier>
</cp:coreProperties>
</file>