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64" r:id="rId3"/>
    <p:sldId id="257" r:id="rId4"/>
    <p:sldId id="263" r:id="rId5"/>
    <p:sldId id="293" r:id="rId6"/>
    <p:sldId id="295" r:id="rId7"/>
    <p:sldId id="296" r:id="rId8"/>
    <p:sldId id="279" r:id="rId9"/>
    <p:sldId id="261" r:id="rId10"/>
    <p:sldId id="266" r:id="rId11"/>
    <p:sldId id="284" r:id="rId12"/>
    <p:sldId id="285" r:id="rId13"/>
    <p:sldId id="268" r:id="rId14"/>
    <p:sldId id="269" r:id="rId15"/>
    <p:sldId id="270" r:id="rId16"/>
    <p:sldId id="286" r:id="rId17"/>
    <p:sldId id="287" r:id="rId18"/>
    <p:sldId id="271" r:id="rId19"/>
    <p:sldId id="272" r:id="rId20"/>
    <p:sldId id="274" r:id="rId21"/>
    <p:sldId id="273" r:id="rId22"/>
    <p:sldId id="280" r:id="rId23"/>
    <p:sldId id="281" r:id="rId24"/>
    <p:sldId id="282" r:id="rId25"/>
    <p:sldId id="283" r:id="rId26"/>
    <p:sldId id="292" r:id="rId27"/>
    <p:sldId id="276" r:id="rId28"/>
    <p:sldId id="275" r:id="rId29"/>
    <p:sldId id="289" r:id="rId30"/>
    <p:sldId id="290" r:id="rId31"/>
    <p:sldId id="277" r:id="rId32"/>
    <p:sldId id="278" r:id="rId33"/>
    <p:sldId id="294" r:id="rId34"/>
    <p:sldId id="297" r:id="rId35"/>
    <p:sldId id="298" r:id="rId36"/>
    <p:sldId id="299" r:id="rId3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xmlns:mc="http://schemas.openxmlformats.org/markup-compatibility/2006" xmlns:a14="http://schemas.microsoft.com/office/drawing/2010/main" val="F73186" mc:Ignorable=""/>
    <a:srgbClr xmlns:mc="http://schemas.openxmlformats.org/markup-compatibility/2006" xmlns:a14="http://schemas.microsoft.com/office/drawing/2010/main" val="DD4BBE" mc:Ignorable=""/>
    <a:srgbClr xmlns:mc="http://schemas.openxmlformats.org/markup-compatibility/2006" xmlns:a14="http://schemas.microsoft.com/office/drawing/2010/main" val="AE0202" mc:Ignorable="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1" autoAdjust="0"/>
    <p:restoredTop sz="96403" autoAdjust="0"/>
  </p:normalViewPr>
  <p:slideViewPr>
    <p:cSldViewPr>
      <p:cViewPr>
        <p:scale>
          <a:sx n="100" d="100"/>
          <a:sy n="100" d="100"/>
        </p:scale>
        <p:origin x="-120" y="-84"/>
      </p:cViewPr>
      <p:guideLst>
        <p:guide orient="horz" pos="1117"/>
        <p:guide pos="3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9BFF7D-BFDD-4434-B377-F6BF405518B9}" type="datetimeFigureOut">
              <a:rPr lang="fr-FR" smtClean="0"/>
              <a:t>11/06/2010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5A9531-82EC-4E0C-B4D4-1C2C1D7967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6716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5A9531-82EC-4E0C-B4D4-1C2C1D7967D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71431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5A9531-82EC-4E0C-B4D4-1C2C1D7967D3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71431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5A9531-82EC-4E0C-B4D4-1C2C1D7967D3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71431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5A9531-82EC-4E0C-B4D4-1C2C1D7967D3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71431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5A9531-82EC-4E0C-B4D4-1C2C1D7967D3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71431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5A9531-82EC-4E0C-B4D4-1C2C1D7967D3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71431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5A9531-82EC-4E0C-B4D4-1C2C1D7967D3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71431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5A9531-82EC-4E0C-B4D4-1C2C1D7967D3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71431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5A9531-82EC-4E0C-B4D4-1C2C1D7967D3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71431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5A9531-82EC-4E0C-B4D4-1C2C1D7967D3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71431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5A9531-82EC-4E0C-B4D4-1C2C1D7967D3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7143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5A9531-82EC-4E0C-B4D4-1C2C1D7967D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71431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5A9531-82EC-4E0C-B4D4-1C2C1D7967D3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71431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5A9531-82EC-4E0C-B4D4-1C2C1D7967D3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71431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5A9531-82EC-4E0C-B4D4-1C2C1D7967D3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71431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5A9531-82EC-4E0C-B4D4-1C2C1D7967D3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71431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5A9531-82EC-4E0C-B4D4-1C2C1D7967D3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71431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5A9531-82EC-4E0C-B4D4-1C2C1D7967D3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71431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5A9531-82EC-4E0C-B4D4-1C2C1D7967D3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71431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5A9531-82EC-4E0C-B4D4-1C2C1D7967D3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71431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5A9531-82EC-4E0C-B4D4-1C2C1D7967D3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71431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5A9531-82EC-4E0C-B4D4-1C2C1D7967D3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7143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5A9531-82EC-4E0C-B4D4-1C2C1D7967D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71431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5A9531-82EC-4E0C-B4D4-1C2C1D7967D3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71431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5A9531-82EC-4E0C-B4D4-1C2C1D7967D3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71431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5A9531-82EC-4E0C-B4D4-1C2C1D7967D3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71431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5A9531-82EC-4E0C-B4D4-1C2C1D7967D3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71431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5A9531-82EC-4E0C-B4D4-1C2C1D7967D3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714315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5A9531-82EC-4E0C-B4D4-1C2C1D7967D3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7143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5A9531-82EC-4E0C-B4D4-1C2C1D7967D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7143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5A9531-82EC-4E0C-B4D4-1C2C1D7967D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7143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5A9531-82EC-4E0C-B4D4-1C2C1D7967D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7143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5A9531-82EC-4E0C-B4D4-1C2C1D7967D3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7143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5A9531-82EC-4E0C-B4D4-1C2C1D7967D3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7143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5A9531-82EC-4E0C-B4D4-1C2C1D7967D3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7143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6CB73-EC43-47C8-8C84-D5EBD3CD7F38}" type="datetimeFigureOut">
              <a:rPr lang="fr-FR" smtClean="0"/>
              <a:t>11/06/2010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3E49C-6BB0-439A-8C35-B7C21052B0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6109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6CB73-EC43-47C8-8C84-D5EBD3CD7F38}" type="datetimeFigureOut">
              <a:rPr lang="fr-FR" smtClean="0"/>
              <a:t>11/06/2010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3E49C-6BB0-439A-8C35-B7C21052B0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3843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6CB73-EC43-47C8-8C84-D5EBD3CD7F38}" type="datetimeFigureOut">
              <a:rPr lang="fr-FR" smtClean="0"/>
              <a:t>11/06/2010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3E49C-6BB0-439A-8C35-B7C21052B0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6545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6CB73-EC43-47C8-8C84-D5EBD3CD7F38}" type="datetimeFigureOut">
              <a:rPr lang="fr-FR" smtClean="0"/>
              <a:t>11/06/2010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3E49C-6BB0-439A-8C35-B7C21052B0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4263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6CB73-EC43-47C8-8C84-D5EBD3CD7F38}" type="datetimeFigureOut">
              <a:rPr lang="fr-FR" smtClean="0"/>
              <a:t>11/06/2010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3E49C-6BB0-439A-8C35-B7C21052B0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1372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6CB73-EC43-47C8-8C84-D5EBD3CD7F38}" type="datetimeFigureOut">
              <a:rPr lang="fr-FR" smtClean="0"/>
              <a:t>11/06/2010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3E49C-6BB0-439A-8C35-B7C21052B0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015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6CB73-EC43-47C8-8C84-D5EBD3CD7F38}" type="datetimeFigureOut">
              <a:rPr lang="fr-FR" smtClean="0"/>
              <a:t>11/06/2010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3E49C-6BB0-439A-8C35-B7C21052B0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689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6CB73-EC43-47C8-8C84-D5EBD3CD7F38}" type="datetimeFigureOut">
              <a:rPr lang="fr-FR" smtClean="0"/>
              <a:t>11/06/2010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3E49C-6BB0-439A-8C35-B7C21052B0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5437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6CB73-EC43-47C8-8C84-D5EBD3CD7F38}" type="datetimeFigureOut">
              <a:rPr lang="fr-FR" smtClean="0"/>
              <a:t>11/06/2010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3E49C-6BB0-439A-8C35-B7C21052B0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2877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6CB73-EC43-47C8-8C84-D5EBD3CD7F38}" type="datetimeFigureOut">
              <a:rPr lang="fr-FR" smtClean="0"/>
              <a:t>11/06/2010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3E49C-6BB0-439A-8C35-B7C21052B0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3473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6CB73-EC43-47C8-8C84-D5EBD3CD7F38}" type="datetimeFigureOut">
              <a:rPr lang="fr-FR" smtClean="0"/>
              <a:t>11/06/2010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3E49C-6BB0-439A-8C35-B7C21052B0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7421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6CB73-EC43-47C8-8C84-D5EBD3CD7F38}" type="datetimeFigureOut">
              <a:rPr lang="fr-FR" smtClean="0"/>
              <a:t>11/06/2010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3E49C-6BB0-439A-8C35-B7C21052B0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4568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6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7.png"/><Relationship Id="rId7" Type="http://schemas.openxmlformats.org/officeDocument/2006/relationships/image" Target="../media/image3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33.png"/><Relationship Id="rId5" Type="http://schemas.openxmlformats.org/officeDocument/2006/relationships/image" Target="../media/image29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8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gif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4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11" Type="http://schemas.openxmlformats.org/officeDocument/2006/relationships/image" Target="../media/image14.png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8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gif"/><Relationship Id="rId13" Type="http://schemas.openxmlformats.org/officeDocument/2006/relationships/image" Target="../media/image26.png"/><Relationship Id="rId3" Type="http://schemas.openxmlformats.org/officeDocument/2006/relationships/image" Target="../media/image2.png"/><Relationship Id="rId7" Type="http://schemas.openxmlformats.org/officeDocument/2006/relationships/image" Target="../media/image52.gif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11" Type="http://schemas.openxmlformats.org/officeDocument/2006/relationships/image" Target="../media/image56.gif"/><Relationship Id="rId5" Type="http://schemas.openxmlformats.org/officeDocument/2006/relationships/image" Target="../media/image3.png"/><Relationship Id="rId10" Type="http://schemas.openxmlformats.org/officeDocument/2006/relationships/image" Target="../media/image55.png"/><Relationship Id="rId4" Type="http://schemas.openxmlformats.org/officeDocument/2006/relationships/image" Target="../media/image50.png"/><Relationship Id="rId9" Type="http://schemas.openxmlformats.org/officeDocument/2006/relationships/image" Target="../media/image5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png"/><Relationship Id="rId11" Type="http://schemas.openxmlformats.org/officeDocument/2006/relationships/image" Target="../media/image5.wmf"/><Relationship Id="rId5" Type="http://schemas.openxmlformats.org/officeDocument/2006/relationships/image" Target="../media/image3.png"/><Relationship Id="rId10" Type="http://schemas.openxmlformats.org/officeDocument/2006/relationships/oleObject" Target="../embeddings/oleObject3.bin"/><Relationship Id="rId4" Type="http://schemas.openxmlformats.org/officeDocument/2006/relationships/image" Target="../media/image2.png"/><Relationship Id="rId9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png"/><Relationship Id="rId11" Type="http://schemas.openxmlformats.org/officeDocument/2006/relationships/image" Target="../media/image15.png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1400100"/>
              </p:ext>
            </p:extLst>
          </p:nvPr>
        </p:nvGraphicFramePr>
        <p:xfrm>
          <a:off x="0" y="3453071"/>
          <a:ext cx="4762500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Image bitmap" r:id="rId3" imgW="4762440" imgH="3429000" progId="Paint.Picture">
                  <p:embed/>
                </p:oleObj>
              </mc:Choice>
              <mc:Fallback>
                <p:oleObj name="Image bitmap" r:id="rId3" imgW="4762440" imgH="34290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3453071"/>
                        <a:ext cx="4762500" cy="342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1520" y="260648"/>
            <a:ext cx="8640960" cy="1470025"/>
          </a:xfrm>
        </p:spPr>
        <p:txBody>
          <a:bodyPr>
            <a:noAutofit/>
          </a:bodyPr>
          <a:lstStyle/>
          <a:p>
            <a:r>
              <a:rPr lang="fr-FR" sz="11500" dirty="0" err="1" smtClean="0">
                <a:latin typeface="INFECTED" pitchFamily="2" charset="0"/>
              </a:rPr>
              <a:t>Immuno</a:t>
            </a:r>
            <a:r>
              <a:rPr lang="fr-FR" sz="11500" dirty="0" smtClean="0">
                <a:latin typeface="INFECTED" pitchFamily="2" charset="0"/>
              </a:rPr>
              <a:t> </a:t>
            </a:r>
            <a:r>
              <a:rPr lang="fr-FR" sz="11500" dirty="0" err="1" smtClean="0">
                <a:latin typeface="INFECTED" pitchFamily="2" charset="0"/>
              </a:rPr>
              <a:t>Wars</a:t>
            </a:r>
            <a:endParaRPr lang="fr-FR" sz="11500" dirty="0">
              <a:latin typeface="INFECTED" pitchFamily="2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716016" y="4653136"/>
            <a:ext cx="4888632" cy="888504"/>
          </a:xfrm>
        </p:spPr>
        <p:txBody>
          <a:bodyPr>
            <a:normAutofit fontScale="85000" lnSpcReduction="20000"/>
          </a:bodyPr>
          <a:lstStyle/>
          <a:p>
            <a:r>
              <a:rPr lang="fr-FR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Nicolas MANIÉ</a:t>
            </a:r>
          </a:p>
          <a:p>
            <a:r>
              <a:rPr lang="fr-FR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Simon CAMPANO</a:t>
            </a:r>
            <a:endParaRPr lang="fr-FR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028" name="Imag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6311380"/>
            <a:ext cx="1907704" cy="546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1295636" y="2023150"/>
            <a:ext cx="65527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Projet d’algorithmique </a:t>
            </a:r>
          </a:p>
          <a:p>
            <a:pPr algn="ctr"/>
            <a:r>
              <a:rPr lang="fr-FR" sz="3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2009/2010</a:t>
            </a:r>
          </a:p>
        </p:txBody>
      </p:sp>
    </p:spTree>
    <p:extLst>
      <p:ext uri="{BB962C8B-B14F-4D97-AF65-F5344CB8AC3E}">
        <p14:creationId xmlns:p14="http://schemas.microsoft.com/office/powerpoint/2010/main" val="3302774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Imag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6311380"/>
            <a:ext cx="1907704" cy="546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AE0202" mc:Ignorable="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 smtClean="0"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JUICE Bold" pitchFamily="2" charset="0"/>
              </a:rPr>
              <a:t>ANALYSE &amp; CONCEPTION</a:t>
            </a:r>
            <a:endParaRPr lang="fr-FR" sz="4400" dirty="0"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000000" mc:Ignorable="">
                    <a:alpha val="43137"/>
                  </a:srgbClr>
                </a:outerShdw>
              </a:effectLst>
              <a:latin typeface="JUICE Bold" pitchFamily="2" charset="0"/>
            </a:endParaRPr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633612"/>
              </p:ext>
            </p:extLst>
          </p:nvPr>
        </p:nvGraphicFramePr>
        <p:xfrm>
          <a:off x="4716016" y="2359353"/>
          <a:ext cx="3173040" cy="2857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840"/>
                <a:gridCol w="528840"/>
                <a:gridCol w="528840"/>
                <a:gridCol w="528840"/>
                <a:gridCol w="528840"/>
                <a:gridCol w="528840"/>
              </a:tblGrid>
              <a:tr h="476253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476253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6253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4"/>
                      <a:srcRect/>
                      <a:stretch>
                        <a:fillRect l="-23000" t="-23000" r="-2000"/>
                      </a:stretch>
                    </a:blipFill>
                  </a:tcPr>
                </a:tc>
              </a:tr>
              <a:tr h="476253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6253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6253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stretch>
                        <a:fillRect l="-23000" t="-23000" r="-2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9" name="Rectangle à coins arrondis 48"/>
          <p:cNvSpPr/>
          <p:nvPr/>
        </p:nvSpPr>
        <p:spPr>
          <a:xfrm>
            <a:off x="1331640" y="3053762"/>
            <a:ext cx="2165877" cy="1468701"/>
          </a:xfrm>
          <a:prstGeom prst="roundRect">
            <a:avLst/>
          </a:prstGeom>
          <a:solidFill>
            <a:srgbClr xmlns:mc="http://schemas.openxmlformats.org/markup-compatibility/2006" xmlns:a14="http://schemas.microsoft.com/office/drawing/2010/main" val="F73186" mc:Ignorable="">
              <a:alpha val="90000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fr-F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type</a:t>
            </a:r>
          </a:p>
          <a:p>
            <a:r>
              <a:rPr lang="fr-FR" sz="1600" dirty="0" err="1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</a:t>
            </a:r>
            <a:r>
              <a:rPr lang="fr-FR" sz="1600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_pion</a:t>
            </a:r>
            <a:r>
              <a:rPr lang="fr-FR" sz="16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* </a:t>
            </a:r>
            <a:r>
              <a:rPr lang="fr-F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pion </a:t>
            </a:r>
            <a:endParaRPr lang="fr-FR" sz="16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1907704" y="2561482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 smtClean="0"/>
              <a:t>S_case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611188" y="1412776"/>
            <a:ext cx="763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5"/>
              </a:buBlip>
            </a:pPr>
            <a:r>
              <a:rPr lang="fr-F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Structures de données</a:t>
            </a:r>
            <a:endParaRPr lang="fr-FR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0" y="6488246"/>
            <a:ext cx="956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8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538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99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Imag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6311380"/>
            <a:ext cx="1907704" cy="546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AE0202" mc:Ignorable="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 smtClean="0"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JUICE Bold" pitchFamily="2" charset="0"/>
              </a:rPr>
              <a:t>ANALYSE &amp; CONCEPTION</a:t>
            </a:r>
            <a:endParaRPr lang="fr-FR" sz="4400" dirty="0"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000000" mc:Ignorable="">
                    <a:alpha val="43137"/>
                  </a:srgbClr>
                </a:outerShdw>
              </a:effectLst>
              <a:latin typeface="JUICE Bold" pitchFamily="2" charset="0"/>
            </a:endParaRPr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279322"/>
              </p:ext>
            </p:extLst>
          </p:nvPr>
        </p:nvGraphicFramePr>
        <p:xfrm>
          <a:off x="617856" y="3196650"/>
          <a:ext cx="3173040" cy="2857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840"/>
                <a:gridCol w="528840"/>
                <a:gridCol w="528840"/>
                <a:gridCol w="528840"/>
                <a:gridCol w="528840"/>
                <a:gridCol w="528840"/>
              </a:tblGrid>
              <a:tr h="476253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476253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6253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4"/>
                      <a:srcRect/>
                      <a:stretch>
                        <a:fillRect l="-23000" t="-23000" r="-2000"/>
                      </a:stretch>
                    </a:blipFill>
                  </a:tcPr>
                </a:tc>
              </a:tr>
              <a:tr h="476253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6253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6253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stretch>
                        <a:fillRect l="-23000" t="-23000" r="-2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Rectangle à coins arrondis 9"/>
          <p:cNvSpPr/>
          <p:nvPr/>
        </p:nvSpPr>
        <p:spPr>
          <a:xfrm>
            <a:off x="4308333" y="5640459"/>
            <a:ext cx="2021861" cy="797242"/>
          </a:xfrm>
          <a:prstGeom prst="roundRect">
            <a:avLst/>
          </a:prstGeom>
          <a:solidFill>
            <a:schemeClr val="accent6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bg1"/>
                </a:solidFill>
              </a:rPr>
              <a:t>@476</a:t>
            </a:r>
          </a:p>
          <a:p>
            <a:r>
              <a:rPr lang="fr-FR" sz="1100" dirty="0" err="1" smtClean="0">
                <a:solidFill>
                  <a:schemeClr val="tx1"/>
                </a:solidFill>
              </a:rPr>
              <a:t>type_pion</a:t>
            </a:r>
            <a:r>
              <a:rPr lang="fr-FR" sz="1100" dirty="0" smtClean="0">
                <a:solidFill>
                  <a:schemeClr val="tx1"/>
                </a:solidFill>
              </a:rPr>
              <a:t>, niveau, vitesse, pos, </a:t>
            </a:r>
            <a:r>
              <a:rPr lang="fr-FR" sz="1100" dirty="0" err="1" smtClean="0">
                <a:solidFill>
                  <a:schemeClr val="tx1"/>
                </a:solidFill>
              </a:rPr>
              <a:t>suiv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6703766" y="3115323"/>
            <a:ext cx="2021861" cy="795833"/>
          </a:xfrm>
          <a:prstGeom prst="roundRect">
            <a:avLst/>
          </a:prstGeom>
          <a:solidFill>
            <a:schemeClr val="accent1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bg1"/>
                </a:solidFill>
              </a:rPr>
              <a:t>@26</a:t>
            </a:r>
          </a:p>
          <a:p>
            <a:r>
              <a:rPr lang="fr-FR" sz="1200" dirty="0" err="1" smtClean="0">
                <a:solidFill>
                  <a:schemeClr val="tx1"/>
                </a:solidFill>
              </a:rPr>
              <a:t>type_pion</a:t>
            </a:r>
            <a:r>
              <a:rPr lang="fr-FR" sz="1200" dirty="0" smtClean="0">
                <a:solidFill>
                  <a:schemeClr val="tx1"/>
                </a:solidFill>
              </a:rPr>
              <a:t>, niveau, vitesse, pos, </a:t>
            </a:r>
            <a:r>
              <a:rPr lang="fr-FR" sz="1200" dirty="0" err="1" smtClean="0">
                <a:solidFill>
                  <a:schemeClr val="tx1"/>
                </a:solidFill>
              </a:rPr>
              <a:t>suiv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6703766" y="4257444"/>
            <a:ext cx="2032231" cy="807103"/>
          </a:xfrm>
          <a:prstGeom prst="roundRect">
            <a:avLst/>
          </a:prstGeom>
          <a:solidFill>
            <a:schemeClr val="accent1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bg1"/>
                </a:solidFill>
              </a:rPr>
              <a:t>@327</a:t>
            </a:r>
          </a:p>
          <a:p>
            <a:r>
              <a:rPr lang="fr-FR" sz="1200" dirty="0" err="1" smtClean="0">
                <a:solidFill>
                  <a:schemeClr val="tx1"/>
                </a:solidFill>
              </a:rPr>
              <a:t>type_pion</a:t>
            </a:r>
            <a:r>
              <a:rPr lang="fr-FR" sz="1200" dirty="0" smtClean="0">
                <a:solidFill>
                  <a:schemeClr val="tx1"/>
                </a:solidFill>
              </a:rPr>
              <a:t>, niveau, vitesse, pos, </a:t>
            </a:r>
            <a:r>
              <a:rPr lang="fr-FR" sz="1200" dirty="0" err="1" smtClean="0">
                <a:solidFill>
                  <a:schemeClr val="tx1"/>
                </a:solidFill>
              </a:rPr>
              <a:t>suiv</a:t>
            </a:r>
            <a:endParaRPr lang="fr-FR" sz="1200" dirty="0">
              <a:solidFill>
                <a:schemeClr val="tx1"/>
              </a:solidFill>
            </a:endParaRPr>
          </a:p>
        </p:txBody>
      </p:sp>
      <p:cxnSp>
        <p:nvCxnSpPr>
          <p:cNvPr id="14" name="Connecteur droit avec flèche 13"/>
          <p:cNvCxnSpPr>
            <a:stCxn id="12" idx="2"/>
            <a:endCxn id="13" idx="0"/>
          </p:cNvCxnSpPr>
          <p:nvPr/>
        </p:nvCxnSpPr>
        <p:spPr>
          <a:xfrm>
            <a:off x="7714697" y="3911156"/>
            <a:ext cx="5185" cy="346288"/>
          </a:xfrm>
          <a:prstGeom prst="straightConnector1">
            <a:avLst/>
          </a:prstGeom>
          <a:ln w="15875">
            <a:solidFill>
              <a:schemeClr val="tx1"/>
            </a:solidFill>
            <a:headEnd type="oval" w="sm" len="sm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extrusionH="76200">
            <a:bevelB w="0" h="0"/>
            <a:extrusionClr>
              <a:schemeClr val="bg1"/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èche courbée vers le bas 14"/>
          <p:cNvSpPr/>
          <p:nvPr/>
        </p:nvSpPr>
        <p:spPr>
          <a:xfrm rot="21049484">
            <a:off x="1329355" y="2819191"/>
            <a:ext cx="2899502" cy="418074"/>
          </a:xfrm>
          <a:prstGeom prst="curvedDownArrow">
            <a:avLst>
              <a:gd name="adj1" fmla="val 15957"/>
              <a:gd name="adj2" fmla="val 53804"/>
              <a:gd name="adj3" fmla="val 39960"/>
            </a:avLst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6" name="Flèche courbée vers le bas 15"/>
          <p:cNvSpPr/>
          <p:nvPr/>
        </p:nvSpPr>
        <p:spPr>
          <a:xfrm rot="21344389" flipV="1">
            <a:off x="886197" y="4614449"/>
            <a:ext cx="5948090" cy="420530"/>
          </a:xfrm>
          <a:prstGeom prst="curvedDownArrow">
            <a:avLst>
              <a:gd name="adj1" fmla="val 33460"/>
              <a:gd name="adj2" fmla="val 64169"/>
              <a:gd name="adj3" fmla="val 22484"/>
            </a:avLst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7" name="Flèche courbée vers le bas 16"/>
          <p:cNvSpPr/>
          <p:nvPr/>
        </p:nvSpPr>
        <p:spPr>
          <a:xfrm rot="21344389" flipV="1">
            <a:off x="3442654" y="3243452"/>
            <a:ext cx="3461169" cy="310693"/>
          </a:xfrm>
          <a:prstGeom prst="curvedDownArrow">
            <a:avLst>
              <a:gd name="adj1" fmla="val 51936"/>
              <a:gd name="adj2" fmla="val 97331"/>
              <a:gd name="adj3" fmla="val 36854"/>
            </a:avLst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8" name="Flèche courbée vers le bas 17"/>
          <p:cNvSpPr/>
          <p:nvPr/>
        </p:nvSpPr>
        <p:spPr>
          <a:xfrm>
            <a:off x="2912728" y="5477707"/>
            <a:ext cx="1398767" cy="249302"/>
          </a:xfrm>
          <a:prstGeom prst="curvedDownArrow">
            <a:avLst>
              <a:gd name="adj1" fmla="val 15957"/>
              <a:gd name="adj2" fmla="val 53804"/>
              <a:gd name="adj3" fmla="val 39960"/>
            </a:avLst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9" name="Flèche courbée vers le bas 18"/>
          <p:cNvSpPr/>
          <p:nvPr/>
        </p:nvSpPr>
        <p:spPr>
          <a:xfrm rot="21424084">
            <a:off x="1846750" y="4328784"/>
            <a:ext cx="2456034" cy="403437"/>
          </a:xfrm>
          <a:prstGeom prst="curvedDownArrow">
            <a:avLst>
              <a:gd name="adj1" fmla="val 15957"/>
              <a:gd name="adj2" fmla="val 53804"/>
              <a:gd name="adj3" fmla="val 39960"/>
            </a:avLst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headEnd type="none" w="lg" len="me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0" name="Rectangle à coins arrondis 19"/>
          <p:cNvSpPr/>
          <p:nvPr/>
        </p:nvSpPr>
        <p:spPr>
          <a:xfrm>
            <a:off x="4177849" y="2895531"/>
            <a:ext cx="2165877" cy="1468701"/>
          </a:xfrm>
          <a:prstGeom prst="roundRect">
            <a:avLst/>
          </a:prstGeom>
          <a:solidFill>
            <a:schemeClr val="accent6">
              <a:alpha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@10</a:t>
            </a:r>
            <a:endParaRPr lang="fr-FR" sz="1200" b="1" dirty="0" smtClean="0">
              <a:solidFill>
                <a:schemeClr val="bg1"/>
              </a:solidFill>
            </a:endParaRPr>
          </a:p>
          <a:p>
            <a:r>
              <a:rPr lang="fr-FR" sz="1400" dirty="0" err="1" smtClean="0">
                <a:solidFill>
                  <a:schemeClr val="bg1"/>
                </a:solidFill>
              </a:rPr>
              <a:t>int</a:t>
            </a:r>
            <a:r>
              <a:rPr lang="fr-FR" sz="1400" dirty="0" smtClean="0">
                <a:solidFill>
                  <a:schemeClr val="tx1"/>
                </a:solidFill>
              </a:rPr>
              <a:t> </a:t>
            </a:r>
            <a:r>
              <a:rPr lang="fr-FR" sz="1400" dirty="0" err="1" smtClean="0">
                <a:solidFill>
                  <a:schemeClr val="tx1"/>
                </a:solidFill>
              </a:rPr>
              <a:t>type_pion</a:t>
            </a:r>
            <a:r>
              <a:rPr lang="fr-FR" sz="1400" dirty="0" smtClean="0">
                <a:solidFill>
                  <a:schemeClr val="tx1"/>
                </a:solidFill>
              </a:rPr>
              <a:t> = GLOBULE</a:t>
            </a:r>
          </a:p>
          <a:p>
            <a:r>
              <a:rPr lang="fr-FR" sz="1400" dirty="0" err="1" smtClean="0">
                <a:solidFill>
                  <a:schemeClr val="bg1"/>
                </a:solidFill>
              </a:rPr>
              <a:t>int</a:t>
            </a:r>
            <a:r>
              <a:rPr lang="fr-FR" sz="1400" dirty="0" smtClean="0">
                <a:solidFill>
                  <a:schemeClr val="tx1"/>
                </a:solidFill>
              </a:rPr>
              <a:t> niveau = 3</a:t>
            </a:r>
          </a:p>
          <a:p>
            <a:r>
              <a:rPr lang="fr-FR" sz="1400" dirty="0" err="1" smtClean="0">
                <a:solidFill>
                  <a:schemeClr val="bg1"/>
                </a:solidFill>
              </a:rPr>
              <a:t>int</a:t>
            </a:r>
            <a:r>
              <a:rPr lang="fr-FR" sz="1400" dirty="0" smtClean="0">
                <a:solidFill>
                  <a:schemeClr val="tx1"/>
                </a:solidFill>
              </a:rPr>
              <a:t> vitesse = 4</a:t>
            </a:r>
          </a:p>
          <a:p>
            <a:r>
              <a:rPr lang="fr-FR" sz="1400" dirty="0" err="1" smtClean="0">
                <a:solidFill>
                  <a:schemeClr val="bg1"/>
                </a:solidFill>
              </a:rPr>
              <a:t>coord</a:t>
            </a:r>
            <a:r>
              <a:rPr lang="fr-FR" sz="1400" dirty="0" smtClean="0">
                <a:solidFill>
                  <a:schemeClr val="tx1"/>
                </a:solidFill>
              </a:rPr>
              <a:t> pos = (x</a:t>
            </a:r>
            <a:r>
              <a:rPr lang="fr-FR" sz="1400" baseline="-25000" dirty="0" smtClean="0">
                <a:solidFill>
                  <a:schemeClr val="tx1"/>
                </a:solidFill>
              </a:rPr>
              <a:t>1</a:t>
            </a:r>
            <a:r>
              <a:rPr lang="fr-FR" sz="1400" dirty="0" smtClean="0">
                <a:solidFill>
                  <a:schemeClr val="tx1"/>
                </a:solidFill>
              </a:rPr>
              <a:t>; y</a:t>
            </a:r>
            <a:r>
              <a:rPr lang="fr-FR" sz="1400" baseline="-25000" dirty="0" smtClean="0">
                <a:solidFill>
                  <a:schemeClr val="tx1"/>
                </a:solidFill>
              </a:rPr>
              <a:t>1</a:t>
            </a:r>
            <a:r>
              <a:rPr lang="fr-FR" sz="1400" dirty="0" smtClean="0">
                <a:solidFill>
                  <a:schemeClr val="tx1"/>
                </a:solidFill>
              </a:rPr>
              <a:t>)</a:t>
            </a:r>
          </a:p>
          <a:p>
            <a:r>
              <a:rPr lang="fr-FR" sz="1400" dirty="0" err="1" smtClean="0">
                <a:solidFill>
                  <a:schemeClr val="bg1"/>
                </a:solidFill>
              </a:rPr>
              <a:t>s_pion</a:t>
            </a:r>
            <a:r>
              <a:rPr lang="fr-FR" sz="1400" dirty="0" smtClean="0">
                <a:solidFill>
                  <a:schemeClr val="bg1"/>
                </a:solidFill>
              </a:rPr>
              <a:t>* </a:t>
            </a:r>
            <a:r>
              <a:rPr lang="fr-FR" sz="1400" dirty="0" err="1" smtClean="0">
                <a:solidFill>
                  <a:schemeClr val="tx1"/>
                </a:solidFill>
              </a:rPr>
              <a:t>suiv</a:t>
            </a:r>
            <a:r>
              <a:rPr lang="fr-FR" sz="1400" dirty="0" smtClean="0">
                <a:solidFill>
                  <a:schemeClr val="tx1"/>
                </a:solidFill>
              </a:rPr>
              <a:t> = 212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21" name="Rectangle à coins arrondis 20"/>
          <p:cNvSpPr/>
          <p:nvPr/>
        </p:nvSpPr>
        <p:spPr>
          <a:xfrm>
            <a:off x="4300661" y="4568564"/>
            <a:ext cx="2021861" cy="787552"/>
          </a:xfrm>
          <a:prstGeom prst="roundRect">
            <a:avLst/>
          </a:prstGeom>
          <a:solidFill>
            <a:schemeClr val="accent6">
              <a:alpha val="95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bg1"/>
                </a:solidFill>
              </a:rPr>
              <a:t>@212</a:t>
            </a:r>
          </a:p>
          <a:p>
            <a:r>
              <a:rPr lang="fr-FR" sz="1100" dirty="0" err="1" smtClean="0">
                <a:solidFill>
                  <a:schemeClr val="tx1"/>
                </a:solidFill>
              </a:rPr>
              <a:t>type_pion</a:t>
            </a:r>
            <a:r>
              <a:rPr lang="fr-FR" sz="1100" dirty="0" smtClean="0">
                <a:solidFill>
                  <a:schemeClr val="tx1"/>
                </a:solidFill>
              </a:rPr>
              <a:t>, niveau, vitesse, pos, </a:t>
            </a:r>
            <a:r>
              <a:rPr lang="fr-FR" sz="1100" dirty="0" err="1" smtClean="0">
                <a:solidFill>
                  <a:schemeClr val="tx1"/>
                </a:solidFill>
              </a:rPr>
              <a:t>suiv</a:t>
            </a:r>
            <a:endParaRPr lang="fr-FR" sz="1100" dirty="0" smtClean="0">
              <a:solidFill>
                <a:schemeClr val="tx1"/>
              </a:solidFill>
            </a:endParaRPr>
          </a:p>
          <a:p>
            <a:pPr algn="ctr"/>
            <a:endParaRPr lang="fr-FR" sz="12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22" name="Tableau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478584"/>
              </p:ext>
            </p:extLst>
          </p:nvPr>
        </p:nvGraphicFramePr>
        <p:xfrm>
          <a:off x="3657792" y="1821703"/>
          <a:ext cx="3962400" cy="514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800"/>
                <a:gridCol w="1320800"/>
                <a:gridCol w="1320800"/>
              </a:tblGrid>
              <a:tr h="514856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xmlns:mc="http://schemas.openxmlformats.org/markup-compatibility/2006" xmlns:a14="http://schemas.microsoft.com/office/drawing/2010/main" val="000000" mc:Ignorable="">
                                <a:alpha val="43137"/>
                              </a:srgbClr>
                            </a:outerShdw>
                          </a:effectLst>
                        </a:rPr>
                        <a:t>@10</a:t>
                      </a:r>
                      <a:endParaRPr lang="fr-FR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xmlns:mc="http://schemas.openxmlformats.org/markup-compatibility/2006" xmlns:a14="http://schemas.microsoft.com/office/drawing/2010/main" val="000000" mc:Ignorable="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xmlns:mc="http://schemas.openxmlformats.org/markup-compatibility/2006" xmlns:a14="http://schemas.microsoft.com/office/drawing/2010/main" val="92D050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xmlns:mc="http://schemas.openxmlformats.org/markup-compatibility/2006" xmlns:a14="http://schemas.microsoft.com/office/drawing/2010/main" val="000000" mc:Ignorable="">
                                <a:alpha val="43137"/>
                              </a:srgbClr>
                            </a:outerShdw>
                          </a:effectLst>
                        </a:rPr>
                        <a:t>@26</a:t>
                      </a:r>
                      <a:endParaRPr lang="fr-FR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xmlns:mc="http://schemas.openxmlformats.org/markup-compatibility/2006" xmlns:a14="http://schemas.microsoft.com/office/drawing/2010/main" val="000000" mc:Ignorable="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xmlns:mc="http://schemas.openxmlformats.org/markup-compatibility/2006" xmlns:a14="http://schemas.microsoft.com/office/drawing/2010/main" val="92D050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xmlns:mc="http://schemas.openxmlformats.org/markup-compatibility/2006" xmlns:a14="http://schemas.microsoft.com/office/drawing/2010/main" val="000000" mc:Ignorable="">
                                <a:alpha val="43137"/>
                              </a:srgbClr>
                            </a:outerShdw>
                          </a:effectLst>
                        </a:rPr>
                        <a:t>@38</a:t>
                      </a:r>
                      <a:endParaRPr lang="fr-FR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xmlns:mc="http://schemas.openxmlformats.org/markup-compatibility/2006" xmlns:a14="http://schemas.microsoft.com/office/drawing/2010/main" val="000000" mc:Ignorable="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xmlns:mc="http://schemas.openxmlformats.org/markup-compatibility/2006" xmlns:a14="http://schemas.microsoft.com/office/drawing/2010/main" val="92D050" mc:Ignorable=""/>
                    </a:solidFill>
                  </a:tcPr>
                </a:tc>
              </a:tr>
            </a:tbl>
          </a:graphicData>
        </a:graphic>
      </p:graphicFrame>
      <p:sp>
        <p:nvSpPr>
          <p:cNvPr id="23" name="ZoneTexte 22"/>
          <p:cNvSpPr txBox="1"/>
          <p:nvPr/>
        </p:nvSpPr>
        <p:spPr>
          <a:xfrm>
            <a:off x="3374179" y="1410748"/>
            <a:ext cx="410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</a:rPr>
              <a:t>GLOBULE              VIRUS                 GR</a:t>
            </a:r>
            <a:endParaRPr lang="fr-FR" dirty="0"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000000" mc:Ignorable="">
                    <a:alpha val="43137"/>
                  </a:srgbClr>
                </a:outerShdw>
              </a:effectLst>
            </a:endParaRPr>
          </a:p>
        </p:txBody>
      </p:sp>
      <p:cxnSp>
        <p:nvCxnSpPr>
          <p:cNvPr id="24" name="Connecteur droit avec flèche 23"/>
          <p:cNvCxnSpPr/>
          <p:nvPr/>
        </p:nvCxnSpPr>
        <p:spPr>
          <a:xfrm>
            <a:off x="4408812" y="2319468"/>
            <a:ext cx="566762" cy="576064"/>
          </a:xfrm>
          <a:prstGeom prst="straightConnector1">
            <a:avLst/>
          </a:prstGeom>
          <a:ln w="3492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flipH="1">
            <a:off x="5259067" y="4321646"/>
            <a:ext cx="1720" cy="285752"/>
          </a:xfrm>
          <a:prstGeom prst="straightConnector1">
            <a:avLst/>
          </a:prstGeom>
          <a:ln w="15875">
            <a:solidFill>
              <a:schemeClr val="tx1"/>
            </a:solidFill>
            <a:headEnd type="oval" w="sm" len="sm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extrusionH="76200">
            <a:bevelB w="0" h="0"/>
            <a:extrusionClr>
              <a:schemeClr val="bg1"/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 flipH="1">
            <a:off x="5271234" y="5356116"/>
            <a:ext cx="1720" cy="285752"/>
          </a:xfrm>
          <a:prstGeom prst="straightConnector1">
            <a:avLst/>
          </a:prstGeom>
          <a:ln w="15875">
            <a:solidFill>
              <a:schemeClr val="tx1"/>
            </a:solidFill>
            <a:headEnd type="oval" w="sm" len="sm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extrusionH="76200">
            <a:bevelB w="0" h="0"/>
            <a:extrusionClr>
              <a:schemeClr val="bg1"/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>
            <a:off x="5275059" y="6437701"/>
            <a:ext cx="0" cy="142876"/>
          </a:xfrm>
          <a:prstGeom prst="straightConnector1">
            <a:avLst/>
          </a:prstGeom>
          <a:ln w="15875">
            <a:solidFill>
              <a:schemeClr val="tx1"/>
            </a:solidFill>
            <a:headEnd type="oval" w="sm" len="sm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extrusionH="76200">
            <a:bevelB w="0" h="0"/>
            <a:extrusionClr>
              <a:schemeClr val="bg1"/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4623162" y="6509139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NULL</a:t>
            </a:r>
            <a:endParaRPr lang="fr-FR" sz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29" name="Connecteur droit avec flèche 28"/>
          <p:cNvCxnSpPr/>
          <p:nvPr/>
        </p:nvCxnSpPr>
        <p:spPr>
          <a:xfrm>
            <a:off x="5755760" y="2302663"/>
            <a:ext cx="1812102" cy="725565"/>
          </a:xfrm>
          <a:prstGeom prst="straightConnector1">
            <a:avLst/>
          </a:prstGeom>
          <a:ln w="3492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>
            <a:off x="7063806" y="2302662"/>
            <a:ext cx="1828674" cy="478266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7071810" y="5365528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NULL</a:t>
            </a:r>
            <a:endParaRPr lang="fr-FR" sz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32" name="Connecteur droit avec flèche 31"/>
          <p:cNvCxnSpPr/>
          <p:nvPr/>
        </p:nvCxnSpPr>
        <p:spPr>
          <a:xfrm flipH="1">
            <a:off x="7722372" y="5079776"/>
            <a:ext cx="1720" cy="285752"/>
          </a:xfrm>
          <a:prstGeom prst="straightConnector1">
            <a:avLst/>
          </a:prstGeom>
          <a:ln w="15875">
            <a:solidFill>
              <a:schemeClr val="tx1"/>
            </a:solidFill>
            <a:headEnd type="oval" w="sm" len="sm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extrusionH="76200">
            <a:bevelB w="0" h="0"/>
            <a:extrusionClr>
              <a:schemeClr val="bg1"/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943127" y="1856062"/>
            <a:ext cx="262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rgbClr xmlns:mc="http://schemas.openxmlformats.org/markup-compatibility/2006" xmlns:a14="http://schemas.microsoft.com/office/drawing/2010/main" val="92D050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S_pion</a:t>
            </a:r>
            <a:r>
              <a:rPr lang="fr-FR" dirty="0" smtClean="0">
                <a:solidFill>
                  <a:srgbClr xmlns:mc="http://schemas.openxmlformats.org/markup-compatibility/2006" xmlns:a14="http://schemas.microsoft.com/office/drawing/2010/main" val="92D050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* </a:t>
            </a:r>
            <a:r>
              <a:rPr lang="fr-FR" dirty="0" err="1" smtClean="0">
                <a:solidFill>
                  <a:srgbClr xmlns:mc="http://schemas.openxmlformats.org/markup-compatibility/2006" xmlns:a14="http://schemas.microsoft.com/office/drawing/2010/main" val="92D050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tab_listes</a:t>
            </a:r>
            <a:r>
              <a:rPr lang="fr-FR" dirty="0" smtClean="0">
                <a:solidFill>
                  <a:srgbClr xmlns:mc="http://schemas.openxmlformats.org/markup-compatibility/2006" xmlns:a14="http://schemas.microsoft.com/office/drawing/2010/main" val="92D050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[ ]</a:t>
            </a:r>
            <a:endParaRPr lang="fr-FR" dirty="0">
              <a:solidFill>
                <a:srgbClr xmlns:mc="http://schemas.openxmlformats.org/markup-compatibility/2006" xmlns:a14="http://schemas.microsoft.com/office/drawing/2010/main" val="92D050" mc:Ignorable=""/>
              </a:solidFill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000000" mc:Ignorable="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0" y="6488246"/>
            <a:ext cx="956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364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99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5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3" grpId="0"/>
      <p:bldP spid="28" grpId="0"/>
      <p:bldP spid="31" grpId="0"/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à coins arrondis 39"/>
          <p:cNvSpPr/>
          <p:nvPr/>
        </p:nvSpPr>
        <p:spPr>
          <a:xfrm>
            <a:off x="4887509" y="3688436"/>
            <a:ext cx="964413" cy="30609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8" name="Imag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6311380"/>
            <a:ext cx="1907704" cy="546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AE0202" mc:Ignorable="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400" dirty="0">
              <a:latin typeface="JUICE Bold" pitchFamily="2" charset="0"/>
            </a:endParaRPr>
          </a:p>
        </p:txBody>
      </p:sp>
      <p:sp>
        <p:nvSpPr>
          <p:cNvPr id="4" name="Flèche droite 3"/>
          <p:cNvSpPr/>
          <p:nvPr/>
        </p:nvSpPr>
        <p:spPr>
          <a:xfrm rot="17568989">
            <a:off x="4241849" y="4295791"/>
            <a:ext cx="913346" cy="37080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1135829" y="4121172"/>
            <a:ext cx="2286016" cy="64294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 rot="2256297">
            <a:off x="3145949" y="4620478"/>
            <a:ext cx="804152" cy="30609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3850474" y="3687626"/>
            <a:ext cx="1107306" cy="30609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 rot="3676771">
            <a:off x="5490342" y="3965651"/>
            <a:ext cx="804152" cy="30609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3707597" y="4835552"/>
            <a:ext cx="928694" cy="30609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4886323" y="4835552"/>
            <a:ext cx="750099" cy="30609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5850737" y="4049734"/>
            <a:ext cx="2928958" cy="7143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orme libre 12"/>
          <p:cNvSpPr/>
          <p:nvPr/>
        </p:nvSpPr>
        <p:spPr>
          <a:xfrm>
            <a:off x="3336128" y="4404542"/>
            <a:ext cx="154781" cy="197644"/>
          </a:xfrm>
          <a:custGeom>
            <a:avLst/>
            <a:gdLst>
              <a:gd name="connsiteX0" fmla="*/ 80963 w 154781"/>
              <a:gd name="connsiteY0" fmla="*/ 0 h 197644"/>
              <a:gd name="connsiteX1" fmla="*/ 90488 w 154781"/>
              <a:gd name="connsiteY1" fmla="*/ 50007 h 197644"/>
              <a:gd name="connsiteX2" fmla="*/ 102394 w 154781"/>
              <a:gd name="connsiteY2" fmla="*/ 80963 h 197644"/>
              <a:gd name="connsiteX3" fmla="*/ 116681 w 154781"/>
              <a:gd name="connsiteY3" fmla="*/ 104775 h 197644"/>
              <a:gd name="connsiteX4" fmla="*/ 154781 w 154781"/>
              <a:gd name="connsiteY4" fmla="*/ 135732 h 197644"/>
              <a:gd name="connsiteX5" fmla="*/ 102394 w 154781"/>
              <a:gd name="connsiteY5" fmla="*/ 197644 h 197644"/>
              <a:gd name="connsiteX6" fmla="*/ 0 w 154781"/>
              <a:gd name="connsiteY6" fmla="*/ 161925 h 197644"/>
              <a:gd name="connsiteX7" fmla="*/ 28575 w 154781"/>
              <a:gd name="connsiteY7" fmla="*/ 59532 h 197644"/>
              <a:gd name="connsiteX8" fmla="*/ 80963 w 154781"/>
              <a:gd name="connsiteY8" fmla="*/ 0 h 197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4781" h="197644">
                <a:moveTo>
                  <a:pt x="80963" y="0"/>
                </a:moveTo>
                <a:lnTo>
                  <a:pt x="90488" y="50007"/>
                </a:lnTo>
                <a:lnTo>
                  <a:pt x="102394" y="80963"/>
                </a:lnTo>
                <a:lnTo>
                  <a:pt x="116681" y="104775"/>
                </a:lnTo>
                <a:lnTo>
                  <a:pt x="154781" y="135732"/>
                </a:lnTo>
                <a:lnTo>
                  <a:pt x="102394" y="197644"/>
                </a:lnTo>
                <a:lnTo>
                  <a:pt x="0" y="161925"/>
                </a:lnTo>
                <a:lnTo>
                  <a:pt x="28575" y="59532"/>
                </a:lnTo>
                <a:lnTo>
                  <a:pt x="80963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orme libre 13"/>
          <p:cNvSpPr/>
          <p:nvPr/>
        </p:nvSpPr>
        <p:spPr>
          <a:xfrm>
            <a:off x="3178966" y="4704580"/>
            <a:ext cx="235743" cy="152400"/>
          </a:xfrm>
          <a:custGeom>
            <a:avLst/>
            <a:gdLst>
              <a:gd name="connsiteX0" fmla="*/ 0 w 235743"/>
              <a:gd name="connsiteY0" fmla="*/ 54769 h 152400"/>
              <a:gd name="connsiteX1" fmla="*/ 73818 w 235743"/>
              <a:gd name="connsiteY1" fmla="*/ 57150 h 152400"/>
              <a:gd name="connsiteX2" fmla="*/ 111918 w 235743"/>
              <a:gd name="connsiteY2" fmla="*/ 69056 h 152400"/>
              <a:gd name="connsiteX3" fmla="*/ 145256 w 235743"/>
              <a:gd name="connsiteY3" fmla="*/ 90487 h 152400"/>
              <a:gd name="connsiteX4" fmla="*/ 235743 w 235743"/>
              <a:gd name="connsiteY4" fmla="*/ 152400 h 152400"/>
              <a:gd name="connsiteX5" fmla="*/ 164306 w 235743"/>
              <a:gd name="connsiteY5" fmla="*/ 0 h 152400"/>
              <a:gd name="connsiteX6" fmla="*/ 0 w 235743"/>
              <a:gd name="connsiteY6" fmla="*/ 54769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5743" h="152400">
                <a:moveTo>
                  <a:pt x="0" y="54769"/>
                </a:moveTo>
                <a:lnTo>
                  <a:pt x="73818" y="57150"/>
                </a:lnTo>
                <a:lnTo>
                  <a:pt x="111918" y="69056"/>
                </a:lnTo>
                <a:lnTo>
                  <a:pt x="145256" y="90487"/>
                </a:lnTo>
                <a:lnTo>
                  <a:pt x="235743" y="152400"/>
                </a:lnTo>
                <a:lnTo>
                  <a:pt x="164306" y="0"/>
                </a:lnTo>
                <a:lnTo>
                  <a:pt x="0" y="54769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orme libre 14"/>
          <p:cNvSpPr/>
          <p:nvPr/>
        </p:nvSpPr>
        <p:spPr>
          <a:xfrm>
            <a:off x="3807616" y="4783161"/>
            <a:ext cx="242887" cy="80963"/>
          </a:xfrm>
          <a:custGeom>
            <a:avLst/>
            <a:gdLst>
              <a:gd name="connsiteX0" fmla="*/ 0 w 242887"/>
              <a:gd name="connsiteY0" fmla="*/ 0 h 80963"/>
              <a:gd name="connsiteX1" fmla="*/ 57150 w 242887"/>
              <a:gd name="connsiteY1" fmla="*/ 35719 h 80963"/>
              <a:gd name="connsiteX2" fmla="*/ 83343 w 242887"/>
              <a:gd name="connsiteY2" fmla="*/ 42863 h 80963"/>
              <a:gd name="connsiteX3" fmla="*/ 135731 w 242887"/>
              <a:gd name="connsiteY3" fmla="*/ 50006 h 80963"/>
              <a:gd name="connsiteX4" fmla="*/ 242887 w 242887"/>
              <a:gd name="connsiteY4" fmla="*/ 64294 h 80963"/>
              <a:gd name="connsiteX5" fmla="*/ 45243 w 242887"/>
              <a:gd name="connsiteY5" fmla="*/ 80963 h 80963"/>
              <a:gd name="connsiteX6" fmla="*/ 0 w 242887"/>
              <a:gd name="connsiteY6" fmla="*/ 0 h 80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2887" h="80963">
                <a:moveTo>
                  <a:pt x="0" y="0"/>
                </a:moveTo>
                <a:lnTo>
                  <a:pt x="57150" y="35719"/>
                </a:lnTo>
                <a:lnTo>
                  <a:pt x="83343" y="42863"/>
                </a:lnTo>
                <a:lnTo>
                  <a:pt x="135731" y="50006"/>
                </a:lnTo>
                <a:lnTo>
                  <a:pt x="242887" y="64294"/>
                </a:lnTo>
                <a:lnTo>
                  <a:pt x="45243" y="8096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orme libre 15"/>
          <p:cNvSpPr/>
          <p:nvPr/>
        </p:nvSpPr>
        <p:spPr>
          <a:xfrm>
            <a:off x="4257672" y="4745061"/>
            <a:ext cx="235744" cy="119063"/>
          </a:xfrm>
          <a:custGeom>
            <a:avLst/>
            <a:gdLst>
              <a:gd name="connsiteX0" fmla="*/ 235744 w 235744"/>
              <a:gd name="connsiteY0" fmla="*/ 0 h 119063"/>
              <a:gd name="connsiteX1" fmla="*/ 197644 w 235744"/>
              <a:gd name="connsiteY1" fmla="*/ 50006 h 119063"/>
              <a:gd name="connsiteX2" fmla="*/ 176212 w 235744"/>
              <a:gd name="connsiteY2" fmla="*/ 64294 h 119063"/>
              <a:gd name="connsiteX3" fmla="*/ 145256 w 235744"/>
              <a:gd name="connsiteY3" fmla="*/ 76200 h 119063"/>
              <a:gd name="connsiteX4" fmla="*/ 116681 w 235744"/>
              <a:gd name="connsiteY4" fmla="*/ 80963 h 119063"/>
              <a:gd name="connsiteX5" fmla="*/ 69056 w 235744"/>
              <a:gd name="connsiteY5" fmla="*/ 88106 h 119063"/>
              <a:gd name="connsiteX6" fmla="*/ 0 w 235744"/>
              <a:gd name="connsiteY6" fmla="*/ 95250 h 119063"/>
              <a:gd name="connsiteX7" fmla="*/ 209550 w 235744"/>
              <a:gd name="connsiteY7" fmla="*/ 119063 h 119063"/>
              <a:gd name="connsiteX8" fmla="*/ 235744 w 235744"/>
              <a:gd name="connsiteY8" fmla="*/ 0 h 119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744" h="119063">
                <a:moveTo>
                  <a:pt x="235744" y="0"/>
                </a:moveTo>
                <a:lnTo>
                  <a:pt x="197644" y="50006"/>
                </a:lnTo>
                <a:lnTo>
                  <a:pt x="176212" y="64294"/>
                </a:lnTo>
                <a:lnTo>
                  <a:pt x="145256" y="76200"/>
                </a:lnTo>
                <a:lnTo>
                  <a:pt x="116681" y="80963"/>
                </a:lnTo>
                <a:lnTo>
                  <a:pt x="69056" y="88106"/>
                </a:lnTo>
                <a:lnTo>
                  <a:pt x="0" y="95250"/>
                </a:lnTo>
                <a:lnTo>
                  <a:pt x="209550" y="119063"/>
                </a:lnTo>
                <a:lnTo>
                  <a:pt x="235744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orme libre 16"/>
          <p:cNvSpPr/>
          <p:nvPr/>
        </p:nvSpPr>
        <p:spPr>
          <a:xfrm>
            <a:off x="4605334" y="4811736"/>
            <a:ext cx="47625" cy="121444"/>
          </a:xfrm>
          <a:custGeom>
            <a:avLst/>
            <a:gdLst>
              <a:gd name="connsiteX0" fmla="*/ 47625 w 47625"/>
              <a:gd name="connsiteY0" fmla="*/ 0 h 121444"/>
              <a:gd name="connsiteX1" fmla="*/ 35719 w 47625"/>
              <a:gd name="connsiteY1" fmla="*/ 52388 h 121444"/>
              <a:gd name="connsiteX2" fmla="*/ 33338 w 47625"/>
              <a:gd name="connsiteY2" fmla="*/ 71438 h 121444"/>
              <a:gd name="connsiteX3" fmla="*/ 26194 w 47625"/>
              <a:gd name="connsiteY3" fmla="*/ 121444 h 121444"/>
              <a:gd name="connsiteX4" fmla="*/ 0 w 47625"/>
              <a:gd name="connsiteY4" fmla="*/ 66675 h 121444"/>
              <a:gd name="connsiteX5" fmla="*/ 47625 w 47625"/>
              <a:gd name="connsiteY5" fmla="*/ 0 h 121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625" h="121444">
                <a:moveTo>
                  <a:pt x="47625" y="0"/>
                </a:moveTo>
                <a:lnTo>
                  <a:pt x="35719" y="52388"/>
                </a:lnTo>
                <a:lnTo>
                  <a:pt x="33338" y="71438"/>
                </a:lnTo>
                <a:lnTo>
                  <a:pt x="26194" y="121444"/>
                </a:lnTo>
                <a:lnTo>
                  <a:pt x="0" y="66675"/>
                </a:lnTo>
                <a:lnTo>
                  <a:pt x="4762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 droite 17"/>
          <p:cNvSpPr/>
          <p:nvPr/>
        </p:nvSpPr>
        <p:spPr>
          <a:xfrm rot="19677971">
            <a:off x="5285977" y="4141843"/>
            <a:ext cx="462348" cy="37080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 rot="19925407">
            <a:off x="5326267" y="4421945"/>
            <a:ext cx="180000" cy="5070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orme libre 19"/>
          <p:cNvSpPr/>
          <p:nvPr/>
        </p:nvSpPr>
        <p:spPr>
          <a:xfrm>
            <a:off x="5222078" y="4356917"/>
            <a:ext cx="147638" cy="180975"/>
          </a:xfrm>
          <a:custGeom>
            <a:avLst/>
            <a:gdLst>
              <a:gd name="connsiteX0" fmla="*/ 69056 w 147638"/>
              <a:gd name="connsiteY0" fmla="*/ 0 h 180975"/>
              <a:gd name="connsiteX1" fmla="*/ 19050 w 147638"/>
              <a:gd name="connsiteY1" fmla="*/ 40482 h 180975"/>
              <a:gd name="connsiteX2" fmla="*/ 7144 w 147638"/>
              <a:gd name="connsiteY2" fmla="*/ 71438 h 180975"/>
              <a:gd name="connsiteX3" fmla="*/ 0 w 147638"/>
              <a:gd name="connsiteY3" fmla="*/ 114300 h 180975"/>
              <a:gd name="connsiteX4" fmla="*/ 7144 w 147638"/>
              <a:gd name="connsiteY4" fmla="*/ 157163 h 180975"/>
              <a:gd name="connsiteX5" fmla="*/ 83344 w 147638"/>
              <a:gd name="connsiteY5" fmla="*/ 180975 h 180975"/>
              <a:gd name="connsiteX6" fmla="*/ 147638 w 147638"/>
              <a:gd name="connsiteY6" fmla="*/ 102394 h 180975"/>
              <a:gd name="connsiteX7" fmla="*/ 69056 w 147638"/>
              <a:gd name="connsiteY7" fmla="*/ 0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7638" h="180975">
                <a:moveTo>
                  <a:pt x="69056" y="0"/>
                </a:moveTo>
                <a:lnTo>
                  <a:pt x="19050" y="40482"/>
                </a:lnTo>
                <a:lnTo>
                  <a:pt x="7144" y="71438"/>
                </a:lnTo>
                <a:lnTo>
                  <a:pt x="0" y="114300"/>
                </a:lnTo>
                <a:lnTo>
                  <a:pt x="7144" y="157163"/>
                </a:lnTo>
                <a:lnTo>
                  <a:pt x="83344" y="180975"/>
                </a:lnTo>
                <a:lnTo>
                  <a:pt x="147638" y="102394"/>
                </a:lnTo>
                <a:lnTo>
                  <a:pt x="69056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orme libre 20"/>
          <p:cNvSpPr/>
          <p:nvPr/>
        </p:nvSpPr>
        <p:spPr>
          <a:xfrm>
            <a:off x="5274466" y="4673624"/>
            <a:ext cx="230981" cy="235743"/>
          </a:xfrm>
          <a:custGeom>
            <a:avLst/>
            <a:gdLst>
              <a:gd name="connsiteX0" fmla="*/ 45243 w 230981"/>
              <a:gd name="connsiteY0" fmla="*/ 0 h 235743"/>
              <a:gd name="connsiteX1" fmla="*/ 71437 w 230981"/>
              <a:gd name="connsiteY1" fmla="*/ 69056 h 235743"/>
              <a:gd name="connsiteX2" fmla="*/ 76200 w 230981"/>
              <a:gd name="connsiteY2" fmla="*/ 104775 h 235743"/>
              <a:gd name="connsiteX3" fmla="*/ 66675 w 230981"/>
              <a:gd name="connsiteY3" fmla="*/ 130968 h 235743"/>
              <a:gd name="connsiteX4" fmla="*/ 45243 w 230981"/>
              <a:gd name="connsiteY4" fmla="*/ 154781 h 235743"/>
              <a:gd name="connsiteX5" fmla="*/ 0 w 230981"/>
              <a:gd name="connsiteY5" fmla="*/ 171450 h 235743"/>
              <a:gd name="connsiteX6" fmla="*/ 133350 w 230981"/>
              <a:gd name="connsiteY6" fmla="*/ 235743 h 235743"/>
              <a:gd name="connsiteX7" fmla="*/ 230981 w 230981"/>
              <a:gd name="connsiteY7" fmla="*/ 176212 h 235743"/>
              <a:gd name="connsiteX8" fmla="*/ 45243 w 230981"/>
              <a:gd name="connsiteY8" fmla="*/ 0 h 235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0981" h="235743">
                <a:moveTo>
                  <a:pt x="45243" y="0"/>
                </a:moveTo>
                <a:lnTo>
                  <a:pt x="71437" y="69056"/>
                </a:lnTo>
                <a:lnTo>
                  <a:pt x="76200" y="104775"/>
                </a:lnTo>
                <a:lnTo>
                  <a:pt x="66675" y="130968"/>
                </a:lnTo>
                <a:lnTo>
                  <a:pt x="45243" y="154781"/>
                </a:lnTo>
                <a:lnTo>
                  <a:pt x="0" y="171450"/>
                </a:lnTo>
                <a:lnTo>
                  <a:pt x="133350" y="235743"/>
                </a:lnTo>
                <a:lnTo>
                  <a:pt x="230981" y="176212"/>
                </a:lnTo>
                <a:lnTo>
                  <a:pt x="45243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orme libre 21"/>
          <p:cNvSpPr/>
          <p:nvPr/>
        </p:nvSpPr>
        <p:spPr>
          <a:xfrm>
            <a:off x="5562597" y="4771255"/>
            <a:ext cx="71437" cy="164306"/>
          </a:xfrm>
          <a:custGeom>
            <a:avLst/>
            <a:gdLst>
              <a:gd name="connsiteX0" fmla="*/ 0 w 71437"/>
              <a:gd name="connsiteY0" fmla="*/ 0 h 164306"/>
              <a:gd name="connsiteX1" fmla="*/ 47625 w 71437"/>
              <a:gd name="connsiteY1" fmla="*/ 64294 h 164306"/>
              <a:gd name="connsiteX2" fmla="*/ 71437 w 71437"/>
              <a:gd name="connsiteY2" fmla="*/ 95250 h 164306"/>
              <a:gd name="connsiteX3" fmla="*/ 42862 w 71437"/>
              <a:gd name="connsiteY3" fmla="*/ 164306 h 164306"/>
              <a:gd name="connsiteX4" fmla="*/ 0 w 71437"/>
              <a:gd name="connsiteY4" fmla="*/ 0 h 164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437" h="164306">
                <a:moveTo>
                  <a:pt x="0" y="0"/>
                </a:moveTo>
                <a:lnTo>
                  <a:pt x="47625" y="64294"/>
                </a:lnTo>
                <a:lnTo>
                  <a:pt x="71437" y="95250"/>
                </a:lnTo>
                <a:lnTo>
                  <a:pt x="42862" y="16430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orme libre 22"/>
          <p:cNvSpPr/>
          <p:nvPr/>
        </p:nvSpPr>
        <p:spPr>
          <a:xfrm>
            <a:off x="3564727" y="4978424"/>
            <a:ext cx="280045" cy="163226"/>
          </a:xfrm>
          <a:custGeom>
            <a:avLst/>
            <a:gdLst>
              <a:gd name="connsiteX0" fmla="*/ 0 w 273844"/>
              <a:gd name="connsiteY0" fmla="*/ 0 h 159543"/>
              <a:gd name="connsiteX1" fmla="*/ 42863 w 273844"/>
              <a:gd name="connsiteY1" fmla="*/ 47625 h 159543"/>
              <a:gd name="connsiteX2" fmla="*/ 78581 w 273844"/>
              <a:gd name="connsiteY2" fmla="*/ 92868 h 159543"/>
              <a:gd name="connsiteX3" fmla="*/ 107156 w 273844"/>
              <a:gd name="connsiteY3" fmla="*/ 126206 h 159543"/>
              <a:gd name="connsiteX4" fmla="*/ 145256 w 273844"/>
              <a:gd name="connsiteY4" fmla="*/ 152400 h 159543"/>
              <a:gd name="connsiteX5" fmla="*/ 192881 w 273844"/>
              <a:gd name="connsiteY5" fmla="*/ 159543 h 159543"/>
              <a:gd name="connsiteX6" fmla="*/ 254794 w 273844"/>
              <a:gd name="connsiteY6" fmla="*/ 150018 h 159543"/>
              <a:gd name="connsiteX7" fmla="*/ 273844 w 273844"/>
              <a:gd name="connsiteY7" fmla="*/ 26193 h 159543"/>
              <a:gd name="connsiteX8" fmla="*/ 0 w 273844"/>
              <a:gd name="connsiteY8" fmla="*/ 0 h 159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3844" h="159543">
                <a:moveTo>
                  <a:pt x="0" y="0"/>
                </a:moveTo>
                <a:lnTo>
                  <a:pt x="42863" y="47625"/>
                </a:lnTo>
                <a:lnTo>
                  <a:pt x="78581" y="92868"/>
                </a:lnTo>
                <a:lnTo>
                  <a:pt x="107156" y="126206"/>
                </a:lnTo>
                <a:lnTo>
                  <a:pt x="145256" y="152400"/>
                </a:lnTo>
                <a:lnTo>
                  <a:pt x="192881" y="159543"/>
                </a:lnTo>
                <a:lnTo>
                  <a:pt x="254794" y="150018"/>
                </a:lnTo>
                <a:lnTo>
                  <a:pt x="273844" y="261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orme libre 23"/>
          <p:cNvSpPr/>
          <p:nvPr/>
        </p:nvSpPr>
        <p:spPr>
          <a:xfrm>
            <a:off x="5934072" y="3890192"/>
            <a:ext cx="488156" cy="240507"/>
          </a:xfrm>
          <a:custGeom>
            <a:avLst/>
            <a:gdLst>
              <a:gd name="connsiteX0" fmla="*/ 2381 w 488156"/>
              <a:gd name="connsiteY0" fmla="*/ 0 h 240507"/>
              <a:gd name="connsiteX1" fmla="*/ 42862 w 488156"/>
              <a:gd name="connsiteY1" fmla="*/ 45244 h 240507"/>
              <a:gd name="connsiteX2" fmla="*/ 85725 w 488156"/>
              <a:gd name="connsiteY2" fmla="*/ 83344 h 240507"/>
              <a:gd name="connsiteX3" fmla="*/ 130969 w 488156"/>
              <a:gd name="connsiteY3" fmla="*/ 107157 h 240507"/>
              <a:gd name="connsiteX4" fmla="*/ 188119 w 488156"/>
              <a:gd name="connsiteY4" fmla="*/ 130969 h 240507"/>
              <a:gd name="connsiteX5" fmla="*/ 245269 w 488156"/>
              <a:gd name="connsiteY5" fmla="*/ 145257 h 240507"/>
              <a:gd name="connsiteX6" fmla="*/ 300037 w 488156"/>
              <a:gd name="connsiteY6" fmla="*/ 152400 h 240507"/>
              <a:gd name="connsiteX7" fmla="*/ 371475 w 488156"/>
              <a:gd name="connsiteY7" fmla="*/ 157163 h 240507"/>
              <a:gd name="connsiteX8" fmla="*/ 488156 w 488156"/>
              <a:gd name="connsiteY8" fmla="*/ 166688 h 240507"/>
              <a:gd name="connsiteX9" fmla="*/ 304800 w 488156"/>
              <a:gd name="connsiteY9" fmla="*/ 240507 h 240507"/>
              <a:gd name="connsiteX10" fmla="*/ 0 w 488156"/>
              <a:gd name="connsiteY10" fmla="*/ 190500 h 240507"/>
              <a:gd name="connsiteX11" fmla="*/ 2381 w 488156"/>
              <a:gd name="connsiteY11" fmla="*/ 0 h 240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88156" h="240507">
                <a:moveTo>
                  <a:pt x="2381" y="0"/>
                </a:moveTo>
                <a:lnTo>
                  <a:pt x="42862" y="45244"/>
                </a:lnTo>
                <a:lnTo>
                  <a:pt x="85725" y="83344"/>
                </a:lnTo>
                <a:lnTo>
                  <a:pt x="130969" y="107157"/>
                </a:lnTo>
                <a:lnTo>
                  <a:pt x="188119" y="130969"/>
                </a:lnTo>
                <a:lnTo>
                  <a:pt x="245269" y="145257"/>
                </a:lnTo>
                <a:lnTo>
                  <a:pt x="300037" y="152400"/>
                </a:lnTo>
                <a:lnTo>
                  <a:pt x="371475" y="157163"/>
                </a:lnTo>
                <a:lnTo>
                  <a:pt x="488156" y="166688"/>
                </a:lnTo>
                <a:lnTo>
                  <a:pt x="304800" y="240507"/>
                </a:lnTo>
                <a:lnTo>
                  <a:pt x="0" y="190500"/>
                </a:lnTo>
                <a:cubicBezTo>
                  <a:pt x="794" y="127000"/>
                  <a:pt x="1587" y="63500"/>
                  <a:pt x="2381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orme libre 24"/>
          <p:cNvSpPr/>
          <p:nvPr/>
        </p:nvSpPr>
        <p:spPr>
          <a:xfrm>
            <a:off x="5505447" y="3947342"/>
            <a:ext cx="230981" cy="140494"/>
          </a:xfrm>
          <a:custGeom>
            <a:avLst/>
            <a:gdLst>
              <a:gd name="connsiteX0" fmla="*/ 0 w 230981"/>
              <a:gd name="connsiteY0" fmla="*/ 50007 h 140494"/>
              <a:gd name="connsiteX1" fmla="*/ 92869 w 230981"/>
              <a:gd name="connsiteY1" fmla="*/ 61913 h 140494"/>
              <a:gd name="connsiteX2" fmla="*/ 133350 w 230981"/>
              <a:gd name="connsiteY2" fmla="*/ 76200 h 140494"/>
              <a:gd name="connsiteX3" fmla="*/ 164306 w 230981"/>
              <a:gd name="connsiteY3" fmla="*/ 95250 h 140494"/>
              <a:gd name="connsiteX4" fmla="*/ 190500 w 230981"/>
              <a:gd name="connsiteY4" fmla="*/ 123825 h 140494"/>
              <a:gd name="connsiteX5" fmla="*/ 230981 w 230981"/>
              <a:gd name="connsiteY5" fmla="*/ 140494 h 140494"/>
              <a:gd name="connsiteX6" fmla="*/ 164306 w 230981"/>
              <a:gd name="connsiteY6" fmla="*/ 0 h 140494"/>
              <a:gd name="connsiteX7" fmla="*/ 0 w 230981"/>
              <a:gd name="connsiteY7" fmla="*/ 50007 h 140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0981" h="140494">
                <a:moveTo>
                  <a:pt x="0" y="50007"/>
                </a:moveTo>
                <a:lnTo>
                  <a:pt x="92869" y="61913"/>
                </a:lnTo>
                <a:lnTo>
                  <a:pt x="133350" y="76200"/>
                </a:lnTo>
                <a:lnTo>
                  <a:pt x="164306" y="95250"/>
                </a:lnTo>
                <a:lnTo>
                  <a:pt x="190500" y="123825"/>
                </a:lnTo>
                <a:lnTo>
                  <a:pt x="230981" y="140494"/>
                </a:lnTo>
                <a:lnTo>
                  <a:pt x="164306" y="0"/>
                </a:lnTo>
                <a:lnTo>
                  <a:pt x="0" y="50007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" name="Connecteur droit 25"/>
          <p:cNvCxnSpPr/>
          <p:nvPr/>
        </p:nvCxnSpPr>
        <p:spPr>
          <a:xfrm>
            <a:off x="1064391" y="2967061"/>
            <a:ext cx="0" cy="65404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1850209" y="2967061"/>
            <a:ext cx="0" cy="65404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rot="5400000">
            <a:off x="3100374" y="3299635"/>
            <a:ext cx="642945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3844772" y="2967061"/>
            <a:ext cx="5701" cy="65404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4850605" y="2967061"/>
            <a:ext cx="0" cy="65404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5707861" y="2967061"/>
            <a:ext cx="0" cy="65404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6636555" y="2967061"/>
            <a:ext cx="0" cy="65404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8028382" y="2954552"/>
            <a:ext cx="0" cy="65404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èche droite 33"/>
          <p:cNvSpPr/>
          <p:nvPr/>
        </p:nvSpPr>
        <p:spPr>
          <a:xfrm>
            <a:off x="350011" y="2406660"/>
            <a:ext cx="8572560" cy="785818"/>
          </a:xfrm>
          <a:prstGeom prst="rightArrow">
            <a:avLst>
              <a:gd name="adj1" fmla="val 76501"/>
              <a:gd name="adj2" fmla="val 49470"/>
            </a:avLst>
          </a:prstGeom>
          <a:solidFill>
            <a:schemeClr val="accent6">
              <a:lumMod val="75000"/>
              <a:alpha val="6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fr-FR" sz="1100" dirty="0">
              <a:solidFill>
                <a:srgbClr xmlns:mc="http://schemas.openxmlformats.org/markup-compatibility/2006" xmlns:a14="http://schemas.microsoft.com/office/drawing/2010/main" val="FF0000" mc:Ignorable=""/>
              </a:solidFill>
              <a:latin typeface="Comic Sans MS" pitchFamily="66" charset="0"/>
            </a:endParaRPr>
          </a:p>
        </p:txBody>
      </p:sp>
      <p:graphicFrame>
        <p:nvGraphicFramePr>
          <p:cNvPr id="35" name="Tableau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584923"/>
              </p:ext>
            </p:extLst>
          </p:nvPr>
        </p:nvGraphicFramePr>
        <p:xfrm>
          <a:off x="438117" y="3628480"/>
          <a:ext cx="8429684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/>
                <a:gridCol w="785818"/>
                <a:gridCol w="1571636"/>
                <a:gridCol w="428628"/>
                <a:gridCol w="1000132"/>
                <a:gridCol w="874402"/>
                <a:gridCol w="899166"/>
                <a:gridCol w="1387541"/>
                <a:gridCol w="83941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050" b="1" dirty="0" smtClean="0">
                          <a:solidFill>
                            <a:schemeClr val="tx1"/>
                          </a:solidFill>
                        </a:rPr>
                        <a:t>Nicolas</a:t>
                      </a:r>
                      <a:endParaRPr lang="fr-FR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1" dirty="0" smtClean="0">
                          <a:solidFill>
                            <a:schemeClr val="tx1"/>
                          </a:solidFill>
                        </a:rPr>
                        <a:t>Apprentissage SDL </a:t>
                      </a:r>
                      <a:endParaRPr lang="fr-FR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>
                          <a:solidFill>
                            <a:schemeClr val="tx1"/>
                          </a:solidFill>
                        </a:rPr>
                        <a:t>Migration</a:t>
                      </a:r>
                      <a:endParaRPr lang="fr-F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6" name="Tableau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651531"/>
              </p:ext>
            </p:extLst>
          </p:nvPr>
        </p:nvGraphicFramePr>
        <p:xfrm>
          <a:off x="492887" y="2478098"/>
          <a:ext cx="8001060" cy="442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190"/>
                <a:gridCol w="785818"/>
                <a:gridCol w="1500198"/>
                <a:gridCol w="571504"/>
                <a:gridCol w="992492"/>
                <a:gridCol w="728860"/>
                <a:gridCol w="1042593"/>
                <a:gridCol w="1308021"/>
                <a:gridCol w="714384"/>
              </a:tblGrid>
              <a:tr h="442906">
                <a:tc>
                  <a:txBody>
                    <a:bodyPr/>
                    <a:lstStyle/>
                    <a:p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16/02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30/02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18/04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26/04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01/05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09/05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12/05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15/05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7" name="Tableau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926628"/>
              </p:ext>
            </p:extLst>
          </p:nvPr>
        </p:nvGraphicFramePr>
        <p:xfrm>
          <a:off x="438117" y="4804592"/>
          <a:ext cx="8429684" cy="428628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642942"/>
                <a:gridCol w="785818"/>
                <a:gridCol w="1571636"/>
                <a:gridCol w="428628"/>
                <a:gridCol w="1000132"/>
                <a:gridCol w="874402"/>
                <a:gridCol w="899166"/>
                <a:gridCol w="1387541"/>
                <a:gridCol w="839419"/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fr-FR" sz="1050" b="1" dirty="0" smtClean="0">
                          <a:solidFill>
                            <a:schemeClr val="tx1"/>
                          </a:solidFill>
                        </a:rPr>
                        <a:t>Simon</a:t>
                      </a:r>
                      <a:endParaRPr lang="fr-FR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dirty="0" smtClean="0">
                          <a:solidFill>
                            <a:schemeClr val="tx1"/>
                          </a:solidFill>
                        </a:rPr>
                        <a:t>Codage</a:t>
                      </a:r>
                      <a:endParaRPr lang="fr-FR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chemeClr val="tx1"/>
                          </a:solidFill>
                        </a:rPr>
                        <a:t>IA</a:t>
                      </a:r>
                      <a:endParaRPr lang="fr-FR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8" name="Tableau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972798"/>
              </p:ext>
            </p:extLst>
          </p:nvPr>
        </p:nvGraphicFramePr>
        <p:xfrm>
          <a:off x="438117" y="4047453"/>
          <a:ext cx="8429684" cy="796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/>
                <a:gridCol w="785818"/>
                <a:gridCol w="1571636"/>
                <a:gridCol w="428628"/>
                <a:gridCol w="1000132"/>
                <a:gridCol w="874402"/>
                <a:gridCol w="899166"/>
                <a:gridCol w="1387541"/>
                <a:gridCol w="839419"/>
              </a:tblGrid>
              <a:tr h="796770">
                <a:tc>
                  <a:txBody>
                    <a:bodyPr/>
                    <a:lstStyle/>
                    <a:p>
                      <a:pPr algn="ctr"/>
                      <a:endParaRPr lang="fr-FR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chemeClr val="tx1"/>
                          </a:solidFill>
                        </a:rPr>
                        <a:t>Sujet</a:t>
                      </a:r>
                      <a:endParaRPr lang="fr-FR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chemeClr val="tx1"/>
                          </a:solidFill>
                        </a:rPr>
                        <a:t>Analyse</a:t>
                      </a:r>
                      <a:r>
                        <a:rPr lang="fr-FR" sz="16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fr-FR" sz="1600" b="1" baseline="0" dirty="0" smtClean="0">
                          <a:solidFill>
                            <a:schemeClr val="tx1"/>
                          </a:solidFill>
                        </a:rPr>
                        <a:t>Conception</a:t>
                      </a:r>
                      <a:endParaRPr lang="fr-FR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err="1" smtClean="0">
                          <a:solidFill>
                            <a:schemeClr val="tx1"/>
                          </a:solidFill>
                        </a:rPr>
                        <a:t>Debug</a:t>
                      </a:r>
                      <a:endParaRPr lang="fr-FR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chemeClr val="tx1"/>
                          </a:solidFill>
                        </a:rPr>
                        <a:t>Améliorations</a:t>
                      </a:r>
                      <a:r>
                        <a:rPr lang="fr-FR" sz="16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fr-FR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chemeClr val="tx1"/>
                          </a:solidFill>
                        </a:rPr>
                        <a:t>Dossier</a:t>
                      </a:r>
                      <a:endParaRPr lang="fr-FR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9" name="ZoneTexte 38"/>
          <p:cNvSpPr txBox="1"/>
          <p:nvPr/>
        </p:nvSpPr>
        <p:spPr>
          <a:xfrm>
            <a:off x="1043608" y="260648"/>
            <a:ext cx="70567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JUICE Bold" pitchFamily="2" charset="0"/>
              </a:rPr>
              <a:t>ANALYSE &amp; CONCEPTION</a:t>
            </a:r>
            <a:endParaRPr lang="fr-FR" sz="4800" dirty="0">
              <a:solidFill>
                <a:schemeClr val="bg1"/>
              </a:solidFill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000000" mc:Ignorable="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29060" y="3687626"/>
            <a:ext cx="858962" cy="3007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/>
          <p:cNvSpPr/>
          <p:nvPr/>
        </p:nvSpPr>
        <p:spPr>
          <a:xfrm>
            <a:off x="3929059" y="4853408"/>
            <a:ext cx="858962" cy="2752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/>
          <p:cNvSpPr/>
          <p:nvPr/>
        </p:nvSpPr>
        <p:spPr>
          <a:xfrm>
            <a:off x="4930544" y="3703046"/>
            <a:ext cx="730706" cy="2752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/>
          <p:cNvSpPr/>
          <p:nvPr/>
        </p:nvSpPr>
        <p:spPr>
          <a:xfrm>
            <a:off x="5009790" y="4872458"/>
            <a:ext cx="637506" cy="2752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/>
          <p:cNvSpPr/>
          <p:nvPr/>
        </p:nvSpPr>
        <p:spPr>
          <a:xfrm>
            <a:off x="5830544" y="4331777"/>
            <a:ext cx="767545" cy="2752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/>
          <p:cNvSpPr/>
          <p:nvPr/>
        </p:nvSpPr>
        <p:spPr>
          <a:xfrm>
            <a:off x="6732238" y="4320280"/>
            <a:ext cx="1224136" cy="2752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/>
          <p:cNvSpPr/>
          <p:nvPr/>
        </p:nvSpPr>
        <p:spPr>
          <a:xfrm>
            <a:off x="8100390" y="4327244"/>
            <a:ext cx="673153" cy="2752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ZoneTexte 46"/>
          <p:cNvSpPr txBox="1"/>
          <p:nvPr/>
        </p:nvSpPr>
        <p:spPr>
          <a:xfrm>
            <a:off x="593304" y="1412776"/>
            <a:ext cx="763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fr-F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Organisation</a:t>
            </a:r>
            <a:endParaRPr lang="fr-FR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0" y="6488246"/>
            <a:ext cx="956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9695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99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1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750"/>
                            </p:stCondLst>
                            <p:childTnLst>
                              <p:par>
                                <p:cTn id="10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Imag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6311380"/>
            <a:ext cx="1907704" cy="546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AE0202" mc:Ignorable="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 smtClean="0"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JUICE Bold" pitchFamily="2" charset="0"/>
              </a:rPr>
              <a:t>ANALYSE &amp; CONCEPTION</a:t>
            </a:r>
            <a:endParaRPr lang="fr-FR" sz="4400" dirty="0"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000000" mc:Ignorable="">
                    <a:alpha val="43137"/>
                  </a:srgbClr>
                </a:outerShdw>
              </a:effectLst>
              <a:latin typeface="JUICE Bold" pitchFamily="2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635993" y="1412776"/>
            <a:ext cx="763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fr-F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Algorithme informel des sous-programmes</a:t>
            </a:r>
            <a:endParaRPr lang="fr-FR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516216" y="3498054"/>
            <a:ext cx="1368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affichage.c</a:t>
            </a:r>
            <a:endParaRPr lang="fr-FR" sz="11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739903" y="4832628"/>
            <a:ext cx="16561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extraction_fichier.c</a:t>
            </a:r>
            <a:endParaRPr lang="fr-FR" sz="11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5289611" y="3471551"/>
            <a:ext cx="1368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jeu.c</a:t>
            </a:r>
            <a:endParaRPr lang="fr-FR" sz="11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1189970" y="3465028"/>
            <a:ext cx="1368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liste.c</a:t>
            </a:r>
            <a:endParaRPr lang="fr-FR" sz="11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3949621" y="3471551"/>
            <a:ext cx="1368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masque.c</a:t>
            </a:r>
            <a:endParaRPr lang="fr-FR" sz="11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3182307" y="4835809"/>
            <a:ext cx="1368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partie.c</a:t>
            </a:r>
            <a:endParaRPr lang="fr-FR" sz="11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4579406" y="4832628"/>
            <a:ext cx="1368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structures.c</a:t>
            </a:r>
            <a:endParaRPr lang="fr-FR" sz="11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2538946" y="3512653"/>
            <a:ext cx="1368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tableau_jeu.c</a:t>
            </a:r>
            <a:endParaRPr lang="fr-FR" sz="11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30" name="Imag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923" y="2828435"/>
            <a:ext cx="509400" cy="654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Imag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322" y="2856712"/>
            <a:ext cx="509400" cy="654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Imag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710" y="2827988"/>
            <a:ext cx="509400" cy="654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Imag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460" y="2837513"/>
            <a:ext cx="509400" cy="654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Imag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495" y="2839757"/>
            <a:ext cx="509400" cy="654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Imag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294" y="4180866"/>
            <a:ext cx="509400" cy="654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Imag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284" y="4165500"/>
            <a:ext cx="509400" cy="654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Imag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424" y="4180866"/>
            <a:ext cx="509400" cy="654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ZoneTexte 39"/>
          <p:cNvSpPr txBox="1"/>
          <p:nvPr/>
        </p:nvSpPr>
        <p:spPr>
          <a:xfrm>
            <a:off x="5966396" y="4822464"/>
            <a:ext cx="1368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main.c</a:t>
            </a:r>
            <a:endParaRPr lang="fr-FR" sz="11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1" name="Imag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414" y="4170702"/>
            <a:ext cx="509400" cy="654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ZoneTexte 45"/>
          <p:cNvSpPr txBox="1"/>
          <p:nvPr/>
        </p:nvSpPr>
        <p:spPr>
          <a:xfrm>
            <a:off x="656383" y="1872457"/>
            <a:ext cx="763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fr-F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Fichiers</a:t>
            </a:r>
            <a:endParaRPr lang="fr-FR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0" y="6488246"/>
            <a:ext cx="956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772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99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/>
      <p:bldP spid="8" grpId="0"/>
      <p:bldP spid="15" grpId="0"/>
      <p:bldP spid="19" grpId="0"/>
      <p:bldP spid="21" grpId="0"/>
      <p:bldP spid="23" grpId="0"/>
      <p:bldP spid="25" grpId="0"/>
      <p:bldP spid="27" grpId="0"/>
      <p:bldP spid="29" grpId="0"/>
      <p:bldP spid="40" grpId="0"/>
      <p:bldP spid="4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à coins arrondis 39"/>
          <p:cNvSpPr/>
          <p:nvPr/>
        </p:nvSpPr>
        <p:spPr>
          <a:xfrm>
            <a:off x="4887511" y="3488400"/>
            <a:ext cx="964413" cy="30609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8" name="Imag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6311380"/>
            <a:ext cx="1907704" cy="546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AE0202" mc:Ignorable="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400" dirty="0">
              <a:latin typeface="JUICE Bold" pitchFamily="2" charset="0"/>
            </a:endParaRPr>
          </a:p>
        </p:txBody>
      </p:sp>
      <p:sp>
        <p:nvSpPr>
          <p:cNvPr id="4" name="Flèche droite 3"/>
          <p:cNvSpPr/>
          <p:nvPr/>
        </p:nvSpPr>
        <p:spPr>
          <a:xfrm rot="17568989">
            <a:off x="4241851" y="4095755"/>
            <a:ext cx="913346" cy="37080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1135831" y="3921136"/>
            <a:ext cx="2286016" cy="64294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 rot="2256297">
            <a:off x="3145951" y="4420442"/>
            <a:ext cx="804152" cy="30609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3850476" y="3487590"/>
            <a:ext cx="1107306" cy="30609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 rot="3676771">
            <a:off x="5490344" y="3765615"/>
            <a:ext cx="804152" cy="30609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3707599" y="4635516"/>
            <a:ext cx="928694" cy="30609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4886325" y="4635516"/>
            <a:ext cx="750099" cy="30609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5850739" y="3849698"/>
            <a:ext cx="2928958" cy="7143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orme libre 12"/>
          <p:cNvSpPr/>
          <p:nvPr/>
        </p:nvSpPr>
        <p:spPr>
          <a:xfrm>
            <a:off x="3336130" y="4204506"/>
            <a:ext cx="154781" cy="197644"/>
          </a:xfrm>
          <a:custGeom>
            <a:avLst/>
            <a:gdLst>
              <a:gd name="connsiteX0" fmla="*/ 80963 w 154781"/>
              <a:gd name="connsiteY0" fmla="*/ 0 h 197644"/>
              <a:gd name="connsiteX1" fmla="*/ 90488 w 154781"/>
              <a:gd name="connsiteY1" fmla="*/ 50007 h 197644"/>
              <a:gd name="connsiteX2" fmla="*/ 102394 w 154781"/>
              <a:gd name="connsiteY2" fmla="*/ 80963 h 197644"/>
              <a:gd name="connsiteX3" fmla="*/ 116681 w 154781"/>
              <a:gd name="connsiteY3" fmla="*/ 104775 h 197644"/>
              <a:gd name="connsiteX4" fmla="*/ 154781 w 154781"/>
              <a:gd name="connsiteY4" fmla="*/ 135732 h 197644"/>
              <a:gd name="connsiteX5" fmla="*/ 102394 w 154781"/>
              <a:gd name="connsiteY5" fmla="*/ 197644 h 197644"/>
              <a:gd name="connsiteX6" fmla="*/ 0 w 154781"/>
              <a:gd name="connsiteY6" fmla="*/ 161925 h 197644"/>
              <a:gd name="connsiteX7" fmla="*/ 28575 w 154781"/>
              <a:gd name="connsiteY7" fmla="*/ 59532 h 197644"/>
              <a:gd name="connsiteX8" fmla="*/ 80963 w 154781"/>
              <a:gd name="connsiteY8" fmla="*/ 0 h 197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4781" h="197644">
                <a:moveTo>
                  <a:pt x="80963" y="0"/>
                </a:moveTo>
                <a:lnTo>
                  <a:pt x="90488" y="50007"/>
                </a:lnTo>
                <a:lnTo>
                  <a:pt x="102394" y="80963"/>
                </a:lnTo>
                <a:lnTo>
                  <a:pt x="116681" y="104775"/>
                </a:lnTo>
                <a:lnTo>
                  <a:pt x="154781" y="135732"/>
                </a:lnTo>
                <a:lnTo>
                  <a:pt x="102394" y="197644"/>
                </a:lnTo>
                <a:lnTo>
                  <a:pt x="0" y="161925"/>
                </a:lnTo>
                <a:lnTo>
                  <a:pt x="28575" y="59532"/>
                </a:lnTo>
                <a:lnTo>
                  <a:pt x="80963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orme libre 13"/>
          <p:cNvSpPr/>
          <p:nvPr/>
        </p:nvSpPr>
        <p:spPr>
          <a:xfrm>
            <a:off x="3178968" y="4504544"/>
            <a:ext cx="235743" cy="152400"/>
          </a:xfrm>
          <a:custGeom>
            <a:avLst/>
            <a:gdLst>
              <a:gd name="connsiteX0" fmla="*/ 0 w 235743"/>
              <a:gd name="connsiteY0" fmla="*/ 54769 h 152400"/>
              <a:gd name="connsiteX1" fmla="*/ 73818 w 235743"/>
              <a:gd name="connsiteY1" fmla="*/ 57150 h 152400"/>
              <a:gd name="connsiteX2" fmla="*/ 111918 w 235743"/>
              <a:gd name="connsiteY2" fmla="*/ 69056 h 152400"/>
              <a:gd name="connsiteX3" fmla="*/ 145256 w 235743"/>
              <a:gd name="connsiteY3" fmla="*/ 90487 h 152400"/>
              <a:gd name="connsiteX4" fmla="*/ 235743 w 235743"/>
              <a:gd name="connsiteY4" fmla="*/ 152400 h 152400"/>
              <a:gd name="connsiteX5" fmla="*/ 164306 w 235743"/>
              <a:gd name="connsiteY5" fmla="*/ 0 h 152400"/>
              <a:gd name="connsiteX6" fmla="*/ 0 w 235743"/>
              <a:gd name="connsiteY6" fmla="*/ 54769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5743" h="152400">
                <a:moveTo>
                  <a:pt x="0" y="54769"/>
                </a:moveTo>
                <a:lnTo>
                  <a:pt x="73818" y="57150"/>
                </a:lnTo>
                <a:lnTo>
                  <a:pt x="111918" y="69056"/>
                </a:lnTo>
                <a:lnTo>
                  <a:pt x="145256" y="90487"/>
                </a:lnTo>
                <a:lnTo>
                  <a:pt x="235743" y="152400"/>
                </a:lnTo>
                <a:lnTo>
                  <a:pt x="164306" y="0"/>
                </a:lnTo>
                <a:lnTo>
                  <a:pt x="0" y="54769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orme libre 14"/>
          <p:cNvSpPr/>
          <p:nvPr/>
        </p:nvSpPr>
        <p:spPr>
          <a:xfrm>
            <a:off x="3807618" y="4583125"/>
            <a:ext cx="242887" cy="80963"/>
          </a:xfrm>
          <a:custGeom>
            <a:avLst/>
            <a:gdLst>
              <a:gd name="connsiteX0" fmla="*/ 0 w 242887"/>
              <a:gd name="connsiteY0" fmla="*/ 0 h 80963"/>
              <a:gd name="connsiteX1" fmla="*/ 57150 w 242887"/>
              <a:gd name="connsiteY1" fmla="*/ 35719 h 80963"/>
              <a:gd name="connsiteX2" fmla="*/ 83343 w 242887"/>
              <a:gd name="connsiteY2" fmla="*/ 42863 h 80963"/>
              <a:gd name="connsiteX3" fmla="*/ 135731 w 242887"/>
              <a:gd name="connsiteY3" fmla="*/ 50006 h 80963"/>
              <a:gd name="connsiteX4" fmla="*/ 242887 w 242887"/>
              <a:gd name="connsiteY4" fmla="*/ 64294 h 80963"/>
              <a:gd name="connsiteX5" fmla="*/ 45243 w 242887"/>
              <a:gd name="connsiteY5" fmla="*/ 80963 h 80963"/>
              <a:gd name="connsiteX6" fmla="*/ 0 w 242887"/>
              <a:gd name="connsiteY6" fmla="*/ 0 h 80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2887" h="80963">
                <a:moveTo>
                  <a:pt x="0" y="0"/>
                </a:moveTo>
                <a:lnTo>
                  <a:pt x="57150" y="35719"/>
                </a:lnTo>
                <a:lnTo>
                  <a:pt x="83343" y="42863"/>
                </a:lnTo>
                <a:lnTo>
                  <a:pt x="135731" y="50006"/>
                </a:lnTo>
                <a:lnTo>
                  <a:pt x="242887" y="64294"/>
                </a:lnTo>
                <a:lnTo>
                  <a:pt x="45243" y="8096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orme libre 15"/>
          <p:cNvSpPr/>
          <p:nvPr/>
        </p:nvSpPr>
        <p:spPr>
          <a:xfrm>
            <a:off x="4257674" y="4545025"/>
            <a:ext cx="235744" cy="119063"/>
          </a:xfrm>
          <a:custGeom>
            <a:avLst/>
            <a:gdLst>
              <a:gd name="connsiteX0" fmla="*/ 235744 w 235744"/>
              <a:gd name="connsiteY0" fmla="*/ 0 h 119063"/>
              <a:gd name="connsiteX1" fmla="*/ 197644 w 235744"/>
              <a:gd name="connsiteY1" fmla="*/ 50006 h 119063"/>
              <a:gd name="connsiteX2" fmla="*/ 176212 w 235744"/>
              <a:gd name="connsiteY2" fmla="*/ 64294 h 119063"/>
              <a:gd name="connsiteX3" fmla="*/ 145256 w 235744"/>
              <a:gd name="connsiteY3" fmla="*/ 76200 h 119063"/>
              <a:gd name="connsiteX4" fmla="*/ 116681 w 235744"/>
              <a:gd name="connsiteY4" fmla="*/ 80963 h 119063"/>
              <a:gd name="connsiteX5" fmla="*/ 69056 w 235744"/>
              <a:gd name="connsiteY5" fmla="*/ 88106 h 119063"/>
              <a:gd name="connsiteX6" fmla="*/ 0 w 235744"/>
              <a:gd name="connsiteY6" fmla="*/ 95250 h 119063"/>
              <a:gd name="connsiteX7" fmla="*/ 209550 w 235744"/>
              <a:gd name="connsiteY7" fmla="*/ 119063 h 119063"/>
              <a:gd name="connsiteX8" fmla="*/ 235744 w 235744"/>
              <a:gd name="connsiteY8" fmla="*/ 0 h 119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744" h="119063">
                <a:moveTo>
                  <a:pt x="235744" y="0"/>
                </a:moveTo>
                <a:lnTo>
                  <a:pt x="197644" y="50006"/>
                </a:lnTo>
                <a:lnTo>
                  <a:pt x="176212" y="64294"/>
                </a:lnTo>
                <a:lnTo>
                  <a:pt x="145256" y="76200"/>
                </a:lnTo>
                <a:lnTo>
                  <a:pt x="116681" y="80963"/>
                </a:lnTo>
                <a:lnTo>
                  <a:pt x="69056" y="88106"/>
                </a:lnTo>
                <a:lnTo>
                  <a:pt x="0" y="95250"/>
                </a:lnTo>
                <a:lnTo>
                  <a:pt x="209550" y="119063"/>
                </a:lnTo>
                <a:lnTo>
                  <a:pt x="235744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orme libre 16"/>
          <p:cNvSpPr/>
          <p:nvPr/>
        </p:nvSpPr>
        <p:spPr>
          <a:xfrm>
            <a:off x="4605336" y="4611700"/>
            <a:ext cx="47625" cy="121444"/>
          </a:xfrm>
          <a:custGeom>
            <a:avLst/>
            <a:gdLst>
              <a:gd name="connsiteX0" fmla="*/ 47625 w 47625"/>
              <a:gd name="connsiteY0" fmla="*/ 0 h 121444"/>
              <a:gd name="connsiteX1" fmla="*/ 35719 w 47625"/>
              <a:gd name="connsiteY1" fmla="*/ 52388 h 121444"/>
              <a:gd name="connsiteX2" fmla="*/ 33338 w 47625"/>
              <a:gd name="connsiteY2" fmla="*/ 71438 h 121444"/>
              <a:gd name="connsiteX3" fmla="*/ 26194 w 47625"/>
              <a:gd name="connsiteY3" fmla="*/ 121444 h 121444"/>
              <a:gd name="connsiteX4" fmla="*/ 0 w 47625"/>
              <a:gd name="connsiteY4" fmla="*/ 66675 h 121444"/>
              <a:gd name="connsiteX5" fmla="*/ 47625 w 47625"/>
              <a:gd name="connsiteY5" fmla="*/ 0 h 121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625" h="121444">
                <a:moveTo>
                  <a:pt x="47625" y="0"/>
                </a:moveTo>
                <a:lnTo>
                  <a:pt x="35719" y="52388"/>
                </a:lnTo>
                <a:lnTo>
                  <a:pt x="33338" y="71438"/>
                </a:lnTo>
                <a:lnTo>
                  <a:pt x="26194" y="121444"/>
                </a:lnTo>
                <a:lnTo>
                  <a:pt x="0" y="66675"/>
                </a:lnTo>
                <a:lnTo>
                  <a:pt x="4762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 droite 17"/>
          <p:cNvSpPr/>
          <p:nvPr/>
        </p:nvSpPr>
        <p:spPr>
          <a:xfrm rot="19677971">
            <a:off x="5285979" y="3941807"/>
            <a:ext cx="462348" cy="37080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 rot="19925407">
            <a:off x="5326269" y="4221909"/>
            <a:ext cx="180000" cy="5070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orme libre 19"/>
          <p:cNvSpPr/>
          <p:nvPr/>
        </p:nvSpPr>
        <p:spPr>
          <a:xfrm>
            <a:off x="5222080" y="4156881"/>
            <a:ext cx="147638" cy="180975"/>
          </a:xfrm>
          <a:custGeom>
            <a:avLst/>
            <a:gdLst>
              <a:gd name="connsiteX0" fmla="*/ 69056 w 147638"/>
              <a:gd name="connsiteY0" fmla="*/ 0 h 180975"/>
              <a:gd name="connsiteX1" fmla="*/ 19050 w 147638"/>
              <a:gd name="connsiteY1" fmla="*/ 40482 h 180975"/>
              <a:gd name="connsiteX2" fmla="*/ 7144 w 147638"/>
              <a:gd name="connsiteY2" fmla="*/ 71438 h 180975"/>
              <a:gd name="connsiteX3" fmla="*/ 0 w 147638"/>
              <a:gd name="connsiteY3" fmla="*/ 114300 h 180975"/>
              <a:gd name="connsiteX4" fmla="*/ 7144 w 147638"/>
              <a:gd name="connsiteY4" fmla="*/ 157163 h 180975"/>
              <a:gd name="connsiteX5" fmla="*/ 83344 w 147638"/>
              <a:gd name="connsiteY5" fmla="*/ 180975 h 180975"/>
              <a:gd name="connsiteX6" fmla="*/ 147638 w 147638"/>
              <a:gd name="connsiteY6" fmla="*/ 102394 h 180975"/>
              <a:gd name="connsiteX7" fmla="*/ 69056 w 147638"/>
              <a:gd name="connsiteY7" fmla="*/ 0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7638" h="180975">
                <a:moveTo>
                  <a:pt x="69056" y="0"/>
                </a:moveTo>
                <a:lnTo>
                  <a:pt x="19050" y="40482"/>
                </a:lnTo>
                <a:lnTo>
                  <a:pt x="7144" y="71438"/>
                </a:lnTo>
                <a:lnTo>
                  <a:pt x="0" y="114300"/>
                </a:lnTo>
                <a:lnTo>
                  <a:pt x="7144" y="157163"/>
                </a:lnTo>
                <a:lnTo>
                  <a:pt x="83344" y="180975"/>
                </a:lnTo>
                <a:lnTo>
                  <a:pt x="147638" y="102394"/>
                </a:lnTo>
                <a:lnTo>
                  <a:pt x="69056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orme libre 20"/>
          <p:cNvSpPr/>
          <p:nvPr/>
        </p:nvSpPr>
        <p:spPr>
          <a:xfrm>
            <a:off x="5274468" y="4473588"/>
            <a:ext cx="230981" cy="235743"/>
          </a:xfrm>
          <a:custGeom>
            <a:avLst/>
            <a:gdLst>
              <a:gd name="connsiteX0" fmla="*/ 45243 w 230981"/>
              <a:gd name="connsiteY0" fmla="*/ 0 h 235743"/>
              <a:gd name="connsiteX1" fmla="*/ 71437 w 230981"/>
              <a:gd name="connsiteY1" fmla="*/ 69056 h 235743"/>
              <a:gd name="connsiteX2" fmla="*/ 76200 w 230981"/>
              <a:gd name="connsiteY2" fmla="*/ 104775 h 235743"/>
              <a:gd name="connsiteX3" fmla="*/ 66675 w 230981"/>
              <a:gd name="connsiteY3" fmla="*/ 130968 h 235743"/>
              <a:gd name="connsiteX4" fmla="*/ 45243 w 230981"/>
              <a:gd name="connsiteY4" fmla="*/ 154781 h 235743"/>
              <a:gd name="connsiteX5" fmla="*/ 0 w 230981"/>
              <a:gd name="connsiteY5" fmla="*/ 171450 h 235743"/>
              <a:gd name="connsiteX6" fmla="*/ 133350 w 230981"/>
              <a:gd name="connsiteY6" fmla="*/ 235743 h 235743"/>
              <a:gd name="connsiteX7" fmla="*/ 230981 w 230981"/>
              <a:gd name="connsiteY7" fmla="*/ 176212 h 235743"/>
              <a:gd name="connsiteX8" fmla="*/ 45243 w 230981"/>
              <a:gd name="connsiteY8" fmla="*/ 0 h 235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0981" h="235743">
                <a:moveTo>
                  <a:pt x="45243" y="0"/>
                </a:moveTo>
                <a:lnTo>
                  <a:pt x="71437" y="69056"/>
                </a:lnTo>
                <a:lnTo>
                  <a:pt x="76200" y="104775"/>
                </a:lnTo>
                <a:lnTo>
                  <a:pt x="66675" y="130968"/>
                </a:lnTo>
                <a:lnTo>
                  <a:pt x="45243" y="154781"/>
                </a:lnTo>
                <a:lnTo>
                  <a:pt x="0" y="171450"/>
                </a:lnTo>
                <a:lnTo>
                  <a:pt x="133350" y="235743"/>
                </a:lnTo>
                <a:lnTo>
                  <a:pt x="230981" y="176212"/>
                </a:lnTo>
                <a:lnTo>
                  <a:pt x="45243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orme libre 21"/>
          <p:cNvSpPr/>
          <p:nvPr/>
        </p:nvSpPr>
        <p:spPr>
          <a:xfrm>
            <a:off x="5562599" y="4571219"/>
            <a:ext cx="71437" cy="164306"/>
          </a:xfrm>
          <a:custGeom>
            <a:avLst/>
            <a:gdLst>
              <a:gd name="connsiteX0" fmla="*/ 0 w 71437"/>
              <a:gd name="connsiteY0" fmla="*/ 0 h 164306"/>
              <a:gd name="connsiteX1" fmla="*/ 47625 w 71437"/>
              <a:gd name="connsiteY1" fmla="*/ 64294 h 164306"/>
              <a:gd name="connsiteX2" fmla="*/ 71437 w 71437"/>
              <a:gd name="connsiteY2" fmla="*/ 95250 h 164306"/>
              <a:gd name="connsiteX3" fmla="*/ 42862 w 71437"/>
              <a:gd name="connsiteY3" fmla="*/ 164306 h 164306"/>
              <a:gd name="connsiteX4" fmla="*/ 0 w 71437"/>
              <a:gd name="connsiteY4" fmla="*/ 0 h 164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437" h="164306">
                <a:moveTo>
                  <a:pt x="0" y="0"/>
                </a:moveTo>
                <a:lnTo>
                  <a:pt x="47625" y="64294"/>
                </a:lnTo>
                <a:lnTo>
                  <a:pt x="71437" y="95250"/>
                </a:lnTo>
                <a:lnTo>
                  <a:pt x="42862" y="16430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orme libre 22"/>
          <p:cNvSpPr/>
          <p:nvPr/>
        </p:nvSpPr>
        <p:spPr>
          <a:xfrm>
            <a:off x="3564729" y="4778388"/>
            <a:ext cx="280045" cy="163226"/>
          </a:xfrm>
          <a:custGeom>
            <a:avLst/>
            <a:gdLst>
              <a:gd name="connsiteX0" fmla="*/ 0 w 273844"/>
              <a:gd name="connsiteY0" fmla="*/ 0 h 159543"/>
              <a:gd name="connsiteX1" fmla="*/ 42863 w 273844"/>
              <a:gd name="connsiteY1" fmla="*/ 47625 h 159543"/>
              <a:gd name="connsiteX2" fmla="*/ 78581 w 273844"/>
              <a:gd name="connsiteY2" fmla="*/ 92868 h 159543"/>
              <a:gd name="connsiteX3" fmla="*/ 107156 w 273844"/>
              <a:gd name="connsiteY3" fmla="*/ 126206 h 159543"/>
              <a:gd name="connsiteX4" fmla="*/ 145256 w 273844"/>
              <a:gd name="connsiteY4" fmla="*/ 152400 h 159543"/>
              <a:gd name="connsiteX5" fmla="*/ 192881 w 273844"/>
              <a:gd name="connsiteY5" fmla="*/ 159543 h 159543"/>
              <a:gd name="connsiteX6" fmla="*/ 254794 w 273844"/>
              <a:gd name="connsiteY6" fmla="*/ 150018 h 159543"/>
              <a:gd name="connsiteX7" fmla="*/ 273844 w 273844"/>
              <a:gd name="connsiteY7" fmla="*/ 26193 h 159543"/>
              <a:gd name="connsiteX8" fmla="*/ 0 w 273844"/>
              <a:gd name="connsiteY8" fmla="*/ 0 h 159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3844" h="159543">
                <a:moveTo>
                  <a:pt x="0" y="0"/>
                </a:moveTo>
                <a:lnTo>
                  <a:pt x="42863" y="47625"/>
                </a:lnTo>
                <a:lnTo>
                  <a:pt x="78581" y="92868"/>
                </a:lnTo>
                <a:lnTo>
                  <a:pt x="107156" y="126206"/>
                </a:lnTo>
                <a:lnTo>
                  <a:pt x="145256" y="152400"/>
                </a:lnTo>
                <a:lnTo>
                  <a:pt x="192881" y="159543"/>
                </a:lnTo>
                <a:lnTo>
                  <a:pt x="254794" y="150018"/>
                </a:lnTo>
                <a:lnTo>
                  <a:pt x="273844" y="261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orme libre 23"/>
          <p:cNvSpPr/>
          <p:nvPr/>
        </p:nvSpPr>
        <p:spPr>
          <a:xfrm>
            <a:off x="5934074" y="3690156"/>
            <a:ext cx="488156" cy="240507"/>
          </a:xfrm>
          <a:custGeom>
            <a:avLst/>
            <a:gdLst>
              <a:gd name="connsiteX0" fmla="*/ 2381 w 488156"/>
              <a:gd name="connsiteY0" fmla="*/ 0 h 240507"/>
              <a:gd name="connsiteX1" fmla="*/ 42862 w 488156"/>
              <a:gd name="connsiteY1" fmla="*/ 45244 h 240507"/>
              <a:gd name="connsiteX2" fmla="*/ 85725 w 488156"/>
              <a:gd name="connsiteY2" fmla="*/ 83344 h 240507"/>
              <a:gd name="connsiteX3" fmla="*/ 130969 w 488156"/>
              <a:gd name="connsiteY3" fmla="*/ 107157 h 240507"/>
              <a:gd name="connsiteX4" fmla="*/ 188119 w 488156"/>
              <a:gd name="connsiteY4" fmla="*/ 130969 h 240507"/>
              <a:gd name="connsiteX5" fmla="*/ 245269 w 488156"/>
              <a:gd name="connsiteY5" fmla="*/ 145257 h 240507"/>
              <a:gd name="connsiteX6" fmla="*/ 300037 w 488156"/>
              <a:gd name="connsiteY6" fmla="*/ 152400 h 240507"/>
              <a:gd name="connsiteX7" fmla="*/ 371475 w 488156"/>
              <a:gd name="connsiteY7" fmla="*/ 157163 h 240507"/>
              <a:gd name="connsiteX8" fmla="*/ 488156 w 488156"/>
              <a:gd name="connsiteY8" fmla="*/ 166688 h 240507"/>
              <a:gd name="connsiteX9" fmla="*/ 304800 w 488156"/>
              <a:gd name="connsiteY9" fmla="*/ 240507 h 240507"/>
              <a:gd name="connsiteX10" fmla="*/ 0 w 488156"/>
              <a:gd name="connsiteY10" fmla="*/ 190500 h 240507"/>
              <a:gd name="connsiteX11" fmla="*/ 2381 w 488156"/>
              <a:gd name="connsiteY11" fmla="*/ 0 h 240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88156" h="240507">
                <a:moveTo>
                  <a:pt x="2381" y="0"/>
                </a:moveTo>
                <a:lnTo>
                  <a:pt x="42862" y="45244"/>
                </a:lnTo>
                <a:lnTo>
                  <a:pt x="85725" y="83344"/>
                </a:lnTo>
                <a:lnTo>
                  <a:pt x="130969" y="107157"/>
                </a:lnTo>
                <a:lnTo>
                  <a:pt x="188119" y="130969"/>
                </a:lnTo>
                <a:lnTo>
                  <a:pt x="245269" y="145257"/>
                </a:lnTo>
                <a:lnTo>
                  <a:pt x="300037" y="152400"/>
                </a:lnTo>
                <a:lnTo>
                  <a:pt x="371475" y="157163"/>
                </a:lnTo>
                <a:lnTo>
                  <a:pt x="488156" y="166688"/>
                </a:lnTo>
                <a:lnTo>
                  <a:pt x="304800" y="240507"/>
                </a:lnTo>
                <a:lnTo>
                  <a:pt x="0" y="190500"/>
                </a:lnTo>
                <a:cubicBezTo>
                  <a:pt x="794" y="127000"/>
                  <a:pt x="1587" y="63500"/>
                  <a:pt x="2381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orme libre 24"/>
          <p:cNvSpPr/>
          <p:nvPr/>
        </p:nvSpPr>
        <p:spPr>
          <a:xfrm>
            <a:off x="5505449" y="3747306"/>
            <a:ext cx="230981" cy="140494"/>
          </a:xfrm>
          <a:custGeom>
            <a:avLst/>
            <a:gdLst>
              <a:gd name="connsiteX0" fmla="*/ 0 w 230981"/>
              <a:gd name="connsiteY0" fmla="*/ 50007 h 140494"/>
              <a:gd name="connsiteX1" fmla="*/ 92869 w 230981"/>
              <a:gd name="connsiteY1" fmla="*/ 61913 h 140494"/>
              <a:gd name="connsiteX2" fmla="*/ 133350 w 230981"/>
              <a:gd name="connsiteY2" fmla="*/ 76200 h 140494"/>
              <a:gd name="connsiteX3" fmla="*/ 164306 w 230981"/>
              <a:gd name="connsiteY3" fmla="*/ 95250 h 140494"/>
              <a:gd name="connsiteX4" fmla="*/ 190500 w 230981"/>
              <a:gd name="connsiteY4" fmla="*/ 123825 h 140494"/>
              <a:gd name="connsiteX5" fmla="*/ 230981 w 230981"/>
              <a:gd name="connsiteY5" fmla="*/ 140494 h 140494"/>
              <a:gd name="connsiteX6" fmla="*/ 164306 w 230981"/>
              <a:gd name="connsiteY6" fmla="*/ 0 h 140494"/>
              <a:gd name="connsiteX7" fmla="*/ 0 w 230981"/>
              <a:gd name="connsiteY7" fmla="*/ 50007 h 140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0981" h="140494">
                <a:moveTo>
                  <a:pt x="0" y="50007"/>
                </a:moveTo>
                <a:lnTo>
                  <a:pt x="92869" y="61913"/>
                </a:lnTo>
                <a:lnTo>
                  <a:pt x="133350" y="76200"/>
                </a:lnTo>
                <a:lnTo>
                  <a:pt x="164306" y="95250"/>
                </a:lnTo>
                <a:lnTo>
                  <a:pt x="190500" y="123825"/>
                </a:lnTo>
                <a:lnTo>
                  <a:pt x="230981" y="140494"/>
                </a:lnTo>
                <a:lnTo>
                  <a:pt x="164306" y="0"/>
                </a:lnTo>
                <a:lnTo>
                  <a:pt x="0" y="50007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" name="Connecteur droit 25"/>
          <p:cNvCxnSpPr/>
          <p:nvPr/>
        </p:nvCxnSpPr>
        <p:spPr>
          <a:xfrm>
            <a:off x="1064393" y="2767025"/>
            <a:ext cx="0" cy="65404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1850211" y="2767025"/>
            <a:ext cx="0" cy="65404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rot="5400000">
            <a:off x="3100376" y="3099599"/>
            <a:ext cx="642945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3844774" y="2767025"/>
            <a:ext cx="5701" cy="65404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4850607" y="2767025"/>
            <a:ext cx="0" cy="65404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5707863" y="2767025"/>
            <a:ext cx="0" cy="65404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6636557" y="2767025"/>
            <a:ext cx="0" cy="65404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8028384" y="2754516"/>
            <a:ext cx="0" cy="65404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èche droite 33"/>
          <p:cNvSpPr/>
          <p:nvPr/>
        </p:nvSpPr>
        <p:spPr>
          <a:xfrm>
            <a:off x="350013" y="2206624"/>
            <a:ext cx="8572560" cy="785818"/>
          </a:xfrm>
          <a:prstGeom prst="rightArrow">
            <a:avLst>
              <a:gd name="adj1" fmla="val 76501"/>
              <a:gd name="adj2" fmla="val 49470"/>
            </a:avLst>
          </a:prstGeom>
          <a:solidFill>
            <a:schemeClr val="accent6">
              <a:lumMod val="75000"/>
              <a:alpha val="6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fr-FR" sz="1100" dirty="0">
              <a:solidFill>
                <a:srgbClr xmlns:mc="http://schemas.openxmlformats.org/markup-compatibility/2006" xmlns:a14="http://schemas.microsoft.com/office/drawing/2010/main" val="FF0000" mc:Ignorable=""/>
              </a:solidFill>
              <a:latin typeface="Comic Sans MS" pitchFamily="66" charset="0"/>
            </a:endParaRPr>
          </a:p>
        </p:txBody>
      </p:sp>
      <p:graphicFrame>
        <p:nvGraphicFramePr>
          <p:cNvPr id="35" name="Tableau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866476"/>
              </p:ext>
            </p:extLst>
          </p:nvPr>
        </p:nvGraphicFramePr>
        <p:xfrm>
          <a:off x="438119" y="3428444"/>
          <a:ext cx="8429684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/>
                <a:gridCol w="785818"/>
                <a:gridCol w="1571636"/>
                <a:gridCol w="428628"/>
                <a:gridCol w="1000132"/>
                <a:gridCol w="874402"/>
                <a:gridCol w="899166"/>
                <a:gridCol w="1387541"/>
                <a:gridCol w="83941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050" b="1" dirty="0" smtClean="0">
                          <a:solidFill>
                            <a:schemeClr val="tx1"/>
                          </a:solidFill>
                        </a:rPr>
                        <a:t>Nicolas</a:t>
                      </a:r>
                      <a:endParaRPr lang="fr-FR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1" dirty="0" smtClean="0">
                          <a:solidFill>
                            <a:schemeClr val="tx1"/>
                          </a:solidFill>
                        </a:rPr>
                        <a:t>Apprentissage SDL </a:t>
                      </a:r>
                      <a:endParaRPr lang="fr-FR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>
                          <a:solidFill>
                            <a:schemeClr val="tx1"/>
                          </a:solidFill>
                        </a:rPr>
                        <a:t>Migration</a:t>
                      </a:r>
                      <a:endParaRPr lang="fr-F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6" name="Tableau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547773"/>
              </p:ext>
            </p:extLst>
          </p:nvPr>
        </p:nvGraphicFramePr>
        <p:xfrm>
          <a:off x="492889" y="2278062"/>
          <a:ext cx="8001060" cy="442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190"/>
                <a:gridCol w="785818"/>
                <a:gridCol w="1500198"/>
                <a:gridCol w="571504"/>
                <a:gridCol w="992492"/>
                <a:gridCol w="728860"/>
                <a:gridCol w="1042593"/>
                <a:gridCol w="1308021"/>
                <a:gridCol w="714384"/>
              </a:tblGrid>
              <a:tr h="442906">
                <a:tc>
                  <a:txBody>
                    <a:bodyPr/>
                    <a:lstStyle/>
                    <a:p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16/02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30/02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18/04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26/04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01/05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09/05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12/05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15/05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7" name="Tableau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09406"/>
              </p:ext>
            </p:extLst>
          </p:nvPr>
        </p:nvGraphicFramePr>
        <p:xfrm>
          <a:off x="438119" y="4604556"/>
          <a:ext cx="8429684" cy="428628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642942"/>
                <a:gridCol w="785818"/>
                <a:gridCol w="1571636"/>
                <a:gridCol w="428628"/>
                <a:gridCol w="1000132"/>
                <a:gridCol w="874402"/>
                <a:gridCol w="899166"/>
                <a:gridCol w="1387541"/>
                <a:gridCol w="839419"/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fr-FR" sz="1050" b="1" dirty="0" smtClean="0">
                          <a:solidFill>
                            <a:schemeClr val="tx1"/>
                          </a:solidFill>
                        </a:rPr>
                        <a:t>Simon</a:t>
                      </a:r>
                      <a:endParaRPr lang="fr-FR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dirty="0" smtClean="0">
                          <a:solidFill>
                            <a:schemeClr val="tx1"/>
                          </a:solidFill>
                        </a:rPr>
                        <a:t>Codage</a:t>
                      </a:r>
                      <a:endParaRPr lang="fr-FR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chemeClr val="tx1"/>
                          </a:solidFill>
                        </a:rPr>
                        <a:t>IA</a:t>
                      </a:r>
                      <a:endParaRPr lang="fr-FR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8" name="Tableau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367076"/>
              </p:ext>
            </p:extLst>
          </p:nvPr>
        </p:nvGraphicFramePr>
        <p:xfrm>
          <a:off x="438119" y="3847417"/>
          <a:ext cx="8429684" cy="796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/>
                <a:gridCol w="785818"/>
                <a:gridCol w="1571636"/>
                <a:gridCol w="428628"/>
                <a:gridCol w="1000132"/>
                <a:gridCol w="874402"/>
                <a:gridCol w="899166"/>
                <a:gridCol w="1387541"/>
                <a:gridCol w="839419"/>
              </a:tblGrid>
              <a:tr h="796770">
                <a:tc>
                  <a:txBody>
                    <a:bodyPr/>
                    <a:lstStyle/>
                    <a:p>
                      <a:pPr algn="ctr"/>
                      <a:endParaRPr lang="fr-FR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chemeClr val="tx1"/>
                          </a:solidFill>
                        </a:rPr>
                        <a:t>Sujet</a:t>
                      </a:r>
                      <a:endParaRPr lang="fr-FR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chemeClr val="tx1"/>
                          </a:solidFill>
                        </a:rPr>
                        <a:t>Analyse</a:t>
                      </a:r>
                      <a:r>
                        <a:rPr lang="fr-FR" sz="16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fr-FR" sz="1600" b="1" baseline="0" dirty="0" smtClean="0">
                          <a:solidFill>
                            <a:schemeClr val="tx1"/>
                          </a:solidFill>
                        </a:rPr>
                        <a:t>Conception</a:t>
                      </a:r>
                      <a:endParaRPr lang="fr-FR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err="1" smtClean="0">
                          <a:solidFill>
                            <a:schemeClr val="tx1"/>
                          </a:solidFill>
                        </a:rPr>
                        <a:t>Debug</a:t>
                      </a:r>
                      <a:endParaRPr lang="fr-FR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chemeClr val="tx1"/>
                          </a:solidFill>
                        </a:rPr>
                        <a:t>Améliorations</a:t>
                      </a:r>
                      <a:r>
                        <a:rPr lang="fr-FR" sz="16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fr-FR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chemeClr val="tx1"/>
                          </a:solidFill>
                        </a:rPr>
                        <a:t>Dossier</a:t>
                      </a:r>
                      <a:endParaRPr lang="fr-FR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9" name="ZoneTexte 38"/>
          <p:cNvSpPr txBox="1"/>
          <p:nvPr/>
        </p:nvSpPr>
        <p:spPr>
          <a:xfrm>
            <a:off x="1259632" y="260648"/>
            <a:ext cx="65527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JUICE Bold" pitchFamily="2" charset="0"/>
              </a:rPr>
              <a:t>DEVELOPPEMENT</a:t>
            </a:r>
            <a:endParaRPr lang="fr-FR" sz="4800" dirty="0">
              <a:solidFill>
                <a:schemeClr val="bg1"/>
              </a:solidFill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000000" mc:Ignorable="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0" y="6488246"/>
            <a:ext cx="956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162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Imag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6311380"/>
            <a:ext cx="1907704" cy="546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AE0202" mc:Ignorable="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 smtClean="0"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JUICE Bold" pitchFamily="2" charset="0"/>
              </a:rPr>
              <a:t>DEVELOPPEMENT</a:t>
            </a:r>
            <a:endParaRPr lang="fr-FR" sz="4400" dirty="0"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000000" mc:Ignorable="">
                    <a:alpha val="43137"/>
                  </a:srgbClr>
                </a:outerShdw>
              </a:effectLst>
              <a:latin typeface="JUICE Bold" pitchFamily="2" charset="0"/>
            </a:endParaRPr>
          </a:p>
        </p:txBody>
      </p:sp>
      <p:pic>
        <p:nvPicPr>
          <p:cNvPr id="2052" name="Imag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33" y="2465909"/>
            <a:ext cx="3911783" cy="2791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ZoneTexte 11"/>
          <p:cNvSpPr txBox="1"/>
          <p:nvPr/>
        </p:nvSpPr>
        <p:spPr>
          <a:xfrm>
            <a:off x="635993" y="1412776"/>
            <a:ext cx="763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5"/>
              </a:buBlip>
            </a:pPr>
            <a:r>
              <a:rPr lang="fr-F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Extraction </a:t>
            </a:r>
            <a:endParaRPr lang="fr-FR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1266" name="Imag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874441"/>
            <a:ext cx="4237674" cy="4244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lèche droite 2"/>
          <p:cNvSpPr/>
          <p:nvPr/>
        </p:nvSpPr>
        <p:spPr>
          <a:xfrm>
            <a:off x="3779912" y="3356992"/>
            <a:ext cx="1152128" cy="1008112"/>
          </a:xfrm>
          <a:prstGeom prst="rightArrow">
            <a:avLst/>
          </a:prstGeom>
          <a:solidFill>
            <a:srgbClr xmlns:mc="http://schemas.openxmlformats.org/markup-compatibility/2006" xmlns:a14="http://schemas.microsoft.com/office/drawing/2010/main" val="C00000" mc:Ignorable="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0" y="6488246"/>
            <a:ext cx="956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538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99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50" y="4581128"/>
            <a:ext cx="1943100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Imag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6311380"/>
            <a:ext cx="1907704" cy="546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AE0202" mc:Ignorable="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 smtClean="0"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JUICE Bold" pitchFamily="2" charset="0"/>
              </a:rPr>
              <a:t>DEVELOPPEMENT</a:t>
            </a:r>
            <a:endParaRPr lang="fr-FR" sz="4400" dirty="0"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000000" mc:Ignorable="">
                    <a:alpha val="43137"/>
                  </a:srgbClr>
                </a:outerShdw>
              </a:effectLst>
              <a:latin typeface="JUICE Bold" pitchFamily="2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043608" y="1425377"/>
            <a:ext cx="1384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Masque</a:t>
            </a:r>
            <a:endParaRPr lang="fr-FR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Rectangle à coins arrondis 1"/>
          <p:cNvSpPr/>
          <p:nvPr/>
        </p:nvSpPr>
        <p:spPr>
          <a:xfrm>
            <a:off x="3563888" y="1772816"/>
            <a:ext cx="2016224" cy="1008484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717866" y="1425377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5"/>
              </a:buBlip>
            </a:pPr>
            <a:r>
              <a:rPr lang="fr-FR" sz="2400" dirty="0" smtClean="0"/>
              <a:t>  </a:t>
            </a:r>
            <a:endParaRPr lang="fr-FR" sz="2400" dirty="0"/>
          </a:p>
        </p:txBody>
      </p:sp>
      <p:sp>
        <p:nvSpPr>
          <p:cNvPr id="13" name="Flèche vers le bas 12"/>
          <p:cNvSpPr/>
          <p:nvPr/>
        </p:nvSpPr>
        <p:spPr>
          <a:xfrm>
            <a:off x="4319972" y="2990478"/>
            <a:ext cx="504056" cy="105716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 vers le bas 16"/>
          <p:cNvSpPr/>
          <p:nvPr/>
        </p:nvSpPr>
        <p:spPr>
          <a:xfrm rot="19274439">
            <a:off x="5773575" y="2823589"/>
            <a:ext cx="504056" cy="1351042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 vers le bas 17"/>
          <p:cNvSpPr/>
          <p:nvPr/>
        </p:nvSpPr>
        <p:spPr>
          <a:xfrm rot="2027194">
            <a:off x="2843807" y="2846287"/>
            <a:ext cx="504056" cy="128410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171" name="Imag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581090"/>
            <a:ext cx="1933575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Imag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00" y="4572000"/>
            <a:ext cx="1943100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Flèche vers le haut 13"/>
          <p:cNvSpPr/>
          <p:nvPr/>
        </p:nvSpPr>
        <p:spPr>
          <a:xfrm rot="18929581">
            <a:off x="2912811" y="6903807"/>
            <a:ext cx="253734" cy="300699"/>
          </a:xfrm>
          <a:prstGeom prst="upArrow">
            <a:avLst>
              <a:gd name="adj1" fmla="val 50000"/>
              <a:gd name="adj2" fmla="val 89929"/>
            </a:avLst>
          </a:prstGeom>
          <a:solidFill>
            <a:srgbClr xmlns:mc="http://schemas.openxmlformats.org/markup-compatibility/2006" xmlns:a14="http://schemas.microsoft.com/office/drawing/2010/main" val="FF0000" mc:Ignorable="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172" name="Imag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513" y="4581090"/>
            <a:ext cx="1933575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Imag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275" y="5288400"/>
            <a:ext cx="17145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Imag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400" y="5288400"/>
            <a:ext cx="17145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Imag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400" y="5666400"/>
            <a:ext cx="17145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Imag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040" y="4251746"/>
            <a:ext cx="1527359" cy="1999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Flèche vers le haut 26"/>
          <p:cNvSpPr/>
          <p:nvPr/>
        </p:nvSpPr>
        <p:spPr>
          <a:xfrm rot="18929581">
            <a:off x="5831682" y="7296122"/>
            <a:ext cx="253734" cy="300699"/>
          </a:xfrm>
          <a:prstGeom prst="upArrow">
            <a:avLst>
              <a:gd name="adj1" fmla="val 50000"/>
              <a:gd name="adj2" fmla="val 89929"/>
            </a:avLst>
          </a:prstGeom>
          <a:solidFill>
            <a:srgbClr xmlns:mc="http://schemas.openxmlformats.org/markup-compatibility/2006" xmlns:a14="http://schemas.microsoft.com/office/drawing/2010/main" val="FF0000" mc:Ignorable="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0" y="6488246"/>
            <a:ext cx="956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146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99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4.81481E-6 L 0.31024 0.0905 " pathEditMode="relative" rAng="0" ptsTypes="AA">
                                      <p:cBhvr>
                                        <p:cTn id="9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03" y="4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22222E-6 L -0.10018 -0.23449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17" y="-1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 L -0.09236 -0.23472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18" y="-1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63" presetClass="path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0.03941 -4.81481E-6 " pathEditMode="relative" rAng="0" ptsTypes="AA">
                                      <p:cBhvr>
                                        <p:cTn id="57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4.81481E-6 L 2.77778E-7 0.05255 " pathEditMode="relative" rAng="0" ptsTypes="AA">
                                      <p:cBhvr>
                                        <p:cTn id="6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50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" grpId="0" animBg="1"/>
      <p:bldP spid="13" grpId="0" animBg="1"/>
      <p:bldP spid="17" grpId="0" animBg="1"/>
      <p:bldP spid="18" grpId="0" animBg="1"/>
      <p:bldP spid="14" grpId="0" animBg="1"/>
      <p:bldP spid="14" grpId="1" animBg="1"/>
      <p:bldP spid="27" grpId="0" animBg="1"/>
      <p:bldP spid="27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291084"/>
              </p:ext>
            </p:extLst>
          </p:nvPr>
        </p:nvGraphicFramePr>
        <p:xfrm>
          <a:off x="5364088" y="2420888"/>
          <a:ext cx="3384378" cy="2931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042"/>
                <a:gridCol w="376042"/>
                <a:gridCol w="376042"/>
                <a:gridCol w="376042"/>
                <a:gridCol w="376042"/>
                <a:gridCol w="376042"/>
                <a:gridCol w="376042"/>
                <a:gridCol w="376042"/>
                <a:gridCol w="376042"/>
              </a:tblGrid>
              <a:tr h="325756"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-1</a:t>
                      </a:r>
                      <a:endParaRPr lang="fr-FR" sz="12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-1</a:t>
                      </a:r>
                      <a:endParaRPr lang="fr-FR" sz="12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-1</a:t>
                      </a:r>
                      <a:endParaRPr lang="fr-FR" sz="12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-1</a:t>
                      </a:r>
                      <a:endParaRPr lang="fr-FR" sz="12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-1</a:t>
                      </a:r>
                      <a:endParaRPr lang="fr-FR" sz="12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-1</a:t>
                      </a:r>
                      <a:endParaRPr lang="fr-FR" sz="12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-1</a:t>
                      </a:r>
                      <a:endParaRPr lang="fr-FR" sz="12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-1</a:t>
                      </a:r>
                      <a:endParaRPr lang="fr-FR" sz="12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-1</a:t>
                      </a:r>
                      <a:endParaRPr lang="fr-FR" sz="12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5756"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-1</a:t>
                      </a:r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-1</a:t>
                      </a:r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-1</a:t>
                      </a:r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-1</a:t>
                      </a:r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-1</a:t>
                      </a:r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-1</a:t>
                      </a:r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-1</a:t>
                      </a:r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-1</a:t>
                      </a:r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-1</a:t>
                      </a:r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5756"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-1</a:t>
                      </a:r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-1</a:t>
                      </a:r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-1</a:t>
                      </a:r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-1</a:t>
                      </a:r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-1</a:t>
                      </a:r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-1</a:t>
                      </a:r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-1</a:t>
                      </a:r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-1</a:t>
                      </a:r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-1</a:t>
                      </a:r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5756">
                <a:tc>
                  <a:txBody>
                    <a:bodyPr/>
                    <a:lstStyle/>
                    <a:p>
                      <a:r>
                        <a:rPr lang="fr-FR" sz="120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-1</a:t>
                      </a:r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-1</a:t>
                      </a:r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-1</a:t>
                      </a:r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-1</a:t>
                      </a:r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-1</a:t>
                      </a:r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-1</a:t>
                      </a:r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-1</a:t>
                      </a:r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-1</a:t>
                      </a:r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-1</a:t>
                      </a:r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5756">
                <a:tc>
                  <a:txBody>
                    <a:bodyPr/>
                    <a:lstStyle/>
                    <a:p>
                      <a:r>
                        <a:rPr lang="fr-FR" sz="120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-1</a:t>
                      </a:r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-1</a:t>
                      </a:r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-1</a:t>
                      </a:r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-1</a:t>
                      </a:r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-1</a:t>
                      </a:r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-1</a:t>
                      </a:r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-1</a:t>
                      </a:r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-1</a:t>
                      </a:r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-1</a:t>
                      </a:r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5756">
                <a:tc>
                  <a:txBody>
                    <a:bodyPr/>
                    <a:lstStyle/>
                    <a:p>
                      <a:r>
                        <a:rPr lang="fr-FR" sz="120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-1</a:t>
                      </a:r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-1</a:t>
                      </a:r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-1</a:t>
                      </a:r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-1</a:t>
                      </a:r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-1</a:t>
                      </a:r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-1</a:t>
                      </a:r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-1</a:t>
                      </a:r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-1</a:t>
                      </a:r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-1</a:t>
                      </a:r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5756">
                <a:tc>
                  <a:txBody>
                    <a:bodyPr/>
                    <a:lstStyle/>
                    <a:p>
                      <a:r>
                        <a:rPr lang="fr-FR" sz="120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-1</a:t>
                      </a:r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-1</a:t>
                      </a:r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-1</a:t>
                      </a:r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-1</a:t>
                      </a:r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-1</a:t>
                      </a:r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-1</a:t>
                      </a:r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-1</a:t>
                      </a:r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-1</a:t>
                      </a:r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-1</a:t>
                      </a:r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5756">
                <a:tc>
                  <a:txBody>
                    <a:bodyPr/>
                    <a:lstStyle/>
                    <a:p>
                      <a:r>
                        <a:rPr lang="fr-FR" sz="120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-1</a:t>
                      </a:r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-1</a:t>
                      </a:r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-1</a:t>
                      </a:r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-1</a:t>
                      </a:r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-1</a:t>
                      </a:r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-1</a:t>
                      </a:r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-1</a:t>
                      </a:r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-1</a:t>
                      </a:r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-1</a:t>
                      </a:r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5756">
                <a:tc>
                  <a:txBody>
                    <a:bodyPr/>
                    <a:lstStyle/>
                    <a:p>
                      <a:r>
                        <a:rPr lang="fr-FR" sz="120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-1</a:t>
                      </a:r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-1</a:t>
                      </a:r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-1</a:t>
                      </a:r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-1</a:t>
                      </a:r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-1</a:t>
                      </a:r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-1</a:t>
                      </a:r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-1</a:t>
                      </a:r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-1</a:t>
                      </a:r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-1</a:t>
                      </a:r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au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987545"/>
              </p:ext>
            </p:extLst>
          </p:nvPr>
        </p:nvGraphicFramePr>
        <p:xfrm>
          <a:off x="5364088" y="2420888"/>
          <a:ext cx="3384378" cy="2931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042"/>
                <a:gridCol w="376042"/>
                <a:gridCol w="376042"/>
                <a:gridCol w="376042"/>
                <a:gridCol w="376042"/>
                <a:gridCol w="376042"/>
                <a:gridCol w="376042"/>
                <a:gridCol w="376042"/>
                <a:gridCol w="376042"/>
              </a:tblGrid>
              <a:tr h="325756"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fr-FR" sz="12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fr-FR" sz="12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fr-FR" sz="12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fr-FR" sz="12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fr-FR" sz="12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fr-FR" sz="12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fr-FR" sz="12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fr-FR" sz="12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fr-FR" sz="12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5756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fr-FR" sz="1200" b="1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5756">
                <a:tc>
                  <a:txBody>
                    <a:bodyPr/>
                    <a:lstStyle/>
                    <a:p>
                      <a:pPr algn="ctr"/>
                      <a:r>
                        <a:rPr lang="fr-FR" sz="1200" b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5756">
                <a:tc>
                  <a:txBody>
                    <a:bodyPr/>
                    <a:lstStyle/>
                    <a:p>
                      <a:pPr algn="ctr"/>
                      <a:r>
                        <a:rPr lang="fr-FR" sz="1200" b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</a:t>
                      </a:r>
                      <a:endParaRPr lang="fr-FR" sz="1400" b="1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5756">
                <a:tc>
                  <a:txBody>
                    <a:bodyPr/>
                    <a:lstStyle/>
                    <a:p>
                      <a:pPr algn="ctr"/>
                      <a:r>
                        <a:rPr lang="fr-FR" sz="1200" b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5756">
                <a:tc>
                  <a:txBody>
                    <a:bodyPr/>
                    <a:lstStyle/>
                    <a:p>
                      <a:pPr algn="ctr"/>
                      <a:r>
                        <a:rPr lang="fr-FR" sz="1200" b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fr-FR" sz="1200" b="1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5756">
                <a:tc>
                  <a:txBody>
                    <a:bodyPr/>
                    <a:lstStyle/>
                    <a:p>
                      <a:pPr algn="ctr"/>
                      <a:r>
                        <a:rPr lang="fr-FR" sz="1200" b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5756">
                <a:tc>
                  <a:txBody>
                    <a:bodyPr/>
                    <a:lstStyle/>
                    <a:p>
                      <a:pPr algn="ctr"/>
                      <a:r>
                        <a:rPr lang="fr-FR" sz="1200" b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5756">
                <a:tc>
                  <a:txBody>
                    <a:bodyPr/>
                    <a:lstStyle/>
                    <a:p>
                      <a:pPr algn="ctr"/>
                      <a:r>
                        <a:rPr lang="fr-FR" sz="1200" b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8195" name="Imag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94" y="2204864"/>
            <a:ext cx="3901286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Imag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6311380"/>
            <a:ext cx="1907704" cy="546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AE0202" mc:Ignorable="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 smtClean="0"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JUICE Bold" pitchFamily="2" charset="0"/>
              </a:rPr>
              <a:t>DEVELOPPEMENT</a:t>
            </a:r>
            <a:endParaRPr lang="fr-FR" sz="4400" dirty="0"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000000" mc:Ignorable="">
                    <a:alpha val="43137"/>
                  </a:srgbClr>
                </a:outerShdw>
              </a:effectLst>
              <a:latin typeface="JUICE Bold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68566" y="3511878"/>
            <a:ext cx="1152000" cy="1152000"/>
          </a:xfrm>
          <a:prstGeom prst="rect">
            <a:avLst/>
          </a:prstGeom>
          <a:solidFill>
            <a:schemeClr val="tx2">
              <a:lumMod val="60000"/>
              <a:lumOff val="4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3" name="Virage 12"/>
          <p:cNvSpPr/>
          <p:nvPr/>
        </p:nvSpPr>
        <p:spPr>
          <a:xfrm>
            <a:off x="2339752" y="2996952"/>
            <a:ext cx="2808312" cy="514926"/>
          </a:xfrm>
          <a:prstGeom prst="bentArrow">
            <a:avLst/>
          </a:prstGeom>
          <a:solidFill>
            <a:schemeClr val="tx2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0" name="Rectangle à coins arrondis 19"/>
          <p:cNvSpPr/>
          <p:nvPr/>
        </p:nvSpPr>
        <p:spPr>
          <a:xfrm>
            <a:off x="3733969" y="1783868"/>
            <a:ext cx="1186239" cy="1037525"/>
          </a:xfrm>
          <a:prstGeom prst="roundRect">
            <a:avLst/>
          </a:prstGeom>
          <a:solidFill>
            <a:schemeClr val="accent6">
              <a:alpha val="99000"/>
            </a:schemeClr>
          </a:solidFill>
          <a:ln w="25400">
            <a:solidFill>
              <a:schemeClr val="tx1"/>
            </a:solidFill>
          </a:ln>
          <a:effectLst>
            <a:outerShdw blurRad="12700" dist="38100" dir="2700000" sx="102000" sy="102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 smtClean="0">
                <a:solidFill>
                  <a:schemeClr val="bg1"/>
                </a:solidFill>
              </a:rPr>
              <a:t>int</a:t>
            </a:r>
            <a:r>
              <a:rPr lang="fr-FR" sz="1400" b="1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tx1"/>
                </a:solidFill>
              </a:rPr>
              <a:t>poids</a:t>
            </a:r>
          </a:p>
          <a:p>
            <a:pPr algn="ctr"/>
            <a:r>
              <a:rPr lang="fr-FR" sz="1400" b="1" dirty="0" err="1">
                <a:solidFill>
                  <a:schemeClr val="bg1"/>
                </a:solidFill>
              </a:rPr>
              <a:t>int</a:t>
            </a:r>
            <a:r>
              <a:rPr lang="fr-FR" sz="1400" b="1" dirty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tx1"/>
                </a:solidFill>
              </a:rPr>
              <a:t>occupe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733969" y="1340768"/>
            <a:ext cx="141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/>
              <a:t>S_masque</a:t>
            </a:r>
            <a:endParaRPr lang="fr-FR" b="1" dirty="0"/>
          </a:p>
        </p:txBody>
      </p:sp>
      <p:sp>
        <p:nvSpPr>
          <p:cNvPr id="16" name="Flèche droite 15"/>
          <p:cNvSpPr/>
          <p:nvPr/>
        </p:nvSpPr>
        <p:spPr>
          <a:xfrm>
            <a:off x="3131839" y="2041125"/>
            <a:ext cx="713403" cy="313790"/>
          </a:xfrm>
          <a:prstGeom prst="rightArrow">
            <a:avLst/>
          </a:prstGeom>
          <a:solidFill>
            <a:srgbClr xmlns:mc="http://schemas.openxmlformats.org/markup-compatibility/2006" xmlns:a14="http://schemas.microsoft.com/office/drawing/2010/main" val="FF0000" mc:Ignorable="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graphicFrame>
        <p:nvGraphicFramePr>
          <p:cNvPr id="24" name="Tableau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744230"/>
              </p:ext>
            </p:extLst>
          </p:nvPr>
        </p:nvGraphicFramePr>
        <p:xfrm>
          <a:off x="5364088" y="2420888"/>
          <a:ext cx="3384378" cy="2931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042"/>
                <a:gridCol w="376042"/>
                <a:gridCol w="376042"/>
                <a:gridCol w="376042"/>
                <a:gridCol w="376042"/>
                <a:gridCol w="376042"/>
                <a:gridCol w="376042"/>
                <a:gridCol w="376042"/>
                <a:gridCol w="376042"/>
              </a:tblGrid>
              <a:tr h="325756">
                <a:tc>
                  <a:txBody>
                    <a:bodyPr/>
                    <a:lstStyle/>
                    <a:p>
                      <a:pPr algn="ctr"/>
                      <a:endParaRPr lang="fr-FR" sz="12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5756">
                <a:tc>
                  <a:txBody>
                    <a:bodyPr/>
                    <a:lstStyle/>
                    <a:p>
                      <a:pPr algn="ctr"/>
                      <a:endParaRPr lang="fr-FR" sz="1200" b="1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5756"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5756"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5756"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5756"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b="1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5756"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5756"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5756"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ZoneTexte 14"/>
          <p:cNvSpPr txBox="1"/>
          <p:nvPr/>
        </p:nvSpPr>
        <p:spPr>
          <a:xfrm>
            <a:off x="635993" y="1412777"/>
            <a:ext cx="4008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5"/>
              </a:buBlip>
            </a:pPr>
            <a:r>
              <a:rPr lang="fr-F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Masque </a:t>
            </a:r>
            <a:endParaRPr lang="fr-FR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0" y="6488246"/>
            <a:ext cx="956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85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99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7037E-7 L 0.00052 0.03264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 animBg="1"/>
      <p:bldP spid="13" grpId="0" animBg="1"/>
      <p:bldP spid="20" grpId="0" animBg="1"/>
      <p:bldP spid="14" grpId="0"/>
      <p:bldP spid="16" grpId="0" animBg="1"/>
      <p:bldP spid="16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Imag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6311380"/>
            <a:ext cx="1907704" cy="546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AE0202" mc:Ignorable="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 smtClean="0"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JUICE Bold" pitchFamily="2" charset="0"/>
              </a:rPr>
              <a:t>DEVELOPPEMENT</a:t>
            </a:r>
            <a:endParaRPr lang="fr-FR" sz="4400" dirty="0"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000000" mc:Ignorable="">
                    <a:alpha val="43137"/>
                  </a:srgbClr>
                </a:outerShdw>
              </a:effectLst>
              <a:latin typeface="JUICE Bold" pitchFamily="2" charset="0"/>
            </a:endParaRPr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454857"/>
              </p:ext>
            </p:extLst>
          </p:nvPr>
        </p:nvGraphicFramePr>
        <p:xfrm>
          <a:off x="2159733" y="1628800"/>
          <a:ext cx="4824533" cy="44734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219"/>
                <a:gridCol w="689219"/>
                <a:gridCol w="689219"/>
                <a:gridCol w="689219"/>
                <a:gridCol w="689219"/>
                <a:gridCol w="689219"/>
                <a:gridCol w="689219"/>
              </a:tblGrid>
              <a:tr h="639071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39071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39071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39071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39071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39071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39071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0" name="ZoneTexte 69"/>
          <p:cNvSpPr txBox="1"/>
          <p:nvPr/>
        </p:nvSpPr>
        <p:spPr>
          <a:xfrm>
            <a:off x="4355976" y="364502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0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2" name="ZoneTexte 71"/>
          <p:cNvSpPr txBox="1"/>
          <p:nvPr/>
        </p:nvSpPr>
        <p:spPr>
          <a:xfrm>
            <a:off x="4355976" y="30689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3" name="ZoneTexte 72"/>
          <p:cNvSpPr txBox="1"/>
          <p:nvPr/>
        </p:nvSpPr>
        <p:spPr>
          <a:xfrm>
            <a:off x="4355976" y="242088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4" name="ZoneTexte 73"/>
          <p:cNvSpPr txBox="1"/>
          <p:nvPr/>
        </p:nvSpPr>
        <p:spPr>
          <a:xfrm>
            <a:off x="4355976" y="177281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5" name="ZoneTexte 74"/>
          <p:cNvSpPr txBox="1"/>
          <p:nvPr/>
        </p:nvSpPr>
        <p:spPr>
          <a:xfrm>
            <a:off x="5076056" y="241820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6" name="ZoneTexte 75"/>
          <p:cNvSpPr txBox="1"/>
          <p:nvPr/>
        </p:nvSpPr>
        <p:spPr>
          <a:xfrm>
            <a:off x="3635896" y="242088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7" name="ZoneTexte 76"/>
          <p:cNvSpPr txBox="1"/>
          <p:nvPr/>
        </p:nvSpPr>
        <p:spPr>
          <a:xfrm>
            <a:off x="2987824" y="30689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8" name="ZoneTexte 77"/>
          <p:cNvSpPr txBox="1"/>
          <p:nvPr/>
        </p:nvSpPr>
        <p:spPr>
          <a:xfrm>
            <a:off x="5724128" y="30689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9" name="ZoneTexte 78"/>
          <p:cNvSpPr txBox="1"/>
          <p:nvPr/>
        </p:nvSpPr>
        <p:spPr>
          <a:xfrm>
            <a:off x="5076056" y="364502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80" name="ZoneTexte 79"/>
          <p:cNvSpPr txBox="1"/>
          <p:nvPr/>
        </p:nvSpPr>
        <p:spPr>
          <a:xfrm>
            <a:off x="5076056" y="30689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1" name="ZoneTexte 80"/>
          <p:cNvSpPr txBox="1"/>
          <p:nvPr/>
        </p:nvSpPr>
        <p:spPr>
          <a:xfrm>
            <a:off x="3635896" y="30689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7" name="Flèche vers le haut 86"/>
          <p:cNvSpPr/>
          <p:nvPr/>
        </p:nvSpPr>
        <p:spPr>
          <a:xfrm>
            <a:off x="4499992" y="3438292"/>
            <a:ext cx="144016" cy="216024"/>
          </a:xfrm>
          <a:prstGeom prst="upArrow">
            <a:avLst/>
          </a:prstGeom>
          <a:solidFill>
            <a:srgbClr xmlns:mc="http://schemas.openxmlformats.org/markup-compatibility/2006" xmlns:a14="http://schemas.microsoft.com/office/drawing/2010/main" val="FF0000" mc:Ignorable="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Flèche vers le haut 88"/>
          <p:cNvSpPr/>
          <p:nvPr/>
        </p:nvSpPr>
        <p:spPr>
          <a:xfrm>
            <a:off x="4499992" y="2809378"/>
            <a:ext cx="144016" cy="216024"/>
          </a:xfrm>
          <a:prstGeom prst="upArrow">
            <a:avLst/>
          </a:prstGeom>
          <a:solidFill>
            <a:srgbClr xmlns:mc="http://schemas.openxmlformats.org/markup-compatibility/2006" xmlns:a14="http://schemas.microsoft.com/office/drawing/2010/main" val="FF0000" mc:Ignorable="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Flèche vers le haut 89"/>
          <p:cNvSpPr/>
          <p:nvPr/>
        </p:nvSpPr>
        <p:spPr>
          <a:xfrm>
            <a:off x="4492526" y="2142148"/>
            <a:ext cx="144016" cy="216024"/>
          </a:xfrm>
          <a:prstGeom prst="upArrow">
            <a:avLst/>
          </a:prstGeom>
          <a:solidFill>
            <a:srgbClr xmlns:mc="http://schemas.openxmlformats.org/markup-compatibility/2006" xmlns:a14="http://schemas.microsoft.com/office/drawing/2010/main" val="FF0000" mc:Ignorable="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Flèche droite 87"/>
          <p:cNvSpPr/>
          <p:nvPr/>
        </p:nvSpPr>
        <p:spPr>
          <a:xfrm>
            <a:off x="4847326" y="2533546"/>
            <a:ext cx="216024" cy="144016"/>
          </a:xfrm>
          <a:prstGeom prst="rightArrow">
            <a:avLst/>
          </a:prstGeom>
          <a:solidFill>
            <a:srgbClr xmlns:mc="http://schemas.openxmlformats.org/markup-compatibility/2006" xmlns:a14="http://schemas.microsoft.com/office/drawing/2010/main" val="FF0000" mc:Ignorable="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Flèche droite 91"/>
          <p:cNvSpPr/>
          <p:nvPr/>
        </p:nvSpPr>
        <p:spPr>
          <a:xfrm>
            <a:off x="4860032" y="3181618"/>
            <a:ext cx="216024" cy="144016"/>
          </a:xfrm>
          <a:prstGeom prst="rightArrow">
            <a:avLst/>
          </a:prstGeom>
          <a:solidFill>
            <a:srgbClr xmlns:mc="http://schemas.openxmlformats.org/markup-compatibility/2006" xmlns:a14="http://schemas.microsoft.com/office/drawing/2010/main" val="FF0000" mc:Ignorable="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Flèche droite 92"/>
          <p:cNvSpPr/>
          <p:nvPr/>
        </p:nvSpPr>
        <p:spPr>
          <a:xfrm>
            <a:off x="5508104" y="3181618"/>
            <a:ext cx="216024" cy="144016"/>
          </a:xfrm>
          <a:prstGeom prst="rightArrow">
            <a:avLst/>
          </a:prstGeom>
          <a:solidFill>
            <a:srgbClr xmlns:mc="http://schemas.openxmlformats.org/markup-compatibility/2006" xmlns:a14="http://schemas.microsoft.com/office/drawing/2010/main" val="FF0000" mc:Ignorable="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Flèche gauche 90"/>
          <p:cNvSpPr/>
          <p:nvPr/>
        </p:nvSpPr>
        <p:spPr>
          <a:xfrm>
            <a:off x="4079376" y="3181618"/>
            <a:ext cx="216024" cy="144016"/>
          </a:xfrm>
          <a:prstGeom prst="leftArrow">
            <a:avLst/>
          </a:prstGeom>
          <a:solidFill>
            <a:srgbClr xmlns:mc="http://schemas.openxmlformats.org/markup-compatibility/2006" xmlns:a14="http://schemas.microsoft.com/office/drawing/2010/main" val="FF0000" mc:Ignorable="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Flèche gauche 94"/>
          <p:cNvSpPr/>
          <p:nvPr/>
        </p:nvSpPr>
        <p:spPr>
          <a:xfrm>
            <a:off x="3419872" y="3181618"/>
            <a:ext cx="216024" cy="144016"/>
          </a:xfrm>
          <a:prstGeom prst="leftArrow">
            <a:avLst/>
          </a:prstGeom>
          <a:solidFill>
            <a:srgbClr xmlns:mc="http://schemas.openxmlformats.org/markup-compatibility/2006" xmlns:a14="http://schemas.microsoft.com/office/drawing/2010/main" val="FF0000" mc:Ignorable="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Flèche gauche 95"/>
          <p:cNvSpPr/>
          <p:nvPr/>
        </p:nvSpPr>
        <p:spPr>
          <a:xfrm>
            <a:off x="4081250" y="2530866"/>
            <a:ext cx="216024" cy="144016"/>
          </a:xfrm>
          <a:prstGeom prst="leftArrow">
            <a:avLst/>
          </a:prstGeom>
          <a:solidFill>
            <a:srgbClr xmlns:mc="http://schemas.openxmlformats.org/markup-compatibility/2006" xmlns:a14="http://schemas.microsoft.com/office/drawing/2010/main" val="FF0000" mc:Ignorable="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Flèche vers le bas 96"/>
          <p:cNvSpPr/>
          <p:nvPr/>
        </p:nvSpPr>
        <p:spPr>
          <a:xfrm>
            <a:off x="5220072" y="3460272"/>
            <a:ext cx="144016" cy="202867"/>
          </a:xfrm>
          <a:prstGeom prst="downArrow">
            <a:avLst/>
          </a:prstGeom>
          <a:solidFill>
            <a:srgbClr xmlns:mc="http://schemas.openxmlformats.org/markup-compatibility/2006" xmlns:a14="http://schemas.microsoft.com/office/drawing/2010/main" val="FF0000" mc:Ignorable="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Flèche droite 98"/>
          <p:cNvSpPr/>
          <p:nvPr/>
        </p:nvSpPr>
        <p:spPr>
          <a:xfrm>
            <a:off x="4860031" y="3829690"/>
            <a:ext cx="216024" cy="144016"/>
          </a:xfrm>
          <a:prstGeom prst="rightArrow">
            <a:avLst/>
          </a:prstGeom>
          <a:solidFill>
            <a:srgbClr xmlns:mc="http://schemas.openxmlformats.org/markup-compatibility/2006" xmlns:a14="http://schemas.microsoft.com/office/drawing/2010/main" val="FF0000" mc:Ignorable="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ZoneTexte 100"/>
          <p:cNvSpPr txBox="1"/>
          <p:nvPr/>
        </p:nvSpPr>
        <p:spPr>
          <a:xfrm>
            <a:off x="5084274" y="3689539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1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2" name="Flèche droite 101"/>
          <p:cNvSpPr/>
          <p:nvPr/>
        </p:nvSpPr>
        <p:spPr>
          <a:xfrm>
            <a:off x="5515418" y="3802197"/>
            <a:ext cx="216024" cy="144016"/>
          </a:xfrm>
          <a:prstGeom prst="rightArrow">
            <a:avLst/>
          </a:prstGeom>
          <a:solidFill>
            <a:srgbClr xmlns:mc="http://schemas.openxmlformats.org/markup-compatibility/2006" xmlns:a14="http://schemas.microsoft.com/office/drawing/2010/main" val="FF0000" mc:Ignorable="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ZoneTexte 102"/>
          <p:cNvSpPr txBox="1"/>
          <p:nvPr/>
        </p:nvSpPr>
        <p:spPr>
          <a:xfrm>
            <a:off x="5731442" y="3690857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2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5" name="ZoneTexte 104"/>
          <p:cNvSpPr txBox="1"/>
          <p:nvPr/>
        </p:nvSpPr>
        <p:spPr>
          <a:xfrm>
            <a:off x="5076055" y="434323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2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4" name="Accolade ouvrante 83"/>
          <p:cNvSpPr/>
          <p:nvPr/>
        </p:nvSpPr>
        <p:spPr>
          <a:xfrm rot="10800000">
            <a:off x="4860032" y="3503132"/>
            <a:ext cx="288032" cy="742146"/>
          </a:xfrm>
          <a:prstGeom prst="leftBrace">
            <a:avLst>
              <a:gd name="adj1" fmla="val 22351"/>
              <a:gd name="adj2" fmla="val 50000"/>
            </a:avLst>
          </a:prstGeom>
          <a:noFill/>
          <a:ln w="38100">
            <a:solidFill>
              <a:srgbClr xmlns:mc="http://schemas.openxmlformats.org/markup-compatibility/2006" xmlns:a14="http://schemas.microsoft.com/office/drawing/2010/main" val="FF0000" mc:Ignorable="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Accolade ouvrante 84"/>
          <p:cNvSpPr/>
          <p:nvPr/>
        </p:nvSpPr>
        <p:spPr>
          <a:xfrm>
            <a:off x="4007368" y="3503132"/>
            <a:ext cx="288032" cy="742146"/>
          </a:xfrm>
          <a:prstGeom prst="leftBrace">
            <a:avLst>
              <a:gd name="adj1" fmla="val 22351"/>
              <a:gd name="adj2" fmla="val 50000"/>
            </a:avLst>
          </a:prstGeom>
          <a:noFill/>
          <a:ln w="38100">
            <a:solidFill>
              <a:srgbClr xmlns:mc="http://schemas.openxmlformats.org/markup-compatibility/2006" xmlns:a14="http://schemas.microsoft.com/office/drawing/2010/main" val="FF0000" mc:Ignorable="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ZoneTexte 105"/>
          <p:cNvSpPr txBox="1"/>
          <p:nvPr/>
        </p:nvSpPr>
        <p:spPr>
          <a:xfrm>
            <a:off x="6444208" y="3689539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07" name="ZoneTexte 106"/>
          <p:cNvSpPr txBox="1"/>
          <p:nvPr/>
        </p:nvSpPr>
        <p:spPr>
          <a:xfrm>
            <a:off x="4367014" y="4333547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1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8" name="ZoneTexte 107"/>
          <p:cNvSpPr txBox="1"/>
          <p:nvPr/>
        </p:nvSpPr>
        <p:spPr>
          <a:xfrm>
            <a:off x="4367014" y="494116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9" name="ZoneTexte 108"/>
          <p:cNvSpPr txBox="1"/>
          <p:nvPr/>
        </p:nvSpPr>
        <p:spPr>
          <a:xfrm>
            <a:off x="4367014" y="558924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0" name="ZoneTexte 109"/>
          <p:cNvSpPr txBox="1"/>
          <p:nvPr/>
        </p:nvSpPr>
        <p:spPr>
          <a:xfrm>
            <a:off x="5063350" y="4969579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1" name="ZoneTexte 110"/>
          <p:cNvSpPr txBox="1"/>
          <p:nvPr/>
        </p:nvSpPr>
        <p:spPr>
          <a:xfrm>
            <a:off x="5731442" y="4320331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2" name="ZoneTexte 111"/>
          <p:cNvSpPr txBox="1"/>
          <p:nvPr/>
        </p:nvSpPr>
        <p:spPr>
          <a:xfrm>
            <a:off x="3649202" y="4969579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3" name="ZoneTexte 112"/>
          <p:cNvSpPr txBox="1"/>
          <p:nvPr/>
        </p:nvSpPr>
        <p:spPr>
          <a:xfrm>
            <a:off x="2987824" y="4320331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4" name="ZoneTexte 113"/>
          <p:cNvSpPr txBox="1"/>
          <p:nvPr/>
        </p:nvSpPr>
        <p:spPr>
          <a:xfrm>
            <a:off x="3649202" y="434323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" name="ZoneTexte 41"/>
          <p:cNvSpPr txBox="1"/>
          <p:nvPr/>
        </p:nvSpPr>
        <p:spPr>
          <a:xfrm>
            <a:off x="0" y="6488246"/>
            <a:ext cx="956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954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99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3.44748E-6 L -0.00121 -0.09625 " pathEditMode="relative" rAng="0" ptsTypes="AA">
                                      <p:cBhvr>
                                        <p:cTn id="18" dur="2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-481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3.44748E-6 L -2.22222E-6 -0.09625 " pathEditMode="relative" rAng="0" ptsTypes="AA">
                                      <p:cBhvr>
                                        <p:cTn id="20" dur="2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8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mph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1 -0.09625 L -0.00121 -0.19065 " pathEditMode="relative" rAng="0" ptsTypes="AA">
                                      <p:cBhvr>
                                        <p:cTn id="31" dur="2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2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0.09625 L -2.22222E-6 -0.19065 " pathEditMode="relative" rAng="0" ptsTypes="AA">
                                      <p:cBhvr>
                                        <p:cTn id="33" dur="2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3" presetClass="emph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"/>
                            </p:stCondLst>
                            <p:childTnLst>
                              <p:par>
                                <p:cTn id="43" presetID="64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1 -0.19065 L -0.00121 -0.27464 " pathEditMode="relative" rAng="0" ptsTypes="AA">
                                      <p:cBhvr>
                                        <p:cTn id="44" dur="2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211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64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0.19065 L -2.22222E-6 -0.27464 " pathEditMode="relative" rAng="0" ptsTypes="AA">
                                      <p:cBhvr>
                                        <p:cTn id="46" dur="2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2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3" presetClass="emph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2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"/>
                            </p:stCondLst>
                            <p:childTnLst>
                              <p:par>
                                <p:cTn id="56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1 -0.27464 L -0.00121 -0.19065 " pathEditMode="relative" rAng="0" ptsTypes="AA">
                                      <p:cBhvr>
                                        <p:cTn id="57" dur="2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88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0.27464 L -2.22222E-6 -0.19065 " pathEditMode="relative" rAng="0" ptsTypes="AA">
                                      <p:cBhvr>
                                        <p:cTn id="59" dur="2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"/>
                            </p:stCondLst>
                            <p:childTnLst>
                              <p:par>
                                <p:cTn id="65" presetID="35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1 -0.19065 L -0.08003 -0.19065 " pathEditMode="relative" rAng="0" ptsTypes="AA">
                                      <p:cBhvr>
                                        <p:cTn id="66" dur="2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41" y="0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35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0.19065 L -0.07864 -0.19065 " pathEditMode="relative" rAng="0" ptsTypes="AA">
                                      <p:cBhvr>
                                        <p:cTn id="68" dur="2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3" presetClass="emph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2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"/>
                            </p:stCondLst>
                            <p:childTnLst>
                              <p:par>
                                <p:cTn id="78" presetID="63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003 -0.19065 L -0.00121 -0.19065 " pathEditMode="relative" rAng="0" ptsTypes="AA">
                                      <p:cBhvr>
                                        <p:cTn id="79" dur="2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1" y="0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63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4 -0.19065 L -2.22222E-6 -0.19065 " pathEditMode="relative" rAng="0" ptsTypes="AA">
                                      <p:cBhvr>
                                        <p:cTn id="81" dur="2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50"/>
                            </p:stCondLst>
                            <p:childTnLst>
                              <p:par>
                                <p:cTn id="87" presetID="63" presetClass="path" presetSubtype="0" accel="50000" decel="5000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1 -0.19065 L 0.06962 -0.19065 " pathEditMode="relative" rAng="0" ptsTypes="AA">
                                      <p:cBhvr>
                                        <p:cTn id="88" dur="2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0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63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0.19065 L 0.07882 -0.19065 " pathEditMode="relative" rAng="0" ptsTypes="AA">
                                      <p:cBhvr>
                                        <p:cTn id="90" dur="2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3" presetClass="emph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3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50"/>
                            </p:stCondLst>
                            <p:childTnLst>
                              <p:par>
                                <p:cTn id="100" presetID="35" presetClass="path" presetSubtype="0" accel="50000" decel="5000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23 -0.19065 L -0.00121 -0.19065 " pathEditMode="relative" rAng="0" ptsTypes="AA">
                                      <p:cBhvr>
                                        <p:cTn id="101" dur="2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2" y="0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35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882 -0.19065 L -2.22222E-6 -0.19065 " pathEditMode="relative" rAng="0" ptsTypes="AA">
                                      <p:cBhvr>
                                        <p:cTn id="103" dur="2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750"/>
                            </p:stCondLst>
                            <p:childTnLst>
                              <p:par>
                                <p:cTn id="109" presetID="42" presetClass="path" presetSubtype="0" accel="50000" decel="5000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1 -0.19065 L -0.00121 -0.09625 " pathEditMode="relative" rAng="0" ptsTypes="AA">
                                      <p:cBhvr>
                                        <p:cTn id="110" dur="2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20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42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0.19065 L -2.22222E-6 -0.09625 " pathEditMode="relative" rAng="0" ptsTypes="AA">
                                      <p:cBhvr>
                                        <p:cTn id="112" dur="2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18" presetID="35" presetClass="path" presetSubtype="0" accel="50000" decel="5000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1 -0.09625 L -0.08003 -0.09625 " pathEditMode="relative" rAng="0" ptsTypes="AA">
                                      <p:cBhvr>
                                        <p:cTn id="119" dur="2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41" y="0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35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0.09625 L -0.07083 -0.09625 " pathEditMode="relative" rAng="0" ptsTypes="AA">
                                      <p:cBhvr>
                                        <p:cTn id="121" dur="2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500"/>
                            </p:stCondLst>
                            <p:childTnLst>
                              <p:par>
                                <p:cTn id="123" presetID="3" presetClass="emph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4" dur="2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50"/>
                            </p:stCondLst>
                            <p:childTnLst>
                              <p:par>
                                <p:cTn id="131" presetID="35" presetClass="path" presetSubtype="0" accel="50000" decel="5000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003 -0.09625 L -0.15086 -0.09625 " pathEditMode="relative" rAng="0" ptsTypes="AA">
                                      <p:cBhvr>
                                        <p:cTn id="132" dur="2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42" y="0"/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35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083 -0.09625 L -0.14965 -0.09625 " pathEditMode="relative" rAng="0" ptsTypes="AA">
                                      <p:cBhvr>
                                        <p:cTn id="134" dur="2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3" presetClass="emph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7" dur="2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2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50"/>
                            </p:stCondLst>
                            <p:childTnLst>
                              <p:par>
                                <p:cTn id="144" presetID="63" presetClass="path" presetSubtype="0" accel="50000" decel="50000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086 -0.09625 L -0.00121 -0.09625 " pathEditMode="relative" rAng="0" ptsTypes="AA">
                                      <p:cBhvr>
                                        <p:cTn id="145" dur="2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83" y="0"/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63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965 -0.09625 L -3.33333E-6 -0.09625 " pathEditMode="relative" rAng="0" ptsTypes="AA">
                                      <p:cBhvr>
                                        <p:cTn id="147" dur="2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83" y="0"/>
                                    </p:animMotion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750"/>
                            </p:stCondLst>
                            <p:childTnLst>
                              <p:par>
                                <p:cTn id="1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2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000"/>
                            </p:stCondLst>
                            <p:childTnLst>
                              <p:par>
                                <p:cTn id="156" presetID="63" presetClass="path" presetSubtype="0" accel="50000" decel="5000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1 -0.09625 L 0.06962 -0.09625 " pathEditMode="relative" rAng="0" ptsTypes="AA">
                                      <p:cBhvr>
                                        <p:cTn id="157" dur="2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0"/>
                                    </p:animMotion>
                                  </p:childTnLst>
                                </p:cTn>
                              </p:par>
                              <p:par>
                                <p:cTn id="158" presetID="63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0.09625 L 0.07882 -0.09625 " pathEditMode="relative" rAng="0" ptsTypes="AA">
                                      <p:cBhvr>
                                        <p:cTn id="159" dur="2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250"/>
                            </p:stCondLst>
                            <p:childTnLst>
                              <p:par>
                                <p:cTn id="161" presetID="3" presetClass="emph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2" dur="2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2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250"/>
                            </p:stCondLst>
                            <p:childTnLst>
                              <p:par>
                                <p:cTn id="169" presetID="63" presetClass="path" presetSubtype="0" accel="50000" decel="50000" fill="hold" grpId="1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962 -0.09627 L 0.14844 -0.09627 " pathEditMode="relative" rAng="0" ptsTypes="AA">
                                      <p:cBhvr>
                                        <p:cTn id="170" dur="2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1" y="0"/>
                                    </p:animMotion>
                                  </p:childTnLst>
                                </p:cTn>
                              </p:par>
                              <p:par>
                                <p:cTn id="171" presetID="63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882 -0.09627 L 0.14966 -0.09627 " pathEditMode="relative" rAng="0" ptsTypes="AA">
                                      <p:cBhvr>
                                        <p:cTn id="172" dur="2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00"/>
                            </p:stCondLst>
                            <p:childTnLst>
                              <p:par>
                                <p:cTn id="174" presetID="3" presetClass="emph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5" dur="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2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250"/>
                            </p:stCondLst>
                            <p:childTnLst>
                              <p:par>
                                <p:cTn id="182" presetID="35" presetClass="path" presetSubtype="0" accel="50000" decel="50000" fill="hold" grpId="1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844 -0.09627 L 0.07743 -0.09627 " pathEditMode="relative" rAng="0" ptsTypes="AA">
                                      <p:cBhvr>
                                        <p:cTn id="183" dur="2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59" y="0"/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35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966 -0.09627 L 0.07084 -0.09627 " pathEditMode="relative" rAng="0" ptsTypes="AA">
                                      <p:cBhvr>
                                        <p:cTn id="185" dur="2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750"/>
                            </p:stCondLst>
                            <p:childTnLst>
                              <p:par>
                                <p:cTn id="191" presetID="42" presetClass="path" presetSubtype="0" accel="50000" decel="50000" fill="hold" grpId="1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962 -0.09629 L 0.06962 -0.00185 " pathEditMode="relative" rAng="0" ptsTypes="AA">
                                      <p:cBhvr>
                                        <p:cTn id="192" dur="2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22"/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42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882 -0.09623 L 0.07882 -0.00185 " pathEditMode="relative" rAng="0" ptsTypes="AA">
                                      <p:cBhvr>
                                        <p:cTn id="194" dur="2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1000"/>
                            </p:stCondLst>
                            <p:childTnLst>
                              <p:par>
                                <p:cTn id="196" presetID="3" presetClass="emph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7" dur="2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250"/>
                            </p:stCondLst>
                            <p:childTnLst>
                              <p:par>
                                <p:cTn id="204" presetID="7" presetClass="path" presetSubtype="0" accel="50000" decel="50000" fill="hold" grpId="1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961 -0.00185 L 0.06961 -0.09583 L -0.00139 -0.09583 L -0.00139 -0.00185 L 0.06961 -0.00185 Z " pathEditMode="relative" rAng="5400000" ptsTypes="FFFFF">
                                      <p:cBhvr>
                                        <p:cTn id="205" dur="2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59" y="-4699"/>
                                    </p:animMotion>
                                  </p:childTnLst>
                                </p:cTn>
                              </p:par>
                              <p:par>
                                <p:cTn id="206" presetID="7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882 -0.00185 L 0.07882 -0.0956 L -2.22222E-6 -0.0956 L -2.22222E-6 -0.00185 L 0.07882 -0.00185 Z " pathEditMode="relative" rAng="5400000" ptsTypes="FFFFF">
                                      <p:cBhvr>
                                        <p:cTn id="207" dur="2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41" y="-4699"/>
                                    </p:animMotion>
                                  </p:childTnLst>
                                </p:cTn>
                              </p:par>
                              <p:par>
                                <p:cTn id="2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2750"/>
                            </p:stCondLst>
                            <p:childTnLst>
                              <p:par>
                                <p:cTn id="21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9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0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1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3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2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250"/>
                            </p:stCondLst>
                            <p:childTnLst>
                              <p:par>
                                <p:cTn id="230" presetID="63" presetClass="path" presetSubtype="0" accel="50000" decel="50000" fill="hold" grpId="1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962 -0.00185 L 0.14844 -0.00185 " pathEditMode="relative" rAng="0" ptsTypes="AA">
                                      <p:cBhvr>
                                        <p:cTn id="231" dur="2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1" y="0"/>
                                    </p:animMotion>
                                  </p:childTnLst>
                                </p:cTn>
                              </p:par>
                              <p:par>
                                <p:cTn id="232" presetID="63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882 -0.00185 L 0.15747 -0.00185 " pathEditMode="relative" rAng="0" ptsTypes="AA">
                                      <p:cBhvr>
                                        <p:cTn id="233" dur="2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500"/>
                            </p:stCondLst>
                            <p:childTnLst>
                              <p:par>
                                <p:cTn id="235" presetID="3" presetClass="emph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6" dur="2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0" presetClass="exit" presetSubtype="0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0" presetClass="exit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500"/>
                            </p:stCondLst>
                            <p:childTnLst>
                              <p:par>
                                <p:cTn id="252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3" dur="25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750"/>
                            </p:stCondLst>
                            <p:childTnLst>
                              <p:par>
                                <p:cTn id="255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6" dur="18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930"/>
                            </p:stCondLst>
                            <p:childTnLst>
                              <p:par>
                                <p:cTn id="258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9" dur="18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1110"/>
                            </p:stCondLst>
                            <p:childTnLst>
                              <p:par>
                                <p:cTn id="261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2" dur="18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1290"/>
                            </p:stCondLst>
                            <p:childTnLst>
                              <p:par>
                                <p:cTn id="264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5" dur="18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1470"/>
                            </p:stCondLst>
                            <p:childTnLst>
                              <p:par>
                                <p:cTn id="267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8" dur="18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1650"/>
                            </p:stCondLst>
                            <p:childTnLst>
                              <p:par>
                                <p:cTn id="270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1" dur="18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1830"/>
                            </p:stCondLst>
                            <p:childTnLst>
                              <p:par>
                                <p:cTn id="273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4" dur="18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2010"/>
                            </p:stCondLst>
                            <p:childTnLst>
                              <p:par>
                                <p:cTn id="276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7" dur="18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2190"/>
                            </p:stCondLst>
                            <p:childTnLst>
                              <p:par>
                                <p:cTn id="279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0" dur="18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7" grpId="0" animBg="1"/>
      <p:bldP spid="87" grpId="1" animBg="1"/>
      <p:bldP spid="89" grpId="0" animBg="1"/>
      <p:bldP spid="89" grpId="1" animBg="1"/>
      <p:bldP spid="90" grpId="0" animBg="1"/>
      <p:bldP spid="90" grpId="1" animBg="1"/>
      <p:bldP spid="88" grpId="0" animBg="1"/>
      <p:bldP spid="88" grpId="1" animBg="1"/>
      <p:bldP spid="92" grpId="0" animBg="1"/>
      <p:bldP spid="92" grpId="1" animBg="1"/>
      <p:bldP spid="93" grpId="0" animBg="1"/>
      <p:bldP spid="93" grpId="1" animBg="1"/>
      <p:bldP spid="91" grpId="0" animBg="1"/>
      <p:bldP spid="91" grpId="1" animBg="1"/>
      <p:bldP spid="95" grpId="0" animBg="1"/>
      <p:bldP spid="95" grpId="1" animBg="1"/>
      <p:bldP spid="96" grpId="0" animBg="1"/>
      <p:bldP spid="96" grpId="1" animBg="1"/>
      <p:bldP spid="97" grpId="0" animBg="1"/>
      <p:bldP spid="97" grpId="1" animBg="1"/>
      <p:bldP spid="99" grpId="0" animBg="1"/>
      <p:bldP spid="99" grpId="1" animBg="1"/>
      <p:bldP spid="101" grpId="0"/>
      <p:bldP spid="102" grpId="0" animBg="1"/>
      <p:bldP spid="102" grpId="1" animBg="1"/>
      <p:bldP spid="103" grpId="0"/>
      <p:bldP spid="105" grpId="0"/>
      <p:bldP spid="84" grpId="0" animBg="1"/>
      <p:bldP spid="84" grpId="1" animBg="1"/>
      <p:bldP spid="84" grpId="2" animBg="1"/>
      <p:bldP spid="84" grpId="3" animBg="1"/>
      <p:bldP spid="84" grpId="4" animBg="1"/>
      <p:bldP spid="84" grpId="5" animBg="1"/>
      <p:bldP spid="84" grpId="6" animBg="1"/>
      <p:bldP spid="84" grpId="7" animBg="1"/>
      <p:bldP spid="84" grpId="8" animBg="1"/>
      <p:bldP spid="84" grpId="9" animBg="1"/>
      <p:bldP spid="84" grpId="10" animBg="1"/>
      <p:bldP spid="84" grpId="11" animBg="1"/>
      <p:bldP spid="84" grpId="12" animBg="1"/>
      <p:bldP spid="84" grpId="13" animBg="1"/>
      <p:bldP spid="84" grpId="14" animBg="1"/>
      <p:bldP spid="84" grpId="15" animBg="1"/>
      <p:bldP spid="84" grpId="16" animBg="1"/>
      <p:bldP spid="84" grpId="17" animBg="1"/>
      <p:bldP spid="84" grpId="18" animBg="1"/>
      <p:bldP spid="84" grpId="19" animBg="1"/>
      <p:bldP spid="85" grpId="0" animBg="1"/>
      <p:bldP spid="85" grpId="1" animBg="1"/>
      <p:bldP spid="85" grpId="2" animBg="1"/>
      <p:bldP spid="85" grpId="3" animBg="1"/>
      <p:bldP spid="85" grpId="4" animBg="1"/>
      <p:bldP spid="85" grpId="5" animBg="1"/>
      <p:bldP spid="85" grpId="6" animBg="1"/>
      <p:bldP spid="85" grpId="7" animBg="1"/>
      <p:bldP spid="85" grpId="8" animBg="1"/>
      <p:bldP spid="85" grpId="9" animBg="1"/>
      <p:bldP spid="85" grpId="10" animBg="1"/>
      <p:bldP spid="85" grpId="11" animBg="1"/>
      <p:bldP spid="85" grpId="12" animBg="1"/>
      <p:bldP spid="85" grpId="13" animBg="1"/>
      <p:bldP spid="85" grpId="14" animBg="1"/>
      <p:bldP spid="85" grpId="15" animBg="1"/>
      <p:bldP spid="85" grpId="16" animBg="1"/>
      <p:bldP spid="85" grpId="17" animBg="1"/>
      <p:bldP spid="85" grpId="18" animBg="1"/>
      <p:bldP spid="85" grpId="19" animBg="1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Imag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6311380"/>
            <a:ext cx="1907704" cy="546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AE0202" mc:Ignorable="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 smtClean="0"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JUICE Bold" pitchFamily="2" charset="0"/>
              </a:rPr>
              <a:t>DEVELOPPEMENT</a:t>
            </a:r>
            <a:endParaRPr lang="fr-FR" sz="4400" dirty="0"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000000" mc:Ignorable="">
                    <a:alpha val="43137"/>
                  </a:srgbClr>
                </a:outerShdw>
              </a:effectLst>
              <a:latin typeface="JUICE Bold" pitchFamily="2" charset="0"/>
            </a:endParaRPr>
          </a:p>
        </p:txBody>
      </p:sp>
      <p:sp>
        <p:nvSpPr>
          <p:cNvPr id="135" name="ZoneTexte 134"/>
          <p:cNvSpPr txBox="1"/>
          <p:nvPr/>
        </p:nvSpPr>
        <p:spPr>
          <a:xfrm>
            <a:off x="635993" y="1412776"/>
            <a:ext cx="763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fr-F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Chemin</a:t>
            </a:r>
            <a:endParaRPr lang="fr-FR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136" name="Tableau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713387"/>
              </p:ext>
            </p:extLst>
          </p:nvPr>
        </p:nvGraphicFramePr>
        <p:xfrm>
          <a:off x="857944" y="2204040"/>
          <a:ext cx="3738712" cy="3559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678"/>
                <a:gridCol w="934678"/>
                <a:gridCol w="934678"/>
                <a:gridCol w="934678"/>
              </a:tblGrid>
              <a:tr h="889941">
                <a:tc>
                  <a:txBody>
                    <a:bodyPr/>
                    <a:lstStyle/>
                    <a:p>
                      <a:pPr algn="r"/>
                      <a:r>
                        <a:rPr lang="fr-FR" sz="2400" dirty="0" smtClean="0">
                          <a:solidFill>
                            <a:schemeClr val="tx1"/>
                          </a:solidFill>
                        </a:rPr>
                        <a:t>FIN</a:t>
                      </a:r>
                      <a:r>
                        <a:rPr lang="fr-FR" sz="2800" b="0" baseline="-7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fr-FR" sz="1800" b="0" baseline="-7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fr-FR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480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fr-FR" sz="18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fr-FR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89941">
                <a:tc>
                  <a:txBody>
                    <a:bodyPr/>
                    <a:lstStyle/>
                    <a:p>
                      <a:pPr algn="r"/>
                      <a:r>
                        <a:rPr lang="fr-FR" sz="1800" dirty="0" smtClean="0"/>
                        <a:t>4</a:t>
                      </a:r>
                      <a:endParaRPr lang="fr-FR" sz="1800" dirty="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FFC000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80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fr-FR" sz="4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 smtClean="0"/>
                        <a:t>2</a:t>
                      </a:r>
                      <a:endParaRPr lang="fr-FR" sz="1800" dirty="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 smtClean="0"/>
                        <a:t>1</a:t>
                      </a:r>
                      <a:endParaRPr lang="fr-FR" sz="1800" dirty="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89941">
                <a:tc>
                  <a:txBody>
                    <a:bodyPr/>
                    <a:lstStyle/>
                    <a:p>
                      <a:pPr algn="r"/>
                      <a:r>
                        <a:rPr lang="fr-FR" sz="1800" dirty="0" smtClean="0"/>
                        <a:t>3</a:t>
                      </a:r>
                      <a:endParaRPr lang="fr-FR" sz="1800" dirty="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92D050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 smtClean="0"/>
                        <a:t>2</a:t>
                      </a:r>
                      <a:endParaRPr lang="fr-FR" sz="1800" dirty="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 smtClean="0"/>
                        <a:t>1</a:t>
                      </a:r>
                      <a:endParaRPr lang="fr-FR" sz="1800" dirty="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b="1" dirty="0" smtClean="0"/>
                        <a:t>DEBUT</a:t>
                      </a:r>
                      <a:endParaRPr lang="fr-FR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889941">
                <a:tc>
                  <a:txBody>
                    <a:bodyPr/>
                    <a:lstStyle/>
                    <a:p>
                      <a:pPr algn="r"/>
                      <a:r>
                        <a:rPr lang="fr-FR" sz="1800" dirty="0" smtClean="0"/>
                        <a:t>4</a:t>
                      </a:r>
                      <a:endParaRPr lang="fr-FR" sz="1800" dirty="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 smtClean="0"/>
                        <a:t>3</a:t>
                      </a:r>
                      <a:endParaRPr lang="fr-FR" sz="1800" dirty="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 smtClean="0"/>
                        <a:t>2</a:t>
                      </a:r>
                      <a:endParaRPr lang="fr-FR" sz="1800" dirty="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 smtClean="0"/>
                        <a:t>1</a:t>
                      </a:r>
                      <a:endParaRPr lang="fr-FR" sz="1800" dirty="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9" name="Cadre 58"/>
          <p:cNvSpPr/>
          <p:nvPr/>
        </p:nvSpPr>
        <p:spPr>
          <a:xfrm>
            <a:off x="738000" y="2088000"/>
            <a:ext cx="1188000" cy="1152000"/>
          </a:xfrm>
          <a:prstGeom prst="frame">
            <a:avLst>
              <a:gd name="adj1" fmla="val 4895"/>
            </a:avLst>
          </a:prstGeom>
          <a:solidFill>
            <a:srgbClr xmlns:mc="http://schemas.openxmlformats.org/markup-compatibility/2006" xmlns:a14="http://schemas.microsoft.com/office/drawing/2010/main" val="C00000" mc:Ignorable="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24" name="Flèche droite 1023"/>
          <p:cNvSpPr/>
          <p:nvPr/>
        </p:nvSpPr>
        <p:spPr>
          <a:xfrm>
            <a:off x="1619672" y="2569532"/>
            <a:ext cx="648072" cy="188936"/>
          </a:xfrm>
          <a:prstGeom prst="rightArrow">
            <a:avLst/>
          </a:prstGeom>
          <a:solidFill>
            <a:srgbClr xmlns:mc="http://schemas.openxmlformats.org/markup-compatibility/2006" xmlns:a14="http://schemas.microsoft.com/office/drawing/2010/main" val="C00000" mc:Ignorable="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" name="Flèche droite 138"/>
          <p:cNvSpPr/>
          <p:nvPr/>
        </p:nvSpPr>
        <p:spPr>
          <a:xfrm rot="16200000">
            <a:off x="1007964" y="2017948"/>
            <a:ext cx="648072" cy="188936"/>
          </a:xfrm>
          <a:prstGeom prst="rightArrow">
            <a:avLst/>
          </a:prstGeom>
          <a:solidFill>
            <a:srgbClr xmlns:mc="http://schemas.openxmlformats.org/markup-compatibility/2006" xmlns:a14="http://schemas.microsoft.com/office/drawing/2010/main" val="C00000" mc:Ignorable="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0" name="Flèche droite 139"/>
          <p:cNvSpPr/>
          <p:nvPr/>
        </p:nvSpPr>
        <p:spPr>
          <a:xfrm rot="10800000">
            <a:off x="413964" y="2584675"/>
            <a:ext cx="648072" cy="188936"/>
          </a:xfrm>
          <a:prstGeom prst="rightArrow">
            <a:avLst/>
          </a:prstGeom>
          <a:solidFill>
            <a:srgbClr xmlns:mc="http://schemas.openxmlformats.org/markup-compatibility/2006" xmlns:a14="http://schemas.microsoft.com/office/drawing/2010/main" val="C00000" mc:Ignorable="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1" name="Flèche droite 140"/>
          <p:cNvSpPr/>
          <p:nvPr/>
        </p:nvSpPr>
        <p:spPr>
          <a:xfrm rot="5400000">
            <a:off x="1007964" y="3145532"/>
            <a:ext cx="648072" cy="188936"/>
          </a:xfrm>
          <a:prstGeom prst="rightArrow">
            <a:avLst/>
          </a:prstGeom>
          <a:solidFill>
            <a:srgbClr xmlns:mc="http://schemas.openxmlformats.org/markup-compatibility/2006" xmlns:a14="http://schemas.microsoft.com/office/drawing/2010/main" val="C00000" mc:Ignorable="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2" name="Flèche droite 141"/>
          <p:cNvSpPr/>
          <p:nvPr/>
        </p:nvSpPr>
        <p:spPr>
          <a:xfrm>
            <a:off x="1596576" y="3383127"/>
            <a:ext cx="648072" cy="188936"/>
          </a:xfrm>
          <a:prstGeom prst="rightArrow">
            <a:avLst/>
          </a:prstGeom>
          <a:solidFill>
            <a:srgbClr xmlns:mc="http://schemas.openxmlformats.org/markup-compatibility/2006" xmlns:a14="http://schemas.microsoft.com/office/drawing/2010/main" val="C00000" mc:Ignorable="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3" name="Flèche droite 142"/>
          <p:cNvSpPr/>
          <p:nvPr/>
        </p:nvSpPr>
        <p:spPr>
          <a:xfrm rot="16200000">
            <a:off x="984868" y="2831543"/>
            <a:ext cx="648072" cy="188936"/>
          </a:xfrm>
          <a:prstGeom prst="rightArrow">
            <a:avLst/>
          </a:prstGeom>
          <a:solidFill>
            <a:srgbClr xmlns:mc="http://schemas.openxmlformats.org/markup-compatibility/2006" xmlns:a14="http://schemas.microsoft.com/office/drawing/2010/main" val="C00000" mc:Ignorable="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4" name="Flèche droite 143"/>
          <p:cNvSpPr/>
          <p:nvPr/>
        </p:nvSpPr>
        <p:spPr>
          <a:xfrm rot="10800000">
            <a:off x="390868" y="3398270"/>
            <a:ext cx="648072" cy="188936"/>
          </a:xfrm>
          <a:prstGeom prst="rightArrow">
            <a:avLst/>
          </a:prstGeom>
          <a:solidFill>
            <a:srgbClr xmlns:mc="http://schemas.openxmlformats.org/markup-compatibility/2006" xmlns:a14="http://schemas.microsoft.com/office/drawing/2010/main" val="C00000" mc:Ignorable="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5" name="Flèche droite 144"/>
          <p:cNvSpPr/>
          <p:nvPr/>
        </p:nvSpPr>
        <p:spPr>
          <a:xfrm rot="5400000">
            <a:off x="984868" y="3959127"/>
            <a:ext cx="648072" cy="188936"/>
          </a:xfrm>
          <a:prstGeom prst="rightArrow">
            <a:avLst/>
          </a:prstGeom>
          <a:solidFill>
            <a:srgbClr xmlns:mc="http://schemas.openxmlformats.org/markup-compatibility/2006" xmlns:a14="http://schemas.microsoft.com/office/drawing/2010/main" val="C00000" mc:Ignorable="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" name="Flèche droite 145"/>
          <p:cNvSpPr/>
          <p:nvPr/>
        </p:nvSpPr>
        <p:spPr>
          <a:xfrm>
            <a:off x="1596577" y="4292572"/>
            <a:ext cx="648072" cy="188936"/>
          </a:xfrm>
          <a:prstGeom prst="rightArrow">
            <a:avLst/>
          </a:prstGeom>
          <a:solidFill>
            <a:srgbClr xmlns:mc="http://schemas.openxmlformats.org/markup-compatibility/2006" xmlns:a14="http://schemas.microsoft.com/office/drawing/2010/main" val="C00000" mc:Ignorable="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Flèche droite 146"/>
          <p:cNvSpPr/>
          <p:nvPr/>
        </p:nvSpPr>
        <p:spPr>
          <a:xfrm rot="16200000">
            <a:off x="984869" y="3740988"/>
            <a:ext cx="648072" cy="188936"/>
          </a:xfrm>
          <a:prstGeom prst="rightArrow">
            <a:avLst/>
          </a:prstGeom>
          <a:solidFill>
            <a:srgbClr xmlns:mc="http://schemas.openxmlformats.org/markup-compatibility/2006" xmlns:a14="http://schemas.microsoft.com/office/drawing/2010/main" val="C00000" mc:Ignorable="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" name="Flèche droite 147"/>
          <p:cNvSpPr/>
          <p:nvPr/>
        </p:nvSpPr>
        <p:spPr>
          <a:xfrm rot="10800000">
            <a:off x="390869" y="4307715"/>
            <a:ext cx="648072" cy="188936"/>
          </a:xfrm>
          <a:prstGeom prst="rightArrow">
            <a:avLst/>
          </a:prstGeom>
          <a:solidFill>
            <a:srgbClr xmlns:mc="http://schemas.openxmlformats.org/markup-compatibility/2006" xmlns:a14="http://schemas.microsoft.com/office/drawing/2010/main" val="C00000" mc:Ignorable="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0" name="ZoneTexte 149"/>
          <p:cNvSpPr txBox="1"/>
          <p:nvPr/>
        </p:nvSpPr>
        <p:spPr>
          <a:xfrm>
            <a:off x="4159740" y="1558425"/>
            <a:ext cx="1714512" cy="461664"/>
          </a:xfrm>
          <a:prstGeom prst="rect">
            <a:avLst/>
          </a:prstGeom>
          <a:noFill/>
        </p:spPr>
        <p:txBody>
          <a:bodyPr wrap="square" lIns="91428" tIns="45713" rIns="91428" bIns="45713" rtlCol="0">
            <a:spAutoFit/>
          </a:bodyPr>
          <a:lstStyle/>
          <a:p>
            <a:r>
              <a:rPr lang="fr-FR" sz="2400" b="1" dirty="0" err="1"/>
              <a:t>liste_coups</a:t>
            </a:r>
            <a:endParaRPr lang="fr-FR" sz="2400" b="1" dirty="0"/>
          </a:p>
        </p:txBody>
      </p:sp>
      <p:sp>
        <p:nvSpPr>
          <p:cNvPr id="155" name="ZoneTexte 154"/>
          <p:cNvSpPr txBox="1"/>
          <p:nvPr/>
        </p:nvSpPr>
        <p:spPr>
          <a:xfrm>
            <a:off x="6090617" y="1558432"/>
            <a:ext cx="1714512" cy="4616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lIns="91428" tIns="45713" rIns="91428" bIns="45713" rtlCol="0" anchor="ctr">
            <a:spAutoFit/>
          </a:bodyPr>
          <a:lstStyle/>
          <a:p>
            <a:pPr algn="ctr"/>
            <a:endParaRPr lang="fr-FR" sz="1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fr-FR" sz="1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coord</a:t>
            </a:r>
            <a:r>
              <a:rPr lang="fr-F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fr-F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 (</a:t>
            </a:r>
            <a:r>
              <a:rPr lang="fr-FR" sz="1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x;y</a:t>
            </a:r>
            <a:r>
              <a:rPr lang="fr-F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endParaRPr lang="fr-FR" sz="1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57" name="Connecteur droit 156"/>
          <p:cNvCxnSpPr/>
          <p:nvPr/>
        </p:nvCxnSpPr>
        <p:spPr>
          <a:xfrm>
            <a:off x="6090617" y="1636692"/>
            <a:ext cx="17145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ZoneTexte 159"/>
          <p:cNvSpPr txBox="1"/>
          <p:nvPr/>
        </p:nvSpPr>
        <p:spPr>
          <a:xfrm>
            <a:off x="6090617" y="2389264"/>
            <a:ext cx="1714512" cy="461651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C000" mc:Ignorable=""/>
          </a:solidFill>
          <a:ln>
            <a:solidFill>
              <a:schemeClr val="tx1"/>
            </a:solidFill>
          </a:ln>
        </p:spPr>
        <p:txBody>
          <a:bodyPr wrap="square" lIns="91428" tIns="45713" rIns="91428" bIns="45713" rtlCol="0" anchor="ctr">
            <a:spAutoFit/>
          </a:bodyPr>
          <a:lstStyle/>
          <a:p>
            <a:pPr algn="ctr"/>
            <a:endParaRPr lang="fr-FR" sz="1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fr-FR" sz="1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coord</a:t>
            </a:r>
            <a:r>
              <a:rPr lang="fr-F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fr-F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 (</a:t>
            </a:r>
            <a:r>
              <a:rPr lang="fr-FR" sz="1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x;y</a:t>
            </a:r>
            <a:r>
              <a:rPr lang="fr-F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endParaRPr lang="fr-FR" sz="1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61" name="Connecteur droit 160"/>
          <p:cNvCxnSpPr/>
          <p:nvPr/>
        </p:nvCxnSpPr>
        <p:spPr>
          <a:xfrm>
            <a:off x="6090617" y="2467524"/>
            <a:ext cx="17145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ZoneTexte 161"/>
          <p:cNvSpPr txBox="1"/>
          <p:nvPr/>
        </p:nvSpPr>
        <p:spPr>
          <a:xfrm>
            <a:off x="6090617" y="3280027"/>
            <a:ext cx="1714512" cy="461651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92D050" mc:Ignorable=""/>
          </a:solidFill>
          <a:ln>
            <a:solidFill>
              <a:schemeClr val="tx1"/>
            </a:solidFill>
          </a:ln>
        </p:spPr>
        <p:txBody>
          <a:bodyPr wrap="square" lIns="91428" tIns="45713" rIns="91428" bIns="45713" rtlCol="0" anchor="ctr">
            <a:spAutoFit/>
          </a:bodyPr>
          <a:lstStyle/>
          <a:p>
            <a:pPr algn="ctr"/>
            <a:endParaRPr lang="fr-FR" sz="1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fr-FR" sz="1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coord</a:t>
            </a:r>
            <a:r>
              <a:rPr lang="fr-F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fr-F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 (</a:t>
            </a:r>
            <a:r>
              <a:rPr lang="fr-FR" sz="1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x;y</a:t>
            </a:r>
            <a:r>
              <a:rPr lang="fr-F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endParaRPr lang="fr-FR" sz="1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63" name="Connecteur droit 162"/>
          <p:cNvCxnSpPr/>
          <p:nvPr/>
        </p:nvCxnSpPr>
        <p:spPr>
          <a:xfrm>
            <a:off x="6090617" y="3358287"/>
            <a:ext cx="17145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ZoneTexte 163"/>
          <p:cNvSpPr txBox="1"/>
          <p:nvPr/>
        </p:nvSpPr>
        <p:spPr>
          <a:xfrm>
            <a:off x="6090617" y="4177297"/>
            <a:ext cx="1714512" cy="46165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lIns="91428" tIns="45713" rIns="91428" bIns="45713" rtlCol="0" anchor="ctr">
            <a:spAutoFit/>
          </a:bodyPr>
          <a:lstStyle/>
          <a:p>
            <a:pPr algn="ctr"/>
            <a:endParaRPr lang="fr-FR" sz="1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fr-FR" sz="1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coord</a:t>
            </a:r>
            <a:r>
              <a:rPr lang="fr-F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fr-F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 (</a:t>
            </a:r>
            <a:r>
              <a:rPr lang="fr-FR" sz="1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x;y</a:t>
            </a:r>
            <a:r>
              <a:rPr lang="fr-F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endParaRPr lang="fr-FR" sz="1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65" name="Connecteur droit 164"/>
          <p:cNvCxnSpPr/>
          <p:nvPr/>
        </p:nvCxnSpPr>
        <p:spPr>
          <a:xfrm>
            <a:off x="6090617" y="4255557"/>
            <a:ext cx="17145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ZoneTexte 165"/>
          <p:cNvSpPr txBox="1"/>
          <p:nvPr/>
        </p:nvSpPr>
        <p:spPr>
          <a:xfrm>
            <a:off x="6090617" y="5041393"/>
            <a:ext cx="1714512" cy="46165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lIns="91428" tIns="45713" rIns="91428" bIns="45713" rtlCol="0" anchor="ctr">
            <a:spAutoFit/>
          </a:bodyPr>
          <a:lstStyle/>
          <a:p>
            <a:pPr algn="ctr"/>
            <a:endParaRPr lang="fr-FR" sz="1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fr-FR" sz="1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coord</a:t>
            </a:r>
            <a:r>
              <a:rPr lang="fr-F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fr-F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 (</a:t>
            </a:r>
            <a:r>
              <a:rPr lang="fr-FR" sz="1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x;y</a:t>
            </a:r>
            <a:r>
              <a:rPr lang="fr-F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endParaRPr lang="fr-FR" sz="1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67" name="Connecteur droit 166"/>
          <p:cNvCxnSpPr/>
          <p:nvPr/>
        </p:nvCxnSpPr>
        <p:spPr>
          <a:xfrm>
            <a:off x="6090617" y="5119653"/>
            <a:ext cx="17145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ZoneTexte 167"/>
          <p:cNvSpPr txBox="1"/>
          <p:nvPr/>
        </p:nvSpPr>
        <p:spPr>
          <a:xfrm>
            <a:off x="6090617" y="5897597"/>
            <a:ext cx="1714512" cy="4616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lIns="91428" tIns="45713" rIns="91428" bIns="45713" rtlCol="0" anchor="ctr">
            <a:spAutoFit/>
          </a:bodyPr>
          <a:lstStyle/>
          <a:p>
            <a:pPr algn="ctr"/>
            <a:endParaRPr lang="fr-FR" sz="1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fr-FR" sz="1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coord</a:t>
            </a:r>
            <a:r>
              <a:rPr lang="fr-F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fr-F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 (</a:t>
            </a:r>
            <a:r>
              <a:rPr lang="fr-FR" sz="1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x;y</a:t>
            </a:r>
            <a:r>
              <a:rPr lang="fr-F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endParaRPr lang="fr-FR" sz="1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69" name="Connecteur droit 168"/>
          <p:cNvCxnSpPr/>
          <p:nvPr/>
        </p:nvCxnSpPr>
        <p:spPr>
          <a:xfrm>
            <a:off x="6090617" y="5975857"/>
            <a:ext cx="17145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eur droit avec flèche 169"/>
          <p:cNvCxnSpPr/>
          <p:nvPr/>
        </p:nvCxnSpPr>
        <p:spPr>
          <a:xfrm flipV="1">
            <a:off x="6939861" y="5595440"/>
            <a:ext cx="0" cy="308472"/>
          </a:xfrm>
          <a:prstGeom prst="straightConnector1">
            <a:avLst/>
          </a:prstGeom>
          <a:ln w="25400">
            <a:solidFill>
              <a:srgbClr xmlns:mc="http://schemas.openxmlformats.org/markup-compatibility/2006" xmlns:a14="http://schemas.microsoft.com/office/drawing/2010/main" val="C00000" mc:Ignorable="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eur droit avec flèche 174"/>
          <p:cNvCxnSpPr/>
          <p:nvPr/>
        </p:nvCxnSpPr>
        <p:spPr>
          <a:xfrm flipV="1">
            <a:off x="6947873" y="4731281"/>
            <a:ext cx="0" cy="308472"/>
          </a:xfrm>
          <a:prstGeom prst="straightConnector1">
            <a:avLst/>
          </a:prstGeom>
          <a:ln w="25400">
            <a:solidFill>
              <a:srgbClr xmlns:mc="http://schemas.openxmlformats.org/markup-compatibility/2006" xmlns:a14="http://schemas.microsoft.com/office/drawing/2010/main" val="C00000" mc:Ignorable="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eur droit avec flèche 175"/>
          <p:cNvCxnSpPr/>
          <p:nvPr/>
        </p:nvCxnSpPr>
        <p:spPr>
          <a:xfrm flipV="1">
            <a:off x="6939861" y="3851020"/>
            <a:ext cx="0" cy="308472"/>
          </a:xfrm>
          <a:prstGeom prst="straightConnector1">
            <a:avLst/>
          </a:prstGeom>
          <a:ln w="25400">
            <a:solidFill>
              <a:srgbClr xmlns:mc="http://schemas.openxmlformats.org/markup-compatibility/2006" xmlns:a14="http://schemas.microsoft.com/office/drawing/2010/main" val="C00000" mc:Ignorable="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eur droit avec flèche 176"/>
          <p:cNvCxnSpPr/>
          <p:nvPr/>
        </p:nvCxnSpPr>
        <p:spPr>
          <a:xfrm flipV="1">
            <a:off x="6947873" y="2943248"/>
            <a:ext cx="0" cy="308472"/>
          </a:xfrm>
          <a:prstGeom prst="straightConnector1">
            <a:avLst/>
          </a:prstGeom>
          <a:ln w="25400">
            <a:solidFill>
              <a:srgbClr xmlns:mc="http://schemas.openxmlformats.org/markup-compatibility/2006" xmlns:a14="http://schemas.microsoft.com/office/drawing/2010/main" val="C00000" mc:Ignorable="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eur droit avec flèche 177"/>
          <p:cNvCxnSpPr/>
          <p:nvPr/>
        </p:nvCxnSpPr>
        <p:spPr>
          <a:xfrm flipV="1">
            <a:off x="6939861" y="2088000"/>
            <a:ext cx="0" cy="308472"/>
          </a:xfrm>
          <a:prstGeom prst="straightConnector1">
            <a:avLst/>
          </a:prstGeom>
          <a:ln w="25400">
            <a:solidFill>
              <a:srgbClr xmlns:mc="http://schemas.openxmlformats.org/markup-compatibility/2006" xmlns:a14="http://schemas.microsoft.com/office/drawing/2010/main" val="C00000" mc:Ignorable="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0" y="6488246"/>
            <a:ext cx="956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2624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99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mph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25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25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5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25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"/>
                            </p:stCondLst>
                            <p:childTnLst>
                              <p:par>
                                <p:cTn id="43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4" dur="25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7" dur="25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0" dur="25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3.12139E-6 L 2.77778E-7 0.13248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6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7" dur="25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6" presetClass="emph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1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1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1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"/>
                            </p:stCondLst>
                            <p:childTnLst>
                              <p:par>
                                <p:cTn id="91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2" dur="1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"/>
                            </p:stCondLst>
                            <p:childTnLst>
                              <p:par>
                                <p:cTn id="95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6" dur="1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0"/>
                            </p:stCondLst>
                            <p:childTnLst>
                              <p:par>
                                <p:cTn id="99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0" dur="1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0"/>
                            </p:stCondLst>
                            <p:childTnLst>
                              <p:par>
                                <p:cTn id="10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0.13257 L 2.77778E-7 0.25844 " pathEditMode="relative" rAng="0" ptsTypes="AA">
                                      <p:cBhvr>
                                        <p:cTn id="10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2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40"/>
                            </p:stCondLst>
                            <p:childTnLst>
                              <p:par>
                                <p:cTn id="106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7" dur="1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6" presetClass="emph" presetSubtype="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3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1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9" dur="1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1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"/>
                            </p:stCondLst>
                            <p:childTnLst>
                              <p:par>
                                <p:cTn id="136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37" dur="1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0"/>
                            </p:stCondLst>
                            <p:childTnLst>
                              <p:par>
                                <p:cTn id="140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1" dur="1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30"/>
                            </p:stCondLst>
                            <p:childTnLst>
                              <p:par>
                                <p:cTn id="144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0.25844 L 0.10243 0.25844 " pathEditMode="relative" rAng="0" ptsTypes="AA">
                                      <p:cBhvr>
                                        <p:cTn id="14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30"/>
                            </p:stCondLst>
                            <p:childTnLst>
                              <p:par>
                                <p:cTn id="147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8" dur="1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6" presetClass="emph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4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63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243 0.25844 L 0.20469 0.25844 " pathEditMode="relative" rAng="0" ptsTypes="AA">
                                      <p:cBhvr>
                                        <p:cTn id="16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6" presetClass="emph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7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00"/>
                            </p:stCondLst>
                            <p:childTnLst>
                              <p:par>
                                <p:cTn id="1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ID="63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469 0.25844 L 0.30712 0.25844 " pathEditMode="relative" rAng="0" ptsTypes="AA">
                                      <p:cBhvr>
                                        <p:cTn id="17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6" presetClass="emph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1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00"/>
                            </p:stCondLst>
                            <p:childTnLst>
                              <p:par>
                                <p:cTn id="1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43" presetClass="path" presetSubtype="0" accel="50000" decel="5000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712 0.25833 L 0.15347 0.25833 C 0.08455 0.25833 2.77778E-7 0.18865 2.77778E-7 0.1324 L 2.77778E-7 0.00648 " pathEditMode="relative" rAng="0" ptsTypes="FfFF">
                                      <p:cBhvr>
                                        <p:cTn id="190" dur="1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5" y="-12593"/>
                                    </p:animMotion>
                                  </p:childTnLst>
                                </p:cTn>
                              </p:par>
                              <p:par>
                                <p:cTn id="1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25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25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25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25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25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9" grpId="1" animBg="1"/>
      <p:bldP spid="59" grpId="2" animBg="1"/>
      <p:bldP spid="59" grpId="3" animBg="1"/>
      <p:bldP spid="59" grpId="4" animBg="1"/>
      <p:bldP spid="59" grpId="5" animBg="1"/>
      <p:bldP spid="59" grpId="6" animBg="1"/>
      <p:bldP spid="59" grpId="7" animBg="1"/>
      <p:bldP spid="59" grpId="8" animBg="1"/>
      <p:bldP spid="59" grpId="9" animBg="1"/>
      <p:bldP spid="59" grpId="10" animBg="1"/>
      <p:bldP spid="59" grpId="11" animBg="1"/>
      <p:bldP spid="59" grpId="12" animBg="1"/>
      <p:bldP spid="1024" grpId="0" animBg="1"/>
      <p:bldP spid="1024" grpId="1" animBg="1"/>
      <p:bldP spid="139" grpId="0" animBg="1"/>
      <p:bldP spid="139" grpId="1" animBg="1"/>
      <p:bldP spid="140" grpId="0" animBg="1"/>
      <p:bldP spid="140" grpId="1" animBg="1"/>
      <p:bldP spid="141" grpId="0" animBg="1"/>
      <p:bldP spid="141" grpId="1" animBg="1"/>
      <p:bldP spid="142" grpId="0" animBg="1"/>
      <p:bldP spid="142" grpId="1" animBg="1"/>
      <p:bldP spid="143" grpId="0" animBg="1"/>
      <p:bldP spid="143" grpId="1" animBg="1"/>
      <p:bldP spid="144" grpId="0" animBg="1"/>
      <p:bldP spid="144" grpId="1" animBg="1"/>
      <p:bldP spid="145" grpId="0" animBg="1"/>
      <p:bldP spid="145" grpId="1" animBg="1"/>
      <p:bldP spid="146" grpId="0" animBg="1"/>
      <p:bldP spid="146" grpId="1" animBg="1"/>
      <p:bldP spid="147" grpId="0" animBg="1"/>
      <p:bldP spid="147" grpId="1" animBg="1"/>
      <p:bldP spid="148" grpId="0" animBg="1"/>
      <p:bldP spid="148" grpId="1" animBg="1"/>
      <p:bldP spid="150" grpId="0"/>
      <p:bldP spid="155" grpId="0" animBg="1"/>
      <p:bldP spid="160" grpId="0" animBg="1"/>
      <p:bldP spid="162" grpId="0" animBg="1"/>
      <p:bldP spid="164" grpId="0" animBg="1"/>
      <p:bldP spid="166" grpId="0" animBg="1"/>
      <p:bldP spid="16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Imag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6311380"/>
            <a:ext cx="1907704" cy="546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AE0202" mc:Ignorable="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 smtClean="0"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JUICE Bold" pitchFamily="2" charset="0"/>
              </a:rPr>
              <a:t>INTRODUCTION</a:t>
            </a:r>
            <a:endParaRPr lang="fr-FR" sz="4400" dirty="0"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000000" mc:Ignorable="">
                    <a:alpha val="43137"/>
                  </a:srgbClr>
                </a:outerShdw>
              </a:effectLst>
              <a:latin typeface="JUICE Bold" pitchFamily="2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591494" y="1758007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Blip>
                <a:blip r:embed="rId4"/>
              </a:buBlip>
            </a:pPr>
            <a:r>
              <a:rPr lang="fr-F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Rédaction du sujet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591494" y="2312857"/>
            <a:ext cx="4176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Blip>
                <a:blip r:embed="rId4"/>
              </a:buBlip>
            </a:pPr>
            <a:r>
              <a:rPr lang="fr-F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Analyse </a:t>
            </a:r>
            <a:r>
              <a:rPr lang="fr-F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et conception</a:t>
            </a:r>
          </a:p>
          <a:p>
            <a:pPr marL="342900" indent="-342900">
              <a:buBlip>
                <a:blip r:embed="rId4"/>
              </a:buBlip>
            </a:pPr>
            <a:endParaRPr lang="fr-FR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76214" y="2910135"/>
            <a:ext cx="4191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Blip>
                <a:blip r:embed="rId4"/>
              </a:buBlip>
            </a:pPr>
            <a:r>
              <a:rPr lang="fr-F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Développement logiciel</a:t>
            </a:r>
            <a:endParaRPr lang="fr-FR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Blip>
                <a:blip r:embed="rId4"/>
              </a:buBlip>
            </a:pPr>
            <a:endParaRPr lang="fr-FR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583110" y="3486199"/>
            <a:ext cx="4176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Blip>
                <a:blip r:embed="rId4"/>
              </a:buBlip>
            </a:pPr>
            <a:r>
              <a:rPr lang="fr-F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Migration vers la SDL</a:t>
            </a:r>
          </a:p>
          <a:p>
            <a:pPr marL="342900" indent="-342900">
              <a:buBlip>
                <a:blip r:embed="rId4"/>
              </a:buBlip>
            </a:pPr>
            <a:endParaRPr lang="fr-FR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588790" y="4070934"/>
            <a:ext cx="4680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Blip>
                <a:blip r:embed="rId4"/>
              </a:buBlip>
            </a:pPr>
            <a:r>
              <a:rPr lang="fr-F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Evolutivités développées</a:t>
            </a:r>
          </a:p>
          <a:p>
            <a:pPr marL="342900" indent="-342900">
              <a:buBlip>
                <a:blip r:embed="rId4"/>
              </a:buBlip>
            </a:pPr>
            <a:endParaRPr lang="fr-FR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588790" y="4638327"/>
            <a:ext cx="3168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Blip>
                <a:blip r:embed="rId4"/>
              </a:buBlip>
            </a:pPr>
            <a:r>
              <a:rPr lang="fr-F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Exécution</a:t>
            </a:r>
          </a:p>
          <a:p>
            <a:pPr marL="342900" indent="-342900">
              <a:buBlip>
                <a:blip r:embed="rId4"/>
              </a:buBlip>
            </a:pPr>
            <a:endParaRPr lang="fr-FR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588790" y="5214391"/>
            <a:ext cx="48515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Blip>
                <a:blip r:embed="rId4"/>
              </a:buBlip>
            </a:pPr>
            <a:r>
              <a:rPr lang="fr-F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Perspectives d’amélioration</a:t>
            </a:r>
          </a:p>
          <a:p>
            <a:pPr marL="342900" indent="-342900">
              <a:buBlip>
                <a:blip r:embed="rId4"/>
              </a:buBlip>
            </a:pPr>
            <a:endParaRPr lang="fr-FR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750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Imag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6311380"/>
            <a:ext cx="1907704" cy="546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AE0202" mc:Ignorable="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400" dirty="0">
              <a:latin typeface="JUICE Bold" pitchFamily="2" charset="0"/>
            </a:endParaRPr>
          </a:p>
        </p:txBody>
      </p:sp>
      <p:sp>
        <p:nvSpPr>
          <p:cNvPr id="4" name="Flèche droite 3"/>
          <p:cNvSpPr/>
          <p:nvPr/>
        </p:nvSpPr>
        <p:spPr>
          <a:xfrm rot="17568989">
            <a:off x="4241851" y="4095755"/>
            <a:ext cx="913346" cy="37080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1135831" y="3921136"/>
            <a:ext cx="2286016" cy="64294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 rot="2256297">
            <a:off x="3145951" y="4420442"/>
            <a:ext cx="804152" cy="30609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3921913" y="3492508"/>
            <a:ext cx="1928826" cy="30609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 rot="3676771">
            <a:off x="5490344" y="3765615"/>
            <a:ext cx="804152" cy="30609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3707599" y="4635516"/>
            <a:ext cx="928694" cy="30609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4886325" y="4635516"/>
            <a:ext cx="750099" cy="30609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5850739" y="3849698"/>
            <a:ext cx="2928958" cy="7143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orme libre 12"/>
          <p:cNvSpPr/>
          <p:nvPr/>
        </p:nvSpPr>
        <p:spPr>
          <a:xfrm>
            <a:off x="3336130" y="4204506"/>
            <a:ext cx="154781" cy="197644"/>
          </a:xfrm>
          <a:custGeom>
            <a:avLst/>
            <a:gdLst>
              <a:gd name="connsiteX0" fmla="*/ 80963 w 154781"/>
              <a:gd name="connsiteY0" fmla="*/ 0 h 197644"/>
              <a:gd name="connsiteX1" fmla="*/ 90488 w 154781"/>
              <a:gd name="connsiteY1" fmla="*/ 50007 h 197644"/>
              <a:gd name="connsiteX2" fmla="*/ 102394 w 154781"/>
              <a:gd name="connsiteY2" fmla="*/ 80963 h 197644"/>
              <a:gd name="connsiteX3" fmla="*/ 116681 w 154781"/>
              <a:gd name="connsiteY3" fmla="*/ 104775 h 197644"/>
              <a:gd name="connsiteX4" fmla="*/ 154781 w 154781"/>
              <a:gd name="connsiteY4" fmla="*/ 135732 h 197644"/>
              <a:gd name="connsiteX5" fmla="*/ 102394 w 154781"/>
              <a:gd name="connsiteY5" fmla="*/ 197644 h 197644"/>
              <a:gd name="connsiteX6" fmla="*/ 0 w 154781"/>
              <a:gd name="connsiteY6" fmla="*/ 161925 h 197644"/>
              <a:gd name="connsiteX7" fmla="*/ 28575 w 154781"/>
              <a:gd name="connsiteY7" fmla="*/ 59532 h 197644"/>
              <a:gd name="connsiteX8" fmla="*/ 80963 w 154781"/>
              <a:gd name="connsiteY8" fmla="*/ 0 h 197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4781" h="197644">
                <a:moveTo>
                  <a:pt x="80963" y="0"/>
                </a:moveTo>
                <a:lnTo>
                  <a:pt x="90488" y="50007"/>
                </a:lnTo>
                <a:lnTo>
                  <a:pt x="102394" y="80963"/>
                </a:lnTo>
                <a:lnTo>
                  <a:pt x="116681" y="104775"/>
                </a:lnTo>
                <a:lnTo>
                  <a:pt x="154781" y="135732"/>
                </a:lnTo>
                <a:lnTo>
                  <a:pt x="102394" y="197644"/>
                </a:lnTo>
                <a:lnTo>
                  <a:pt x="0" y="161925"/>
                </a:lnTo>
                <a:lnTo>
                  <a:pt x="28575" y="59532"/>
                </a:lnTo>
                <a:lnTo>
                  <a:pt x="80963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orme libre 13"/>
          <p:cNvSpPr/>
          <p:nvPr/>
        </p:nvSpPr>
        <p:spPr>
          <a:xfrm>
            <a:off x="3178968" y="4504544"/>
            <a:ext cx="235743" cy="152400"/>
          </a:xfrm>
          <a:custGeom>
            <a:avLst/>
            <a:gdLst>
              <a:gd name="connsiteX0" fmla="*/ 0 w 235743"/>
              <a:gd name="connsiteY0" fmla="*/ 54769 h 152400"/>
              <a:gd name="connsiteX1" fmla="*/ 73818 w 235743"/>
              <a:gd name="connsiteY1" fmla="*/ 57150 h 152400"/>
              <a:gd name="connsiteX2" fmla="*/ 111918 w 235743"/>
              <a:gd name="connsiteY2" fmla="*/ 69056 h 152400"/>
              <a:gd name="connsiteX3" fmla="*/ 145256 w 235743"/>
              <a:gd name="connsiteY3" fmla="*/ 90487 h 152400"/>
              <a:gd name="connsiteX4" fmla="*/ 235743 w 235743"/>
              <a:gd name="connsiteY4" fmla="*/ 152400 h 152400"/>
              <a:gd name="connsiteX5" fmla="*/ 164306 w 235743"/>
              <a:gd name="connsiteY5" fmla="*/ 0 h 152400"/>
              <a:gd name="connsiteX6" fmla="*/ 0 w 235743"/>
              <a:gd name="connsiteY6" fmla="*/ 54769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5743" h="152400">
                <a:moveTo>
                  <a:pt x="0" y="54769"/>
                </a:moveTo>
                <a:lnTo>
                  <a:pt x="73818" y="57150"/>
                </a:lnTo>
                <a:lnTo>
                  <a:pt x="111918" y="69056"/>
                </a:lnTo>
                <a:lnTo>
                  <a:pt x="145256" y="90487"/>
                </a:lnTo>
                <a:lnTo>
                  <a:pt x="235743" y="152400"/>
                </a:lnTo>
                <a:lnTo>
                  <a:pt x="164306" y="0"/>
                </a:lnTo>
                <a:lnTo>
                  <a:pt x="0" y="54769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orme libre 14"/>
          <p:cNvSpPr/>
          <p:nvPr/>
        </p:nvSpPr>
        <p:spPr>
          <a:xfrm>
            <a:off x="3807618" y="4583125"/>
            <a:ext cx="242887" cy="80963"/>
          </a:xfrm>
          <a:custGeom>
            <a:avLst/>
            <a:gdLst>
              <a:gd name="connsiteX0" fmla="*/ 0 w 242887"/>
              <a:gd name="connsiteY0" fmla="*/ 0 h 80963"/>
              <a:gd name="connsiteX1" fmla="*/ 57150 w 242887"/>
              <a:gd name="connsiteY1" fmla="*/ 35719 h 80963"/>
              <a:gd name="connsiteX2" fmla="*/ 83343 w 242887"/>
              <a:gd name="connsiteY2" fmla="*/ 42863 h 80963"/>
              <a:gd name="connsiteX3" fmla="*/ 135731 w 242887"/>
              <a:gd name="connsiteY3" fmla="*/ 50006 h 80963"/>
              <a:gd name="connsiteX4" fmla="*/ 242887 w 242887"/>
              <a:gd name="connsiteY4" fmla="*/ 64294 h 80963"/>
              <a:gd name="connsiteX5" fmla="*/ 45243 w 242887"/>
              <a:gd name="connsiteY5" fmla="*/ 80963 h 80963"/>
              <a:gd name="connsiteX6" fmla="*/ 0 w 242887"/>
              <a:gd name="connsiteY6" fmla="*/ 0 h 80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2887" h="80963">
                <a:moveTo>
                  <a:pt x="0" y="0"/>
                </a:moveTo>
                <a:lnTo>
                  <a:pt x="57150" y="35719"/>
                </a:lnTo>
                <a:lnTo>
                  <a:pt x="83343" y="42863"/>
                </a:lnTo>
                <a:lnTo>
                  <a:pt x="135731" y="50006"/>
                </a:lnTo>
                <a:lnTo>
                  <a:pt x="242887" y="64294"/>
                </a:lnTo>
                <a:lnTo>
                  <a:pt x="45243" y="8096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orme libre 15"/>
          <p:cNvSpPr/>
          <p:nvPr/>
        </p:nvSpPr>
        <p:spPr>
          <a:xfrm>
            <a:off x="4257674" y="4545025"/>
            <a:ext cx="235744" cy="119063"/>
          </a:xfrm>
          <a:custGeom>
            <a:avLst/>
            <a:gdLst>
              <a:gd name="connsiteX0" fmla="*/ 235744 w 235744"/>
              <a:gd name="connsiteY0" fmla="*/ 0 h 119063"/>
              <a:gd name="connsiteX1" fmla="*/ 197644 w 235744"/>
              <a:gd name="connsiteY1" fmla="*/ 50006 h 119063"/>
              <a:gd name="connsiteX2" fmla="*/ 176212 w 235744"/>
              <a:gd name="connsiteY2" fmla="*/ 64294 h 119063"/>
              <a:gd name="connsiteX3" fmla="*/ 145256 w 235744"/>
              <a:gd name="connsiteY3" fmla="*/ 76200 h 119063"/>
              <a:gd name="connsiteX4" fmla="*/ 116681 w 235744"/>
              <a:gd name="connsiteY4" fmla="*/ 80963 h 119063"/>
              <a:gd name="connsiteX5" fmla="*/ 69056 w 235744"/>
              <a:gd name="connsiteY5" fmla="*/ 88106 h 119063"/>
              <a:gd name="connsiteX6" fmla="*/ 0 w 235744"/>
              <a:gd name="connsiteY6" fmla="*/ 95250 h 119063"/>
              <a:gd name="connsiteX7" fmla="*/ 209550 w 235744"/>
              <a:gd name="connsiteY7" fmla="*/ 119063 h 119063"/>
              <a:gd name="connsiteX8" fmla="*/ 235744 w 235744"/>
              <a:gd name="connsiteY8" fmla="*/ 0 h 119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744" h="119063">
                <a:moveTo>
                  <a:pt x="235744" y="0"/>
                </a:moveTo>
                <a:lnTo>
                  <a:pt x="197644" y="50006"/>
                </a:lnTo>
                <a:lnTo>
                  <a:pt x="176212" y="64294"/>
                </a:lnTo>
                <a:lnTo>
                  <a:pt x="145256" y="76200"/>
                </a:lnTo>
                <a:lnTo>
                  <a:pt x="116681" y="80963"/>
                </a:lnTo>
                <a:lnTo>
                  <a:pt x="69056" y="88106"/>
                </a:lnTo>
                <a:lnTo>
                  <a:pt x="0" y="95250"/>
                </a:lnTo>
                <a:lnTo>
                  <a:pt x="209550" y="119063"/>
                </a:lnTo>
                <a:lnTo>
                  <a:pt x="235744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orme libre 16"/>
          <p:cNvSpPr/>
          <p:nvPr/>
        </p:nvSpPr>
        <p:spPr>
          <a:xfrm>
            <a:off x="4605336" y="4611700"/>
            <a:ext cx="47625" cy="121444"/>
          </a:xfrm>
          <a:custGeom>
            <a:avLst/>
            <a:gdLst>
              <a:gd name="connsiteX0" fmla="*/ 47625 w 47625"/>
              <a:gd name="connsiteY0" fmla="*/ 0 h 121444"/>
              <a:gd name="connsiteX1" fmla="*/ 35719 w 47625"/>
              <a:gd name="connsiteY1" fmla="*/ 52388 h 121444"/>
              <a:gd name="connsiteX2" fmla="*/ 33338 w 47625"/>
              <a:gd name="connsiteY2" fmla="*/ 71438 h 121444"/>
              <a:gd name="connsiteX3" fmla="*/ 26194 w 47625"/>
              <a:gd name="connsiteY3" fmla="*/ 121444 h 121444"/>
              <a:gd name="connsiteX4" fmla="*/ 0 w 47625"/>
              <a:gd name="connsiteY4" fmla="*/ 66675 h 121444"/>
              <a:gd name="connsiteX5" fmla="*/ 47625 w 47625"/>
              <a:gd name="connsiteY5" fmla="*/ 0 h 121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625" h="121444">
                <a:moveTo>
                  <a:pt x="47625" y="0"/>
                </a:moveTo>
                <a:lnTo>
                  <a:pt x="35719" y="52388"/>
                </a:lnTo>
                <a:lnTo>
                  <a:pt x="33338" y="71438"/>
                </a:lnTo>
                <a:lnTo>
                  <a:pt x="26194" y="121444"/>
                </a:lnTo>
                <a:lnTo>
                  <a:pt x="0" y="66675"/>
                </a:lnTo>
                <a:lnTo>
                  <a:pt x="4762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 droite 17"/>
          <p:cNvSpPr/>
          <p:nvPr/>
        </p:nvSpPr>
        <p:spPr>
          <a:xfrm rot="19677971">
            <a:off x="5285979" y="3941807"/>
            <a:ext cx="462348" cy="37080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 rot="19925407">
            <a:off x="5326269" y="4221909"/>
            <a:ext cx="180000" cy="5070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orme libre 19"/>
          <p:cNvSpPr/>
          <p:nvPr/>
        </p:nvSpPr>
        <p:spPr>
          <a:xfrm>
            <a:off x="5222080" y="4156881"/>
            <a:ext cx="147638" cy="180975"/>
          </a:xfrm>
          <a:custGeom>
            <a:avLst/>
            <a:gdLst>
              <a:gd name="connsiteX0" fmla="*/ 69056 w 147638"/>
              <a:gd name="connsiteY0" fmla="*/ 0 h 180975"/>
              <a:gd name="connsiteX1" fmla="*/ 19050 w 147638"/>
              <a:gd name="connsiteY1" fmla="*/ 40482 h 180975"/>
              <a:gd name="connsiteX2" fmla="*/ 7144 w 147638"/>
              <a:gd name="connsiteY2" fmla="*/ 71438 h 180975"/>
              <a:gd name="connsiteX3" fmla="*/ 0 w 147638"/>
              <a:gd name="connsiteY3" fmla="*/ 114300 h 180975"/>
              <a:gd name="connsiteX4" fmla="*/ 7144 w 147638"/>
              <a:gd name="connsiteY4" fmla="*/ 157163 h 180975"/>
              <a:gd name="connsiteX5" fmla="*/ 83344 w 147638"/>
              <a:gd name="connsiteY5" fmla="*/ 180975 h 180975"/>
              <a:gd name="connsiteX6" fmla="*/ 147638 w 147638"/>
              <a:gd name="connsiteY6" fmla="*/ 102394 h 180975"/>
              <a:gd name="connsiteX7" fmla="*/ 69056 w 147638"/>
              <a:gd name="connsiteY7" fmla="*/ 0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7638" h="180975">
                <a:moveTo>
                  <a:pt x="69056" y="0"/>
                </a:moveTo>
                <a:lnTo>
                  <a:pt x="19050" y="40482"/>
                </a:lnTo>
                <a:lnTo>
                  <a:pt x="7144" y="71438"/>
                </a:lnTo>
                <a:lnTo>
                  <a:pt x="0" y="114300"/>
                </a:lnTo>
                <a:lnTo>
                  <a:pt x="7144" y="157163"/>
                </a:lnTo>
                <a:lnTo>
                  <a:pt x="83344" y="180975"/>
                </a:lnTo>
                <a:lnTo>
                  <a:pt x="147638" y="102394"/>
                </a:lnTo>
                <a:lnTo>
                  <a:pt x="69056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orme libre 20"/>
          <p:cNvSpPr/>
          <p:nvPr/>
        </p:nvSpPr>
        <p:spPr>
          <a:xfrm>
            <a:off x="5274468" y="4473588"/>
            <a:ext cx="230981" cy="235743"/>
          </a:xfrm>
          <a:custGeom>
            <a:avLst/>
            <a:gdLst>
              <a:gd name="connsiteX0" fmla="*/ 45243 w 230981"/>
              <a:gd name="connsiteY0" fmla="*/ 0 h 235743"/>
              <a:gd name="connsiteX1" fmla="*/ 71437 w 230981"/>
              <a:gd name="connsiteY1" fmla="*/ 69056 h 235743"/>
              <a:gd name="connsiteX2" fmla="*/ 76200 w 230981"/>
              <a:gd name="connsiteY2" fmla="*/ 104775 h 235743"/>
              <a:gd name="connsiteX3" fmla="*/ 66675 w 230981"/>
              <a:gd name="connsiteY3" fmla="*/ 130968 h 235743"/>
              <a:gd name="connsiteX4" fmla="*/ 45243 w 230981"/>
              <a:gd name="connsiteY4" fmla="*/ 154781 h 235743"/>
              <a:gd name="connsiteX5" fmla="*/ 0 w 230981"/>
              <a:gd name="connsiteY5" fmla="*/ 171450 h 235743"/>
              <a:gd name="connsiteX6" fmla="*/ 133350 w 230981"/>
              <a:gd name="connsiteY6" fmla="*/ 235743 h 235743"/>
              <a:gd name="connsiteX7" fmla="*/ 230981 w 230981"/>
              <a:gd name="connsiteY7" fmla="*/ 176212 h 235743"/>
              <a:gd name="connsiteX8" fmla="*/ 45243 w 230981"/>
              <a:gd name="connsiteY8" fmla="*/ 0 h 235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0981" h="235743">
                <a:moveTo>
                  <a:pt x="45243" y="0"/>
                </a:moveTo>
                <a:lnTo>
                  <a:pt x="71437" y="69056"/>
                </a:lnTo>
                <a:lnTo>
                  <a:pt x="76200" y="104775"/>
                </a:lnTo>
                <a:lnTo>
                  <a:pt x="66675" y="130968"/>
                </a:lnTo>
                <a:lnTo>
                  <a:pt x="45243" y="154781"/>
                </a:lnTo>
                <a:lnTo>
                  <a:pt x="0" y="171450"/>
                </a:lnTo>
                <a:lnTo>
                  <a:pt x="133350" y="235743"/>
                </a:lnTo>
                <a:lnTo>
                  <a:pt x="230981" y="176212"/>
                </a:lnTo>
                <a:lnTo>
                  <a:pt x="45243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orme libre 21"/>
          <p:cNvSpPr/>
          <p:nvPr/>
        </p:nvSpPr>
        <p:spPr>
          <a:xfrm>
            <a:off x="5562599" y="4571219"/>
            <a:ext cx="71437" cy="164306"/>
          </a:xfrm>
          <a:custGeom>
            <a:avLst/>
            <a:gdLst>
              <a:gd name="connsiteX0" fmla="*/ 0 w 71437"/>
              <a:gd name="connsiteY0" fmla="*/ 0 h 164306"/>
              <a:gd name="connsiteX1" fmla="*/ 47625 w 71437"/>
              <a:gd name="connsiteY1" fmla="*/ 64294 h 164306"/>
              <a:gd name="connsiteX2" fmla="*/ 71437 w 71437"/>
              <a:gd name="connsiteY2" fmla="*/ 95250 h 164306"/>
              <a:gd name="connsiteX3" fmla="*/ 42862 w 71437"/>
              <a:gd name="connsiteY3" fmla="*/ 164306 h 164306"/>
              <a:gd name="connsiteX4" fmla="*/ 0 w 71437"/>
              <a:gd name="connsiteY4" fmla="*/ 0 h 164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437" h="164306">
                <a:moveTo>
                  <a:pt x="0" y="0"/>
                </a:moveTo>
                <a:lnTo>
                  <a:pt x="47625" y="64294"/>
                </a:lnTo>
                <a:lnTo>
                  <a:pt x="71437" y="95250"/>
                </a:lnTo>
                <a:lnTo>
                  <a:pt x="42862" y="16430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orme libre 22"/>
          <p:cNvSpPr/>
          <p:nvPr/>
        </p:nvSpPr>
        <p:spPr>
          <a:xfrm>
            <a:off x="3564729" y="4778388"/>
            <a:ext cx="280045" cy="163226"/>
          </a:xfrm>
          <a:custGeom>
            <a:avLst/>
            <a:gdLst>
              <a:gd name="connsiteX0" fmla="*/ 0 w 273844"/>
              <a:gd name="connsiteY0" fmla="*/ 0 h 159543"/>
              <a:gd name="connsiteX1" fmla="*/ 42863 w 273844"/>
              <a:gd name="connsiteY1" fmla="*/ 47625 h 159543"/>
              <a:gd name="connsiteX2" fmla="*/ 78581 w 273844"/>
              <a:gd name="connsiteY2" fmla="*/ 92868 h 159543"/>
              <a:gd name="connsiteX3" fmla="*/ 107156 w 273844"/>
              <a:gd name="connsiteY3" fmla="*/ 126206 h 159543"/>
              <a:gd name="connsiteX4" fmla="*/ 145256 w 273844"/>
              <a:gd name="connsiteY4" fmla="*/ 152400 h 159543"/>
              <a:gd name="connsiteX5" fmla="*/ 192881 w 273844"/>
              <a:gd name="connsiteY5" fmla="*/ 159543 h 159543"/>
              <a:gd name="connsiteX6" fmla="*/ 254794 w 273844"/>
              <a:gd name="connsiteY6" fmla="*/ 150018 h 159543"/>
              <a:gd name="connsiteX7" fmla="*/ 273844 w 273844"/>
              <a:gd name="connsiteY7" fmla="*/ 26193 h 159543"/>
              <a:gd name="connsiteX8" fmla="*/ 0 w 273844"/>
              <a:gd name="connsiteY8" fmla="*/ 0 h 159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3844" h="159543">
                <a:moveTo>
                  <a:pt x="0" y="0"/>
                </a:moveTo>
                <a:lnTo>
                  <a:pt x="42863" y="47625"/>
                </a:lnTo>
                <a:lnTo>
                  <a:pt x="78581" y="92868"/>
                </a:lnTo>
                <a:lnTo>
                  <a:pt x="107156" y="126206"/>
                </a:lnTo>
                <a:lnTo>
                  <a:pt x="145256" y="152400"/>
                </a:lnTo>
                <a:lnTo>
                  <a:pt x="192881" y="159543"/>
                </a:lnTo>
                <a:lnTo>
                  <a:pt x="254794" y="150018"/>
                </a:lnTo>
                <a:lnTo>
                  <a:pt x="273844" y="261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orme libre 23"/>
          <p:cNvSpPr/>
          <p:nvPr/>
        </p:nvSpPr>
        <p:spPr>
          <a:xfrm>
            <a:off x="5934074" y="3690156"/>
            <a:ext cx="488156" cy="240507"/>
          </a:xfrm>
          <a:custGeom>
            <a:avLst/>
            <a:gdLst>
              <a:gd name="connsiteX0" fmla="*/ 2381 w 488156"/>
              <a:gd name="connsiteY0" fmla="*/ 0 h 240507"/>
              <a:gd name="connsiteX1" fmla="*/ 42862 w 488156"/>
              <a:gd name="connsiteY1" fmla="*/ 45244 h 240507"/>
              <a:gd name="connsiteX2" fmla="*/ 85725 w 488156"/>
              <a:gd name="connsiteY2" fmla="*/ 83344 h 240507"/>
              <a:gd name="connsiteX3" fmla="*/ 130969 w 488156"/>
              <a:gd name="connsiteY3" fmla="*/ 107157 h 240507"/>
              <a:gd name="connsiteX4" fmla="*/ 188119 w 488156"/>
              <a:gd name="connsiteY4" fmla="*/ 130969 h 240507"/>
              <a:gd name="connsiteX5" fmla="*/ 245269 w 488156"/>
              <a:gd name="connsiteY5" fmla="*/ 145257 h 240507"/>
              <a:gd name="connsiteX6" fmla="*/ 300037 w 488156"/>
              <a:gd name="connsiteY6" fmla="*/ 152400 h 240507"/>
              <a:gd name="connsiteX7" fmla="*/ 371475 w 488156"/>
              <a:gd name="connsiteY7" fmla="*/ 157163 h 240507"/>
              <a:gd name="connsiteX8" fmla="*/ 488156 w 488156"/>
              <a:gd name="connsiteY8" fmla="*/ 166688 h 240507"/>
              <a:gd name="connsiteX9" fmla="*/ 304800 w 488156"/>
              <a:gd name="connsiteY9" fmla="*/ 240507 h 240507"/>
              <a:gd name="connsiteX10" fmla="*/ 0 w 488156"/>
              <a:gd name="connsiteY10" fmla="*/ 190500 h 240507"/>
              <a:gd name="connsiteX11" fmla="*/ 2381 w 488156"/>
              <a:gd name="connsiteY11" fmla="*/ 0 h 240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88156" h="240507">
                <a:moveTo>
                  <a:pt x="2381" y="0"/>
                </a:moveTo>
                <a:lnTo>
                  <a:pt x="42862" y="45244"/>
                </a:lnTo>
                <a:lnTo>
                  <a:pt x="85725" y="83344"/>
                </a:lnTo>
                <a:lnTo>
                  <a:pt x="130969" y="107157"/>
                </a:lnTo>
                <a:lnTo>
                  <a:pt x="188119" y="130969"/>
                </a:lnTo>
                <a:lnTo>
                  <a:pt x="245269" y="145257"/>
                </a:lnTo>
                <a:lnTo>
                  <a:pt x="300037" y="152400"/>
                </a:lnTo>
                <a:lnTo>
                  <a:pt x="371475" y="157163"/>
                </a:lnTo>
                <a:lnTo>
                  <a:pt x="488156" y="166688"/>
                </a:lnTo>
                <a:lnTo>
                  <a:pt x="304800" y="240507"/>
                </a:lnTo>
                <a:lnTo>
                  <a:pt x="0" y="190500"/>
                </a:lnTo>
                <a:cubicBezTo>
                  <a:pt x="794" y="127000"/>
                  <a:pt x="1587" y="63500"/>
                  <a:pt x="2381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orme libre 24"/>
          <p:cNvSpPr/>
          <p:nvPr/>
        </p:nvSpPr>
        <p:spPr>
          <a:xfrm>
            <a:off x="5505449" y="3747306"/>
            <a:ext cx="230981" cy="140494"/>
          </a:xfrm>
          <a:custGeom>
            <a:avLst/>
            <a:gdLst>
              <a:gd name="connsiteX0" fmla="*/ 0 w 230981"/>
              <a:gd name="connsiteY0" fmla="*/ 50007 h 140494"/>
              <a:gd name="connsiteX1" fmla="*/ 92869 w 230981"/>
              <a:gd name="connsiteY1" fmla="*/ 61913 h 140494"/>
              <a:gd name="connsiteX2" fmla="*/ 133350 w 230981"/>
              <a:gd name="connsiteY2" fmla="*/ 76200 h 140494"/>
              <a:gd name="connsiteX3" fmla="*/ 164306 w 230981"/>
              <a:gd name="connsiteY3" fmla="*/ 95250 h 140494"/>
              <a:gd name="connsiteX4" fmla="*/ 190500 w 230981"/>
              <a:gd name="connsiteY4" fmla="*/ 123825 h 140494"/>
              <a:gd name="connsiteX5" fmla="*/ 230981 w 230981"/>
              <a:gd name="connsiteY5" fmla="*/ 140494 h 140494"/>
              <a:gd name="connsiteX6" fmla="*/ 164306 w 230981"/>
              <a:gd name="connsiteY6" fmla="*/ 0 h 140494"/>
              <a:gd name="connsiteX7" fmla="*/ 0 w 230981"/>
              <a:gd name="connsiteY7" fmla="*/ 50007 h 140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0981" h="140494">
                <a:moveTo>
                  <a:pt x="0" y="50007"/>
                </a:moveTo>
                <a:lnTo>
                  <a:pt x="92869" y="61913"/>
                </a:lnTo>
                <a:lnTo>
                  <a:pt x="133350" y="76200"/>
                </a:lnTo>
                <a:lnTo>
                  <a:pt x="164306" y="95250"/>
                </a:lnTo>
                <a:lnTo>
                  <a:pt x="190500" y="123825"/>
                </a:lnTo>
                <a:lnTo>
                  <a:pt x="230981" y="140494"/>
                </a:lnTo>
                <a:lnTo>
                  <a:pt x="164306" y="0"/>
                </a:lnTo>
                <a:lnTo>
                  <a:pt x="0" y="50007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" name="Connecteur droit 25"/>
          <p:cNvCxnSpPr/>
          <p:nvPr/>
        </p:nvCxnSpPr>
        <p:spPr>
          <a:xfrm>
            <a:off x="1064393" y="2767025"/>
            <a:ext cx="0" cy="65404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1850211" y="2767025"/>
            <a:ext cx="0" cy="65404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rot="5400000">
            <a:off x="3100376" y="3099599"/>
            <a:ext cx="642945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3844774" y="2767025"/>
            <a:ext cx="5701" cy="65404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4850607" y="2767025"/>
            <a:ext cx="0" cy="65404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5707863" y="2767025"/>
            <a:ext cx="0" cy="65404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6636557" y="2767025"/>
            <a:ext cx="0" cy="65404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8028384" y="2754516"/>
            <a:ext cx="0" cy="65404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èche droite 33"/>
          <p:cNvSpPr/>
          <p:nvPr/>
        </p:nvSpPr>
        <p:spPr>
          <a:xfrm>
            <a:off x="350013" y="2206624"/>
            <a:ext cx="8572560" cy="785818"/>
          </a:xfrm>
          <a:prstGeom prst="rightArrow">
            <a:avLst>
              <a:gd name="adj1" fmla="val 76501"/>
              <a:gd name="adj2" fmla="val 49470"/>
            </a:avLst>
          </a:prstGeom>
          <a:solidFill>
            <a:schemeClr val="accent6">
              <a:lumMod val="75000"/>
              <a:alpha val="6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fr-FR" sz="1100" dirty="0">
              <a:solidFill>
                <a:srgbClr xmlns:mc="http://schemas.openxmlformats.org/markup-compatibility/2006" xmlns:a14="http://schemas.microsoft.com/office/drawing/2010/main" val="FF0000" mc:Ignorable=""/>
              </a:solidFill>
              <a:latin typeface="Comic Sans MS" pitchFamily="66" charset="0"/>
            </a:endParaRPr>
          </a:p>
        </p:txBody>
      </p:sp>
      <p:graphicFrame>
        <p:nvGraphicFramePr>
          <p:cNvPr id="35" name="Tableau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137074"/>
              </p:ext>
            </p:extLst>
          </p:nvPr>
        </p:nvGraphicFramePr>
        <p:xfrm>
          <a:off x="438119" y="3439817"/>
          <a:ext cx="8429684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/>
                <a:gridCol w="785818"/>
                <a:gridCol w="1571636"/>
                <a:gridCol w="428628"/>
                <a:gridCol w="1000132"/>
                <a:gridCol w="874402"/>
                <a:gridCol w="899166"/>
                <a:gridCol w="1387541"/>
                <a:gridCol w="83941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050" b="1" dirty="0" smtClean="0">
                          <a:solidFill>
                            <a:schemeClr val="tx1"/>
                          </a:solidFill>
                        </a:rPr>
                        <a:t>Nicolas</a:t>
                      </a:r>
                      <a:endParaRPr lang="fr-FR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1" dirty="0" smtClean="0">
                          <a:solidFill>
                            <a:schemeClr val="tx1"/>
                          </a:solidFill>
                        </a:rPr>
                        <a:t>Apprentissage SDL </a:t>
                      </a:r>
                      <a:endParaRPr lang="fr-FR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>
                          <a:solidFill>
                            <a:schemeClr val="tx1"/>
                          </a:solidFill>
                        </a:rPr>
                        <a:t>Migration</a:t>
                      </a:r>
                      <a:endParaRPr lang="fr-F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6" name="Tableau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547773"/>
              </p:ext>
            </p:extLst>
          </p:nvPr>
        </p:nvGraphicFramePr>
        <p:xfrm>
          <a:off x="492889" y="2278062"/>
          <a:ext cx="8001060" cy="442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190"/>
                <a:gridCol w="785818"/>
                <a:gridCol w="1500198"/>
                <a:gridCol w="571504"/>
                <a:gridCol w="992492"/>
                <a:gridCol w="728860"/>
                <a:gridCol w="1042593"/>
                <a:gridCol w="1308021"/>
                <a:gridCol w="714384"/>
              </a:tblGrid>
              <a:tr h="442906">
                <a:tc>
                  <a:txBody>
                    <a:bodyPr/>
                    <a:lstStyle/>
                    <a:p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16/02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30/02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18/04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26/04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01/05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09/05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12/05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15/05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7" name="Tableau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584441"/>
              </p:ext>
            </p:extLst>
          </p:nvPr>
        </p:nvGraphicFramePr>
        <p:xfrm>
          <a:off x="438119" y="4592352"/>
          <a:ext cx="8429684" cy="428628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642942"/>
                <a:gridCol w="785818"/>
                <a:gridCol w="1571636"/>
                <a:gridCol w="428628"/>
                <a:gridCol w="1000132"/>
                <a:gridCol w="874402"/>
                <a:gridCol w="899166"/>
                <a:gridCol w="1387541"/>
                <a:gridCol w="839419"/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fr-FR" sz="1050" b="1" dirty="0" smtClean="0">
                          <a:solidFill>
                            <a:schemeClr val="tx1"/>
                          </a:solidFill>
                        </a:rPr>
                        <a:t>Simon</a:t>
                      </a:r>
                      <a:endParaRPr lang="fr-FR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dirty="0" smtClean="0">
                          <a:solidFill>
                            <a:schemeClr val="tx1"/>
                          </a:solidFill>
                        </a:rPr>
                        <a:t>Codage</a:t>
                      </a:r>
                      <a:endParaRPr lang="fr-FR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chemeClr val="tx1"/>
                          </a:solidFill>
                        </a:rPr>
                        <a:t>IA</a:t>
                      </a:r>
                      <a:endParaRPr lang="fr-FR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8" name="Tableau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294420"/>
              </p:ext>
            </p:extLst>
          </p:nvPr>
        </p:nvGraphicFramePr>
        <p:xfrm>
          <a:off x="438119" y="3838746"/>
          <a:ext cx="8429684" cy="796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/>
                <a:gridCol w="785818"/>
                <a:gridCol w="1571636"/>
                <a:gridCol w="428628"/>
                <a:gridCol w="1000132"/>
                <a:gridCol w="874402"/>
                <a:gridCol w="899166"/>
                <a:gridCol w="1387541"/>
                <a:gridCol w="839419"/>
              </a:tblGrid>
              <a:tr h="796770">
                <a:tc>
                  <a:txBody>
                    <a:bodyPr/>
                    <a:lstStyle/>
                    <a:p>
                      <a:pPr algn="ctr"/>
                      <a:endParaRPr lang="fr-FR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chemeClr val="tx1"/>
                          </a:solidFill>
                        </a:rPr>
                        <a:t>Sujet</a:t>
                      </a:r>
                      <a:endParaRPr lang="fr-FR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chemeClr val="tx1"/>
                          </a:solidFill>
                        </a:rPr>
                        <a:t>Analyse</a:t>
                      </a:r>
                      <a:r>
                        <a:rPr lang="fr-FR" sz="16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fr-FR" sz="1600" b="1" baseline="0" dirty="0" smtClean="0">
                          <a:solidFill>
                            <a:schemeClr val="tx1"/>
                          </a:solidFill>
                        </a:rPr>
                        <a:t>Conception</a:t>
                      </a:r>
                      <a:endParaRPr lang="fr-FR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err="1" smtClean="0">
                          <a:solidFill>
                            <a:schemeClr val="tx1"/>
                          </a:solidFill>
                        </a:rPr>
                        <a:t>Debug</a:t>
                      </a:r>
                      <a:endParaRPr lang="fr-FR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chemeClr val="tx1"/>
                          </a:solidFill>
                        </a:rPr>
                        <a:t>Améliorations</a:t>
                      </a:r>
                      <a:r>
                        <a:rPr lang="fr-FR" sz="16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fr-FR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chemeClr val="tx1"/>
                          </a:solidFill>
                        </a:rPr>
                        <a:t>Dossier</a:t>
                      </a:r>
                      <a:endParaRPr lang="fr-FR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9" name="ZoneTexte 38"/>
          <p:cNvSpPr txBox="1"/>
          <p:nvPr/>
        </p:nvSpPr>
        <p:spPr>
          <a:xfrm>
            <a:off x="1259632" y="260648"/>
            <a:ext cx="65527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JUICE Bold" pitchFamily="2" charset="0"/>
              </a:rPr>
              <a:t>MIGRATION</a:t>
            </a:r>
            <a:endParaRPr lang="fr-FR" sz="4800" dirty="0">
              <a:solidFill>
                <a:schemeClr val="bg1"/>
              </a:solidFill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000000" mc:Ignorable="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0" y="6488246"/>
            <a:ext cx="956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18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275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Imag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6311380"/>
            <a:ext cx="1907704" cy="546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AE0202" mc:Ignorable="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smtClean="0"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JUICE Bold" pitchFamily="2" charset="0"/>
              </a:rPr>
              <a:t>MIGRATION VERS L’INTERFACE GRAPHIQUE</a:t>
            </a:r>
            <a:endParaRPr lang="fr-FR" sz="3600" dirty="0"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000000" mc:Ignorable="">
                    <a:alpha val="43137"/>
                  </a:srgbClr>
                </a:outerShdw>
              </a:effectLst>
              <a:latin typeface="JUICE Bold" pitchFamily="2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643304" y="1388407"/>
            <a:ext cx="763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fr-F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Avantage de la séparation des fichiers</a:t>
            </a:r>
            <a:endParaRPr lang="fr-FR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3074" name="Imag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503" y="2407577"/>
            <a:ext cx="73342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1217575" y="335473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 smtClean="0">
                <a:latin typeface="Consolas" pitchFamily="49" charset="0"/>
                <a:cs typeface="Consolas" pitchFamily="49" charset="0"/>
              </a:rPr>
              <a:t>affichage.c</a:t>
            </a:r>
            <a:endParaRPr lang="fr-FR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Flèche droite 3"/>
          <p:cNvSpPr/>
          <p:nvPr/>
        </p:nvSpPr>
        <p:spPr>
          <a:xfrm>
            <a:off x="3017775" y="2706664"/>
            <a:ext cx="2006594" cy="504056"/>
          </a:xfrm>
          <a:prstGeom prst="rightArrow">
            <a:avLst/>
          </a:prstGeom>
          <a:solidFill>
            <a:srgbClr xmlns:mc="http://schemas.openxmlformats.org/markup-compatibility/2006" xmlns:a14="http://schemas.microsoft.com/office/drawing/2010/main" val="C00000" mc:Ignorable="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75" name="Imag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00" y="4146824"/>
            <a:ext cx="742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ZoneTexte 11"/>
          <p:cNvSpPr txBox="1"/>
          <p:nvPr/>
        </p:nvSpPr>
        <p:spPr>
          <a:xfrm>
            <a:off x="1217575" y="518675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 smtClean="0">
                <a:latin typeface="Consolas" pitchFamily="49" charset="0"/>
                <a:cs typeface="Consolas" pitchFamily="49" charset="0"/>
              </a:rPr>
              <a:t>affichage.h</a:t>
            </a:r>
            <a:endParaRPr lang="fr-FR" b="1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3" name="Imag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232" y="2624434"/>
            <a:ext cx="366713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ZoneTexte 13"/>
          <p:cNvSpPr txBox="1"/>
          <p:nvPr/>
        </p:nvSpPr>
        <p:spPr>
          <a:xfrm>
            <a:off x="4453120" y="3079741"/>
            <a:ext cx="2422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 smtClean="0">
                <a:latin typeface="Consolas" pitchFamily="49" charset="0"/>
                <a:cs typeface="Consolas" pitchFamily="49" charset="0"/>
              </a:rPr>
              <a:t>affichage_sdl.c</a:t>
            </a:r>
            <a:endParaRPr lang="fr-FR" b="1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5" name="Imag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657" y="4482960"/>
            <a:ext cx="371475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ZoneTexte 15"/>
          <p:cNvSpPr txBox="1"/>
          <p:nvPr/>
        </p:nvSpPr>
        <p:spPr>
          <a:xfrm>
            <a:off x="4572968" y="5032867"/>
            <a:ext cx="2182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 smtClean="0">
                <a:latin typeface="Consolas" pitchFamily="49" charset="0"/>
                <a:cs typeface="Consolas" pitchFamily="49" charset="0"/>
              </a:rPr>
              <a:t>affichage_sdl.h</a:t>
            </a:r>
            <a:endParaRPr lang="fr-FR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Flèche droite 16"/>
          <p:cNvSpPr/>
          <p:nvPr/>
        </p:nvSpPr>
        <p:spPr>
          <a:xfrm>
            <a:off x="3017775" y="4466676"/>
            <a:ext cx="2006594" cy="504056"/>
          </a:xfrm>
          <a:prstGeom prst="rightArrow">
            <a:avLst/>
          </a:prstGeom>
          <a:solidFill>
            <a:srgbClr xmlns:mc="http://schemas.openxmlformats.org/markup-compatibility/2006" xmlns:a14="http://schemas.microsoft.com/office/drawing/2010/main" val="C00000" mc:Ignorable="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" name="Imag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412" y="2624434"/>
            <a:ext cx="366713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Imag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432" y="4487040"/>
            <a:ext cx="371475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ZoneTexte 20"/>
          <p:cNvSpPr txBox="1"/>
          <p:nvPr/>
        </p:nvSpPr>
        <p:spPr>
          <a:xfrm>
            <a:off x="6291320" y="3056831"/>
            <a:ext cx="2422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 smtClean="0">
                <a:latin typeface="Consolas" pitchFamily="49" charset="0"/>
                <a:cs typeface="Consolas" pitchFamily="49" charset="0"/>
              </a:rPr>
              <a:t>outils_sdl.c</a:t>
            </a:r>
            <a:endParaRPr lang="fr-FR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6291319" y="5017495"/>
            <a:ext cx="2422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 smtClean="0">
                <a:latin typeface="Consolas" pitchFamily="49" charset="0"/>
                <a:cs typeface="Consolas" pitchFamily="49" charset="0"/>
              </a:rPr>
              <a:t>outils_sdl.h</a:t>
            </a:r>
            <a:endParaRPr lang="fr-FR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Plus 6"/>
          <p:cNvSpPr/>
          <p:nvPr/>
        </p:nvSpPr>
        <p:spPr>
          <a:xfrm>
            <a:off x="6325328" y="2706664"/>
            <a:ext cx="395536" cy="373077"/>
          </a:xfrm>
          <a:prstGeom prst="mathPlus">
            <a:avLst/>
          </a:prstGeom>
          <a:solidFill>
            <a:srgbClr xmlns:mc="http://schemas.openxmlformats.org/markup-compatibility/2006" xmlns:a14="http://schemas.microsoft.com/office/drawing/2010/main" val="C00000" mc:Ignorable="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Plus 22"/>
          <p:cNvSpPr/>
          <p:nvPr/>
        </p:nvSpPr>
        <p:spPr>
          <a:xfrm>
            <a:off x="6331802" y="4597655"/>
            <a:ext cx="395536" cy="373077"/>
          </a:xfrm>
          <a:prstGeom prst="mathPlus">
            <a:avLst/>
          </a:prstGeom>
          <a:solidFill>
            <a:srgbClr xmlns:mc="http://schemas.openxmlformats.org/markup-compatibility/2006" xmlns:a14="http://schemas.microsoft.com/office/drawing/2010/main" val="C00000" mc:Ignorable="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0" y="6488246"/>
            <a:ext cx="956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0602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99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12" grpId="0"/>
      <p:bldP spid="14" grpId="0"/>
      <p:bldP spid="16" grpId="0"/>
      <p:bldP spid="17" grpId="0" animBg="1"/>
      <p:bldP spid="21" grpId="0"/>
      <p:bldP spid="22" grpId="0"/>
      <p:bldP spid="7" grpId="0" animBg="1"/>
      <p:bldP spid="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5" name="Imag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43819">
            <a:off x="2821651" y="2585501"/>
            <a:ext cx="908411" cy="80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Imag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217" y="2075047"/>
            <a:ext cx="1628638" cy="1222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Imag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068960"/>
            <a:ext cx="1008112" cy="69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Imag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6311380"/>
            <a:ext cx="1907704" cy="546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AE0202" mc:Ignorable="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smtClean="0"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JUICE Bold" pitchFamily="2" charset="0"/>
              </a:rPr>
              <a:t>MIGRATION VERS L’INTERFACE GRAPHIQUE</a:t>
            </a:r>
            <a:endParaRPr lang="fr-FR" sz="3600" dirty="0"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000000" mc:Ignorable="">
                    <a:alpha val="43137"/>
                  </a:srgbClr>
                </a:outerShdw>
              </a:effectLst>
              <a:latin typeface="JUICE Bold" pitchFamily="2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639112" y="1412776"/>
            <a:ext cx="763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7"/>
              </a:buBlip>
            </a:pPr>
            <a:r>
              <a:rPr lang="fr-F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Présentation de la SDL</a:t>
            </a:r>
            <a:endParaRPr lang="fr-FR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098" name="Image 2" descr="C:\Users\Nicolas\Desktop\SDL_log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268760"/>
            <a:ext cx="2959779" cy="1722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1058677" y="2492896"/>
            <a:ext cx="192914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Audio</a:t>
            </a:r>
          </a:p>
          <a:p>
            <a:r>
              <a:rPr lang="fr-F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Souris</a:t>
            </a:r>
          </a:p>
          <a:p>
            <a:r>
              <a:rPr lang="fr-F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Clavier</a:t>
            </a:r>
          </a:p>
          <a:p>
            <a:r>
              <a:rPr lang="fr-F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Joystick</a:t>
            </a:r>
          </a:p>
          <a:p>
            <a:r>
              <a:rPr lang="fr-F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Affichage 2D</a:t>
            </a:r>
            <a:endParaRPr lang="fr-FR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079612" y="4725144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Multi OS </a:t>
            </a:r>
            <a:endParaRPr lang="fr-FR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2411760" y="4725144"/>
            <a:ext cx="172819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Linux</a:t>
            </a:r>
          </a:p>
          <a:p>
            <a:r>
              <a:rPr lang="fr-F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Windows</a:t>
            </a:r>
          </a:p>
          <a:p>
            <a:r>
              <a:rPr lang="fr-F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Mac</a:t>
            </a:r>
          </a:p>
          <a:p>
            <a:r>
              <a:rPr lang="fr-F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BSD</a:t>
            </a:r>
          </a:p>
          <a:p>
            <a:r>
              <a:rPr lang="fr-F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Atari …</a:t>
            </a:r>
            <a:endParaRPr lang="fr-FR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0242" name="Imag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230" y="2061552"/>
            <a:ext cx="567714" cy="755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6" name="Image 6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216" y="3035046"/>
            <a:ext cx="632272" cy="546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7" name="Image 7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488241"/>
            <a:ext cx="1052511" cy="1052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9" name="Image 9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510060"/>
            <a:ext cx="999213" cy="974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51" name="Image 1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416983"/>
            <a:ext cx="914533" cy="1016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53" name="Image 1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5637910"/>
            <a:ext cx="659594" cy="687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54" name="Image 14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720276"/>
            <a:ext cx="504056" cy="542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55" name="Image 15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5805264"/>
            <a:ext cx="583726" cy="479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57" name="Image 17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877272"/>
            <a:ext cx="42862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59" name="Image 19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6021288"/>
            <a:ext cx="331990" cy="190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ZoneTexte 21"/>
          <p:cNvSpPr txBox="1"/>
          <p:nvPr/>
        </p:nvSpPr>
        <p:spPr>
          <a:xfrm>
            <a:off x="0" y="6488246"/>
            <a:ext cx="956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7380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99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5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0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0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Imag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6311380"/>
            <a:ext cx="1907704" cy="546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AE0202" mc:Ignorable="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smtClean="0"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JUICE Bold" pitchFamily="2" charset="0"/>
              </a:rPr>
              <a:t>MIGRATION VERS L’INTERFACE GRAPHIQUE</a:t>
            </a:r>
            <a:endParaRPr lang="fr-FR" sz="3600" dirty="0"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000000" mc:Ignorable="">
                    <a:alpha val="43137"/>
                  </a:srgbClr>
                </a:outerShdw>
              </a:effectLst>
              <a:latin typeface="JUICE Bold" pitchFamily="2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608205" y="1407457"/>
            <a:ext cx="763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fr-F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Présentation de la SDL - Affichage</a:t>
            </a:r>
            <a:endParaRPr lang="fr-FR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547664" y="2492896"/>
            <a:ext cx="4896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Création</a:t>
            </a:r>
            <a:r>
              <a:rPr lang="fr-FR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d’un tableau de surfaces</a:t>
            </a:r>
            <a:endParaRPr lang="fr-FR" u="sng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627784" y="2996952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Taille de la surface </a:t>
            </a:r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5724128" y="3501008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>
            <a:off x="5724128" y="3789040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6156176" y="3320116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Couleur</a:t>
            </a:r>
          </a:p>
          <a:p>
            <a:r>
              <a:rPr lang="fr-FR" dirty="0" smtClean="0"/>
              <a:t>Image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1547664" y="4437112"/>
            <a:ext cx="4896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Création</a:t>
            </a:r>
            <a:r>
              <a:rPr lang="fr-FR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d’un tableau de positions</a:t>
            </a:r>
            <a:endParaRPr lang="fr-FR" u="sng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3059832" y="502890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En pixel</a:t>
            </a:r>
            <a:endParaRPr lang="fr-F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420340" y="2893006"/>
            <a:ext cx="1224136" cy="1152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7849033" y="2508285"/>
            <a:ext cx="392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x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8714655" y="3333443"/>
            <a:ext cx="461665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fr-FR" dirty="0" smtClean="0"/>
              <a:t>y</a:t>
            </a:r>
            <a:endParaRPr lang="fr-FR" dirty="0"/>
          </a:p>
        </p:txBody>
      </p:sp>
      <p:cxnSp>
        <p:nvCxnSpPr>
          <p:cNvPr id="20" name="Connecteur droit avec flèche 19"/>
          <p:cNvCxnSpPr>
            <a:stCxn id="17" idx="3"/>
          </p:cNvCxnSpPr>
          <p:nvPr/>
        </p:nvCxnSpPr>
        <p:spPr>
          <a:xfrm>
            <a:off x="8241053" y="2692951"/>
            <a:ext cx="40342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stCxn id="17" idx="1"/>
          </p:cNvCxnSpPr>
          <p:nvPr/>
        </p:nvCxnSpPr>
        <p:spPr>
          <a:xfrm flipH="1">
            <a:off x="7420340" y="2692951"/>
            <a:ext cx="42869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>
            <a:stCxn id="27" idx="0"/>
          </p:cNvCxnSpPr>
          <p:nvPr/>
        </p:nvCxnSpPr>
        <p:spPr>
          <a:xfrm flipH="1" flipV="1">
            <a:off x="8945487" y="2893006"/>
            <a:ext cx="1" cy="4404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>
            <a:stCxn id="27" idx="2"/>
          </p:cNvCxnSpPr>
          <p:nvPr/>
        </p:nvCxnSpPr>
        <p:spPr>
          <a:xfrm flipH="1">
            <a:off x="8945487" y="3702775"/>
            <a:ext cx="1" cy="3423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/>
          <p:cNvSpPr txBox="1"/>
          <p:nvPr/>
        </p:nvSpPr>
        <p:spPr>
          <a:xfrm>
            <a:off x="2627784" y="328440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Contenu de la surface </a:t>
            </a:r>
          </a:p>
        </p:txBody>
      </p:sp>
      <p:pic>
        <p:nvPicPr>
          <p:cNvPr id="5125" name="Image 5" descr="C:\Users\Nicolas\Desktop\pixel-mario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477" y="2936990"/>
            <a:ext cx="798120" cy="106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sp>
        <p:nvSpPr>
          <p:cNvPr id="21" name="ZoneTexte 20"/>
          <p:cNvSpPr txBox="1"/>
          <p:nvPr/>
        </p:nvSpPr>
        <p:spPr>
          <a:xfrm>
            <a:off x="0" y="6488246"/>
            <a:ext cx="956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2671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99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5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xmlns:mc="http://schemas.openxmlformats.org/markup-compatibility/2006" xmlns:a14="http://schemas.microsoft.com/office/drawing/2010/main" val="2EE032" mc:Ignorable=""/>
                                      </p:to>
                                    </p:animClr>
                                    <p:animClr clrSpc="rgb" dir="cw">
                                      <p:cBhvr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xmlns:mc="http://schemas.openxmlformats.org/markup-compatibility/2006" xmlns:a14="http://schemas.microsoft.com/office/drawing/2010/main" val="2EE032" mc:Ignorable="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9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0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1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3" grpId="0"/>
      <p:bldP spid="22" grpId="0"/>
      <p:bldP spid="23" grpId="0"/>
      <p:bldP spid="16" grpId="0" animBg="1"/>
      <p:bldP spid="16" grpId="1" animBg="1"/>
      <p:bldP spid="16" grpId="2" animBg="1"/>
      <p:bldP spid="17" grpId="0"/>
      <p:bldP spid="27" grpId="0"/>
      <p:bldP spid="4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Imag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085" y="2310626"/>
            <a:ext cx="3486150" cy="420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Imag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6311380"/>
            <a:ext cx="1907704" cy="546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-4840" y="0"/>
            <a:ext cx="9144000" cy="126876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AE0202" mc:Ignorable="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smtClean="0"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JUICE Bold" pitchFamily="2" charset="0"/>
              </a:rPr>
              <a:t>MIGRATION VERS L’INTERFACE GRAPHIQUE</a:t>
            </a:r>
            <a:endParaRPr lang="fr-FR" sz="3600" dirty="0"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000000" mc:Ignorable="">
                    <a:alpha val="43137"/>
                  </a:srgbClr>
                </a:outerShdw>
              </a:effectLst>
              <a:latin typeface="JUICE Bold" pitchFamily="2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608205" y="1412776"/>
            <a:ext cx="763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5"/>
              </a:buBlip>
            </a:pPr>
            <a:r>
              <a:rPr lang="fr-F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Fonctionnement de la SDL - Affichage</a:t>
            </a:r>
            <a:endParaRPr lang="fr-FR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75160" y="2468488"/>
            <a:ext cx="3384000" cy="3996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Légende encadrée 2 3"/>
          <p:cNvSpPr/>
          <p:nvPr/>
        </p:nvSpPr>
        <p:spPr>
          <a:xfrm rot="10800000">
            <a:off x="1948209" y="2469546"/>
            <a:ext cx="648072" cy="363860"/>
          </a:xfrm>
          <a:prstGeom prst="borderCallout2">
            <a:avLst>
              <a:gd name="adj1" fmla="val 79735"/>
              <a:gd name="adj2" fmla="val -279"/>
              <a:gd name="adj3" fmla="val 79734"/>
              <a:gd name="adj4" fmla="val -20694"/>
              <a:gd name="adj5" fmla="val 97864"/>
              <a:gd name="adj6" fmla="val -4532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(</a:t>
            </a:r>
            <a:r>
              <a:rPr lang="fr-FR" dirty="0" smtClean="0"/>
              <a:t>0‘0)</a:t>
            </a:r>
            <a:endParaRPr lang="fr-FR" dirty="0"/>
          </a:p>
        </p:txBody>
      </p:sp>
      <p:pic>
        <p:nvPicPr>
          <p:cNvPr id="6148" name="Image 4" descr="D:\sauvegarde\desktop\Projet SDL\pic\en_tete\joueur_gb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160" y="2467496"/>
            <a:ext cx="3384000" cy="655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pic>
        <p:nvPicPr>
          <p:cNvPr id="6149" name="Imag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527" y="3239514"/>
            <a:ext cx="3203266" cy="3208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Légende encadrée 2 14"/>
          <p:cNvSpPr/>
          <p:nvPr/>
        </p:nvSpPr>
        <p:spPr>
          <a:xfrm>
            <a:off x="1835696" y="3140968"/>
            <a:ext cx="864096" cy="363860"/>
          </a:xfrm>
          <a:prstGeom prst="borderCallout2">
            <a:avLst>
              <a:gd name="adj1" fmla="val 32615"/>
              <a:gd name="adj2" fmla="val 101133"/>
              <a:gd name="adj3" fmla="val 29997"/>
              <a:gd name="adj4" fmla="val 130690"/>
              <a:gd name="adj5" fmla="val 27184"/>
              <a:gd name="adj6" fmla="val 13324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(9,124)</a:t>
            </a:r>
            <a:endParaRPr lang="fr-FR" dirty="0"/>
          </a:p>
        </p:txBody>
      </p:sp>
      <p:pic>
        <p:nvPicPr>
          <p:cNvPr id="6151" name="Image 7" descr="D:\sauvegarde\desktop\Projet SDL\pic\toto\toto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160" y="2469546"/>
            <a:ext cx="517298" cy="517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pic>
        <p:nvPicPr>
          <p:cNvPr id="6153" name="Image 9" descr="D:\sauvegarde\desktop\Projet SDL\pic\pions\gb2_1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160" y="4312800"/>
            <a:ext cx="216000" cy="1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pic>
        <p:nvPicPr>
          <p:cNvPr id="6154" name="Image 10" descr="D:\sauvegarde\desktop\Projet SDL\pic\pions\gb3_3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000" y="367200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pic>
        <p:nvPicPr>
          <p:cNvPr id="6155" name="Image 11" descr="D:\sauvegarde\desktop\Projet SDL\pic\pions\gr1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200" y="4741200"/>
            <a:ext cx="90000" cy="9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pic>
        <p:nvPicPr>
          <p:cNvPr id="6157" name="Image 13" descr="D:\sauvegarde\desktop\Projet SDL\pic\pions\virus2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000" y="5274000"/>
            <a:ext cx="109984" cy="109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pic>
        <p:nvPicPr>
          <p:cNvPr id="6158" name="Image 14" descr="D:\sauvegarde\desktop\Projet SDL\pic\pions\gb1_2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000" y="3571200"/>
            <a:ext cx="109984" cy="109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sp>
        <p:nvSpPr>
          <p:cNvPr id="23" name="Légende encadrée 2 22"/>
          <p:cNvSpPr/>
          <p:nvPr/>
        </p:nvSpPr>
        <p:spPr>
          <a:xfrm>
            <a:off x="2515120" y="3519195"/>
            <a:ext cx="720080" cy="133071"/>
          </a:xfrm>
          <a:prstGeom prst="borderCallout2">
            <a:avLst>
              <a:gd name="adj1" fmla="val 32615"/>
              <a:gd name="adj2" fmla="val 101133"/>
              <a:gd name="adj3" fmla="val 29997"/>
              <a:gd name="adj4" fmla="val 130690"/>
              <a:gd name="adj5" fmla="val 32312"/>
              <a:gd name="adj6" fmla="val 13704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(39,144)</a:t>
            </a:r>
            <a:endParaRPr lang="fr-FR" sz="1200" dirty="0"/>
          </a:p>
        </p:txBody>
      </p:sp>
      <p:sp>
        <p:nvSpPr>
          <p:cNvPr id="24" name="Légende encadrée 2 23"/>
          <p:cNvSpPr/>
          <p:nvPr/>
        </p:nvSpPr>
        <p:spPr>
          <a:xfrm>
            <a:off x="3993964" y="3616913"/>
            <a:ext cx="753403" cy="133071"/>
          </a:xfrm>
          <a:prstGeom prst="borderCallout2">
            <a:avLst>
              <a:gd name="adj1" fmla="val 32615"/>
              <a:gd name="adj2" fmla="val 101133"/>
              <a:gd name="adj3" fmla="val 29997"/>
              <a:gd name="adj4" fmla="val 130690"/>
              <a:gd name="adj5" fmla="val 27184"/>
              <a:gd name="adj6" fmla="val 13324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(79,154)</a:t>
            </a:r>
            <a:endParaRPr lang="fr-FR" sz="1200" dirty="0"/>
          </a:p>
        </p:txBody>
      </p:sp>
      <p:sp>
        <p:nvSpPr>
          <p:cNvPr id="25" name="Légende encadrée 2 24"/>
          <p:cNvSpPr/>
          <p:nvPr/>
        </p:nvSpPr>
        <p:spPr>
          <a:xfrm>
            <a:off x="3508102" y="4264985"/>
            <a:ext cx="807217" cy="133071"/>
          </a:xfrm>
          <a:prstGeom prst="borderCallout2">
            <a:avLst>
              <a:gd name="adj1" fmla="val 32615"/>
              <a:gd name="adj2" fmla="val 101133"/>
              <a:gd name="adj3" fmla="val 29997"/>
              <a:gd name="adj4" fmla="val 130690"/>
              <a:gd name="adj5" fmla="val 27184"/>
              <a:gd name="adj6" fmla="val 13324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(59,194)</a:t>
            </a:r>
            <a:endParaRPr lang="fr-FR" sz="1200" dirty="0"/>
          </a:p>
        </p:txBody>
      </p:sp>
      <p:sp>
        <p:nvSpPr>
          <p:cNvPr id="26" name="Légende encadrée 2 25"/>
          <p:cNvSpPr/>
          <p:nvPr/>
        </p:nvSpPr>
        <p:spPr>
          <a:xfrm>
            <a:off x="2349047" y="4697033"/>
            <a:ext cx="786724" cy="133071"/>
          </a:xfrm>
          <a:prstGeom prst="borderCallout2">
            <a:avLst>
              <a:gd name="adj1" fmla="val 32615"/>
              <a:gd name="adj2" fmla="val 101133"/>
              <a:gd name="adj3" fmla="val 29997"/>
              <a:gd name="adj4" fmla="val 130690"/>
              <a:gd name="adj5" fmla="val 27184"/>
              <a:gd name="adj6" fmla="val 13324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(29,234)</a:t>
            </a:r>
            <a:endParaRPr lang="fr-FR" sz="1200" dirty="0"/>
          </a:p>
        </p:txBody>
      </p:sp>
      <p:sp>
        <p:nvSpPr>
          <p:cNvPr id="27" name="Légende encadrée 2 26"/>
          <p:cNvSpPr/>
          <p:nvPr/>
        </p:nvSpPr>
        <p:spPr>
          <a:xfrm>
            <a:off x="4454625" y="5201089"/>
            <a:ext cx="838031" cy="133071"/>
          </a:xfrm>
          <a:prstGeom prst="borderCallout2">
            <a:avLst>
              <a:gd name="adj1" fmla="val 32615"/>
              <a:gd name="adj2" fmla="val 101133"/>
              <a:gd name="adj3" fmla="val 29997"/>
              <a:gd name="adj4" fmla="val 115219"/>
              <a:gd name="adj5" fmla="val 37440"/>
              <a:gd name="adj6" fmla="val 12592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(109,274)</a:t>
            </a:r>
            <a:endParaRPr lang="fr-FR" sz="1200" dirty="0"/>
          </a:p>
        </p:txBody>
      </p:sp>
      <p:sp>
        <p:nvSpPr>
          <p:cNvPr id="22" name="ZoneTexte 21"/>
          <p:cNvSpPr txBox="1"/>
          <p:nvPr/>
        </p:nvSpPr>
        <p:spPr>
          <a:xfrm>
            <a:off x="0" y="6488246"/>
            <a:ext cx="956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502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99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75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7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25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25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500"/>
                            </p:stCondLst>
                            <p:childTnLst>
                              <p:par>
                                <p:cTn id="8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4" grpId="1" animBg="1"/>
      <p:bldP spid="15" grpId="0" animBg="1"/>
      <p:bldP spid="15" grpId="1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Imag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6311380"/>
            <a:ext cx="1907704" cy="546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-4840" y="0"/>
            <a:ext cx="9144000" cy="126876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AE0202" mc:Ignorable="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smtClean="0"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JUICE Bold" pitchFamily="2" charset="0"/>
              </a:rPr>
              <a:t>MIGRATION VERS L’INTERFACE GRAPHIQUE</a:t>
            </a:r>
            <a:endParaRPr lang="fr-FR" sz="3600" dirty="0"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000000" mc:Ignorable="">
                    <a:alpha val="43137"/>
                  </a:srgbClr>
                </a:outerShdw>
              </a:effectLst>
              <a:latin typeface="JUICE Bold" pitchFamily="2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611188" y="1407457"/>
            <a:ext cx="763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fr-F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Fonctionnement de la SDL - Acquisition</a:t>
            </a:r>
            <a:endParaRPr lang="fr-FR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7171" name="Imag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318718"/>
            <a:ext cx="1080120" cy="991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Connecteur droit avec flèche 8"/>
          <p:cNvCxnSpPr/>
          <p:nvPr/>
        </p:nvCxnSpPr>
        <p:spPr>
          <a:xfrm flipH="1" flipV="1">
            <a:off x="6732240" y="2854919"/>
            <a:ext cx="324000" cy="324000"/>
          </a:xfrm>
          <a:prstGeom prst="straightConnector1">
            <a:avLst/>
          </a:prstGeom>
          <a:ln w="117475">
            <a:solidFill>
              <a:srgbClr xmlns:mc="http://schemas.openxmlformats.org/markup-compatibility/2006" xmlns:a14="http://schemas.microsoft.com/office/drawing/2010/main" val="FF0000" mc:Ignorable="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èche droite 13"/>
          <p:cNvSpPr/>
          <p:nvPr/>
        </p:nvSpPr>
        <p:spPr>
          <a:xfrm>
            <a:off x="4424629" y="2636912"/>
            <a:ext cx="1371507" cy="380007"/>
          </a:xfrm>
          <a:prstGeom prst="rightArrow">
            <a:avLst/>
          </a:prstGeom>
          <a:solidFill>
            <a:srgbClr xmlns:mc="http://schemas.openxmlformats.org/markup-compatibility/2006" xmlns:a14="http://schemas.microsoft.com/office/drawing/2010/main" val="C00000" mc:Ignorable="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4716016" y="2509447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?</a:t>
            </a:r>
            <a:endParaRPr lang="fr-F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323528" y="2310626"/>
            <a:ext cx="3731236" cy="100612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Attendre un </a:t>
            </a:r>
            <a:r>
              <a:rPr lang="fr-FR" sz="20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evenement</a:t>
            </a:r>
            <a:endParaRPr lang="fr-FR" sz="20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20" name="Connecteur droit 19"/>
          <p:cNvCxnSpPr>
            <a:stCxn id="18" idx="2"/>
          </p:cNvCxnSpPr>
          <p:nvPr/>
        </p:nvCxnSpPr>
        <p:spPr>
          <a:xfrm>
            <a:off x="2189146" y="3316755"/>
            <a:ext cx="0" cy="22312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>
            <a:off x="2189146" y="3747812"/>
            <a:ext cx="79692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>
            <a:off x="2189146" y="4323876"/>
            <a:ext cx="79692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/>
          <p:nvPr/>
        </p:nvCxnSpPr>
        <p:spPr>
          <a:xfrm>
            <a:off x="2189146" y="4899940"/>
            <a:ext cx="79692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3040062" y="356314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Mouvement de souris</a:t>
            </a:r>
            <a:endParaRPr lang="fr-F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3058082" y="4129785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Clic</a:t>
            </a:r>
            <a:endParaRPr lang="fr-F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3058082" y="4715274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Appui sur une touche </a:t>
            </a:r>
            <a:endParaRPr lang="fr-F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30" name="Connecteur droit 29"/>
          <p:cNvCxnSpPr/>
          <p:nvPr/>
        </p:nvCxnSpPr>
        <p:spPr>
          <a:xfrm>
            <a:off x="2189146" y="5692028"/>
            <a:ext cx="0" cy="36004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ccolade fermante 30"/>
          <p:cNvSpPr/>
          <p:nvPr/>
        </p:nvSpPr>
        <p:spPr>
          <a:xfrm>
            <a:off x="5652120" y="3563146"/>
            <a:ext cx="648072" cy="230890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68" name="ZoneTexte 7167"/>
          <p:cNvSpPr txBox="1"/>
          <p:nvPr/>
        </p:nvSpPr>
        <p:spPr>
          <a:xfrm>
            <a:off x="6516216" y="4500875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Informations</a:t>
            </a:r>
            <a:endParaRPr lang="fr-F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7173" name="Imag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94" y="2636912"/>
            <a:ext cx="3634870" cy="356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ZoneTexte 20"/>
          <p:cNvSpPr txBox="1"/>
          <p:nvPr/>
        </p:nvSpPr>
        <p:spPr>
          <a:xfrm>
            <a:off x="0" y="6488246"/>
            <a:ext cx="956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8545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99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6" grpId="0"/>
      <p:bldP spid="16" grpId="1"/>
      <p:bldP spid="18" grpId="0" animBg="1"/>
      <p:bldP spid="28" grpId="0"/>
      <p:bldP spid="45" grpId="0"/>
      <p:bldP spid="46" grpId="0"/>
      <p:bldP spid="31" grpId="0" animBg="1"/>
      <p:bldP spid="716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Imag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6311380"/>
            <a:ext cx="1907704" cy="546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-4840" y="0"/>
            <a:ext cx="9144000" cy="126876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AE0202" mc:Ignorable="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smtClean="0"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JUICE Bold" pitchFamily="2" charset="0"/>
              </a:rPr>
              <a:t>MIGRATION VERS L’INTERFACE GRAPHIQUE</a:t>
            </a:r>
            <a:endParaRPr lang="fr-FR" sz="3600" dirty="0"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000000" mc:Ignorable="">
                    <a:alpha val="43137"/>
                  </a:srgbClr>
                </a:outerShdw>
              </a:effectLst>
              <a:latin typeface="JUICE Bold" pitchFamily="2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611188" y="1407457"/>
            <a:ext cx="763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fr-F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Fonctions de conversion</a:t>
            </a:r>
            <a:endParaRPr lang="fr-FR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7171" name="Imag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86972"/>
            <a:ext cx="1080120" cy="991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Connecteur droit avec flèche 8"/>
          <p:cNvCxnSpPr/>
          <p:nvPr/>
        </p:nvCxnSpPr>
        <p:spPr>
          <a:xfrm flipH="1" flipV="1">
            <a:off x="1403648" y="2723173"/>
            <a:ext cx="324000" cy="324000"/>
          </a:xfrm>
          <a:prstGeom prst="straightConnector1">
            <a:avLst/>
          </a:prstGeom>
          <a:ln w="117475">
            <a:solidFill>
              <a:srgbClr xmlns:mc="http://schemas.openxmlformats.org/markup-compatibility/2006" xmlns:a14="http://schemas.microsoft.com/office/drawing/2010/main" val="FF0000" mc:Ignorable="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èche vers le bas 1"/>
          <p:cNvSpPr/>
          <p:nvPr/>
        </p:nvSpPr>
        <p:spPr>
          <a:xfrm>
            <a:off x="1565648" y="3356992"/>
            <a:ext cx="162000" cy="648072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962572" y="400506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Consolas" pitchFamily="49" charset="0"/>
                <a:cs typeface="Consolas" pitchFamily="49" charset="0"/>
              </a:rPr>
              <a:t>(78;295)</a:t>
            </a:r>
            <a:endParaRPr lang="fr-FR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Flèche droite 3"/>
          <p:cNvSpPr/>
          <p:nvPr/>
        </p:nvSpPr>
        <p:spPr>
          <a:xfrm>
            <a:off x="2411760" y="4097397"/>
            <a:ext cx="1008112" cy="184666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3707904" y="3681028"/>
            <a:ext cx="2016224" cy="972108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800" dirty="0" smtClean="0">
                <a:solidFill>
                  <a:schemeClr val="tx1"/>
                </a:solidFill>
              </a:rPr>
              <a:t>sdl2cons()</a:t>
            </a:r>
            <a:endParaRPr lang="fr-FR" sz="2800" dirty="0">
              <a:solidFill>
                <a:schemeClr val="tx1"/>
              </a:solidFill>
            </a:endParaRPr>
          </a:p>
        </p:txBody>
      </p:sp>
      <p:sp>
        <p:nvSpPr>
          <p:cNvPr id="26" name="Flèche droite 25"/>
          <p:cNvSpPr/>
          <p:nvPr/>
        </p:nvSpPr>
        <p:spPr>
          <a:xfrm>
            <a:off x="6012160" y="4074749"/>
            <a:ext cx="1008112" cy="184666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7236296" y="398241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Consolas" pitchFamily="49" charset="0"/>
                <a:cs typeface="Consolas" pitchFamily="49" charset="0"/>
              </a:rPr>
              <a:t>(4;12)</a:t>
            </a:r>
            <a:endParaRPr lang="fr-FR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699792" y="5006677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xmlns:mc="http://schemas.openxmlformats.org/markup-compatibility/2006" xmlns:a14="http://schemas.microsoft.com/office/drawing/2010/main" val="C00000" mc:Ignorable=""/>
                </a:solidFill>
              </a:rPr>
              <a:t>(</a:t>
            </a:r>
            <a:r>
              <a:rPr lang="fr-FR" dirty="0" err="1" smtClean="0">
                <a:solidFill>
                  <a:srgbClr xmlns:mc="http://schemas.openxmlformats.org/markup-compatibility/2006" xmlns:a14="http://schemas.microsoft.com/office/drawing/2010/main" val="C00000" mc:Ignorable=""/>
                </a:solidFill>
              </a:rPr>
              <a:t>int</a:t>
            </a:r>
            <a:r>
              <a:rPr lang="fr-FR" dirty="0">
                <a:solidFill>
                  <a:srgbClr xmlns:mc="http://schemas.openxmlformats.org/markup-compatibility/2006" xmlns:a14="http://schemas.microsoft.com/office/drawing/2010/main" val="C00000" mc:Ignorable=""/>
                </a:solidFill>
              </a:rPr>
              <a:t>)  </a:t>
            </a: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floor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fr-FR" dirty="0" smtClean="0"/>
              <a:t> (x-POS_PLATEAU_Y</a:t>
            </a:r>
            <a:r>
              <a:rPr lang="fr-FR" dirty="0"/>
              <a:t>)/</a:t>
            </a:r>
            <a:r>
              <a:rPr lang="fr-FR" dirty="0" smtClean="0"/>
              <a:t>20 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fr-FR" dirty="0" smtClean="0"/>
              <a:t>;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0" y="6488246"/>
            <a:ext cx="956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420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99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  <p:bldP spid="5" grpId="0" animBg="1"/>
      <p:bldP spid="26" grpId="0" animBg="1"/>
      <p:bldP spid="29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Imag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6311380"/>
            <a:ext cx="1907704" cy="546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AE0202" mc:Ignorable="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400" dirty="0">
              <a:latin typeface="JUICE Bold" pitchFamily="2" charset="0"/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350013" y="322749"/>
            <a:ext cx="84296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JUICE Bold" pitchFamily="2" charset="0"/>
              </a:rPr>
              <a:t>EVOLUTIVITES DEVELLOPES</a:t>
            </a:r>
            <a:endParaRPr lang="fr-FR" sz="4800" dirty="0">
              <a:solidFill>
                <a:schemeClr val="bg1"/>
              </a:solidFill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000000" mc:Ignorable="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Flèche droite 39"/>
          <p:cNvSpPr/>
          <p:nvPr/>
        </p:nvSpPr>
        <p:spPr>
          <a:xfrm rot="17568989">
            <a:off x="4241851" y="4095755"/>
            <a:ext cx="913346" cy="37080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à coins arrondis 40"/>
          <p:cNvSpPr/>
          <p:nvPr/>
        </p:nvSpPr>
        <p:spPr>
          <a:xfrm>
            <a:off x="1135831" y="3921136"/>
            <a:ext cx="2286016" cy="64294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à coins arrondis 41"/>
          <p:cNvSpPr/>
          <p:nvPr/>
        </p:nvSpPr>
        <p:spPr>
          <a:xfrm rot="2256297">
            <a:off x="3145951" y="4420442"/>
            <a:ext cx="804152" cy="30609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à coins arrondis 42"/>
          <p:cNvSpPr/>
          <p:nvPr/>
        </p:nvSpPr>
        <p:spPr>
          <a:xfrm>
            <a:off x="3921913" y="3492508"/>
            <a:ext cx="1928826" cy="30609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à coins arrondis 43"/>
          <p:cNvSpPr/>
          <p:nvPr/>
        </p:nvSpPr>
        <p:spPr>
          <a:xfrm rot="3676771">
            <a:off x="5490344" y="3765615"/>
            <a:ext cx="804152" cy="30609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à coins arrondis 44"/>
          <p:cNvSpPr/>
          <p:nvPr/>
        </p:nvSpPr>
        <p:spPr>
          <a:xfrm>
            <a:off x="3707599" y="4635516"/>
            <a:ext cx="928694" cy="30609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à coins arrondis 45"/>
          <p:cNvSpPr/>
          <p:nvPr/>
        </p:nvSpPr>
        <p:spPr>
          <a:xfrm>
            <a:off x="4886325" y="4635516"/>
            <a:ext cx="750099" cy="30609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à coins arrondis 46"/>
          <p:cNvSpPr/>
          <p:nvPr/>
        </p:nvSpPr>
        <p:spPr>
          <a:xfrm>
            <a:off x="5850739" y="3849698"/>
            <a:ext cx="2928958" cy="7143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Forme libre 47"/>
          <p:cNvSpPr/>
          <p:nvPr/>
        </p:nvSpPr>
        <p:spPr>
          <a:xfrm>
            <a:off x="3336130" y="4204506"/>
            <a:ext cx="154781" cy="197644"/>
          </a:xfrm>
          <a:custGeom>
            <a:avLst/>
            <a:gdLst>
              <a:gd name="connsiteX0" fmla="*/ 80963 w 154781"/>
              <a:gd name="connsiteY0" fmla="*/ 0 h 197644"/>
              <a:gd name="connsiteX1" fmla="*/ 90488 w 154781"/>
              <a:gd name="connsiteY1" fmla="*/ 50007 h 197644"/>
              <a:gd name="connsiteX2" fmla="*/ 102394 w 154781"/>
              <a:gd name="connsiteY2" fmla="*/ 80963 h 197644"/>
              <a:gd name="connsiteX3" fmla="*/ 116681 w 154781"/>
              <a:gd name="connsiteY3" fmla="*/ 104775 h 197644"/>
              <a:gd name="connsiteX4" fmla="*/ 154781 w 154781"/>
              <a:gd name="connsiteY4" fmla="*/ 135732 h 197644"/>
              <a:gd name="connsiteX5" fmla="*/ 102394 w 154781"/>
              <a:gd name="connsiteY5" fmla="*/ 197644 h 197644"/>
              <a:gd name="connsiteX6" fmla="*/ 0 w 154781"/>
              <a:gd name="connsiteY6" fmla="*/ 161925 h 197644"/>
              <a:gd name="connsiteX7" fmla="*/ 28575 w 154781"/>
              <a:gd name="connsiteY7" fmla="*/ 59532 h 197644"/>
              <a:gd name="connsiteX8" fmla="*/ 80963 w 154781"/>
              <a:gd name="connsiteY8" fmla="*/ 0 h 197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4781" h="197644">
                <a:moveTo>
                  <a:pt x="80963" y="0"/>
                </a:moveTo>
                <a:lnTo>
                  <a:pt x="90488" y="50007"/>
                </a:lnTo>
                <a:lnTo>
                  <a:pt x="102394" y="80963"/>
                </a:lnTo>
                <a:lnTo>
                  <a:pt x="116681" y="104775"/>
                </a:lnTo>
                <a:lnTo>
                  <a:pt x="154781" y="135732"/>
                </a:lnTo>
                <a:lnTo>
                  <a:pt x="102394" y="197644"/>
                </a:lnTo>
                <a:lnTo>
                  <a:pt x="0" y="161925"/>
                </a:lnTo>
                <a:lnTo>
                  <a:pt x="28575" y="59532"/>
                </a:lnTo>
                <a:lnTo>
                  <a:pt x="80963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Forme libre 48"/>
          <p:cNvSpPr/>
          <p:nvPr/>
        </p:nvSpPr>
        <p:spPr>
          <a:xfrm>
            <a:off x="3178968" y="4504544"/>
            <a:ext cx="235743" cy="152400"/>
          </a:xfrm>
          <a:custGeom>
            <a:avLst/>
            <a:gdLst>
              <a:gd name="connsiteX0" fmla="*/ 0 w 235743"/>
              <a:gd name="connsiteY0" fmla="*/ 54769 h 152400"/>
              <a:gd name="connsiteX1" fmla="*/ 73818 w 235743"/>
              <a:gd name="connsiteY1" fmla="*/ 57150 h 152400"/>
              <a:gd name="connsiteX2" fmla="*/ 111918 w 235743"/>
              <a:gd name="connsiteY2" fmla="*/ 69056 h 152400"/>
              <a:gd name="connsiteX3" fmla="*/ 145256 w 235743"/>
              <a:gd name="connsiteY3" fmla="*/ 90487 h 152400"/>
              <a:gd name="connsiteX4" fmla="*/ 235743 w 235743"/>
              <a:gd name="connsiteY4" fmla="*/ 152400 h 152400"/>
              <a:gd name="connsiteX5" fmla="*/ 164306 w 235743"/>
              <a:gd name="connsiteY5" fmla="*/ 0 h 152400"/>
              <a:gd name="connsiteX6" fmla="*/ 0 w 235743"/>
              <a:gd name="connsiteY6" fmla="*/ 54769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5743" h="152400">
                <a:moveTo>
                  <a:pt x="0" y="54769"/>
                </a:moveTo>
                <a:lnTo>
                  <a:pt x="73818" y="57150"/>
                </a:lnTo>
                <a:lnTo>
                  <a:pt x="111918" y="69056"/>
                </a:lnTo>
                <a:lnTo>
                  <a:pt x="145256" y="90487"/>
                </a:lnTo>
                <a:lnTo>
                  <a:pt x="235743" y="152400"/>
                </a:lnTo>
                <a:lnTo>
                  <a:pt x="164306" y="0"/>
                </a:lnTo>
                <a:lnTo>
                  <a:pt x="0" y="54769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Forme libre 49"/>
          <p:cNvSpPr/>
          <p:nvPr/>
        </p:nvSpPr>
        <p:spPr>
          <a:xfrm>
            <a:off x="3807618" y="4583125"/>
            <a:ext cx="242887" cy="80963"/>
          </a:xfrm>
          <a:custGeom>
            <a:avLst/>
            <a:gdLst>
              <a:gd name="connsiteX0" fmla="*/ 0 w 242887"/>
              <a:gd name="connsiteY0" fmla="*/ 0 h 80963"/>
              <a:gd name="connsiteX1" fmla="*/ 57150 w 242887"/>
              <a:gd name="connsiteY1" fmla="*/ 35719 h 80963"/>
              <a:gd name="connsiteX2" fmla="*/ 83343 w 242887"/>
              <a:gd name="connsiteY2" fmla="*/ 42863 h 80963"/>
              <a:gd name="connsiteX3" fmla="*/ 135731 w 242887"/>
              <a:gd name="connsiteY3" fmla="*/ 50006 h 80963"/>
              <a:gd name="connsiteX4" fmla="*/ 242887 w 242887"/>
              <a:gd name="connsiteY4" fmla="*/ 64294 h 80963"/>
              <a:gd name="connsiteX5" fmla="*/ 45243 w 242887"/>
              <a:gd name="connsiteY5" fmla="*/ 80963 h 80963"/>
              <a:gd name="connsiteX6" fmla="*/ 0 w 242887"/>
              <a:gd name="connsiteY6" fmla="*/ 0 h 80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2887" h="80963">
                <a:moveTo>
                  <a:pt x="0" y="0"/>
                </a:moveTo>
                <a:lnTo>
                  <a:pt x="57150" y="35719"/>
                </a:lnTo>
                <a:lnTo>
                  <a:pt x="83343" y="42863"/>
                </a:lnTo>
                <a:lnTo>
                  <a:pt x="135731" y="50006"/>
                </a:lnTo>
                <a:lnTo>
                  <a:pt x="242887" y="64294"/>
                </a:lnTo>
                <a:lnTo>
                  <a:pt x="45243" y="8096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Forme libre 50"/>
          <p:cNvSpPr/>
          <p:nvPr/>
        </p:nvSpPr>
        <p:spPr>
          <a:xfrm>
            <a:off x="4257674" y="4545025"/>
            <a:ext cx="235744" cy="119063"/>
          </a:xfrm>
          <a:custGeom>
            <a:avLst/>
            <a:gdLst>
              <a:gd name="connsiteX0" fmla="*/ 235744 w 235744"/>
              <a:gd name="connsiteY0" fmla="*/ 0 h 119063"/>
              <a:gd name="connsiteX1" fmla="*/ 197644 w 235744"/>
              <a:gd name="connsiteY1" fmla="*/ 50006 h 119063"/>
              <a:gd name="connsiteX2" fmla="*/ 176212 w 235744"/>
              <a:gd name="connsiteY2" fmla="*/ 64294 h 119063"/>
              <a:gd name="connsiteX3" fmla="*/ 145256 w 235744"/>
              <a:gd name="connsiteY3" fmla="*/ 76200 h 119063"/>
              <a:gd name="connsiteX4" fmla="*/ 116681 w 235744"/>
              <a:gd name="connsiteY4" fmla="*/ 80963 h 119063"/>
              <a:gd name="connsiteX5" fmla="*/ 69056 w 235744"/>
              <a:gd name="connsiteY5" fmla="*/ 88106 h 119063"/>
              <a:gd name="connsiteX6" fmla="*/ 0 w 235744"/>
              <a:gd name="connsiteY6" fmla="*/ 95250 h 119063"/>
              <a:gd name="connsiteX7" fmla="*/ 209550 w 235744"/>
              <a:gd name="connsiteY7" fmla="*/ 119063 h 119063"/>
              <a:gd name="connsiteX8" fmla="*/ 235744 w 235744"/>
              <a:gd name="connsiteY8" fmla="*/ 0 h 119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744" h="119063">
                <a:moveTo>
                  <a:pt x="235744" y="0"/>
                </a:moveTo>
                <a:lnTo>
                  <a:pt x="197644" y="50006"/>
                </a:lnTo>
                <a:lnTo>
                  <a:pt x="176212" y="64294"/>
                </a:lnTo>
                <a:lnTo>
                  <a:pt x="145256" y="76200"/>
                </a:lnTo>
                <a:lnTo>
                  <a:pt x="116681" y="80963"/>
                </a:lnTo>
                <a:lnTo>
                  <a:pt x="69056" y="88106"/>
                </a:lnTo>
                <a:lnTo>
                  <a:pt x="0" y="95250"/>
                </a:lnTo>
                <a:lnTo>
                  <a:pt x="209550" y="119063"/>
                </a:lnTo>
                <a:lnTo>
                  <a:pt x="235744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Forme libre 51"/>
          <p:cNvSpPr/>
          <p:nvPr/>
        </p:nvSpPr>
        <p:spPr>
          <a:xfrm>
            <a:off x="4605336" y="4611700"/>
            <a:ext cx="47625" cy="121444"/>
          </a:xfrm>
          <a:custGeom>
            <a:avLst/>
            <a:gdLst>
              <a:gd name="connsiteX0" fmla="*/ 47625 w 47625"/>
              <a:gd name="connsiteY0" fmla="*/ 0 h 121444"/>
              <a:gd name="connsiteX1" fmla="*/ 35719 w 47625"/>
              <a:gd name="connsiteY1" fmla="*/ 52388 h 121444"/>
              <a:gd name="connsiteX2" fmla="*/ 33338 w 47625"/>
              <a:gd name="connsiteY2" fmla="*/ 71438 h 121444"/>
              <a:gd name="connsiteX3" fmla="*/ 26194 w 47625"/>
              <a:gd name="connsiteY3" fmla="*/ 121444 h 121444"/>
              <a:gd name="connsiteX4" fmla="*/ 0 w 47625"/>
              <a:gd name="connsiteY4" fmla="*/ 66675 h 121444"/>
              <a:gd name="connsiteX5" fmla="*/ 47625 w 47625"/>
              <a:gd name="connsiteY5" fmla="*/ 0 h 121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625" h="121444">
                <a:moveTo>
                  <a:pt x="47625" y="0"/>
                </a:moveTo>
                <a:lnTo>
                  <a:pt x="35719" y="52388"/>
                </a:lnTo>
                <a:lnTo>
                  <a:pt x="33338" y="71438"/>
                </a:lnTo>
                <a:lnTo>
                  <a:pt x="26194" y="121444"/>
                </a:lnTo>
                <a:lnTo>
                  <a:pt x="0" y="66675"/>
                </a:lnTo>
                <a:lnTo>
                  <a:pt x="4762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Flèche droite 52"/>
          <p:cNvSpPr/>
          <p:nvPr/>
        </p:nvSpPr>
        <p:spPr>
          <a:xfrm rot="19677971">
            <a:off x="5285979" y="3941807"/>
            <a:ext cx="462348" cy="37080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53"/>
          <p:cNvSpPr/>
          <p:nvPr/>
        </p:nvSpPr>
        <p:spPr>
          <a:xfrm rot="19925407">
            <a:off x="5326269" y="4221909"/>
            <a:ext cx="180000" cy="5070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Forme libre 54"/>
          <p:cNvSpPr/>
          <p:nvPr/>
        </p:nvSpPr>
        <p:spPr>
          <a:xfrm>
            <a:off x="5222080" y="4156881"/>
            <a:ext cx="147638" cy="180975"/>
          </a:xfrm>
          <a:custGeom>
            <a:avLst/>
            <a:gdLst>
              <a:gd name="connsiteX0" fmla="*/ 69056 w 147638"/>
              <a:gd name="connsiteY0" fmla="*/ 0 h 180975"/>
              <a:gd name="connsiteX1" fmla="*/ 19050 w 147638"/>
              <a:gd name="connsiteY1" fmla="*/ 40482 h 180975"/>
              <a:gd name="connsiteX2" fmla="*/ 7144 w 147638"/>
              <a:gd name="connsiteY2" fmla="*/ 71438 h 180975"/>
              <a:gd name="connsiteX3" fmla="*/ 0 w 147638"/>
              <a:gd name="connsiteY3" fmla="*/ 114300 h 180975"/>
              <a:gd name="connsiteX4" fmla="*/ 7144 w 147638"/>
              <a:gd name="connsiteY4" fmla="*/ 157163 h 180975"/>
              <a:gd name="connsiteX5" fmla="*/ 83344 w 147638"/>
              <a:gd name="connsiteY5" fmla="*/ 180975 h 180975"/>
              <a:gd name="connsiteX6" fmla="*/ 147638 w 147638"/>
              <a:gd name="connsiteY6" fmla="*/ 102394 h 180975"/>
              <a:gd name="connsiteX7" fmla="*/ 69056 w 147638"/>
              <a:gd name="connsiteY7" fmla="*/ 0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7638" h="180975">
                <a:moveTo>
                  <a:pt x="69056" y="0"/>
                </a:moveTo>
                <a:lnTo>
                  <a:pt x="19050" y="40482"/>
                </a:lnTo>
                <a:lnTo>
                  <a:pt x="7144" y="71438"/>
                </a:lnTo>
                <a:lnTo>
                  <a:pt x="0" y="114300"/>
                </a:lnTo>
                <a:lnTo>
                  <a:pt x="7144" y="157163"/>
                </a:lnTo>
                <a:lnTo>
                  <a:pt x="83344" y="180975"/>
                </a:lnTo>
                <a:lnTo>
                  <a:pt x="147638" y="102394"/>
                </a:lnTo>
                <a:lnTo>
                  <a:pt x="69056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Forme libre 55"/>
          <p:cNvSpPr/>
          <p:nvPr/>
        </p:nvSpPr>
        <p:spPr>
          <a:xfrm>
            <a:off x="5274468" y="4473588"/>
            <a:ext cx="230981" cy="235743"/>
          </a:xfrm>
          <a:custGeom>
            <a:avLst/>
            <a:gdLst>
              <a:gd name="connsiteX0" fmla="*/ 45243 w 230981"/>
              <a:gd name="connsiteY0" fmla="*/ 0 h 235743"/>
              <a:gd name="connsiteX1" fmla="*/ 71437 w 230981"/>
              <a:gd name="connsiteY1" fmla="*/ 69056 h 235743"/>
              <a:gd name="connsiteX2" fmla="*/ 76200 w 230981"/>
              <a:gd name="connsiteY2" fmla="*/ 104775 h 235743"/>
              <a:gd name="connsiteX3" fmla="*/ 66675 w 230981"/>
              <a:gd name="connsiteY3" fmla="*/ 130968 h 235743"/>
              <a:gd name="connsiteX4" fmla="*/ 45243 w 230981"/>
              <a:gd name="connsiteY4" fmla="*/ 154781 h 235743"/>
              <a:gd name="connsiteX5" fmla="*/ 0 w 230981"/>
              <a:gd name="connsiteY5" fmla="*/ 171450 h 235743"/>
              <a:gd name="connsiteX6" fmla="*/ 133350 w 230981"/>
              <a:gd name="connsiteY6" fmla="*/ 235743 h 235743"/>
              <a:gd name="connsiteX7" fmla="*/ 230981 w 230981"/>
              <a:gd name="connsiteY7" fmla="*/ 176212 h 235743"/>
              <a:gd name="connsiteX8" fmla="*/ 45243 w 230981"/>
              <a:gd name="connsiteY8" fmla="*/ 0 h 235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0981" h="235743">
                <a:moveTo>
                  <a:pt x="45243" y="0"/>
                </a:moveTo>
                <a:lnTo>
                  <a:pt x="71437" y="69056"/>
                </a:lnTo>
                <a:lnTo>
                  <a:pt x="76200" y="104775"/>
                </a:lnTo>
                <a:lnTo>
                  <a:pt x="66675" y="130968"/>
                </a:lnTo>
                <a:lnTo>
                  <a:pt x="45243" y="154781"/>
                </a:lnTo>
                <a:lnTo>
                  <a:pt x="0" y="171450"/>
                </a:lnTo>
                <a:lnTo>
                  <a:pt x="133350" y="235743"/>
                </a:lnTo>
                <a:lnTo>
                  <a:pt x="230981" y="176212"/>
                </a:lnTo>
                <a:lnTo>
                  <a:pt x="45243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Forme libre 56"/>
          <p:cNvSpPr/>
          <p:nvPr/>
        </p:nvSpPr>
        <p:spPr>
          <a:xfrm>
            <a:off x="5562599" y="4571219"/>
            <a:ext cx="71437" cy="164306"/>
          </a:xfrm>
          <a:custGeom>
            <a:avLst/>
            <a:gdLst>
              <a:gd name="connsiteX0" fmla="*/ 0 w 71437"/>
              <a:gd name="connsiteY0" fmla="*/ 0 h 164306"/>
              <a:gd name="connsiteX1" fmla="*/ 47625 w 71437"/>
              <a:gd name="connsiteY1" fmla="*/ 64294 h 164306"/>
              <a:gd name="connsiteX2" fmla="*/ 71437 w 71437"/>
              <a:gd name="connsiteY2" fmla="*/ 95250 h 164306"/>
              <a:gd name="connsiteX3" fmla="*/ 42862 w 71437"/>
              <a:gd name="connsiteY3" fmla="*/ 164306 h 164306"/>
              <a:gd name="connsiteX4" fmla="*/ 0 w 71437"/>
              <a:gd name="connsiteY4" fmla="*/ 0 h 164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437" h="164306">
                <a:moveTo>
                  <a:pt x="0" y="0"/>
                </a:moveTo>
                <a:lnTo>
                  <a:pt x="47625" y="64294"/>
                </a:lnTo>
                <a:lnTo>
                  <a:pt x="71437" y="95250"/>
                </a:lnTo>
                <a:lnTo>
                  <a:pt x="42862" y="16430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Forme libre 57"/>
          <p:cNvSpPr/>
          <p:nvPr/>
        </p:nvSpPr>
        <p:spPr>
          <a:xfrm>
            <a:off x="3564729" y="4778388"/>
            <a:ext cx="280045" cy="163226"/>
          </a:xfrm>
          <a:custGeom>
            <a:avLst/>
            <a:gdLst>
              <a:gd name="connsiteX0" fmla="*/ 0 w 273844"/>
              <a:gd name="connsiteY0" fmla="*/ 0 h 159543"/>
              <a:gd name="connsiteX1" fmla="*/ 42863 w 273844"/>
              <a:gd name="connsiteY1" fmla="*/ 47625 h 159543"/>
              <a:gd name="connsiteX2" fmla="*/ 78581 w 273844"/>
              <a:gd name="connsiteY2" fmla="*/ 92868 h 159543"/>
              <a:gd name="connsiteX3" fmla="*/ 107156 w 273844"/>
              <a:gd name="connsiteY3" fmla="*/ 126206 h 159543"/>
              <a:gd name="connsiteX4" fmla="*/ 145256 w 273844"/>
              <a:gd name="connsiteY4" fmla="*/ 152400 h 159543"/>
              <a:gd name="connsiteX5" fmla="*/ 192881 w 273844"/>
              <a:gd name="connsiteY5" fmla="*/ 159543 h 159543"/>
              <a:gd name="connsiteX6" fmla="*/ 254794 w 273844"/>
              <a:gd name="connsiteY6" fmla="*/ 150018 h 159543"/>
              <a:gd name="connsiteX7" fmla="*/ 273844 w 273844"/>
              <a:gd name="connsiteY7" fmla="*/ 26193 h 159543"/>
              <a:gd name="connsiteX8" fmla="*/ 0 w 273844"/>
              <a:gd name="connsiteY8" fmla="*/ 0 h 159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3844" h="159543">
                <a:moveTo>
                  <a:pt x="0" y="0"/>
                </a:moveTo>
                <a:lnTo>
                  <a:pt x="42863" y="47625"/>
                </a:lnTo>
                <a:lnTo>
                  <a:pt x="78581" y="92868"/>
                </a:lnTo>
                <a:lnTo>
                  <a:pt x="107156" y="126206"/>
                </a:lnTo>
                <a:lnTo>
                  <a:pt x="145256" y="152400"/>
                </a:lnTo>
                <a:lnTo>
                  <a:pt x="192881" y="159543"/>
                </a:lnTo>
                <a:lnTo>
                  <a:pt x="254794" y="150018"/>
                </a:lnTo>
                <a:lnTo>
                  <a:pt x="273844" y="261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Forme libre 58"/>
          <p:cNvSpPr/>
          <p:nvPr/>
        </p:nvSpPr>
        <p:spPr>
          <a:xfrm>
            <a:off x="5934074" y="3690156"/>
            <a:ext cx="488156" cy="240507"/>
          </a:xfrm>
          <a:custGeom>
            <a:avLst/>
            <a:gdLst>
              <a:gd name="connsiteX0" fmla="*/ 2381 w 488156"/>
              <a:gd name="connsiteY0" fmla="*/ 0 h 240507"/>
              <a:gd name="connsiteX1" fmla="*/ 42862 w 488156"/>
              <a:gd name="connsiteY1" fmla="*/ 45244 h 240507"/>
              <a:gd name="connsiteX2" fmla="*/ 85725 w 488156"/>
              <a:gd name="connsiteY2" fmla="*/ 83344 h 240507"/>
              <a:gd name="connsiteX3" fmla="*/ 130969 w 488156"/>
              <a:gd name="connsiteY3" fmla="*/ 107157 h 240507"/>
              <a:gd name="connsiteX4" fmla="*/ 188119 w 488156"/>
              <a:gd name="connsiteY4" fmla="*/ 130969 h 240507"/>
              <a:gd name="connsiteX5" fmla="*/ 245269 w 488156"/>
              <a:gd name="connsiteY5" fmla="*/ 145257 h 240507"/>
              <a:gd name="connsiteX6" fmla="*/ 300037 w 488156"/>
              <a:gd name="connsiteY6" fmla="*/ 152400 h 240507"/>
              <a:gd name="connsiteX7" fmla="*/ 371475 w 488156"/>
              <a:gd name="connsiteY7" fmla="*/ 157163 h 240507"/>
              <a:gd name="connsiteX8" fmla="*/ 488156 w 488156"/>
              <a:gd name="connsiteY8" fmla="*/ 166688 h 240507"/>
              <a:gd name="connsiteX9" fmla="*/ 304800 w 488156"/>
              <a:gd name="connsiteY9" fmla="*/ 240507 h 240507"/>
              <a:gd name="connsiteX10" fmla="*/ 0 w 488156"/>
              <a:gd name="connsiteY10" fmla="*/ 190500 h 240507"/>
              <a:gd name="connsiteX11" fmla="*/ 2381 w 488156"/>
              <a:gd name="connsiteY11" fmla="*/ 0 h 240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88156" h="240507">
                <a:moveTo>
                  <a:pt x="2381" y="0"/>
                </a:moveTo>
                <a:lnTo>
                  <a:pt x="42862" y="45244"/>
                </a:lnTo>
                <a:lnTo>
                  <a:pt x="85725" y="83344"/>
                </a:lnTo>
                <a:lnTo>
                  <a:pt x="130969" y="107157"/>
                </a:lnTo>
                <a:lnTo>
                  <a:pt x="188119" y="130969"/>
                </a:lnTo>
                <a:lnTo>
                  <a:pt x="245269" y="145257"/>
                </a:lnTo>
                <a:lnTo>
                  <a:pt x="300037" y="152400"/>
                </a:lnTo>
                <a:lnTo>
                  <a:pt x="371475" y="157163"/>
                </a:lnTo>
                <a:lnTo>
                  <a:pt x="488156" y="166688"/>
                </a:lnTo>
                <a:lnTo>
                  <a:pt x="304800" y="240507"/>
                </a:lnTo>
                <a:lnTo>
                  <a:pt x="0" y="190500"/>
                </a:lnTo>
                <a:cubicBezTo>
                  <a:pt x="794" y="127000"/>
                  <a:pt x="1587" y="63500"/>
                  <a:pt x="2381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Forme libre 59"/>
          <p:cNvSpPr/>
          <p:nvPr/>
        </p:nvSpPr>
        <p:spPr>
          <a:xfrm>
            <a:off x="5505449" y="3747306"/>
            <a:ext cx="230981" cy="140494"/>
          </a:xfrm>
          <a:custGeom>
            <a:avLst/>
            <a:gdLst>
              <a:gd name="connsiteX0" fmla="*/ 0 w 230981"/>
              <a:gd name="connsiteY0" fmla="*/ 50007 h 140494"/>
              <a:gd name="connsiteX1" fmla="*/ 92869 w 230981"/>
              <a:gd name="connsiteY1" fmla="*/ 61913 h 140494"/>
              <a:gd name="connsiteX2" fmla="*/ 133350 w 230981"/>
              <a:gd name="connsiteY2" fmla="*/ 76200 h 140494"/>
              <a:gd name="connsiteX3" fmla="*/ 164306 w 230981"/>
              <a:gd name="connsiteY3" fmla="*/ 95250 h 140494"/>
              <a:gd name="connsiteX4" fmla="*/ 190500 w 230981"/>
              <a:gd name="connsiteY4" fmla="*/ 123825 h 140494"/>
              <a:gd name="connsiteX5" fmla="*/ 230981 w 230981"/>
              <a:gd name="connsiteY5" fmla="*/ 140494 h 140494"/>
              <a:gd name="connsiteX6" fmla="*/ 164306 w 230981"/>
              <a:gd name="connsiteY6" fmla="*/ 0 h 140494"/>
              <a:gd name="connsiteX7" fmla="*/ 0 w 230981"/>
              <a:gd name="connsiteY7" fmla="*/ 50007 h 140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0981" h="140494">
                <a:moveTo>
                  <a:pt x="0" y="50007"/>
                </a:moveTo>
                <a:lnTo>
                  <a:pt x="92869" y="61913"/>
                </a:lnTo>
                <a:lnTo>
                  <a:pt x="133350" y="76200"/>
                </a:lnTo>
                <a:lnTo>
                  <a:pt x="164306" y="95250"/>
                </a:lnTo>
                <a:lnTo>
                  <a:pt x="190500" y="123825"/>
                </a:lnTo>
                <a:lnTo>
                  <a:pt x="230981" y="140494"/>
                </a:lnTo>
                <a:lnTo>
                  <a:pt x="164306" y="0"/>
                </a:lnTo>
                <a:lnTo>
                  <a:pt x="0" y="50007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1" name="Connecteur droit 60"/>
          <p:cNvCxnSpPr/>
          <p:nvPr/>
        </p:nvCxnSpPr>
        <p:spPr>
          <a:xfrm>
            <a:off x="1064393" y="2767025"/>
            <a:ext cx="0" cy="65404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>
            <a:off x="1850211" y="2767025"/>
            <a:ext cx="0" cy="65404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 rot="5400000">
            <a:off x="3100376" y="3099599"/>
            <a:ext cx="642945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>
            <a:off x="3844774" y="2767025"/>
            <a:ext cx="5701" cy="65404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>
            <a:off x="4850607" y="2767025"/>
            <a:ext cx="0" cy="65404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>
            <a:off x="5707863" y="2767025"/>
            <a:ext cx="0" cy="65404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>
            <a:off x="6636557" y="2767025"/>
            <a:ext cx="0" cy="65404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>
            <a:off x="8028384" y="2754516"/>
            <a:ext cx="0" cy="65404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lèche droite 68"/>
          <p:cNvSpPr/>
          <p:nvPr/>
        </p:nvSpPr>
        <p:spPr>
          <a:xfrm>
            <a:off x="350013" y="2206624"/>
            <a:ext cx="8572560" cy="785818"/>
          </a:xfrm>
          <a:prstGeom prst="rightArrow">
            <a:avLst>
              <a:gd name="adj1" fmla="val 76501"/>
              <a:gd name="adj2" fmla="val 49470"/>
            </a:avLst>
          </a:prstGeom>
          <a:solidFill>
            <a:schemeClr val="accent6">
              <a:lumMod val="75000"/>
              <a:alpha val="6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fr-FR" sz="1100" dirty="0">
              <a:solidFill>
                <a:srgbClr xmlns:mc="http://schemas.openxmlformats.org/markup-compatibility/2006" xmlns:a14="http://schemas.microsoft.com/office/drawing/2010/main" val="FF0000" mc:Ignorable=""/>
              </a:solidFill>
              <a:latin typeface="Comic Sans MS" pitchFamily="66" charset="0"/>
            </a:endParaRPr>
          </a:p>
        </p:txBody>
      </p:sp>
      <p:graphicFrame>
        <p:nvGraphicFramePr>
          <p:cNvPr id="70" name="Tableau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523348"/>
              </p:ext>
            </p:extLst>
          </p:nvPr>
        </p:nvGraphicFramePr>
        <p:xfrm>
          <a:off x="438119" y="3439817"/>
          <a:ext cx="8429684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/>
                <a:gridCol w="785818"/>
                <a:gridCol w="1571636"/>
                <a:gridCol w="428628"/>
                <a:gridCol w="1000132"/>
                <a:gridCol w="874402"/>
                <a:gridCol w="899166"/>
                <a:gridCol w="1387541"/>
                <a:gridCol w="83941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050" b="1" dirty="0" smtClean="0">
                          <a:solidFill>
                            <a:schemeClr val="tx1"/>
                          </a:solidFill>
                        </a:rPr>
                        <a:t>Nicolas</a:t>
                      </a:r>
                      <a:endParaRPr lang="fr-FR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1" dirty="0" smtClean="0">
                          <a:solidFill>
                            <a:schemeClr val="tx1"/>
                          </a:solidFill>
                        </a:rPr>
                        <a:t>Apprentissage SDL </a:t>
                      </a:r>
                      <a:endParaRPr lang="fr-FR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>
                          <a:solidFill>
                            <a:schemeClr val="tx1"/>
                          </a:solidFill>
                        </a:rPr>
                        <a:t>Migration</a:t>
                      </a:r>
                      <a:endParaRPr lang="fr-F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1" name="Tableau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185622"/>
              </p:ext>
            </p:extLst>
          </p:nvPr>
        </p:nvGraphicFramePr>
        <p:xfrm>
          <a:off x="492889" y="2278062"/>
          <a:ext cx="8001060" cy="442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190"/>
                <a:gridCol w="785818"/>
                <a:gridCol w="1500198"/>
                <a:gridCol w="571504"/>
                <a:gridCol w="992492"/>
                <a:gridCol w="728860"/>
                <a:gridCol w="1042593"/>
                <a:gridCol w="1308021"/>
                <a:gridCol w="714384"/>
              </a:tblGrid>
              <a:tr h="442906">
                <a:tc>
                  <a:txBody>
                    <a:bodyPr/>
                    <a:lstStyle/>
                    <a:p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16/02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30/02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18/04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26/04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01/05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09/05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12/05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15/05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2" name="Tableau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883577"/>
              </p:ext>
            </p:extLst>
          </p:nvPr>
        </p:nvGraphicFramePr>
        <p:xfrm>
          <a:off x="438119" y="4592352"/>
          <a:ext cx="8429684" cy="428628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642942"/>
                <a:gridCol w="785818"/>
                <a:gridCol w="1571636"/>
                <a:gridCol w="428628"/>
                <a:gridCol w="1000132"/>
                <a:gridCol w="874402"/>
                <a:gridCol w="899166"/>
                <a:gridCol w="1387541"/>
                <a:gridCol w="839419"/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fr-FR" sz="1050" b="1" dirty="0" smtClean="0">
                          <a:solidFill>
                            <a:schemeClr val="tx1"/>
                          </a:solidFill>
                        </a:rPr>
                        <a:t>Simon</a:t>
                      </a:r>
                      <a:endParaRPr lang="fr-FR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dirty="0" smtClean="0">
                          <a:solidFill>
                            <a:schemeClr val="tx1"/>
                          </a:solidFill>
                        </a:rPr>
                        <a:t>Codage</a:t>
                      </a:r>
                      <a:endParaRPr lang="fr-FR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chemeClr val="tx1"/>
                          </a:solidFill>
                        </a:rPr>
                        <a:t>IA</a:t>
                      </a:r>
                      <a:endParaRPr lang="fr-FR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3" name="Tableau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745581"/>
              </p:ext>
            </p:extLst>
          </p:nvPr>
        </p:nvGraphicFramePr>
        <p:xfrm>
          <a:off x="438119" y="3838746"/>
          <a:ext cx="8429684" cy="796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/>
                <a:gridCol w="785818"/>
                <a:gridCol w="1571636"/>
                <a:gridCol w="428628"/>
                <a:gridCol w="1000132"/>
                <a:gridCol w="874402"/>
                <a:gridCol w="899166"/>
                <a:gridCol w="1387541"/>
                <a:gridCol w="839419"/>
              </a:tblGrid>
              <a:tr h="796770">
                <a:tc>
                  <a:txBody>
                    <a:bodyPr/>
                    <a:lstStyle/>
                    <a:p>
                      <a:pPr algn="ctr"/>
                      <a:endParaRPr lang="fr-FR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chemeClr val="tx1"/>
                          </a:solidFill>
                        </a:rPr>
                        <a:t>Sujet</a:t>
                      </a:r>
                      <a:endParaRPr lang="fr-FR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chemeClr val="tx1"/>
                          </a:solidFill>
                        </a:rPr>
                        <a:t>Analyse</a:t>
                      </a:r>
                      <a:r>
                        <a:rPr lang="fr-FR" sz="16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fr-FR" sz="1600" b="1" baseline="0" dirty="0" smtClean="0">
                          <a:solidFill>
                            <a:schemeClr val="tx1"/>
                          </a:solidFill>
                        </a:rPr>
                        <a:t>Conception</a:t>
                      </a:r>
                      <a:endParaRPr lang="fr-FR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err="1" smtClean="0">
                          <a:solidFill>
                            <a:schemeClr val="tx1"/>
                          </a:solidFill>
                        </a:rPr>
                        <a:t>Debug</a:t>
                      </a:r>
                      <a:endParaRPr lang="fr-FR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chemeClr val="tx1"/>
                          </a:solidFill>
                        </a:rPr>
                        <a:t>Améliorations</a:t>
                      </a:r>
                      <a:r>
                        <a:rPr lang="fr-FR" sz="16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fr-FR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chemeClr val="tx1"/>
                          </a:solidFill>
                        </a:rPr>
                        <a:t>Dossier</a:t>
                      </a:r>
                      <a:endParaRPr lang="fr-FR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4" name="ZoneTexte 73"/>
          <p:cNvSpPr txBox="1"/>
          <p:nvPr/>
        </p:nvSpPr>
        <p:spPr>
          <a:xfrm>
            <a:off x="0" y="6488246"/>
            <a:ext cx="956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934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Imag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6311380"/>
            <a:ext cx="1907704" cy="546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AE0202" mc:Ignorable="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 smtClean="0"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JUICE Bold" pitchFamily="2" charset="0"/>
              </a:rPr>
              <a:t>EVOLUTIVITES DEVELLOPES</a:t>
            </a:r>
            <a:endParaRPr lang="fr-FR" sz="4400" dirty="0"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000000" mc:Ignorable="">
                    <a:alpha val="43137"/>
                  </a:srgbClr>
                </a:outerShdw>
              </a:effectLst>
              <a:latin typeface="JUICE Bold" pitchFamily="2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611188" y="1407457"/>
            <a:ext cx="763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fr-F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Editeur</a:t>
            </a:r>
            <a:endParaRPr lang="fr-FR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1079426" y="3004855"/>
            <a:ext cx="864096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>
            <a:off x="1079426" y="3436903"/>
            <a:ext cx="864096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1079426" y="3940959"/>
            <a:ext cx="864096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1943522" y="2835578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Virus</a:t>
            </a:r>
            <a:endParaRPr lang="fr-FR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951162" y="3771682"/>
            <a:ext cx="1936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Point de contrôle</a:t>
            </a:r>
            <a:endParaRPr lang="fr-FR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943522" y="3267626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Globule Blanc</a:t>
            </a:r>
            <a:endParaRPr lang="fr-FR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" name="Rectangle à coins arrondis 18"/>
          <p:cNvSpPr/>
          <p:nvPr/>
        </p:nvSpPr>
        <p:spPr>
          <a:xfrm>
            <a:off x="4094659" y="3424272"/>
            <a:ext cx="801563" cy="57606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Clic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2" name="Flèche vers le bas 21"/>
          <p:cNvSpPr/>
          <p:nvPr/>
        </p:nvSpPr>
        <p:spPr>
          <a:xfrm>
            <a:off x="4351424" y="4055477"/>
            <a:ext cx="288032" cy="506492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4032126" y="4616728"/>
            <a:ext cx="9093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(x ; y)</a:t>
            </a:r>
            <a:endParaRPr lang="fr-FR" dirty="0"/>
          </a:p>
        </p:txBody>
      </p:sp>
      <p:graphicFrame>
        <p:nvGraphicFramePr>
          <p:cNvPr id="24" name="Tableau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816558"/>
              </p:ext>
            </p:extLst>
          </p:nvPr>
        </p:nvGraphicFramePr>
        <p:xfrm>
          <a:off x="6228184" y="3096803"/>
          <a:ext cx="2471935" cy="242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387"/>
                <a:gridCol w="494387"/>
                <a:gridCol w="494387"/>
                <a:gridCol w="494387"/>
                <a:gridCol w="494387"/>
              </a:tblGrid>
              <a:tr h="484768"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4768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4768">
                <a:tc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4768">
                <a:tc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4768">
                <a:tc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Flèche courbée vers le haut 24"/>
          <p:cNvSpPr/>
          <p:nvPr/>
        </p:nvSpPr>
        <p:spPr>
          <a:xfrm rot="555924">
            <a:off x="4434395" y="5285049"/>
            <a:ext cx="2520652" cy="468456"/>
          </a:xfrm>
          <a:prstGeom prst="curvedUp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5650929" y="2653874"/>
            <a:ext cx="362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err="1" smtClean="0"/>
              <a:t>S_case</a:t>
            </a:r>
            <a:r>
              <a:rPr lang="fr-FR" sz="1600" b="1" dirty="0" smtClean="0"/>
              <a:t> tableau</a:t>
            </a:r>
            <a:r>
              <a:rPr lang="fr-FR" dirty="0" smtClean="0"/>
              <a:t> </a:t>
            </a:r>
            <a:r>
              <a:rPr lang="fr-FR" sz="1400" dirty="0" smtClean="0"/>
              <a:t>[DIM_PLAT] [DIM_PLAT]</a:t>
            </a:r>
            <a:endParaRPr lang="fr-FR" sz="1400" dirty="0"/>
          </a:p>
        </p:txBody>
      </p:sp>
      <p:sp>
        <p:nvSpPr>
          <p:cNvPr id="27" name="ZoneTexte 26"/>
          <p:cNvSpPr txBox="1"/>
          <p:nvPr/>
        </p:nvSpPr>
        <p:spPr>
          <a:xfrm>
            <a:off x="6765450" y="5112589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GB</a:t>
            </a:r>
            <a:endParaRPr lang="fr-FR" sz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7264932" y="4158223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VIR</a:t>
            </a:r>
            <a:endParaRPr lang="fr-FR" sz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7740352" y="3205014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PT</a:t>
            </a:r>
            <a:endParaRPr lang="fr-FR" sz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6721842" y="3709139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GR</a:t>
            </a:r>
            <a:endParaRPr lang="fr-FR" sz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4572000" y="4075683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Verdana" pitchFamily="34" charset="0"/>
                <a:cs typeface="Consolas" pitchFamily="49" charset="0"/>
              </a:rPr>
              <a:t>s</a:t>
            </a:r>
            <a:r>
              <a:rPr lang="fr-FR" dirty="0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Verdana" pitchFamily="34" charset="0"/>
                <a:cs typeface="Consolas" pitchFamily="49" charset="0"/>
              </a:rPr>
              <a:t>dl2cons()</a:t>
            </a:r>
            <a:endParaRPr lang="fr-FR" dirty="0">
              <a:solidFill>
                <a:schemeClr val="accent6">
                  <a:lumMod val="50000"/>
                </a:schemeClr>
              </a:solidFill>
              <a:latin typeface="Consolas" pitchFamily="49" charset="0"/>
              <a:ea typeface="Verdana" pitchFamily="34" charset="0"/>
              <a:cs typeface="Consolas" pitchFamily="49" charset="0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0" y="6488246"/>
            <a:ext cx="956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0694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99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4" grpId="0"/>
      <p:bldP spid="14" grpId="1"/>
      <p:bldP spid="15" grpId="0"/>
      <p:bldP spid="15" grpId="1"/>
      <p:bldP spid="19" grpId="0" animBg="1"/>
      <p:bldP spid="19" grpId="1" animBg="1"/>
      <p:bldP spid="22" grpId="0" animBg="1"/>
      <p:bldP spid="22" grpId="1" animBg="1"/>
      <p:bldP spid="23" grpId="0" animBg="1"/>
      <p:bldP spid="23" grpId="1" animBg="1"/>
      <p:bldP spid="25" grpId="0" animBg="1"/>
      <p:bldP spid="25" grpId="1" animBg="1"/>
      <p:bldP spid="26" grpId="0"/>
      <p:bldP spid="27" grpId="0"/>
      <p:bldP spid="29" grpId="0"/>
      <p:bldP spid="30" grpId="0"/>
      <p:bldP spid="31" grpId="0"/>
      <p:bldP spid="28" grpId="0"/>
      <p:bldP spid="28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Imag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6311380"/>
            <a:ext cx="1907704" cy="546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AE0202" mc:Ignorable="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 smtClean="0"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JUICE Bold" pitchFamily="2" charset="0"/>
              </a:rPr>
              <a:t>EVOLUTIVITES DEVELLOPES</a:t>
            </a:r>
            <a:endParaRPr lang="fr-FR" sz="4400" dirty="0"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000000" mc:Ignorable="">
                    <a:alpha val="43137"/>
                  </a:srgbClr>
                </a:outerShdw>
              </a:effectLst>
              <a:latin typeface="JUICE Bold" pitchFamily="2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611188" y="1407457"/>
            <a:ext cx="763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fr-F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Editeur</a:t>
            </a:r>
            <a:endParaRPr lang="fr-FR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5650929" y="2653874"/>
            <a:ext cx="362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err="1" smtClean="0"/>
              <a:t>S_case</a:t>
            </a:r>
            <a:r>
              <a:rPr lang="fr-FR" sz="1600" b="1" dirty="0" smtClean="0"/>
              <a:t> tableau</a:t>
            </a:r>
            <a:r>
              <a:rPr lang="fr-FR" dirty="0" smtClean="0"/>
              <a:t> </a:t>
            </a:r>
            <a:r>
              <a:rPr lang="fr-FR" sz="1400" dirty="0" smtClean="0"/>
              <a:t>[DIM_PLAT] [DIM_PLAT]</a:t>
            </a:r>
            <a:endParaRPr lang="fr-FR" sz="1400" dirty="0"/>
          </a:p>
        </p:txBody>
      </p:sp>
      <p:graphicFrame>
        <p:nvGraphicFramePr>
          <p:cNvPr id="27" name="Tableau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120870"/>
              </p:ext>
            </p:extLst>
          </p:nvPr>
        </p:nvGraphicFramePr>
        <p:xfrm>
          <a:off x="6228184" y="3096803"/>
          <a:ext cx="2471935" cy="242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387"/>
                <a:gridCol w="494387"/>
                <a:gridCol w="494387"/>
                <a:gridCol w="494387"/>
                <a:gridCol w="494387"/>
              </a:tblGrid>
              <a:tr h="484768">
                <a:tc>
                  <a:txBody>
                    <a:bodyPr/>
                    <a:lstStyle/>
                    <a:p>
                      <a:pPr algn="ctr"/>
                      <a:endParaRPr lang="fr-FR" sz="1200" b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b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b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PT</a:t>
                      </a:r>
                      <a:endParaRPr lang="fr-FR" sz="12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b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4768">
                <a:tc>
                  <a:txBody>
                    <a:bodyPr/>
                    <a:lstStyle/>
                    <a:p>
                      <a:endParaRPr lang="fr-FR" sz="1200" b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GR</a:t>
                      </a:r>
                      <a:endParaRPr lang="fr-FR" sz="1200" b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b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b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b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4768">
                <a:tc>
                  <a:txBody>
                    <a:bodyPr/>
                    <a:lstStyle/>
                    <a:p>
                      <a:pPr algn="ctr"/>
                      <a:endParaRPr lang="fr-FR" sz="1200" b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b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VIR</a:t>
                      </a:r>
                      <a:endParaRPr lang="fr-FR" sz="1200" b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b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b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4768">
                <a:tc>
                  <a:txBody>
                    <a:bodyPr/>
                    <a:lstStyle/>
                    <a:p>
                      <a:pPr algn="ctr"/>
                      <a:endParaRPr lang="fr-FR" sz="1200" b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b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b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b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b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4768">
                <a:tc>
                  <a:txBody>
                    <a:bodyPr/>
                    <a:lstStyle/>
                    <a:p>
                      <a:pPr algn="ctr"/>
                      <a:endParaRPr lang="fr-FR" sz="1200" b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GB</a:t>
                      </a:r>
                      <a:endParaRPr lang="fr-FR" sz="1200" b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b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b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b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Flèche gauche 2"/>
          <p:cNvSpPr/>
          <p:nvPr/>
        </p:nvSpPr>
        <p:spPr>
          <a:xfrm>
            <a:off x="4788024" y="3861048"/>
            <a:ext cx="1152128" cy="504056"/>
          </a:xfrm>
          <a:prstGeom prst="lef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32" name="ZoneTexte 31"/>
          <p:cNvSpPr txBox="1"/>
          <p:nvPr/>
        </p:nvSpPr>
        <p:spPr>
          <a:xfrm>
            <a:off x="251520" y="2792379"/>
            <a:ext cx="1714512" cy="4616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lIns="91428" tIns="45713" rIns="91428" bIns="45713" rtlCol="0" anchor="ctr">
            <a:spAutoFit/>
          </a:bodyPr>
          <a:lstStyle/>
          <a:p>
            <a:pPr algn="ctr"/>
            <a:r>
              <a:rPr lang="fr-FR" sz="1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coord</a:t>
            </a:r>
            <a:r>
              <a:rPr lang="fr-F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pos = (</a:t>
            </a:r>
            <a:r>
              <a:rPr lang="fr-FR" sz="1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x;y</a:t>
            </a:r>
            <a:r>
              <a:rPr lang="fr-F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</a:p>
          <a:p>
            <a:pPr algn="ctr"/>
            <a:endParaRPr lang="fr-FR" sz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33" name="Connecteur droit 32"/>
          <p:cNvCxnSpPr/>
          <p:nvPr/>
        </p:nvCxnSpPr>
        <p:spPr>
          <a:xfrm>
            <a:off x="251520" y="3068959"/>
            <a:ext cx="17145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251520" y="3501007"/>
            <a:ext cx="1714512" cy="4616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lIns="91428" tIns="45713" rIns="91428" bIns="45713" rtlCol="0" anchor="ctr">
            <a:spAutoFit/>
          </a:bodyPr>
          <a:lstStyle/>
          <a:p>
            <a:pPr algn="ctr"/>
            <a:r>
              <a:rPr lang="fr-FR" sz="1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coord</a:t>
            </a:r>
            <a:r>
              <a:rPr lang="fr-F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pos = (</a:t>
            </a:r>
            <a:r>
              <a:rPr lang="fr-FR" sz="1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x;y</a:t>
            </a:r>
            <a:r>
              <a:rPr lang="fr-F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</a:p>
          <a:p>
            <a:pPr algn="ctr"/>
            <a:endParaRPr lang="fr-FR" sz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35" name="Connecteur droit 34"/>
          <p:cNvCxnSpPr/>
          <p:nvPr/>
        </p:nvCxnSpPr>
        <p:spPr>
          <a:xfrm>
            <a:off x="251520" y="3777587"/>
            <a:ext cx="17145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251520" y="4221087"/>
            <a:ext cx="1714512" cy="4616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lIns="91428" tIns="45713" rIns="91428" bIns="45713" rtlCol="0" anchor="ctr">
            <a:spAutoFit/>
          </a:bodyPr>
          <a:lstStyle/>
          <a:p>
            <a:pPr algn="ctr"/>
            <a:r>
              <a:rPr lang="fr-FR" sz="1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coord</a:t>
            </a:r>
            <a:r>
              <a:rPr lang="fr-F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pos = (</a:t>
            </a:r>
            <a:r>
              <a:rPr lang="fr-FR" sz="1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x;y</a:t>
            </a:r>
            <a:r>
              <a:rPr lang="fr-F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</a:p>
          <a:p>
            <a:pPr algn="ctr"/>
            <a:endParaRPr lang="fr-FR" sz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37" name="Connecteur droit 36"/>
          <p:cNvCxnSpPr/>
          <p:nvPr/>
        </p:nvCxnSpPr>
        <p:spPr>
          <a:xfrm>
            <a:off x="251520" y="4497667"/>
            <a:ext cx="17145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251520" y="4941167"/>
            <a:ext cx="1714512" cy="4616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lIns="91428" tIns="45713" rIns="91428" bIns="45713" rtlCol="0" anchor="ctr">
            <a:spAutoFit/>
          </a:bodyPr>
          <a:lstStyle/>
          <a:p>
            <a:pPr algn="ctr"/>
            <a:r>
              <a:rPr lang="fr-FR" sz="1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coord</a:t>
            </a:r>
            <a:r>
              <a:rPr lang="fr-F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pos = (</a:t>
            </a:r>
            <a:r>
              <a:rPr lang="fr-FR" sz="1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x;y</a:t>
            </a:r>
            <a:r>
              <a:rPr lang="fr-F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</a:p>
          <a:p>
            <a:pPr algn="ctr"/>
            <a:endParaRPr lang="fr-FR" sz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39" name="Connecteur droit 38"/>
          <p:cNvCxnSpPr/>
          <p:nvPr/>
        </p:nvCxnSpPr>
        <p:spPr>
          <a:xfrm>
            <a:off x="251520" y="5217747"/>
            <a:ext cx="17145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/>
        </p:nvSpPr>
        <p:spPr>
          <a:xfrm>
            <a:off x="2195736" y="2792380"/>
            <a:ext cx="1714512" cy="4616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lIns="91428" tIns="45713" rIns="91428" bIns="45713" rtlCol="0" anchor="ctr">
            <a:spAutoFit/>
          </a:bodyPr>
          <a:lstStyle/>
          <a:p>
            <a:pPr algn="ctr"/>
            <a:r>
              <a:rPr lang="fr-FR" sz="1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coord</a:t>
            </a:r>
            <a:r>
              <a:rPr lang="fr-F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pos = (</a:t>
            </a:r>
            <a:r>
              <a:rPr lang="fr-FR" sz="1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x;y</a:t>
            </a:r>
            <a:r>
              <a:rPr lang="fr-F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</a:p>
          <a:p>
            <a:pPr algn="ctr"/>
            <a:endParaRPr lang="fr-FR" sz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41" name="Connecteur droit 40"/>
          <p:cNvCxnSpPr/>
          <p:nvPr/>
        </p:nvCxnSpPr>
        <p:spPr>
          <a:xfrm>
            <a:off x="2195736" y="3068960"/>
            <a:ext cx="17145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/>
          <p:cNvSpPr txBox="1"/>
          <p:nvPr/>
        </p:nvSpPr>
        <p:spPr>
          <a:xfrm>
            <a:off x="2195736" y="3501008"/>
            <a:ext cx="1714512" cy="4616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lIns="91428" tIns="45713" rIns="91428" bIns="45713" rtlCol="0" anchor="ctr">
            <a:spAutoFit/>
          </a:bodyPr>
          <a:lstStyle/>
          <a:p>
            <a:pPr algn="ctr"/>
            <a:r>
              <a:rPr lang="fr-FR" sz="1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coord</a:t>
            </a:r>
            <a:r>
              <a:rPr lang="fr-F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pos = (</a:t>
            </a:r>
            <a:r>
              <a:rPr lang="fr-FR" sz="1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x;y</a:t>
            </a:r>
            <a:r>
              <a:rPr lang="fr-F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</a:p>
          <a:p>
            <a:pPr algn="ctr"/>
            <a:endParaRPr lang="fr-FR" sz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43" name="Connecteur droit 42"/>
          <p:cNvCxnSpPr/>
          <p:nvPr/>
        </p:nvCxnSpPr>
        <p:spPr>
          <a:xfrm>
            <a:off x="2195736" y="3777588"/>
            <a:ext cx="17145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388510" y="2389530"/>
            <a:ext cx="144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liste_gb</a:t>
            </a:r>
            <a:endParaRPr lang="fr-F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2332726" y="2401501"/>
            <a:ext cx="144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liste_vir</a:t>
            </a:r>
            <a:endParaRPr lang="fr-F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49" name="Connecteur droit avec flèche 48"/>
          <p:cNvCxnSpPr/>
          <p:nvPr/>
        </p:nvCxnSpPr>
        <p:spPr>
          <a:xfrm flipH="1">
            <a:off x="1107056" y="3215255"/>
            <a:ext cx="1720" cy="285752"/>
          </a:xfrm>
          <a:prstGeom prst="straightConnector1">
            <a:avLst/>
          </a:prstGeom>
          <a:ln w="15875">
            <a:solidFill>
              <a:schemeClr val="tx1"/>
            </a:solidFill>
            <a:headEnd type="oval" w="sm" len="sm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extrusionH="76200">
            <a:bevelB w="0" h="0"/>
            <a:extrusionClr>
              <a:schemeClr val="bg1"/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/>
          <p:nvPr/>
        </p:nvCxnSpPr>
        <p:spPr>
          <a:xfrm flipH="1">
            <a:off x="1108776" y="3912050"/>
            <a:ext cx="1720" cy="285752"/>
          </a:xfrm>
          <a:prstGeom prst="straightConnector1">
            <a:avLst/>
          </a:prstGeom>
          <a:ln w="15875">
            <a:solidFill>
              <a:schemeClr val="tx1"/>
            </a:solidFill>
            <a:headEnd type="oval" w="sm" len="sm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extrusionH="76200">
            <a:bevelB w="0" h="0"/>
            <a:extrusionClr>
              <a:schemeClr val="bg1"/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/>
          <p:nvPr/>
        </p:nvCxnSpPr>
        <p:spPr>
          <a:xfrm flipH="1">
            <a:off x="1114405" y="4655415"/>
            <a:ext cx="1720" cy="285752"/>
          </a:xfrm>
          <a:prstGeom prst="straightConnector1">
            <a:avLst/>
          </a:prstGeom>
          <a:ln w="15875">
            <a:solidFill>
              <a:schemeClr val="tx1"/>
            </a:solidFill>
            <a:headEnd type="oval" w="sm" len="sm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extrusionH="76200">
            <a:bevelB w="0" h="0"/>
            <a:extrusionClr>
              <a:schemeClr val="bg1"/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/>
          <p:cNvCxnSpPr/>
          <p:nvPr/>
        </p:nvCxnSpPr>
        <p:spPr>
          <a:xfrm flipH="1">
            <a:off x="3047181" y="3202168"/>
            <a:ext cx="1720" cy="285752"/>
          </a:xfrm>
          <a:prstGeom prst="straightConnector1">
            <a:avLst/>
          </a:prstGeom>
          <a:ln w="15875">
            <a:solidFill>
              <a:schemeClr val="tx1"/>
            </a:solidFill>
            <a:headEnd type="oval" w="sm" len="sm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extrusionH="76200">
            <a:bevelB w="0" h="0"/>
            <a:extrusionClr>
              <a:schemeClr val="bg1"/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/>
          <p:nvPr/>
        </p:nvCxnSpPr>
        <p:spPr>
          <a:xfrm flipH="1">
            <a:off x="3052810" y="3912050"/>
            <a:ext cx="1720" cy="285752"/>
          </a:xfrm>
          <a:prstGeom prst="straightConnector1">
            <a:avLst/>
          </a:prstGeom>
          <a:ln w="15875">
            <a:solidFill>
              <a:schemeClr val="tx1"/>
            </a:solidFill>
            <a:headEnd type="oval" w="sm" len="sm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extrusionH="76200">
            <a:bevelB w="0" h="0"/>
            <a:extrusionClr>
              <a:schemeClr val="bg1"/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2694490" y="4260162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NULL</a:t>
            </a:r>
            <a:endParaRPr lang="fr-FR" sz="1400" dirty="0"/>
          </a:p>
        </p:txBody>
      </p:sp>
      <p:sp>
        <p:nvSpPr>
          <p:cNvPr id="58" name="ZoneTexte 57"/>
          <p:cNvSpPr txBox="1"/>
          <p:nvPr/>
        </p:nvSpPr>
        <p:spPr>
          <a:xfrm>
            <a:off x="746136" y="5642147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NULL</a:t>
            </a:r>
            <a:endParaRPr lang="fr-FR" sz="1400" dirty="0"/>
          </a:p>
        </p:txBody>
      </p:sp>
      <p:cxnSp>
        <p:nvCxnSpPr>
          <p:cNvPr id="59" name="Connecteur droit avec flèche 58"/>
          <p:cNvCxnSpPr/>
          <p:nvPr/>
        </p:nvCxnSpPr>
        <p:spPr>
          <a:xfrm flipH="1">
            <a:off x="1105316" y="5367855"/>
            <a:ext cx="1720" cy="285752"/>
          </a:xfrm>
          <a:prstGeom prst="straightConnector1">
            <a:avLst/>
          </a:prstGeom>
          <a:ln w="15875">
            <a:solidFill>
              <a:schemeClr val="tx1"/>
            </a:solidFill>
            <a:headEnd type="oval" w="sm" len="sm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extrusionH="76200">
            <a:bevelB w="0" h="0"/>
            <a:extrusionClr>
              <a:schemeClr val="bg1"/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669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-0.00156 -0.10278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-513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7.40741E-7 L -0.00122 -0.08634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-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  <p:bldP spid="3" grpId="0" animBg="1"/>
      <p:bldP spid="3" grpId="1" animBg="1"/>
      <p:bldP spid="32" grpId="0" animBg="1"/>
      <p:bldP spid="34" grpId="0" animBg="1"/>
      <p:bldP spid="36" grpId="0" animBg="1"/>
      <p:bldP spid="38" grpId="0" animBg="1"/>
      <p:bldP spid="40" grpId="0" animBg="1"/>
      <p:bldP spid="42" grpId="0" animBg="1"/>
      <p:bldP spid="7" grpId="0"/>
      <p:bldP spid="48" grpId="0"/>
      <p:bldP spid="10" grpId="0"/>
      <p:bldP spid="5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Imag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6311380"/>
            <a:ext cx="1907704" cy="546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AE0202" mc:Ignorable="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400" dirty="0">
              <a:latin typeface="JUICE Bold" pitchFamily="2" charset="0"/>
            </a:endParaRPr>
          </a:p>
        </p:txBody>
      </p:sp>
      <p:sp>
        <p:nvSpPr>
          <p:cNvPr id="65" name="Rectangle à coins arrondis 64"/>
          <p:cNvSpPr/>
          <p:nvPr/>
        </p:nvSpPr>
        <p:spPr>
          <a:xfrm>
            <a:off x="1135831" y="3921136"/>
            <a:ext cx="2286016" cy="64294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5" name="Connecteur droit 84"/>
          <p:cNvCxnSpPr/>
          <p:nvPr/>
        </p:nvCxnSpPr>
        <p:spPr>
          <a:xfrm>
            <a:off x="1064393" y="2767025"/>
            <a:ext cx="0" cy="65404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/>
          <p:nvPr/>
        </p:nvCxnSpPr>
        <p:spPr>
          <a:xfrm>
            <a:off x="1850211" y="2767025"/>
            <a:ext cx="0" cy="65404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 rot="5400000">
            <a:off x="3100376" y="3099599"/>
            <a:ext cx="642945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Flèche droite 92"/>
          <p:cNvSpPr/>
          <p:nvPr/>
        </p:nvSpPr>
        <p:spPr>
          <a:xfrm>
            <a:off x="350013" y="2206624"/>
            <a:ext cx="8572560" cy="785818"/>
          </a:xfrm>
          <a:prstGeom prst="rightArrow">
            <a:avLst>
              <a:gd name="adj1" fmla="val 76501"/>
              <a:gd name="adj2" fmla="val 49470"/>
            </a:avLst>
          </a:prstGeom>
          <a:solidFill>
            <a:schemeClr val="accent6">
              <a:lumMod val="75000"/>
              <a:alpha val="6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fr-FR" sz="1100" dirty="0">
              <a:solidFill>
                <a:srgbClr xmlns:mc="http://schemas.openxmlformats.org/markup-compatibility/2006" xmlns:a14="http://schemas.microsoft.com/office/drawing/2010/main" val="FF0000" mc:Ignorable=""/>
              </a:solidFill>
              <a:latin typeface="Comic Sans MS" pitchFamily="66" charset="0"/>
            </a:endParaRPr>
          </a:p>
        </p:txBody>
      </p:sp>
      <p:graphicFrame>
        <p:nvGraphicFramePr>
          <p:cNvPr id="94" name="Tableau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1237"/>
              </p:ext>
            </p:extLst>
          </p:nvPr>
        </p:nvGraphicFramePr>
        <p:xfrm>
          <a:off x="421451" y="3459170"/>
          <a:ext cx="84296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/>
                <a:gridCol w="785818"/>
                <a:gridCol w="1571636"/>
                <a:gridCol w="428628"/>
                <a:gridCol w="1000132"/>
                <a:gridCol w="874402"/>
                <a:gridCol w="899166"/>
                <a:gridCol w="1387541"/>
                <a:gridCol w="83941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050" b="1" dirty="0" smtClean="0">
                          <a:solidFill>
                            <a:schemeClr val="tx1"/>
                          </a:solidFill>
                        </a:rPr>
                        <a:t>Nicolas</a:t>
                      </a:r>
                      <a:endParaRPr lang="fr-FR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5" name="Tableau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072734"/>
              </p:ext>
            </p:extLst>
          </p:nvPr>
        </p:nvGraphicFramePr>
        <p:xfrm>
          <a:off x="492889" y="2278062"/>
          <a:ext cx="8001060" cy="442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190"/>
                <a:gridCol w="785818"/>
                <a:gridCol w="1500198"/>
                <a:gridCol w="571504"/>
                <a:gridCol w="992492"/>
                <a:gridCol w="728860"/>
                <a:gridCol w="1042593"/>
                <a:gridCol w="1308021"/>
                <a:gridCol w="714384"/>
              </a:tblGrid>
              <a:tr h="442906"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16/02</a:t>
                      </a:r>
                      <a:endParaRPr lang="fr-FR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30/02</a:t>
                      </a:r>
                      <a:endParaRPr lang="fr-FR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18/04</a:t>
                      </a:r>
                      <a:endParaRPr lang="fr-FR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6" name="Tableau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779182"/>
              </p:ext>
            </p:extLst>
          </p:nvPr>
        </p:nvGraphicFramePr>
        <p:xfrm>
          <a:off x="421451" y="4569014"/>
          <a:ext cx="8429684" cy="428628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642942"/>
                <a:gridCol w="785818"/>
                <a:gridCol w="1571636"/>
                <a:gridCol w="428628"/>
                <a:gridCol w="1000132"/>
                <a:gridCol w="874402"/>
                <a:gridCol w="899166"/>
                <a:gridCol w="1387541"/>
                <a:gridCol w="839419"/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fr-FR" sz="1050" b="1" dirty="0" smtClean="0">
                          <a:solidFill>
                            <a:schemeClr val="tx1"/>
                          </a:solidFill>
                        </a:rPr>
                        <a:t>Simon</a:t>
                      </a:r>
                      <a:endParaRPr lang="fr-FR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7" name="Tableau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924383"/>
              </p:ext>
            </p:extLst>
          </p:nvPr>
        </p:nvGraphicFramePr>
        <p:xfrm>
          <a:off x="421451" y="3799306"/>
          <a:ext cx="8429684" cy="796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/>
                <a:gridCol w="785818"/>
                <a:gridCol w="1571636"/>
                <a:gridCol w="428628"/>
                <a:gridCol w="1000132"/>
                <a:gridCol w="874402"/>
                <a:gridCol w="899166"/>
                <a:gridCol w="1387541"/>
                <a:gridCol w="839419"/>
              </a:tblGrid>
              <a:tr h="796770">
                <a:tc>
                  <a:txBody>
                    <a:bodyPr/>
                    <a:lstStyle/>
                    <a:p>
                      <a:pPr algn="ctr"/>
                      <a:endParaRPr lang="fr-FR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fr-FR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ZoneTexte 1"/>
          <p:cNvSpPr txBox="1"/>
          <p:nvPr/>
        </p:nvSpPr>
        <p:spPr>
          <a:xfrm>
            <a:off x="1135831" y="4057941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ea typeface="Verdana" pitchFamily="34" charset="0"/>
                <a:cs typeface="Verdana" pitchFamily="34" charset="0"/>
              </a:rPr>
              <a:t>SUJET</a:t>
            </a:r>
            <a:endParaRPr lang="fr-FR" b="1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850211" y="3930952"/>
            <a:ext cx="1491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ANALYSE</a:t>
            </a:r>
          </a:p>
          <a:p>
            <a:pPr algn="ctr"/>
            <a:r>
              <a:rPr lang="fr-FR" b="1" dirty="0" smtClean="0"/>
              <a:t>CONCEPTION</a:t>
            </a:r>
            <a:endParaRPr lang="fr-FR" b="1" dirty="0"/>
          </a:p>
        </p:txBody>
      </p:sp>
      <p:sp>
        <p:nvSpPr>
          <p:cNvPr id="4" name="Rectangle 3"/>
          <p:cNvSpPr/>
          <p:nvPr/>
        </p:nvSpPr>
        <p:spPr>
          <a:xfrm>
            <a:off x="1562174" y="3504607"/>
            <a:ext cx="2428057" cy="147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1259632" y="260648"/>
            <a:ext cx="6552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JUICE Bold" pitchFamily="2" charset="0"/>
              </a:rPr>
              <a:t>REDACTION</a:t>
            </a:r>
            <a:r>
              <a:rPr lang="fr-FR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JUICE Bold" pitchFamily="2" charset="0"/>
              </a:rPr>
              <a:t> DU SUJET</a:t>
            </a:r>
            <a:endParaRPr lang="fr-FR" sz="4800" dirty="0">
              <a:solidFill>
                <a:schemeClr val="bg1"/>
              </a:solidFill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000000" mc:Ignorable="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0" y="6488246"/>
            <a:ext cx="956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602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7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2" grpId="0"/>
      <p:bldP spid="3" grpId="0"/>
      <p:bldP spid="4" grpId="0" animBg="1"/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Imag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6311380"/>
            <a:ext cx="1907704" cy="546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AE0202" mc:Ignorable="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 smtClean="0"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JUICE Bold" pitchFamily="2" charset="0"/>
              </a:rPr>
              <a:t>EVOLUTIVITES DEVELLOPES</a:t>
            </a:r>
            <a:endParaRPr lang="fr-FR" sz="4400" dirty="0"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000000" mc:Ignorable="">
                    <a:alpha val="43137"/>
                  </a:srgbClr>
                </a:outerShdw>
              </a:effectLst>
              <a:latin typeface="JUICE Bold" pitchFamily="2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611188" y="1407457"/>
            <a:ext cx="763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fr-F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Editeur</a:t>
            </a:r>
            <a:endParaRPr lang="fr-FR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251520" y="2792379"/>
            <a:ext cx="1714512" cy="4616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lIns="91428" tIns="45713" rIns="91428" bIns="45713" rtlCol="0" anchor="ctr">
            <a:spAutoFit/>
          </a:bodyPr>
          <a:lstStyle/>
          <a:p>
            <a:pPr algn="ctr"/>
            <a:r>
              <a:rPr lang="fr-FR" sz="1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coord</a:t>
            </a:r>
            <a:r>
              <a:rPr lang="fr-F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pos = (</a:t>
            </a:r>
            <a:r>
              <a:rPr lang="fr-FR" sz="1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x;y</a:t>
            </a:r>
            <a:r>
              <a:rPr lang="fr-F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</a:p>
          <a:p>
            <a:pPr algn="ctr"/>
            <a:endParaRPr lang="fr-FR" sz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33" name="Connecteur droit 32"/>
          <p:cNvCxnSpPr/>
          <p:nvPr/>
        </p:nvCxnSpPr>
        <p:spPr>
          <a:xfrm>
            <a:off x="251520" y="3068959"/>
            <a:ext cx="17145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251520" y="3501007"/>
            <a:ext cx="1714512" cy="4616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lIns="91428" tIns="45713" rIns="91428" bIns="45713" rtlCol="0" anchor="ctr">
            <a:spAutoFit/>
          </a:bodyPr>
          <a:lstStyle/>
          <a:p>
            <a:pPr algn="ctr"/>
            <a:r>
              <a:rPr lang="fr-FR" sz="1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coord</a:t>
            </a:r>
            <a:r>
              <a:rPr lang="fr-F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pos = (</a:t>
            </a:r>
            <a:r>
              <a:rPr lang="fr-FR" sz="1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x;y</a:t>
            </a:r>
            <a:r>
              <a:rPr lang="fr-F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</a:p>
          <a:p>
            <a:pPr algn="ctr"/>
            <a:endParaRPr lang="fr-FR" sz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35" name="Connecteur droit 34"/>
          <p:cNvCxnSpPr/>
          <p:nvPr/>
        </p:nvCxnSpPr>
        <p:spPr>
          <a:xfrm>
            <a:off x="251520" y="3777587"/>
            <a:ext cx="17145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251520" y="4221087"/>
            <a:ext cx="1714512" cy="4616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lIns="91428" tIns="45713" rIns="91428" bIns="45713" rtlCol="0" anchor="ctr">
            <a:spAutoFit/>
          </a:bodyPr>
          <a:lstStyle/>
          <a:p>
            <a:pPr algn="ctr"/>
            <a:r>
              <a:rPr lang="fr-FR" sz="1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coord</a:t>
            </a:r>
            <a:r>
              <a:rPr lang="fr-F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pos = (</a:t>
            </a:r>
            <a:r>
              <a:rPr lang="fr-FR" sz="1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x;y</a:t>
            </a:r>
            <a:r>
              <a:rPr lang="fr-F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</a:p>
          <a:p>
            <a:pPr algn="ctr"/>
            <a:endParaRPr lang="fr-FR" sz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37" name="Connecteur droit 36"/>
          <p:cNvCxnSpPr/>
          <p:nvPr/>
        </p:nvCxnSpPr>
        <p:spPr>
          <a:xfrm>
            <a:off x="251520" y="4497667"/>
            <a:ext cx="17145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251520" y="4941167"/>
            <a:ext cx="1714512" cy="4616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lIns="91428" tIns="45713" rIns="91428" bIns="45713" rtlCol="0" anchor="ctr">
            <a:spAutoFit/>
          </a:bodyPr>
          <a:lstStyle/>
          <a:p>
            <a:pPr algn="ctr"/>
            <a:r>
              <a:rPr lang="fr-FR" sz="1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coord</a:t>
            </a:r>
            <a:r>
              <a:rPr lang="fr-F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pos = (</a:t>
            </a:r>
            <a:r>
              <a:rPr lang="fr-FR" sz="1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x;y</a:t>
            </a:r>
            <a:r>
              <a:rPr lang="fr-F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</a:p>
          <a:p>
            <a:pPr algn="ctr"/>
            <a:endParaRPr lang="fr-FR" sz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39" name="Connecteur droit 38"/>
          <p:cNvCxnSpPr/>
          <p:nvPr/>
        </p:nvCxnSpPr>
        <p:spPr>
          <a:xfrm>
            <a:off x="251520" y="5217747"/>
            <a:ext cx="17145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/>
        </p:nvSpPr>
        <p:spPr>
          <a:xfrm>
            <a:off x="2195736" y="2792380"/>
            <a:ext cx="1714512" cy="4616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lIns="91428" tIns="45713" rIns="91428" bIns="45713" rtlCol="0" anchor="ctr">
            <a:spAutoFit/>
          </a:bodyPr>
          <a:lstStyle/>
          <a:p>
            <a:pPr algn="ctr"/>
            <a:r>
              <a:rPr lang="fr-FR" sz="1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coord</a:t>
            </a:r>
            <a:r>
              <a:rPr lang="fr-F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pos = (</a:t>
            </a:r>
            <a:r>
              <a:rPr lang="fr-FR" sz="1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x;y</a:t>
            </a:r>
            <a:r>
              <a:rPr lang="fr-F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</a:p>
          <a:p>
            <a:pPr algn="ctr"/>
            <a:endParaRPr lang="fr-FR" sz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41" name="Connecteur droit 40"/>
          <p:cNvCxnSpPr/>
          <p:nvPr/>
        </p:nvCxnSpPr>
        <p:spPr>
          <a:xfrm>
            <a:off x="2195736" y="3068960"/>
            <a:ext cx="17145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/>
          <p:cNvSpPr txBox="1"/>
          <p:nvPr/>
        </p:nvSpPr>
        <p:spPr>
          <a:xfrm>
            <a:off x="2195736" y="3501008"/>
            <a:ext cx="1714512" cy="4616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lIns="91428" tIns="45713" rIns="91428" bIns="45713" rtlCol="0" anchor="ctr">
            <a:spAutoFit/>
          </a:bodyPr>
          <a:lstStyle/>
          <a:p>
            <a:pPr algn="ctr"/>
            <a:r>
              <a:rPr lang="fr-FR" sz="1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coord</a:t>
            </a:r>
            <a:r>
              <a:rPr lang="fr-F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pos = (</a:t>
            </a:r>
            <a:r>
              <a:rPr lang="fr-FR" sz="1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x;y</a:t>
            </a:r>
            <a:r>
              <a:rPr lang="fr-F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</a:p>
          <a:p>
            <a:pPr algn="ctr"/>
            <a:endParaRPr lang="fr-FR" sz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43" name="Connecteur droit 42"/>
          <p:cNvCxnSpPr/>
          <p:nvPr/>
        </p:nvCxnSpPr>
        <p:spPr>
          <a:xfrm>
            <a:off x="2195736" y="3777588"/>
            <a:ext cx="17145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388510" y="2389530"/>
            <a:ext cx="144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liste_gb</a:t>
            </a:r>
            <a:endParaRPr lang="fr-F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2332726" y="2401501"/>
            <a:ext cx="144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liste_vir</a:t>
            </a:r>
            <a:endParaRPr lang="fr-F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49" name="Connecteur droit avec flèche 48"/>
          <p:cNvCxnSpPr/>
          <p:nvPr/>
        </p:nvCxnSpPr>
        <p:spPr>
          <a:xfrm flipH="1">
            <a:off x="1107056" y="3215255"/>
            <a:ext cx="1720" cy="285752"/>
          </a:xfrm>
          <a:prstGeom prst="straightConnector1">
            <a:avLst/>
          </a:prstGeom>
          <a:ln w="15875">
            <a:solidFill>
              <a:schemeClr val="tx1"/>
            </a:solidFill>
            <a:headEnd type="oval" w="sm" len="sm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extrusionH="76200">
            <a:bevelB w="0" h="0"/>
            <a:extrusionClr>
              <a:schemeClr val="bg1"/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/>
          <p:nvPr/>
        </p:nvCxnSpPr>
        <p:spPr>
          <a:xfrm flipH="1">
            <a:off x="1108776" y="3912050"/>
            <a:ext cx="1720" cy="285752"/>
          </a:xfrm>
          <a:prstGeom prst="straightConnector1">
            <a:avLst/>
          </a:prstGeom>
          <a:ln w="15875">
            <a:solidFill>
              <a:schemeClr val="tx1"/>
            </a:solidFill>
            <a:headEnd type="oval" w="sm" len="sm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extrusionH="76200">
            <a:bevelB w="0" h="0"/>
            <a:extrusionClr>
              <a:schemeClr val="bg1"/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/>
          <p:nvPr/>
        </p:nvCxnSpPr>
        <p:spPr>
          <a:xfrm flipH="1">
            <a:off x="1114405" y="4655415"/>
            <a:ext cx="1720" cy="285752"/>
          </a:xfrm>
          <a:prstGeom prst="straightConnector1">
            <a:avLst/>
          </a:prstGeom>
          <a:ln w="15875">
            <a:solidFill>
              <a:schemeClr val="tx1"/>
            </a:solidFill>
            <a:headEnd type="oval" w="sm" len="sm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extrusionH="76200">
            <a:bevelB w="0" h="0"/>
            <a:extrusionClr>
              <a:schemeClr val="bg1"/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/>
          <p:cNvCxnSpPr/>
          <p:nvPr/>
        </p:nvCxnSpPr>
        <p:spPr>
          <a:xfrm flipH="1">
            <a:off x="3047181" y="3202168"/>
            <a:ext cx="1720" cy="285752"/>
          </a:xfrm>
          <a:prstGeom prst="straightConnector1">
            <a:avLst/>
          </a:prstGeom>
          <a:ln w="15875">
            <a:solidFill>
              <a:schemeClr val="tx1"/>
            </a:solidFill>
            <a:headEnd type="oval" w="sm" len="sm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extrusionH="76200">
            <a:bevelB w="0" h="0"/>
            <a:extrusionClr>
              <a:schemeClr val="bg1"/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/>
          <p:nvPr/>
        </p:nvCxnSpPr>
        <p:spPr>
          <a:xfrm flipH="1">
            <a:off x="3052810" y="3912050"/>
            <a:ext cx="1720" cy="285752"/>
          </a:xfrm>
          <a:prstGeom prst="straightConnector1">
            <a:avLst/>
          </a:prstGeom>
          <a:ln w="15875">
            <a:solidFill>
              <a:schemeClr val="tx1"/>
            </a:solidFill>
            <a:headEnd type="oval" w="sm" len="sm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extrusionH="76200">
            <a:bevelB w="0" h="0"/>
            <a:extrusionClr>
              <a:schemeClr val="bg1"/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2694490" y="4260162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NULL</a:t>
            </a:r>
            <a:endParaRPr lang="fr-FR" sz="1400" dirty="0"/>
          </a:p>
        </p:txBody>
      </p:sp>
      <p:sp>
        <p:nvSpPr>
          <p:cNvPr id="58" name="ZoneTexte 57"/>
          <p:cNvSpPr txBox="1"/>
          <p:nvPr/>
        </p:nvSpPr>
        <p:spPr>
          <a:xfrm>
            <a:off x="746136" y="5642147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NULL</a:t>
            </a:r>
            <a:endParaRPr lang="fr-FR" sz="1400" dirty="0"/>
          </a:p>
        </p:txBody>
      </p:sp>
      <p:cxnSp>
        <p:nvCxnSpPr>
          <p:cNvPr id="59" name="Connecteur droit avec flèche 58"/>
          <p:cNvCxnSpPr/>
          <p:nvPr/>
        </p:nvCxnSpPr>
        <p:spPr>
          <a:xfrm flipH="1">
            <a:off x="1105316" y="5367855"/>
            <a:ext cx="1720" cy="285752"/>
          </a:xfrm>
          <a:prstGeom prst="straightConnector1">
            <a:avLst/>
          </a:prstGeom>
          <a:ln w="15875">
            <a:solidFill>
              <a:schemeClr val="tx1"/>
            </a:solidFill>
            <a:headEnd type="oval" w="sm" len="sm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extrusionH="76200">
            <a:bevelB w="0" h="0"/>
            <a:extrusionClr>
              <a:schemeClr val="bg1"/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èche gauche 30"/>
          <p:cNvSpPr/>
          <p:nvPr/>
        </p:nvSpPr>
        <p:spPr>
          <a:xfrm rot="10800000">
            <a:off x="4439791" y="3861049"/>
            <a:ext cx="1152128" cy="504056"/>
          </a:xfrm>
          <a:prstGeom prst="lef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44" name="Imag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817779"/>
            <a:ext cx="2972311" cy="255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0067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54790" y="2637248"/>
            <a:ext cx="1857569" cy="76466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7" name="Flèche à angle droit 16"/>
          <p:cNvSpPr/>
          <p:nvPr/>
        </p:nvSpPr>
        <p:spPr>
          <a:xfrm rot="10800000">
            <a:off x="1259631" y="2599015"/>
            <a:ext cx="1957667" cy="344353"/>
          </a:xfrm>
          <a:prstGeom prst="bent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8" name="Imag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6311380"/>
            <a:ext cx="1907704" cy="546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AE0202" mc:Ignorable="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 smtClean="0"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JUICE Bold" pitchFamily="2" charset="0"/>
              </a:rPr>
              <a:t>EVOLUTIVITES DEVELLOPES</a:t>
            </a:r>
            <a:endParaRPr lang="fr-FR" sz="4400" dirty="0"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000000" mc:Ignorable="">
                    <a:alpha val="43137"/>
                  </a:srgbClr>
                </a:outerShdw>
              </a:effectLst>
              <a:latin typeface="JUICE Bold" pitchFamily="2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611188" y="1407457"/>
            <a:ext cx="763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fr-F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IA</a:t>
            </a:r>
            <a:endParaRPr lang="fr-FR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2854" y="2960183"/>
            <a:ext cx="2088232" cy="504056"/>
          </a:xfrm>
          <a:prstGeom prst="rect">
            <a:avLst/>
          </a:prstGeom>
          <a:gradFill>
            <a:gsLst>
              <a:gs pos="0">
                <a:schemeClr val="tx2">
                  <a:lumMod val="75000"/>
                </a:schemeClr>
              </a:gs>
              <a:gs pos="82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</a:rPr>
              <a:t>SUPPRIMER VIRUS NON ATTAQUABLE</a:t>
            </a:r>
            <a:endParaRPr lang="fr-FR" dirty="0"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000000" mc:Ignorable="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38803" y="5615880"/>
            <a:ext cx="2270045" cy="621432"/>
          </a:xfrm>
          <a:prstGeom prst="rect">
            <a:avLst/>
          </a:prstGeom>
          <a:gradFill>
            <a:gsLst>
              <a:gs pos="0">
                <a:schemeClr val="tx2">
                  <a:lumMod val="75000"/>
                </a:schemeClr>
              </a:gs>
              <a:gs pos="82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</a:rPr>
              <a:t>RETOUR COORD DE DEPART ET ARRIVEE</a:t>
            </a:r>
            <a:endParaRPr lang="fr-FR" dirty="0"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000000" mc:Ignorable="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58327" y="3859916"/>
            <a:ext cx="2254850" cy="504056"/>
          </a:xfrm>
          <a:prstGeom prst="rect">
            <a:avLst/>
          </a:prstGeom>
          <a:gradFill>
            <a:gsLst>
              <a:gs pos="0">
                <a:schemeClr val="tx2">
                  <a:lumMod val="75000"/>
                </a:schemeClr>
              </a:gs>
              <a:gs pos="82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</a:rPr>
              <a:t>GARDER LES VIRUS DE PLUS HAUT NIVEAU</a:t>
            </a:r>
            <a:endParaRPr lang="fr-FR" dirty="0"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000000" mc:Ignorable="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Hexagone 9"/>
          <p:cNvSpPr/>
          <p:nvPr/>
        </p:nvSpPr>
        <p:spPr>
          <a:xfrm>
            <a:off x="3145592" y="2438485"/>
            <a:ext cx="2880320" cy="432048"/>
          </a:xfrm>
          <a:prstGeom prst="hexagon">
            <a:avLst>
              <a:gd name="adj" fmla="val 59392"/>
              <a:gd name="vf" fmla="val 115470"/>
            </a:avLst>
          </a:prstGeom>
          <a:gradFill>
            <a:gsLst>
              <a:gs pos="0">
                <a:schemeClr val="tx2">
                  <a:lumMod val="75000"/>
                </a:schemeClr>
              </a:gs>
              <a:gs pos="82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smtClean="0"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</a:rPr>
              <a:t>VIRUS ATTAQUABLE ?</a:t>
            </a:r>
            <a:endParaRPr lang="fr-FR" dirty="0"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000000" mc:Ignorable="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605532" y="4520176"/>
            <a:ext cx="3960440" cy="925048"/>
          </a:xfrm>
          <a:prstGeom prst="rect">
            <a:avLst/>
          </a:prstGeom>
          <a:gradFill>
            <a:gsLst>
              <a:gs pos="0">
                <a:schemeClr val="tx2">
                  <a:lumMod val="75000"/>
                </a:schemeClr>
              </a:gs>
              <a:gs pos="82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</a:rPr>
              <a:t>CHERCHER LE MEILLEUR VIRUS A JOUER</a:t>
            </a:r>
          </a:p>
          <a:p>
            <a:pPr algn="ctr"/>
            <a:endParaRPr lang="fr-FR" dirty="0" smtClean="0"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000000" mc:Ignorable="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dirty="0" smtClean="0"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</a:rPr>
              <a:t>Attaque </a:t>
            </a:r>
            <a:r>
              <a:rPr lang="fr-FR" dirty="0" err="1" smtClean="0"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</a:rPr>
              <a:t>gb</a:t>
            </a:r>
            <a:r>
              <a:rPr lang="fr-FR" dirty="0"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</a:rPr>
              <a:t> </a:t>
            </a:r>
            <a:r>
              <a:rPr lang="fr-FR" dirty="0" smtClean="0"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</a:rPr>
              <a:t>&gt; attaque gr &gt; proche </a:t>
            </a:r>
            <a:r>
              <a:rPr lang="fr-FR" dirty="0" err="1" smtClean="0"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</a:rPr>
              <a:t>pt_ctrl</a:t>
            </a:r>
            <a:endParaRPr lang="fr-FR" dirty="0"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000000" mc:Ignorable="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41636" y="1773238"/>
            <a:ext cx="2088232" cy="504056"/>
          </a:xfrm>
          <a:prstGeom prst="rect">
            <a:avLst/>
          </a:prstGeom>
          <a:gradFill>
            <a:gsLst>
              <a:gs pos="0">
                <a:schemeClr val="tx2">
                  <a:lumMod val="75000"/>
                </a:schemeClr>
              </a:gs>
              <a:gs pos="82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</a:rPr>
              <a:t>DUPLIQUER LISTE</a:t>
            </a:r>
            <a:endParaRPr lang="fr-FR" dirty="0"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000000" mc:Ignorable="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Flèche vers le bas 19"/>
          <p:cNvSpPr/>
          <p:nvPr/>
        </p:nvSpPr>
        <p:spPr>
          <a:xfrm>
            <a:off x="4441736" y="2294650"/>
            <a:ext cx="288032" cy="144016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èche vers le bas 23"/>
          <p:cNvSpPr/>
          <p:nvPr/>
        </p:nvSpPr>
        <p:spPr>
          <a:xfrm>
            <a:off x="4426191" y="4363972"/>
            <a:ext cx="288032" cy="144016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lèche vers le bas 24"/>
          <p:cNvSpPr/>
          <p:nvPr/>
        </p:nvSpPr>
        <p:spPr>
          <a:xfrm>
            <a:off x="4429810" y="3678885"/>
            <a:ext cx="288032" cy="144016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lèche vers le bas 25"/>
          <p:cNvSpPr/>
          <p:nvPr/>
        </p:nvSpPr>
        <p:spPr>
          <a:xfrm>
            <a:off x="4441736" y="5471864"/>
            <a:ext cx="288032" cy="144016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2198212" y="2315925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OUI</a:t>
            </a:r>
            <a:endParaRPr lang="fr-FR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5508104" y="2346732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NON</a:t>
            </a:r>
            <a:endParaRPr lang="fr-FR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 rot="5400000" flipV="1">
            <a:off x="7279032" y="3143959"/>
            <a:ext cx="1066654" cy="64523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55" name="Rectangle 54"/>
          <p:cNvSpPr/>
          <p:nvPr/>
        </p:nvSpPr>
        <p:spPr>
          <a:xfrm rot="10800000" flipV="1">
            <a:off x="1335300" y="3648221"/>
            <a:ext cx="6477053" cy="61327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56" name="Rectangle 55"/>
          <p:cNvSpPr/>
          <p:nvPr/>
        </p:nvSpPr>
        <p:spPr>
          <a:xfrm rot="5400000" flipV="1">
            <a:off x="1222053" y="3554632"/>
            <a:ext cx="245309" cy="64524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0" y="6488246"/>
            <a:ext cx="956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2935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99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 animBg="1"/>
      <p:bldP spid="7" grpId="0" animBg="1"/>
      <p:bldP spid="8" grpId="0" animBg="1"/>
      <p:bldP spid="9" grpId="0" animBg="1"/>
      <p:bldP spid="10" grpId="0" animBg="1"/>
      <p:bldP spid="15" grpId="0" animBg="1"/>
      <p:bldP spid="18" grpId="0" animBg="1"/>
      <p:bldP spid="20" grpId="0" animBg="1"/>
      <p:bldP spid="24" grpId="0" animBg="1"/>
      <p:bldP spid="25" grpId="0" animBg="1"/>
      <p:bldP spid="26" grpId="0" animBg="1"/>
      <p:bldP spid="29" grpId="0"/>
      <p:bldP spid="30" grpId="0"/>
      <p:bldP spid="54" grpId="0" animBg="1"/>
      <p:bldP spid="55" grpId="0" animBg="1"/>
      <p:bldP spid="5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Imag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6311380"/>
            <a:ext cx="1907704" cy="546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AE0202" mc:Ignorable="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 smtClean="0"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JUICE Bold" pitchFamily="2" charset="0"/>
              </a:rPr>
              <a:t>EVOLUTIVITES DEVELLOPES</a:t>
            </a:r>
            <a:endParaRPr lang="fr-FR" sz="4400" dirty="0"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000000" mc:Ignorable="">
                    <a:alpha val="43137"/>
                  </a:srgbClr>
                </a:outerShdw>
              </a:effectLst>
              <a:latin typeface="JUICE Bold" pitchFamily="2" charset="0"/>
            </a:endParaRPr>
          </a:p>
        </p:txBody>
      </p:sp>
      <p:pic>
        <p:nvPicPr>
          <p:cNvPr id="9218" name="Imag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628800"/>
            <a:ext cx="2855979" cy="2141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1115616" y="278092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5"/>
              </a:buBlip>
            </a:pPr>
            <a:r>
              <a:rPr lang="fr-F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Compatibilité MAC</a:t>
            </a:r>
            <a:endParaRPr lang="fr-F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097732" y="490981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5"/>
              </a:buBlip>
            </a:pPr>
            <a:r>
              <a:rPr lang="fr-F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Fichier d’installation</a:t>
            </a:r>
            <a:endParaRPr lang="fr-F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219" name="Imag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509120"/>
            <a:ext cx="1296144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Image 5" descr="C:\Users\Nicolas\Desktop\logo_icone_jpg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466954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pic>
        <p:nvPicPr>
          <p:cNvPr id="9222" name="Image 6" descr="C:\Users\Nicolas\Desktop\icone_txt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5" y="5369884"/>
            <a:ext cx="504056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pic>
        <p:nvPicPr>
          <p:cNvPr id="9223" name="Imag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5445224"/>
            <a:ext cx="492490" cy="612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4" name="Image 8" descr="C:\Users\Nicolas\Desktop\demande-police-ttf-x-icone-9764-128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4909810"/>
            <a:ext cx="529630" cy="52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pic>
        <p:nvPicPr>
          <p:cNvPr id="9225" name="Image 9" descr="C:\Users\Nicolas\Desktop\dll.gif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293096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pic>
        <p:nvPicPr>
          <p:cNvPr id="16" name="Imag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4149080"/>
            <a:ext cx="366713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Imag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4858732"/>
            <a:ext cx="371475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ZoneTexte 14"/>
          <p:cNvSpPr txBox="1"/>
          <p:nvPr/>
        </p:nvSpPr>
        <p:spPr>
          <a:xfrm>
            <a:off x="0" y="6488246"/>
            <a:ext cx="956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28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8451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99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1.48148E-6 L -0.30902 0.02685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51" y="1343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 L -0.3033 -0.07292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74" y="-3657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85185E-6 L -0.2415 -0.00232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83" y="-116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7.40741E-7 L -0.23767 0.09282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92" y="463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1.85185E-6 L -0.30347 0.11273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74" y="5625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07407E-6 L -0.17795 0.00926 " pathEditMode="relative" rAng="0" ptsTypes="AA">
                                      <p:cBhvr>
                                        <p:cTn id="5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06" y="463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59259E-6 L -0.22378 -0.08658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98" y="-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8" dur="500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Imag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6311380"/>
            <a:ext cx="1907704" cy="546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AE0202" mc:Ignorable="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 smtClean="0"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JUICE Bold" pitchFamily="2" charset="0"/>
              </a:rPr>
              <a:t>EXECUTION</a:t>
            </a:r>
            <a:endParaRPr lang="fr-FR" sz="4400" dirty="0"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000000" mc:Ignorable="">
                    <a:alpha val="43137"/>
                  </a:srgbClr>
                </a:outerShdw>
              </a:effectLst>
              <a:latin typeface="JUICE Bold" pitchFamily="2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0" y="6488246"/>
            <a:ext cx="956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7682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Imag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6311380"/>
            <a:ext cx="1907704" cy="546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AE0202" mc:Ignorable="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 smtClean="0"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JUICE Bold" pitchFamily="2" charset="0"/>
              </a:rPr>
              <a:t>EVOLUTIVITES REALISABLES</a:t>
            </a:r>
            <a:endParaRPr lang="fr-FR" sz="4400" dirty="0"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000000" mc:Ignorable="">
                    <a:alpha val="43137"/>
                  </a:srgbClr>
                </a:outerShdw>
              </a:effectLst>
              <a:latin typeface="JUICE Bold" pitchFamily="2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409118" y="238060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fr-F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IA plus sophistiqué</a:t>
            </a:r>
            <a:endParaRPr lang="fr-F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434815" y="3181562"/>
            <a:ext cx="3089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fr-F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Décompte des coups</a:t>
            </a:r>
            <a:endParaRPr lang="fr-F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409118" y="397365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fr-F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Chemin aléatoire</a:t>
            </a:r>
            <a:endParaRPr lang="fr-F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438251" y="475686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fr-F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Mode histoire</a:t>
            </a:r>
            <a:endParaRPr lang="fr-F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5" name="Connecteur droit avec flèche 4"/>
          <p:cNvCxnSpPr>
            <a:stCxn id="2" idx="3"/>
          </p:cNvCxnSpPr>
          <p:nvPr/>
        </p:nvCxnSpPr>
        <p:spPr>
          <a:xfrm flipV="1">
            <a:off x="4145422" y="2164580"/>
            <a:ext cx="994370" cy="40069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>
            <a:stCxn id="2" idx="3"/>
          </p:cNvCxnSpPr>
          <p:nvPr/>
        </p:nvCxnSpPr>
        <p:spPr>
          <a:xfrm>
            <a:off x="4145422" y="2565270"/>
            <a:ext cx="994370" cy="39139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5151177" y="197954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Performance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5151177" y="2749936"/>
            <a:ext cx="2530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Pour les globules blancs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0" y="6488246"/>
            <a:ext cx="956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30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5594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Imag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6311380"/>
            <a:ext cx="1907704" cy="546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AE0202" mc:Ignorable="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 smtClean="0"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JUICE Bold" pitchFamily="2" charset="0"/>
              </a:rPr>
              <a:t>CONCLUSION</a:t>
            </a:r>
            <a:endParaRPr lang="fr-FR" sz="4400" dirty="0"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000000" mc:Ignorable="">
                    <a:alpha val="43137"/>
                  </a:srgbClr>
                </a:outerShdw>
              </a:effectLst>
              <a:latin typeface="JUICE Bold" pitchFamily="2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0" y="6488246"/>
            <a:ext cx="956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31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488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Imag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589240"/>
            <a:ext cx="1870767" cy="536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AE0202" mc:Ignorable="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 smtClean="0"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JUICE Bold" pitchFamily="2" charset="0"/>
              </a:rPr>
              <a:t>Vos questions </a:t>
            </a:r>
            <a:endParaRPr lang="fr-FR" sz="4400" dirty="0"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000000" mc:Ignorable="">
                    <a:alpha val="43137"/>
                  </a:srgbClr>
                </a:outerShdw>
              </a:effectLst>
              <a:latin typeface="JUICE Bold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91" y="3717032"/>
            <a:ext cx="9144000" cy="126876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AE0202" mc:Ignorable="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 smtClean="0"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JUICE Bold" pitchFamily="2" charset="0"/>
              </a:rPr>
              <a:t>Nos </a:t>
            </a:r>
            <a:r>
              <a:rPr lang="fr-FR" sz="4400" dirty="0" err="1" smtClean="0"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JUICE Bold" pitchFamily="2" charset="0"/>
              </a:rPr>
              <a:t>remerciments</a:t>
            </a:r>
            <a:endParaRPr lang="fr-FR" sz="4400" dirty="0"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000000" mc:Ignorable="">
                    <a:alpha val="43137"/>
                  </a:srgbClr>
                </a:outerShdw>
              </a:effectLst>
              <a:latin typeface="JUICE Bold" pitchFamily="2" charset="0"/>
            </a:endParaRPr>
          </a:p>
        </p:txBody>
      </p:sp>
      <p:pic>
        <p:nvPicPr>
          <p:cNvPr id="15362" name="Imag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445224"/>
            <a:ext cx="1656184" cy="781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Imag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5589240"/>
            <a:ext cx="1656184" cy="602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4" name="Imag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5445224"/>
            <a:ext cx="1555998" cy="890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5" name="Imag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340768"/>
            <a:ext cx="2629762" cy="2241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9108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Imag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6311380"/>
            <a:ext cx="1907704" cy="546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AE0202" mc:Ignorable="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 smtClean="0"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JUICE Bold" pitchFamily="2" charset="0"/>
                <a:ea typeface="Verdana" pitchFamily="34" charset="0"/>
                <a:cs typeface="Verdana" pitchFamily="34" charset="0"/>
              </a:rPr>
              <a:t>REDACTION DU SUJET</a:t>
            </a:r>
            <a:endParaRPr lang="fr-FR" sz="4000" dirty="0"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000000" mc:Ignorable="">
                    <a:alpha val="43137"/>
                  </a:srgbClr>
                </a:outerShdw>
              </a:effectLst>
              <a:latin typeface="JUICE Bold" pitchFamily="2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611188" y="1988839"/>
            <a:ext cx="5616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Blip>
                <a:blip r:embed="rId4"/>
              </a:buBlip>
            </a:pPr>
            <a:r>
              <a:rPr lang="fr-F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Pourquoi un sujet personnel ?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603201" y="2450504"/>
            <a:ext cx="53285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Blip>
                <a:blip r:embed="rId4"/>
              </a:buBlip>
            </a:pPr>
            <a:endParaRPr lang="fr-FR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Blip>
                <a:blip r:embed="rId4"/>
              </a:buBlip>
            </a:pPr>
            <a:r>
              <a:rPr lang="fr-F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Avantages et inconvénients</a:t>
            </a:r>
          </a:p>
          <a:p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611188" y="3645024"/>
            <a:ext cx="5904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Blip>
                <a:blip r:embed="rId4"/>
              </a:buBlip>
            </a:pPr>
            <a:r>
              <a:rPr lang="fr-F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Présentation des règles du jeu</a:t>
            </a:r>
          </a:p>
          <a:p>
            <a:pPr marL="342900" indent="-342900">
              <a:buBlip>
                <a:blip r:embed="rId4"/>
              </a:buBlip>
            </a:pPr>
            <a:endParaRPr lang="fr-FR" sz="2400" dirty="0"/>
          </a:p>
        </p:txBody>
      </p:sp>
      <p:sp>
        <p:nvSpPr>
          <p:cNvPr id="7" name="ZoneTexte 6"/>
          <p:cNvSpPr txBox="1"/>
          <p:nvPr/>
        </p:nvSpPr>
        <p:spPr>
          <a:xfrm>
            <a:off x="0" y="6488246"/>
            <a:ext cx="956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8626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99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11111E-6 L -0.81111 -0.0020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556" y="-11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44444E-6 L -0.79444 -0.0011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722" y="-6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7 L 0.14184 -0.3231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83" y="-1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/>
      <p:bldP spid="4" grpId="1"/>
      <p:bldP spid="5" grpId="0"/>
      <p:bldP spid="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Imag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6311380"/>
            <a:ext cx="1907704" cy="546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AE0202" mc:Ignorable="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 smtClean="0"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JUICE Bold" pitchFamily="2" charset="0"/>
                <a:ea typeface="Verdana" pitchFamily="34" charset="0"/>
                <a:cs typeface="Verdana" pitchFamily="34" charset="0"/>
              </a:rPr>
              <a:t>REDACTION DU SUJET</a:t>
            </a:r>
            <a:endParaRPr lang="fr-FR" sz="4000" dirty="0"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000000" mc:Ignorable="">
                    <a:alpha val="43137"/>
                  </a:srgbClr>
                </a:outerShdw>
              </a:effectLst>
              <a:latin typeface="JUICE Bold" pitchFamily="2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907704" y="1412776"/>
            <a:ext cx="5904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Blip>
                <a:blip r:embed="rId5"/>
              </a:buBlip>
            </a:pPr>
            <a:r>
              <a:rPr lang="fr-F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Présentation des règles du jeu</a:t>
            </a:r>
          </a:p>
          <a:p>
            <a:pPr marL="342900" indent="-342900">
              <a:buBlip>
                <a:blip r:embed="rId5"/>
              </a:buBlip>
            </a:pPr>
            <a:endParaRPr lang="fr-FR" sz="2400" dirty="0"/>
          </a:p>
        </p:txBody>
      </p:sp>
      <p:sp>
        <p:nvSpPr>
          <p:cNvPr id="6" name="ZoneTexte 5"/>
          <p:cNvSpPr txBox="1"/>
          <p:nvPr/>
        </p:nvSpPr>
        <p:spPr>
          <a:xfrm>
            <a:off x="971600" y="2348880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Virus</a:t>
            </a:r>
            <a:endParaRPr lang="fr-FR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5292080" y="2348880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Globule Blanc</a:t>
            </a:r>
            <a:endParaRPr lang="fr-FR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2290" name="Image 2" descr="D:\sauvegarde\desktop\Projet SDL\pic\pions\gb3_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2302545"/>
            <a:ext cx="508000" cy="5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pic>
        <p:nvPicPr>
          <p:cNvPr id="12291" name="Image 3" descr="D:\sauvegarde\desktop\Projet SDL\pic\pions\virus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88" y="2408200"/>
            <a:ext cx="343024" cy="343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graphicFrame>
        <p:nvGraphicFramePr>
          <p:cNvPr id="7" name="Obje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8272074"/>
              </p:ext>
            </p:extLst>
          </p:nvPr>
        </p:nvGraphicFramePr>
        <p:xfrm>
          <a:off x="2411760" y="4149080"/>
          <a:ext cx="432048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4" name="Image bitmap" r:id="rId8" imgW="190440" imgH="190440" progId="Paint.Picture">
                  <p:embed/>
                </p:oleObj>
              </mc:Choice>
              <mc:Fallback>
                <p:oleObj name="Image bitmap" r:id="rId8" imgW="190440" imgH="1904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11760" y="4149080"/>
                        <a:ext cx="432048" cy="432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757969"/>
              </p:ext>
            </p:extLst>
          </p:nvPr>
        </p:nvGraphicFramePr>
        <p:xfrm>
          <a:off x="6300192" y="4149080"/>
          <a:ext cx="416049" cy="416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5" name="Image bitmap" r:id="rId10" imgW="190440" imgH="190440" progId="Paint.Picture">
                  <p:embed/>
                </p:oleObj>
              </mc:Choice>
              <mc:Fallback>
                <p:oleObj name="Image bitmap" r:id="rId10" imgW="190440" imgH="1904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300192" y="4149080"/>
                        <a:ext cx="416049" cy="4160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Image 3" descr="D:\sauvegarde\desktop\Projet SDL\pic\pions\virus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149080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sp>
        <p:nvSpPr>
          <p:cNvPr id="16" name="Rectangle à coins arrondis 15"/>
          <p:cNvSpPr/>
          <p:nvPr/>
        </p:nvSpPr>
        <p:spPr>
          <a:xfrm>
            <a:off x="4361867" y="3140968"/>
            <a:ext cx="2160240" cy="745232"/>
          </a:xfrm>
          <a:prstGeom prst="wedgeRoundRectCallout">
            <a:avLst>
              <a:gd name="adj1" fmla="val -6282"/>
              <a:gd name="adj2" fmla="val 71846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800" dirty="0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  <a:latin typeface="Arial Black" pitchFamily="34" charset="0"/>
              </a:rPr>
              <a:t>STOP !</a:t>
            </a:r>
            <a:endParaRPr lang="fr-FR" sz="2800" dirty="0">
              <a:solidFill>
                <a:srgbClr xmlns:mc="http://schemas.openxmlformats.org/markup-compatibility/2006" xmlns:a14="http://schemas.microsoft.com/office/drawing/2010/main" val="FF0000" mc:Ignorable=""/>
              </a:solidFill>
              <a:latin typeface="Arial Black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0" y="6488246"/>
            <a:ext cx="956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702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07407E-6 L 0.06302 -4.07407E-6 " pathEditMode="relative" rAng="0" ptsTypes="AA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302 -4.07407E-6 C 0.06527 -0.01898 0.06857 -0.03703 0.07517 -0.03703 C 0.08246 -0.03703 0.08507 -0.01898 0.0875 -4.07407E-6 C 0.0908 0.02107 0.09323 0.0419 0.10139 0.0419 C 0.10885 0.0419 0.11128 0.02107 0.11441 -4.07407E-6 C 0.11597 -0.01898 0.11944 -0.03703 0.12673 -0.03703 C 0.13333 -0.03703 0.13663 -0.01898 0.13906 -4.07407E-6 C 0.14149 0.02107 0.14479 0.0419 0.15208 0.0419 C 0.15955 0.0419 0.16527 -4.07407E-6 0.16527 0.00024 C 0.1677 -0.01898 0.17031 -0.03703 0.17743 -0.03703 C 0.18489 -0.03703 0.1875 -0.01898 0.18993 -4.07407E-6 C 0.19323 0.02107 0.19548 0.0419 0.20382 0.0419 C 0.21128 0.0419 0.21354 0.02107 0.21614 -4.07407E-6 C 0.21927 -0.01898 0.2217 -0.03703 0.22916 -0.03703 C 0.23559 -0.03703 0.23906 -0.01898 0.24149 -4.07407E-6 C 0.24409 0.02107 0.24722 0.0419 0.25468 0.0419 C 0.26215 0.0419 0.26441 0.02107 0.26788 -4.07407E-6 " pathEditMode="relative" rAng="0" ptsTypes="fffffffffffffffff">
                                      <p:cBhvr>
                                        <p:cTn id="4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43" y="231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35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1.94444E-6 4.81481E-6 L -0.27188 0.26388 " pathEditMode="relative" rAng="0" ptsTypes="AA">
                                      <p:cBhvr>
                                        <p:cTn id="45" dur="25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94" y="13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Imag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6311380"/>
            <a:ext cx="1907704" cy="546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AE0202" mc:Ignorable="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 smtClean="0"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JUICE Bold" pitchFamily="2" charset="0"/>
                <a:ea typeface="Verdana" pitchFamily="34" charset="0"/>
                <a:cs typeface="Verdana" pitchFamily="34" charset="0"/>
              </a:rPr>
              <a:t>REDACTION DU SUJET</a:t>
            </a:r>
            <a:endParaRPr lang="fr-FR" sz="4000" dirty="0"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000000" mc:Ignorable="">
                    <a:alpha val="43137"/>
                  </a:srgbClr>
                </a:outerShdw>
              </a:effectLst>
              <a:latin typeface="JUICE Bold" pitchFamily="2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907704" y="1412776"/>
            <a:ext cx="5904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Blip>
                <a:blip r:embed="rId4"/>
              </a:buBlip>
            </a:pPr>
            <a:r>
              <a:rPr lang="fr-F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Présentation des règles du jeu</a:t>
            </a:r>
          </a:p>
          <a:p>
            <a:pPr marL="342900" indent="-342900">
              <a:buBlip>
                <a:blip r:embed="rId4"/>
              </a:buBlip>
            </a:pPr>
            <a:endParaRPr lang="fr-FR" sz="2400" dirty="0"/>
          </a:p>
        </p:txBody>
      </p:sp>
      <p:pic>
        <p:nvPicPr>
          <p:cNvPr id="12290" name="Image 2" descr="D:\sauvegarde\desktop\Projet SDL\pic\pions\gb3_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616" y="3081648"/>
            <a:ext cx="508000" cy="5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pic>
        <p:nvPicPr>
          <p:cNvPr id="13317" name="Image 5" descr="D:\sauvegarde\desktop\Projet SDL\pic\pions\gb3_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616" y="4521808"/>
            <a:ext cx="508000" cy="5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pic>
        <p:nvPicPr>
          <p:cNvPr id="16" name="Image 2" descr="D:\sauvegarde\desktop\Projet SDL\pic\pions\gb3_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616" y="3801728"/>
            <a:ext cx="508000" cy="5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pic>
        <p:nvPicPr>
          <p:cNvPr id="17" name="Image 2" descr="D:\sauvegarde\desktop\Projet SDL\pic\pions\gb3_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616" y="4521808"/>
            <a:ext cx="508000" cy="5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pic>
        <p:nvPicPr>
          <p:cNvPr id="13318" name="Image 6" descr="D:\sauvegarde\desktop\Projet SDL\pic\pions\gb2_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616" y="3945744"/>
            <a:ext cx="508000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pic>
        <p:nvPicPr>
          <p:cNvPr id="13319" name="Image 7" descr="D:\sauvegarde\desktop\Projet SDL\pic\pions\gb3_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616" y="3081648"/>
            <a:ext cx="508000" cy="5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pic>
        <p:nvPicPr>
          <p:cNvPr id="12291" name="Image 3" descr="D:\sauvegarde\desktop\Projet SDL\pic\pions\virus1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140968"/>
            <a:ext cx="343024" cy="343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pic>
        <p:nvPicPr>
          <p:cNvPr id="13314" name="Image 2" descr="D:\sauvegarde\desktop\Projet SDL\pic\pions\virus2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296" y="4593816"/>
            <a:ext cx="373534" cy="373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pic>
        <p:nvPicPr>
          <p:cNvPr id="13315" name="Image 3" descr="D:\sauvegarde\desktop\Projet SDL\pic\pions\virus3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296" y="3873736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sp>
        <p:nvSpPr>
          <p:cNvPr id="14" name="ZoneTexte 13"/>
          <p:cNvSpPr txBox="1"/>
          <p:nvPr/>
        </p:nvSpPr>
        <p:spPr>
          <a:xfrm>
            <a:off x="0" y="6488246"/>
            <a:ext cx="956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808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2.59259E-6 L 0.31493 -0.00209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47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7.40741E-7 L 0.31892 -0.00532 " pathEditMode="relative" rAng="0" ptsTypes="AA">
                                      <p:cBhvr>
                                        <p:cTn id="37" dur="75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37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250"/>
                            </p:stCondLst>
                            <p:childTnLst>
                              <p:par>
                                <p:cTn id="39" presetID="3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250"/>
                            </p:stCondLst>
                            <p:childTnLst>
                              <p:par>
                                <p:cTn id="4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3.7037E-6 L 0.31823 -0.00602 " pathEditMode="relative" rAng="0" ptsTypes="AA">
                                      <p:cBhvr>
                                        <p:cTn id="58" dur="75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03" y="-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250"/>
                            </p:stCondLst>
                            <p:childTnLst>
                              <p:par>
                                <p:cTn id="60" presetID="3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4" dur="10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250"/>
                            </p:stCondLst>
                            <p:childTnLst>
                              <p:par>
                                <p:cTn id="6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250"/>
                            </p:stCondLst>
                            <p:childTnLst>
                              <p:par>
                                <p:cTn id="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Imag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6311380"/>
            <a:ext cx="1907704" cy="546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AE0202" mc:Ignorable="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 smtClean="0"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JUICE Bold" pitchFamily="2" charset="0"/>
                <a:ea typeface="Verdana" pitchFamily="34" charset="0"/>
                <a:cs typeface="Verdana" pitchFamily="34" charset="0"/>
              </a:rPr>
              <a:t>REDACTION DU SUJET</a:t>
            </a:r>
            <a:endParaRPr lang="fr-FR" sz="4000" dirty="0"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000000" mc:Ignorable="">
                    <a:alpha val="43137"/>
                  </a:srgbClr>
                </a:outerShdw>
              </a:effectLst>
              <a:latin typeface="JUICE Bold" pitchFamily="2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907704" y="1412776"/>
            <a:ext cx="5904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Blip>
                <a:blip r:embed="rId5"/>
              </a:buBlip>
            </a:pPr>
            <a:r>
              <a:rPr lang="fr-F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Présentation des règles du jeu</a:t>
            </a:r>
          </a:p>
          <a:p>
            <a:pPr marL="342900" indent="-342900">
              <a:buBlip>
                <a:blip r:embed="rId5"/>
              </a:buBlip>
            </a:pPr>
            <a:endParaRPr lang="fr-FR" sz="2400" dirty="0"/>
          </a:p>
        </p:txBody>
      </p:sp>
      <p:pic>
        <p:nvPicPr>
          <p:cNvPr id="12291" name="Image 3" descr="D:\sauvegarde\desktop\Projet SDL\pic\pions\virus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636912"/>
            <a:ext cx="343024" cy="343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graphicFrame>
        <p:nvGraphicFramePr>
          <p:cNvPr id="2" name="Obje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6787376"/>
              </p:ext>
            </p:extLst>
          </p:nvPr>
        </p:nvGraphicFramePr>
        <p:xfrm>
          <a:off x="2771800" y="4077072"/>
          <a:ext cx="432048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6" name="Image bitmap" r:id="rId7" imgW="190440" imgH="190440" progId="Paint.Picture">
                  <p:embed/>
                </p:oleObj>
              </mc:Choice>
              <mc:Fallback>
                <p:oleObj name="Image bitmap" r:id="rId7" imgW="190440" imgH="1904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71800" y="4077072"/>
                        <a:ext cx="432048" cy="432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338" name="Image 2" descr="D:\sauvegarde\desktop\Projet SDL\pic\pions\gr1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149080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pic>
        <p:nvPicPr>
          <p:cNvPr id="12290" name="Image 2" descr="D:\sauvegarde\desktop\Projet SDL\pic\pions\gb3_3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616" y="2577592"/>
            <a:ext cx="508000" cy="5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pic>
        <p:nvPicPr>
          <p:cNvPr id="14339" name="Image 3" descr="D:\sauvegarde\desktop\Projet SDL\pic\pions\gb1_3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032" y="5517232"/>
            <a:ext cx="254000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pic>
        <p:nvPicPr>
          <p:cNvPr id="14340" name="Image 4" descr="D:\sauvegarde\desktop\Projet SDL\pic\pions\gb1_3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082" y="5733256"/>
            <a:ext cx="254000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sp>
        <p:nvSpPr>
          <p:cNvPr id="12" name="ZoneTexte 11"/>
          <p:cNvSpPr txBox="1"/>
          <p:nvPr/>
        </p:nvSpPr>
        <p:spPr>
          <a:xfrm>
            <a:off x="0" y="6488246"/>
            <a:ext cx="956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9865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59259E-6 L -0.32222 0.0032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11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4 -0.008 0.018 -0.016 0.023 -0.016 c 0.031 0 0.063 0.125 0.063 0.25 c 0 -0.063 0.016 -0.125 0.031 -0.125 c 0.016 0 0.031 0.063 0.031 0.125 c 0 -0.031 0.008 -0.063 0.016 -0.063 c 0.008 0 0.016 0.031 0.016 0.063 c 0 -0.016 0.004 -0.031 0.008 -0.031 c 0.004 0 0.008 0.016 0.008 0.031 c 0 -0.008 0.002 -0.016 0.004 -0.016 c 0.001 0 0.004 0.008 0.004 0.016 c 0 -0.004 0.001 -0.008 0.002 -0.008 c 0 0.001 0.002 0.004 0.002 0.008 c 0 -0.002 0 -0.004 0.001 -0.004 c 0 0.001 0.001 0.002 0.001 0.004 c 0 -0.001 0 -0.002 0 -0.003 c 0.001 0 0.001 0.001 0.001 0.002 c 0.001 0 0.001 -0.001 0.001 -0.002 c 0.001 0 0.001 0.001 0.001 0.002 E" pathEditMode="relative" ptsTypes="">
                                      <p:cBhvr>
                                        <p:cTn id="32" dur="20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32222 0.00324 L -0.10955 0.43357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25" y="21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Imag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6311380"/>
            <a:ext cx="1907704" cy="546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AE0202" mc:Ignorable="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400" dirty="0">
              <a:latin typeface="JUICE Bold" pitchFamily="2" charset="0"/>
            </a:endParaRPr>
          </a:p>
        </p:txBody>
      </p:sp>
      <p:sp>
        <p:nvSpPr>
          <p:cNvPr id="65" name="Rectangle à coins arrondis 64"/>
          <p:cNvSpPr/>
          <p:nvPr/>
        </p:nvSpPr>
        <p:spPr>
          <a:xfrm>
            <a:off x="1135831" y="3921136"/>
            <a:ext cx="2286016" cy="64294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5" name="Connecteur droit 84"/>
          <p:cNvCxnSpPr/>
          <p:nvPr/>
        </p:nvCxnSpPr>
        <p:spPr>
          <a:xfrm>
            <a:off x="1064393" y="2767025"/>
            <a:ext cx="0" cy="65404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/>
          <p:nvPr/>
        </p:nvCxnSpPr>
        <p:spPr>
          <a:xfrm>
            <a:off x="1850211" y="2767025"/>
            <a:ext cx="0" cy="65404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 rot="5400000">
            <a:off x="3100376" y="3099599"/>
            <a:ext cx="642945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Flèche droite 92"/>
          <p:cNvSpPr/>
          <p:nvPr/>
        </p:nvSpPr>
        <p:spPr>
          <a:xfrm>
            <a:off x="350013" y="2206624"/>
            <a:ext cx="8572560" cy="785818"/>
          </a:xfrm>
          <a:prstGeom prst="rightArrow">
            <a:avLst>
              <a:gd name="adj1" fmla="val 76501"/>
              <a:gd name="adj2" fmla="val 49470"/>
            </a:avLst>
          </a:prstGeom>
          <a:solidFill>
            <a:schemeClr val="accent6">
              <a:lumMod val="75000"/>
              <a:alpha val="6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fr-FR" sz="1100" dirty="0">
              <a:solidFill>
                <a:srgbClr xmlns:mc="http://schemas.openxmlformats.org/markup-compatibility/2006" xmlns:a14="http://schemas.microsoft.com/office/drawing/2010/main" val="FF0000" mc:Ignorable=""/>
              </a:solidFill>
              <a:latin typeface="Comic Sans MS" pitchFamily="66" charset="0"/>
            </a:endParaRPr>
          </a:p>
        </p:txBody>
      </p:sp>
      <p:graphicFrame>
        <p:nvGraphicFramePr>
          <p:cNvPr id="94" name="Tableau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300103"/>
              </p:ext>
            </p:extLst>
          </p:nvPr>
        </p:nvGraphicFramePr>
        <p:xfrm>
          <a:off x="421451" y="3459170"/>
          <a:ext cx="84296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/>
                <a:gridCol w="785818"/>
                <a:gridCol w="1571636"/>
                <a:gridCol w="428628"/>
                <a:gridCol w="1000132"/>
                <a:gridCol w="874402"/>
                <a:gridCol w="899166"/>
                <a:gridCol w="1387541"/>
                <a:gridCol w="83941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050" b="1" dirty="0" smtClean="0">
                          <a:solidFill>
                            <a:schemeClr val="tx1"/>
                          </a:solidFill>
                        </a:rPr>
                        <a:t>Nicolas</a:t>
                      </a:r>
                      <a:endParaRPr lang="fr-FR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5" name="Tableau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774509"/>
              </p:ext>
            </p:extLst>
          </p:nvPr>
        </p:nvGraphicFramePr>
        <p:xfrm>
          <a:off x="492889" y="2278062"/>
          <a:ext cx="8001060" cy="442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190"/>
                <a:gridCol w="785818"/>
                <a:gridCol w="1500198"/>
                <a:gridCol w="571504"/>
                <a:gridCol w="992492"/>
                <a:gridCol w="728860"/>
                <a:gridCol w="1042593"/>
                <a:gridCol w="1308021"/>
                <a:gridCol w="714384"/>
              </a:tblGrid>
              <a:tr h="442906">
                <a:tc>
                  <a:txBody>
                    <a:bodyPr/>
                    <a:lstStyle/>
                    <a:p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16/02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30/02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18/04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6" name="Tableau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188328"/>
              </p:ext>
            </p:extLst>
          </p:nvPr>
        </p:nvGraphicFramePr>
        <p:xfrm>
          <a:off x="421451" y="4653136"/>
          <a:ext cx="8429684" cy="428628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642942"/>
                <a:gridCol w="785818"/>
                <a:gridCol w="1571636"/>
                <a:gridCol w="428628"/>
                <a:gridCol w="1000132"/>
                <a:gridCol w="874402"/>
                <a:gridCol w="899166"/>
                <a:gridCol w="1387541"/>
                <a:gridCol w="839419"/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fr-FR" sz="1050" b="1" dirty="0" smtClean="0">
                          <a:solidFill>
                            <a:schemeClr val="tx1"/>
                          </a:solidFill>
                        </a:rPr>
                        <a:t>Simon</a:t>
                      </a:r>
                      <a:endParaRPr lang="fr-FR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7" name="Tableau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736489"/>
              </p:ext>
            </p:extLst>
          </p:nvPr>
        </p:nvGraphicFramePr>
        <p:xfrm>
          <a:off x="421451" y="3844222"/>
          <a:ext cx="8429684" cy="796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/>
                <a:gridCol w="785818"/>
                <a:gridCol w="1571636"/>
                <a:gridCol w="428628"/>
                <a:gridCol w="1000132"/>
                <a:gridCol w="874402"/>
                <a:gridCol w="899166"/>
                <a:gridCol w="1387541"/>
                <a:gridCol w="839419"/>
              </a:tblGrid>
              <a:tr h="796770">
                <a:tc>
                  <a:txBody>
                    <a:bodyPr/>
                    <a:lstStyle/>
                    <a:p>
                      <a:pPr algn="ctr"/>
                      <a:endParaRPr lang="fr-FR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chemeClr val="tx1"/>
                          </a:solidFill>
                        </a:rPr>
                        <a:t>Sujet</a:t>
                      </a:r>
                      <a:endParaRPr lang="fr-FR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chemeClr val="tx1"/>
                          </a:solidFill>
                        </a:rPr>
                        <a:t>Analyse</a:t>
                      </a:r>
                      <a:r>
                        <a:rPr lang="fr-FR" sz="16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fr-FR" sz="1600" b="1" baseline="0" dirty="0" smtClean="0">
                          <a:solidFill>
                            <a:schemeClr val="tx1"/>
                          </a:solidFill>
                        </a:rPr>
                        <a:t>Conception</a:t>
                      </a:r>
                      <a:endParaRPr lang="fr-FR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fr-FR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" name="ZoneTexte 12"/>
          <p:cNvSpPr txBox="1"/>
          <p:nvPr/>
        </p:nvSpPr>
        <p:spPr>
          <a:xfrm>
            <a:off x="877732" y="254769"/>
            <a:ext cx="73885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JUICE Bold" pitchFamily="2" charset="0"/>
              </a:rPr>
              <a:t>ANALYSE &amp; CONCEPTION</a:t>
            </a:r>
            <a:endParaRPr lang="fr-FR" sz="4800" dirty="0">
              <a:solidFill>
                <a:schemeClr val="bg1"/>
              </a:solidFill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000000" mc:Ignorable="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0" y="6488246"/>
            <a:ext cx="956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756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Imag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6311380"/>
            <a:ext cx="1907704" cy="546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AE0202" mc:Ignorable="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 smtClean="0"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JUICE Bold" pitchFamily="2" charset="0"/>
              </a:rPr>
              <a:t>ANALYSE &amp; CONCEPTION</a:t>
            </a:r>
            <a:endParaRPr lang="fr-FR" sz="4400" dirty="0"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000000" mc:Ignorable="">
                    <a:alpha val="43137"/>
                  </a:srgbClr>
                </a:outerShdw>
              </a:effectLst>
              <a:latin typeface="JUICE Bold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4718" y="2680164"/>
            <a:ext cx="2088232" cy="504056"/>
          </a:xfrm>
          <a:prstGeom prst="rect">
            <a:avLst/>
          </a:prstGeom>
          <a:gradFill>
            <a:gsLst>
              <a:gs pos="0">
                <a:schemeClr val="tx2">
                  <a:lumMod val="75000"/>
                </a:schemeClr>
              </a:gs>
              <a:gs pos="82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</a:rPr>
              <a:t>EDITEUR</a:t>
            </a:r>
            <a:endParaRPr lang="fr-FR" dirty="0"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000000" mc:Ignorable="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67406" y="2680164"/>
            <a:ext cx="2088232" cy="504056"/>
          </a:xfrm>
          <a:prstGeom prst="rect">
            <a:avLst/>
          </a:prstGeom>
          <a:gradFill>
            <a:gsLst>
              <a:gs pos="0">
                <a:schemeClr val="tx2">
                  <a:lumMod val="75000"/>
                </a:schemeClr>
              </a:gs>
              <a:gs pos="82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</a:rPr>
              <a:t>QUITTER</a:t>
            </a:r>
            <a:endParaRPr lang="fr-FR" dirty="0"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000000" mc:Ignorable="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68790" y="2689156"/>
            <a:ext cx="2088232" cy="504056"/>
          </a:xfrm>
          <a:prstGeom prst="rect">
            <a:avLst/>
          </a:prstGeom>
          <a:gradFill>
            <a:gsLst>
              <a:gs pos="0">
                <a:schemeClr val="tx2">
                  <a:lumMod val="75000"/>
                </a:schemeClr>
              </a:gs>
              <a:gs pos="82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</a:rPr>
              <a:t>JEU</a:t>
            </a:r>
            <a:endParaRPr lang="fr-FR" dirty="0"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000000" mc:Ignorable="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Hexagone 8"/>
          <p:cNvSpPr/>
          <p:nvPr/>
        </p:nvSpPr>
        <p:spPr>
          <a:xfrm>
            <a:off x="3892826" y="3400244"/>
            <a:ext cx="1440160" cy="432048"/>
          </a:xfrm>
          <a:prstGeom prst="hexagon">
            <a:avLst>
              <a:gd name="adj" fmla="val 59392"/>
              <a:gd name="vf" fmla="val 115470"/>
            </a:avLst>
          </a:prstGeom>
          <a:gradFill>
            <a:gsLst>
              <a:gs pos="0">
                <a:schemeClr val="tx2">
                  <a:lumMod val="75000"/>
                </a:schemeClr>
              </a:gs>
              <a:gs pos="82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smtClean="0"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</a:rPr>
              <a:t>IA ?</a:t>
            </a:r>
            <a:endParaRPr lang="fr-FR" dirty="0"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000000" mc:Ignorable="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11071" y="3957734"/>
            <a:ext cx="2448272" cy="360040"/>
          </a:xfrm>
          <a:prstGeom prst="rect">
            <a:avLst/>
          </a:prstGeom>
          <a:gradFill>
            <a:gsLst>
              <a:gs pos="0">
                <a:schemeClr val="tx2">
                  <a:lumMod val="75000"/>
                </a:schemeClr>
              </a:gs>
              <a:gs pos="82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</a:rPr>
              <a:t>Générer plateau de jeu</a:t>
            </a:r>
            <a:endParaRPr lang="fr-FR" dirty="0"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000000" mc:Ignorable="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17299" y="4455708"/>
            <a:ext cx="2880320" cy="360040"/>
          </a:xfrm>
          <a:prstGeom prst="rect">
            <a:avLst/>
          </a:prstGeom>
          <a:gradFill>
            <a:gsLst>
              <a:gs pos="0">
                <a:schemeClr val="tx2">
                  <a:lumMod val="75000"/>
                </a:schemeClr>
              </a:gs>
              <a:gs pos="82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</a:rPr>
              <a:t>Afficher joueurs et plateau</a:t>
            </a:r>
            <a:endParaRPr lang="fr-FR" dirty="0"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000000" mc:Ignorable="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61616" y="4962857"/>
            <a:ext cx="2448272" cy="360040"/>
          </a:xfrm>
          <a:prstGeom prst="rect">
            <a:avLst/>
          </a:prstGeom>
          <a:gradFill>
            <a:gsLst>
              <a:gs pos="0">
                <a:schemeClr val="tx2">
                  <a:lumMod val="75000"/>
                </a:schemeClr>
              </a:gs>
              <a:gs pos="82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</a:rPr>
              <a:t>Faire jouer le joueur / IA</a:t>
            </a:r>
            <a:endParaRPr lang="fr-FR" dirty="0"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000000" mc:Ignorable="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375018" y="5505906"/>
            <a:ext cx="2448272" cy="504056"/>
          </a:xfrm>
          <a:prstGeom prst="rect">
            <a:avLst/>
          </a:prstGeom>
          <a:gradFill>
            <a:gsLst>
              <a:gs pos="0">
                <a:schemeClr val="tx2">
                  <a:lumMod val="75000"/>
                </a:schemeClr>
              </a:gs>
              <a:gs pos="82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</a:rPr>
              <a:t>Faire entrer les pions</a:t>
            </a:r>
          </a:p>
          <a:p>
            <a:pPr algn="ctr"/>
            <a:r>
              <a:rPr lang="fr-FR" dirty="0" smtClean="0"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</a:rPr>
              <a:t>&amp; changer de joueur</a:t>
            </a:r>
            <a:endParaRPr lang="fr-FR" dirty="0"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000000" mc:Ignorable="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Hexagone 14"/>
          <p:cNvSpPr/>
          <p:nvPr/>
        </p:nvSpPr>
        <p:spPr>
          <a:xfrm>
            <a:off x="3568790" y="6153978"/>
            <a:ext cx="2074480" cy="432048"/>
          </a:xfrm>
          <a:prstGeom prst="hexagon">
            <a:avLst>
              <a:gd name="adj" fmla="val 59392"/>
              <a:gd name="vf" fmla="val 115470"/>
            </a:avLst>
          </a:prstGeom>
          <a:gradFill>
            <a:gsLst>
              <a:gs pos="0">
                <a:schemeClr val="tx2">
                  <a:lumMod val="75000"/>
                </a:schemeClr>
              </a:gs>
              <a:gs pos="82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smtClean="0"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</a:rPr>
              <a:t>Partie finie ?</a:t>
            </a:r>
            <a:endParaRPr lang="fr-FR" dirty="0"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000000" mc:Ignorable="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Flèche à angle droit 2"/>
          <p:cNvSpPr/>
          <p:nvPr/>
        </p:nvSpPr>
        <p:spPr>
          <a:xfrm rot="10800000">
            <a:off x="1273384" y="2344802"/>
            <a:ext cx="2295406" cy="344353"/>
          </a:xfrm>
          <a:prstGeom prst="bent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3555038" y="2032092"/>
            <a:ext cx="2088232" cy="504056"/>
          </a:xfrm>
          <a:prstGeom prst="rect">
            <a:avLst/>
          </a:prstGeom>
          <a:gradFill>
            <a:gsLst>
              <a:gs pos="0">
                <a:schemeClr val="tx2">
                  <a:lumMod val="75000"/>
                </a:schemeClr>
              </a:gs>
              <a:gs pos="82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</a:rPr>
              <a:t>MENU PRINCIPAL</a:t>
            </a:r>
            <a:endParaRPr lang="fr-FR" dirty="0"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000000" mc:Ignorable="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Virage 3"/>
          <p:cNvSpPr/>
          <p:nvPr/>
        </p:nvSpPr>
        <p:spPr>
          <a:xfrm rot="5400000">
            <a:off x="6677401" y="1324422"/>
            <a:ext cx="344354" cy="2385116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6" name="Flèche vers le bas 15"/>
          <p:cNvSpPr/>
          <p:nvPr/>
        </p:nvSpPr>
        <p:spPr>
          <a:xfrm>
            <a:off x="4441736" y="2536148"/>
            <a:ext cx="288032" cy="144016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 vers le bas 17"/>
          <p:cNvSpPr/>
          <p:nvPr/>
        </p:nvSpPr>
        <p:spPr>
          <a:xfrm>
            <a:off x="4441736" y="3193212"/>
            <a:ext cx="288032" cy="207032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lèche vers le bas 18"/>
          <p:cNvSpPr/>
          <p:nvPr/>
        </p:nvSpPr>
        <p:spPr>
          <a:xfrm>
            <a:off x="4434648" y="3847240"/>
            <a:ext cx="288032" cy="144016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èche vers le bas 19"/>
          <p:cNvSpPr/>
          <p:nvPr/>
        </p:nvSpPr>
        <p:spPr>
          <a:xfrm>
            <a:off x="4455138" y="4345214"/>
            <a:ext cx="288032" cy="144016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lèche vers le bas 20"/>
          <p:cNvSpPr/>
          <p:nvPr/>
        </p:nvSpPr>
        <p:spPr>
          <a:xfrm>
            <a:off x="4455138" y="4829083"/>
            <a:ext cx="288032" cy="144016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lèche vers le bas 21"/>
          <p:cNvSpPr/>
          <p:nvPr/>
        </p:nvSpPr>
        <p:spPr>
          <a:xfrm>
            <a:off x="4441736" y="5361890"/>
            <a:ext cx="288032" cy="144016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lèche vers le bas 22"/>
          <p:cNvSpPr/>
          <p:nvPr/>
        </p:nvSpPr>
        <p:spPr>
          <a:xfrm>
            <a:off x="4455138" y="6009962"/>
            <a:ext cx="288032" cy="144016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 courbée vers la droite 16"/>
          <p:cNvSpPr/>
          <p:nvPr/>
        </p:nvSpPr>
        <p:spPr>
          <a:xfrm rot="11680919">
            <a:off x="5853865" y="4463835"/>
            <a:ext cx="737783" cy="2146741"/>
          </a:xfrm>
          <a:prstGeom prst="curv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4" name="Flèche courbée vers la gauche 23"/>
          <p:cNvSpPr/>
          <p:nvPr/>
        </p:nvSpPr>
        <p:spPr>
          <a:xfrm rot="10800000">
            <a:off x="2627782" y="1876398"/>
            <a:ext cx="927253" cy="4621898"/>
          </a:xfrm>
          <a:prstGeom prst="curved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042870" y="6216113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OUI</a:t>
            </a:r>
            <a:endParaRPr lang="fr-FR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5808979" y="6216112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NON</a:t>
            </a:r>
            <a:endParaRPr lang="fr-FR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624962" y="1414733"/>
            <a:ext cx="763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fr-F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Algorithme informel général</a:t>
            </a:r>
            <a:endParaRPr lang="fr-FR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0" y="6488246"/>
            <a:ext cx="956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372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99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7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25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75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3" grpId="0" animBg="1"/>
      <p:bldP spid="5" grpId="0" animBg="1"/>
      <p:bldP spid="4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17" grpId="0" animBg="1"/>
      <p:bldP spid="24" grpId="0" animBg="1"/>
      <p:bldP spid="25" grpId="0"/>
      <p:bldP spid="27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1671</TotalTime>
  <Words>1090</Words>
  <Application>Microsoft Office PowerPoint</Application>
  <PresentationFormat>Affichage à l'écran (4:3)</PresentationFormat>
  <Paragraphs>602</Paragraphs>
  <Slides>36</Slides>
  <Notes>35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36</vt:i4>
      </vt:variant>
    </vt:vector>
  </HeadingPairs>
  <TitlesOfParts>
    <vt:vector size="38" baseType="lpstr">
      <vt:lpstr>Thème Office</vt:lpstr>
      <vt:lpstr>Image bitmap</vt:lpstr>
      <vt:lpstr>Immuno Wars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Immuno wars</dc:title>
  <dc:creator>Un utilisateur satisfait de Microsoft Office</dc:creator>
  <cp:lastModifiedBy>Un utilisateur satisfait de Microsoft Office</cp:lastModifiedBy>
  <cp:revision>129</cp:revision>
  <dcterms:created xsi:type="dcterms:W3CDTF">2010-06-08T11:20:37Z</dcterms:created>
  <dcterms:modified xsi:type="dcterms:W3CDTF">2010-06-11T10:25:51Z</dcterms:modified>
</cp:coreProperties>
</file>