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8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4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4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28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9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06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0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60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1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7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6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3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4BF0D3-B30A-493C-AAB5-B838559D3B7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2BAFC0-A158-44E3-8902-717D38717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8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Scanning Tunneling Microscopy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Camparmo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1072" y="665286"/>
            <a:ext cx="99268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Overview: History of Microscope</a:t>
            </a:r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728311" y="1373172"/>
            <a:ext cx="7433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Optical Microscope: </a:t>
            </a:r>
            <a:r>
              <a:rPr lang="en-US" sz="2400" dirty="0">
                <a:solidFill>
                  <a:prstClr val="black"/>
                </a:solidFill>
              </a:rPr>
              <a:t>Resolution limit </a:t>
            </a:r>
            <a:r>
              <a:rPr lang="en-US" sz="2400" dirty="0" smtClean="0">
                <a:solidFill>
                  <a:prstClr val="black"/>
                </a:solidFill>
              </a:rPr>
              <a:t>200nm</a:t>
            </a:r>
            <a:endParaRPr lang="en-US" sz="2400" dirty="0" smtClean="0">
              <a:ln w="3175" cmpd="sng">
                <a:noFill/>
              </a:ln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Invented </a:t>
            </a:r>
            <a:r>
              <a:rPr lang="en-US" sz="2400" dirty="0">
                <a:solidFill>
                  <a:prstClr val="black"/>
                </a:solidFill>
              </a:rPr>
              <a:t>in the 17th century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Uses </a:t>
            </a:r>
            <a:r>
              <a:rPr lang="en-US" sz="2400" dirty="0">
                <a:solidFill>
                  <a:prstClr val="black"/>
                </a:solidFill>
              </a:rPr>
              <a:t>visible light with lenses to magnify  small </a:t>
            </a:r>
            <a:r>
              <a:rPr lang="en-US" sz="2400" dirty="0" smtClean="0">
                <a:solidFill>
                  <a:prstClr val="black"/>
                </a:solidFill>
              </a:rPr>
              <a:t>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Scanning Electron Microscope</a:t>
            </a:r>
            <a:r>
              <a:rPr lang="en-US" sz="2400" b="1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prstClr val="black"/>
                </a:solidFill>
              </a:rPr>
              <a:t> Resolution limit </a:t>
            </a:r>
            <a:r>
              <a:rPr lang="en-US" sz="2400" dirty="0" smtClean="0">
                <a:solidFill>
                  <a:prstClr val="black"/>
                </a:solidFill>
              </a:rPr>
              <a:t>2nm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Developed 1937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Use a beam of accelerated electrons as a source of </a:t>
            </a:r>
            <a:r>
              <a:rPr lang="en-US" sz="2400" dirty="0" smtClean="0">
                <a:solidFill>
                  <a:prstClr val="black"/>
                </a:solidFill>
              </a:rPr>
              <a:t>illumination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Scanning Tunneling Micro scope: </a:t>
            </a:r>
            <a:r>
              <a:rPr lang="en-US" sz="2400" dirty="0" smtClean="0">
                <a:solidFill>
                  <a:prstClr val="black"/>
                </a:solidFill>
              </a:rPr>
              <a:t>resolution limit 0.2nm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First developed in 1981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Uses quantum tunneling to produce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90" y="1033481"/>
            <a:ext cx="2162106" cy="2162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90" y="3301465"/>
            <a:ext cx="1982806" cy="26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ibm.com/ibm/history/ibm100/images/icp/O615894E37594U80/us__en_us__ibm100__scanning_tunnel__microscope__400x2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862"/>
            <a:ext cx="6149348" cy="413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1072" y="665286"/>
            <a:ext cx="99268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What is Tunneling? </a:t>
            </a:r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728311" y="1373172"/>
            <a:ext cx="7433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>
              <a:solidFill>
                <a:prstClr val="black"/>
              </a:solidFill>
            </a:endParaRPr>
          </a:p>
        </p:txBody>
      </p:sp>
      <p:pic>
        <p:nvPicPr>
          <p:cNvPr id="2052" name="Picture 4" descr="We did a breakthrough &amp;#39;speed test&amp;#39; in quantum tunnelling, and here&amp;#39;s why  that&amp;#39;s exci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5"/>
          <a:stretch/>
        </p:blipFill>
        <p:spPr bwMode="auto">
          <a:xfrm>
            <a:off x="2543574" y="1834837"/>
            <a:ext cx="7181850" cy="368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1072" y="665286"/>
            <a:ext cx="99268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What is Tunneling? </a:t>
            </a:r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728311" y="1373172"/>
            <a:ext cx="7433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 descr="The Quantum Tunneling of Particles through Potential Barriers – University  Physics Volum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049" y="1834837"/>
            <a:ext cx="49149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1072" y="665286"/>
            <a:ext cx="99268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Scanning Tunneling Microscope</a:t>
            </a:r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728311" y="1373172"/>
            <a:ext cx="7433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>
              <a:solidFill>
                <a:prstClr val="black"/>
              </a:solidFill>
            </a:endParaRPr>
          </a:p>
        </p:txBody>
      </p:sp>
      <p:pic>
        <p:nvPicPr>
          <p:cNvPr id="4098" name="Picture 2" descr="https://upload.wikimedia.org/wikipedia/commons/thumb/0/0f/Scanning_Tunneling_Microscope_schematic.svg/1024px-Scanning_Tunneling_Microscope_schemati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11" y="1373172"/>
            <a:ext cx="58197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anning Tunneling Microscope: Individual Atom Manipulation – MRSEC  Education Group – UW–Mad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45" y="4169221"/>
            <a:ext cx="28575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93583" y="674757"/>
            <a:ext cx="46242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How Scanning Works 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736600" y="1382643"/>
            <a:ext cx="670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The tip of a STM is brought very close to the sample </a:t>
            </a:r>
          </a:p>
          <a:p>
            <a:r>
              <a:rPr lang="en-US" sz="2400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which has voltage is applied to it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This voltage allows electrons to tunnel from the sample material to the tip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The Space between the tip of the STM and the sample acts as a barrier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A piezoelectric device is used to move the tip and scan across the surface of the sample 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7176" name="Picture 8" descr="https://capricorn.bc.edu/wp/zeljkoviclab/wp-content/uploads/sites/14/2015/10/STM-ti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183" y="590996"/>
            <a:ext cx="1803314" cy="328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anning Tunneling Microscopy | Tre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52500"/>
            <a:ext cx="10007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1072" y="665286"/>
            <a:ext cx="99268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Images </a:t>
            </a:r>
            <a:r>
              <a:rPr lang="en-US" sz="40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P</a:t>
            </a:r>
            <a:r>
              <a:rPr lang="en-US" sz="4000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roduced Using STM</a:t>
            </a:r>
            <a:endParaRPr lang="en-CA" sz="4000" dirty="0"/>
          </a:p>
        </p:txBody>
      </p:sp>
      <p:sp>
        <p:nvSpPr>
          <p:cNvPr id="5" name="Rectangle 4"/>
          <p:cNvSpPr/>
          <p:nvPr/>
        </p:nvSpPr>
        <p:spPr>
          <a:xfrm>
            <a:off x="1875062" y="1553186"/>
            <a:ext cx="1996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Silicone Atoms</a:t>
            </a:r>
            <a:endParaRPr lang="en-CA" dirty="0"/>
          </a:p>
        </p:txBody>
      </p:sp>
      <p:pic>
        <p:nvPicPr>
          <p:cNvPr id="6148" name="Picture 4" descr="Scanning tunneling microscopy with atomic resolution: The famous (7x7)  reconstruction of the Si (111) su… | University of illinois at chicago,  Microscopy, Chemi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86" y="2194866"/>
            <a:ext cx="3804213" cy="38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pload.wikimedia.org/wikipedia/commons/thumb/e/ec/Atomic_resolution_Au100.JPG/220px-Atomic_resolution_Au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417" y="2194866"/>
            <a:ext cx="3859184" cy="380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01293" y="1553185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Clean Gold Surface</a:t>
            </a:r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2172</TotalTime>
  <Words>156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Scanning Tunneling Microscopy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Tunneling Microscopy</dc:title>
  <dc:creator>Administrator</dc:creator>
  <cp:lastModifiedBy>Administrator</cp:lastModifiedBy>
  <cp:revision>16</cp:revision>
  <dcterms:created xsi:type="dcterms:W3CDTF">2021-11-30T06:41:07Z</dcterms:created>
  <dcterms:modified xsi:type="dcterms:W3CDTF">2021-12-01T18:53:47Z</dcterms:modified>
</cp:coreProperties>
</file>