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07DE-420A-3172-4FE5-23F9657B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8C38D-7A18-9512-EF76-EE5EED146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F15F-62ED-4351-67E0-3DCBA69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3EDF-D59B-DC35-9B6C-73AE9AC7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AE58-045B-E708-30B7-7EB2D0F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E47-EA87-FF75-10EE-86D9162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A86CF-8377-6AE5-3454-E83DE638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0DC4-6160-F812-4A86-C6DF318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56EC-F11C-C489-093F-5601C68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8DE2-5A50-9CFA-411E-99C8E022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F0C93-235D-C4B7-FDAE-7E74D709B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1753C-DEC4-6B6A-7A09-4CA7ED4E5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5EB5-482D-EA3B-27EF-63E7551C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5F4-5C1E-0CD9-B25B-C513D50E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67A-2378-BE97-3751-1041B7C9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D34-B315-7731-F566-0CB8AA3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A3F8-F5E4-A8BE-22A4-A060DE96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D939-88FA-67B1-E47F-6EEBDA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3292-6470-3B0F-FE5E-C4C2307B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3351-CA23-7C84-82E0-8DD7D789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DB8B-F0BE-8CDD-8FFF-B0952097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020-A041-0F61-693E-97928B1D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757D-6195-D4BC-636F-F0E63894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F9AD-957C-4DAC-48CE-F5A0DB33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3A22-9770-6CCB-1E2E-10783E3E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93A-5346-5F99-FCAF-409BD32B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2671-53A9-FE67-3AB1-75CF1D7F2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3E5C7-296A-189A-1FDA-EEA1E03E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0479-0378-9499-ACE5-F5C159FA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973D-A92B-07C4-A89B-5863F55E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4F44-DD38-B619-2D19-AAA5D75A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156-93F2-AED6-8C77-E3545377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34E6-2954-AF7E-9766-32D063DB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65A1-40ED-4F7C-6982-7115910D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175BA-C123-8DB1-67E2-BB7344DF1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DD516-19F9-F4B2-5D04-A601A0CA1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CAA24-47CA-341D-616B-D17BDD33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20BE-B440-36C4-E1C2-917F7EE1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CC3E5-F06D-F9E5-38FC-9C054815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C2F5-3402-B7CC-E069-D4E85D20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6D31B-3C64-5302-10F9-D60325FE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21C0D-1A65-07A6-43DE-22F97D9A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A83BE-1E1A-D4C1-A766-6CC2AE30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40D56-1339-8E42-B55F-B0E8D2D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44029-4692-B161-7C63-400BC7C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EBBF-CDC4-1CD1-B4F2-7CC6E964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2199-6624-BA52-B5A0-EE5D5E41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F545-165F-FCD7-17FA-D37567E5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6B5D9-C842-5FC2-232B-E0CDE7A3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86637-E5EB-F06A-2AB3-714DFB95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04FA-449C-6118-86D7-04ACF24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8C4C-9A38-5C68-977A-6E3AB1B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1CFA-7299-F147-284B-C72976D6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C1F62-9EAF-DF91-5ACD-74DFFA058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7EDF-DADE-41AD-DF49-42F5E997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13B3-CCC9-15ED-D4CB-13B42E14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698BE-48D4-D476-35AB-4224ED7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E341-F6AC-160F-F7BC-E4DA004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860DB-50E0-571F-6557-A222E7AB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8E12-04B2-F1B7-3FD9-BAAF530F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1BC8-6C87-B482-E2E8-BA31278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B3AFB-DC82-44D0-8B52-09735DEFE1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3FE2-D658-81A6-0FA5-A15384CC8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306E-188F-C46D-5266-46A096CD1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790209/" TargetMode="External"/><Relationship Id="rId2" Type="http://schemas.openxmlformats.org/officeDocument/2006/relationships/hyperlink" Target="https://campbell-muscle-lab.github.io/FiberSi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A8787A-742C-E77B-2037-B502FB21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191326"/>
            <a:ext cx="11652504" cy="823658"/>
          </a:xfrm>
        </p:spPr>
        <p:txBody>
          <a:bodyPr/>
          <a:lstStyle/>
          <a:p>
            <a:pPr algn="l"/>
            <a:r>
              <a:rPr lang="en-US" dirty="0" err="1"/>
              <a:t>FiberSim</a:t>
            </a:r>
            <a:r>
              <a:rPr lang="en-US" dirty="0"/>
              <a:t> is a spatially explicit model that track position and status of each contractile molecule in the myofilaments lattice.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DB15D-C4F9-EFD8-0625-74FE89DE00D6}"/>
              </a:ext>
            </a:extLst>
          </p:cNvPr>
          <p:cNvSpPr txBox="1"/>
          <p:nvPr/>
        </p:nvSpPr>
        <p:spPr>
          <a:xfrm>
            <a:off x="457200" y="1234440"/>
            <a:ext cx="868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Home | </a:t>
            </a:r>
            <a:r>
              <a:rPr lang="en-US" dirty="0" err="1">
                <a:hlinkClick r:id="rId2"/>
              </a:rPr>
              <a:t>FiberSim</a:t>
            </a:r>
            <a:endParaRPr lang="en-US" dirty="0"/>
          </a:p>
          <a:p>
            <a:r>
              <a:rPr lang="en-US" dirty="0"/>
              <a:t>Paper: </a:t>
            </a:r>
            <a:r>
              <a:rPr lang="en-US" dirty="0" err="1">
                <a:hlinkClick r:id="rId3"/>
              </a:rPr>
              <a:t>FiberSim</a:t>
            </a:r>
            <a:r>
              <a:rPr lang="en-US" dirty="0">
                <a:hlinkClick r:id="rId3"/>
              </a:rPr>
              <a:t>: A flexible open-source model of myofilament-level contraction - PMC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0B234-BD83-229D-382F-1C59F719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92" y="2179164"/>
            <a:ext cx="7575080" cy="43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1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C1B65-D6FF-FFD9-A4F1-5A2152F8A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BAB2D76-2A08-4104-DDD4-AB4255DE1D26}"/>
              </a:ext>
            </a:extLst>
          </p:cNvPr>
          <p:cNvSpPr txBox="1">
            <a:spLocks/>
          </p:cNvSpPr>
          <p:nvPr/>
        </p:nvSpPr>
        <p:spPr>
          <a:xfrm>
            <a:off x="792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Results: Force-</a:t>
            </a:r>
            <a:r>
              <a:rPr lang="en-US" dirty="0" err="1"/>
              <a:t>pCa</a:t>
            </a:r>
            <a:r>
              <a:rPr lang="en-US" dirty="0"/>
              <a:t> curves </a:t>
            </a:r>
            <a:r>
              <a:rPr lang="en-US" sz="1400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A3FFE3-89D3-778A-3598-DAB9FCC8618A}"/>
              </a:ext>
            </a:extLst>
          </p:cNvPr>
          <p:cNvSpPr txBox="1"/>
          <p:nvPr/>
        </p:nvSpPr>
        <p:spPr>
          <a:xfrm>
            <a:off x="1529446" y="1154346"/>
            <a:ext cx="103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Uniform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AE697-EC2F-2568-2B7F-D8D99270EFED}"/>
              </a:ext>
            </a:extLst>
          </p:cNvPr>
          <p:cNvSpPr txBox="1"/>
          <p:nvPr/>
        </p:nvSpPr>
        <p:spPr>
          <a:xfrm>
            <a:off x="5700825" y="1139244"/>
            <a:ext cx="92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C_zone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A41170-909B-CA62-D43A-B274337E8A9C}"/>
              </a:ext>
            </a:extLst>
          </p:cNvPr>
          <p:cNvSpPr txBox="1"/>
          <p:nvPr/>
        </p:nvSpPr>
        <p:spPr>
          <a:xfrm>
            <a:off x="9773085" y="1154346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D_zone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3" name="Picture 5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B462E5B-0856-6565-09B9-C3B83FD5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55" y="1701026"/>
            <a:ext cx="4381500" cy="3515214"/>
          </a:xfrm>
          <a:prstGeom prst="rect">
            <a:avLst/>
          </a:prstGeom>
        </p:spPr>
      </p:pic>
      <p:pic>
        <p:nvPicPr>
          <p:cNvPr id="55" name="Picture 5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3588C58-9F50-3FE9-8815-AB4724F7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10" y="1771074"/>
            <a:ext cx="4298945" cy="3448982"/>
          </a:xfrm>
          <a:prstGeom prst="rect">
            <a:avLst/>
          </a:prstGeom>
        </p:spPr>
      </p:pic>
      <p:pic>
        <p:nvPicPr>
          <p:cNvPr id="57" name="Picture 56" descr="A diagram of a graph&#10;&#10;Description automatically generated">
            <a:extLst>
              <a:ext uri="{FF2B5EF4-FFF2-40B4-BE49-F238E27FC236}">
                <a16:creationId xmlns:a16="http://schemas.microsoft.com/office/drawing/2014/main" id="{D428D566-1A90-E27C-19FA-C2EFF354C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1701026"/>
            <a:ext cx="4381500" cy="35152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D984BD8-1301-42F1-9206-93687B8B6B39}"/>
              </a:ext>
            </a:extLst>
          </p:cNvPr>
          <p:cNvSpPr txBox="1"/>
          <p:nvPr/>
        </p:nvSpPr>
        <p:spPr>
          <a:xfrm>
            <a:off x="536289" y="5518988"/>
            <a:ext cx="493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Circles: normal duty ratio for both head</a:t>
            </a:r>
          </a:p>
          <a:p>
            <a:r>
              <a:rPr lang="en-US" dirty="0"/>
              <a:t>Triangles : </a:t>
            </a:r>
            <a:r>
              <a:rPr lang="en-US" dirty="0">
                <a:solidFill>
                  <a:schemeClr val="accent3"/>
                </a:solidFill>
              </a:rPr>
              <a:t>Isotype 1 high, isotype2 low duty ratio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C6516E-2B3F-6648-4ED7-99B0A498382D}"/>
              </a:ext>
            </a:extLst>
          </p:cNvPr>
          <p:cNvCxnSpPr/>
          <p:nvPr/>
        </p:nvCxnSpPr>
        <p:spPr>
          <a:xfrm>
            <a:off x="6624219" y="5657311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9E59E1-4390-1804-CDDC-3B0DB894BE13}"/>
              </a:ext>
            </a:extLst>
          </p:cNvPr>
          <p:cNvSpPr txBox="1"/>
          <p:nvPr/>
        </p:nvSpPr>
        <p:spPr>
          <a:xfrm>
            <a:off x="6624219" y="5488084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Second column: High duty ratio for Isotype 1, low duty ratio for Isotype 2. This is the way that I’m using to simulate faster phosphorylation of just 1 head of the dimer. </a:t>
            </a:r>
          </a:p>
        </p:txBody>
      </p:sp>
    </p:spTree>
    <p:extLst>
      <p:ext uri="{BB962C8B-B14F-4D97-AF65-F5344CB8AC3E}">
        <p14:creationId xmlns:p14="http://schemas.microsoft.com/office/powerpoint/2010/main" val="211821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0B46C-9C07-BC7B-D074-DAB033E9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9E408379-4097-D75B-F6EA-6805DA1685F4}"/>
              </a:ext>
            </a:extLst>
          </p:cNvPr>
          <p:cNvSpPr txBox="1">
            <a:spLocks/>
          </p:cNvSpPr>
          <p:nvPr/>
        </p:nvSpPr>
        <p:spPr>
          <a:xfrm>
            <a:off x="792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Results: Force-</a:t>
            </a:r>
            <a:r>
              <a:rPr lang="en-US" dirty="0" err="1"/>
              <a:t>pCa</a:t>
            </a:r>
            <a:r>
              <a:rPr lang="en-US" dirty="0"/>
              <a:t> curves </a:t>
            </a:r>
            <a:r>
              <a:rPr lang="en-US" sz="1400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EBE10-EC84-3E85-E3E2-053AE39DBA9D}"/>
              </a:ext>
            </a:extLst>
          </p:cNvPr>
          <p:cNvSpPr txBox="1"/>
          <p:nvPr/>
        </p:nvSpPr>
        <p:spPr>
          <a:xfrm>
            <a:off x="1529446" y="1154346"/>
            <a:ext cx="103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Uniform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77ED0D-A1E5-5298-A39A-A67EBE5F5FE7}"/>
              </a:ext>
            </a:extLst>
          </p:cNvPr>
          <p:cNvSpPr txBox="1"/>
          <p:nvPr/>
        </p:nvSpPr>
        <p:spPr>
          <a:xfrm>
            <a:off x="5700825" y="1131540"/>
            <a:ext cx="92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C_zone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C4F87-339F-6CCB-0BD5-42EFA922C29C}"/>
              </a:ext>
            </a:extLst>
          </p:cNvPr>
          <p:cNvSpPr txBox="1"/>
          <p:nvPr/>
        </p:nvSpPr>
        <p:spPr>
          <a:xfrm>
            <a:off x="9773085" y="1154346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D_zone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A41B7BC-0BD2-8058-E6DF-76B729F8F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7956" y="1701026"/>
            <a:ext cx="4381498" cy="351521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FA45934-9E71-7159-B2C1-8C901B191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50210" y="1771509"/>
            <a:ext cx="4298945" cy="34481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3CE46B1-2252-1692-B784-178ADDB44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299" y="1701026"/>
            <a:ext cx="4381498" cy="35152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27296D7-2C51-3242-2493-E4E20FA05EB3}"/>
              </a:ext>
            </a:extLst>
          </p:cNvPr>
          <p:cNvSpPr txBox="1"/>
          <p:nvPr/>
        </p:nvSpPr>
        <p:spPr>
          <a:xfrm>
            <a:off x="536289" y="5518988"/>
            <a:ext cx="493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Circles: normal duty ratio for both head</a:t>
            </a:r>
          </a:p>
          <a:p>
            <a:r>
              <a:rPr lang="en-US" dirty="0"/>
              <a:t>Triangles : </a:t>
            </a:r>
            <a:r>
              <a:rPr lang="en-US" dirty="0">
                <a:solidFill>
                  <a:schemeClr val="accent4"/>
                </a:solidFill>
              </a:rPr>
              <a:t>Isotype 1 high, isotype2 low duty ratio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39A15D-5036-9281-92DB-069A6E1B62C6}"/>
              </a:ext>
            </a:extLst>
          </p:cNvPr>
          <p:cNvCxnSpPr/>
          <p:nvPr/>
        </p:nvCxnSpPr>
        <p:spPr>
          <a:xfrm>
            <a:off x="6574126" y="5691716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7D21BC-4A7E-A162-A640-D840BFC4FF90}"/>
              </a:ext>
            </a:extLst>
          </p:cNvPr>
          <p:cNvSpPr txBox="1"/>
          <p:nvPr/>
        </p:nvSpPr>
        <p:spPr>
          <a:xfrm>
            <a:off x="6544613" y="558054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Third column: High duty ratio for Isotype 1, normal duty ratio for Isotype 2. Just want to cover all the bases. </a:t>
            </a:r>
          </a:p>
        </p:txBody>
      </p:sp>
    </p:spTree>
    <p:extLst>
      <p:ext uri="{BB962C8B-B14F-4D97-AF65-F5344CB8AC3E}">
        <p14:creationId xmlns:p14="http://schemas.microsoft.com/office/powerpoint/2010/main" val="400195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0E247-FF4C-1B6C-C54A-0076DAAD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C35E7B6-23D0-3F1A-308C-26C90EA6A58E}"/>
              </a:ext>
            </a:extLst>
          </p:cNvPr>
          <p:cNvSpPr txBox="1">
            <a:spLocks/>
          </p:cNvSpPr>
          <p:nvPr/>
        </p:nvSpPr>
        <p:spPr>
          <a:xfrm>
            <a:off x="79247" y="81598"/>
            <a:ext cx="12331827" cy="851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dirty="0" err="1"/>
              <a:t>DumpFile</a:t>
            </a:r>
            <a:r>
              <a:rPr lang="en-US" dirty="0"/>
              <a:t>:</a:t>
            </a:r>
            <a:r>
              <a:rPr lang="en-US" sz="1100" dirty="0"/>
              <a:t> </a:t>
            </a:r>
            <a:r>
              <a:rPr lang="en-US" sz="1600" dirty="0"/>
              <a:t>Huge </a:t>
            </a:r>
            <a:r>
              <a:rPr lang="en-US" sz="1600" dirty="0" err="1"/>
              <a:t>json</a:t>
            </a:r>
            <a:r>
              <a:rPr lang="en-US" sz="1600" dirty="0"/>
              <a:t> file with filaments information extracted at specific established time step. It’s like a sarcomere “screenshot”</a:t>
            </a:r>
            <a:r>
              <a:rPr lang="en-US" dirty="0"/>
              <a:t> 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00174-74DC-EAFB-A5D4-47D4C1BD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7" y="644493"/>
            <a:ext cx="11736846" cy="5569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192C3-E1AE-7FF3-0957-4BBC79D8172B}"/>
              </a:ext>
            </a:extLst>
          </p:cNvPr>
          <p:cNvSpPr txBox="1"/>
          <p:nvPr/>
        </p:nvSpPr>
        <p:spPr>
          <a:xfrm>
            <a:off x="161925" y="6296025"/>
            <a:ext cx="687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haven’t done anything with it yet but it’s part of the </a:t>
            </a:r>
            <a:r>
              <a:rPr lang="en-US" dirty="0" err="1"/>
              <a:t>FiberSim</a:t>
            </a:r>
            <a:r>
              <a:rPr lang="en-US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33795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7EB1FD9-7140-E72C-9DDA-8BB2DA6EBFE4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BaseModel</a:t>
            </a:r>
            <a:r>
              <a:rPr lang="en-US" dirty="0"/>
              <a:t>: define half-sarcomere structure (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fomat</a:t>
            </a:r>
            <a:r>
              <a:rPr lang="en-US" dirty="0"/>
              <a:t> file)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DEA1FE-F09D-3BAD-10EF-8B765F325D09}"/>
              </a:ext>
            </a:extLst>
          </p:cNvPr>
          <p:cNvSpPr txBox="1"/>
          <p:nvPr/>
        </p:nvSpPr>
        <p:spPr>
          <a:xfrm>
            <a:off x="269748" y="487025"/>
            <a:ext cx="609834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{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FiberSim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"version": "2.1.0"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>
                <a:highlight>
                  <a:srgbClr val="FFFF00"/>
                </a:highlight>
              </a:rPr>
              <a:t>muscle": </a:t>
            </a:r>
            <a:r>
              <a:rPr lang="en-US" sz="1200" dirty="0"/>
              <a:t>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no_of_half_sarcomeres</a:t>
            </a:r>
            <a:r>
              <a:rPr lang="en-US" sz="1200" dirty="0"/>
              <a:t>": 1,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no_of_myofibrils</a:t>
            </a:r>
            <a:r>
              <a:rPr lang="en-US" sz="1200" dirty="0"/>
              <a:t>": 1,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initial_hs_length</a:t>
            </a:r>
            <a:r>
              <a:rPr lang="en-US" sz="1200" dirty="0"/>
              <a:t>": 1100,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prop_fibrosis</a:t>
            </a:r>
            <a:r>
              <a:rPr lang="en-US" sz="1200" dirty="0"/>
              <a:t>": 0.0,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prop_myofilaments</a:t>
            </a:r>
            <a:r>
              <a:rPr lang="en-US" sz="1200" dirty="0"/>
              <a:t>": 0.5,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m_filament_density</a:t>
            </a:r>
            <a:r>
              <a:rPr lang="en-US" sz="1200" dirty="0"/>
              <a:t>": 0.407e15,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sc_k_stiff</a:t>
            </a:r>
            <a:r>
              <a:rPr lang="en-US" sz="1200" dirty="0"/>
              <a:t>": 3000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lattice_parameters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"viscosity": 0.2e-4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thick_structure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m_n</a:t>
            </a:r>
            <a:r>
              <a:rPr lang="en-US" sz="1200" dirty="0"/>
              <a:t>": 100,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m_crowns_per_filament</a:t>
            </a:r>
            <a:r>
              <a:rPr lang="en-US" sz="1200" dirty="0"/>
              <a:t>": 54,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m_hubs_per_crown</a:t>
            </a:r>
            <a:r>
              <a:rPr lang="en-US" sz="1200" dirty="0"/>
              <a:t>": 3,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m_myosins_per_hub</a:t>
            </a:r>
            <a:r>
              <a:rPr lang="en-US" sz="1200" dirty="0"/>
              <a:t>": 2,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m_inter_crown_rest_length</a:t>
            </a:r>
            <a:r>
              <a:rPr lang="en-US" sz="1200" dirty="0"/>
              <a:t>": 13.5,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m_lambda</a:t>
            </a:r>
            <a:r>
              <a:rPr lang="en-US" sz="1200" dirty="0"/>
              <a:t>": 80.0,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m_starting_angle</a:t>
            </a:r>
            <a:r>
              <a:rPr lang="en-US" sz="1200" dirty="0"/>
              <a:t>": 0.0,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m_inter_crown_twist</a:t>
            </a:r>
            <a:r>
              <a:rPr lang="en-US" sz="1200" dirty="0"/>
              <a:t>": 40.0,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m_within_hub_twist</a:t>
            </a:r>
            <a:r>
              <a:rPr lang="en-US" sz="1200" dirty="0"/>
              <a:t>": 20.0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thin_structure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a_strands_per_filament</a:t>
            </a:r>
            <a:r>
              <a:rPr lang="en-US" sz="1200" dirty="0"/>
              <a:t>": 2,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a_regulatory_units_per_strand</a:t>
            </a:r>
            <a:r>
              <a:rPr lang="en-US" sz="1200" dirty="0"/>
              <a:t>": 27,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a_bs_per_unit</a:t>
            </a:r>
            <a:r>
              <a:rPr lang="en-US" sz="1200" dirty="0"/>
              <a:t>": 7,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a_inter_bs_rest_length</a:t>
            </a:r>
            <a:r>
              <a:rPr lang="en-US" sz="1200" dirty="0"/>
              <a:t>": 5.375,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a_inter_bs_twist</a:t>
            </a:r>
            <a:r>
              <a:rPr lang="en-US" sz="1200" dirty="0"/>
              <a:t>": 25.7143,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a_bs_per_node</a:t>
            </a:r>
            <a:r>
              <a:rPr lang="en-US" sz="1200" dirty="0"/>
              <a:t>":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D133E-55C8-EA05-698F-9D6AB6346FB2}"/>
              </a:ext>
            </a:extLst>
          </p:cNvPr>
          <p:cNvSpPr txBox="1"/>
          <p:nvPr/>
        </p:nvSpPr>
        <p:spPr>
          <a:xfrm>
            <a:off x="3432400" y="1306906"/>
            <a:ext cx="60983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"</a:t>
            </a:r>
            <a:r>
              <a:rPr lang="en-US" sz="1200" dirty="0" err="1">
                <a:highlight>
                  <a:srgbClr val="FFFF00"/>
                </a:highlight>
              </a:rPr>
              <a:t>titin_structure</a:t>
            </a:r>
            <a:r>
              <a:rPr lang="en-US" sz="1200" dirty="0">
                <a:highlight>
                  <a:srgbClr val="FFFF00"/>
                </a:highlight>
              </a:rPr>
              <a:t>": </a:t>
            </a:r>
            <a:r>
              <a:rPr lang="en-US" sz="1200" dirty="0"/>
              <a:t>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t_attach_a_node</a:t>
            </a:r>
            <a:r>
              <a:rPr lang="en-US" sz="1200" dirty="0"/>
              <a:t>": 21,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t_attach_m_node</a:t>
            </a:r>
            <a:r>
              <a:rPr lang="en-US" sz="1200" dirty="0"/>
              <a:t>": 54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thin_parameters</a:t>
            </a:r>
            <a:r>
              <a:rPr lang="en-US" sz="1200" dirty="0">
                <a:highlight>
                  <a:srgbClr val="FFFF00"/>
                </a:highlight>
              </a:rPr>
              <a:t>": </a:t>
            </a:r>
            <a:r>
              <a:rPr lang="en-US" sz="1200" dirty="0"/>
              <a:t>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a_no_of_bs_states</a:t>
            </a:r>
            <a:r>
              <a:rPr lang="en-US" sz="1200" dirty="0"/>
              <a:t>": 2,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a_k_stiff</a:t>
            </a:r>
            <a:r>
              <a:rPr lang="en-US" sz="1200" dirty="0"/>
              <a:t>": 2,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a_k_on</a:t>
            </a:r>
            <a:r>
              <a:rPr lang="en-US" sz="1200" dirty="0"/>
              <a:t>": 2e7,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a_k_off</a:t>
            </a:r>
            <a:r>
              <a:rPr lang="en-US" sz="1200" dirty="0"/>
              <a:t>": 100,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a_k_coop</a:t>
            </a:r>
            <a:r>
              <a:rPr lang="en-US" sz="1200" dirty="0"/>
              <a:t>": 10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thick_parameters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m_k_stiff</a:t>
            </a:r>
            <a:r>
              <a:rPr lang="en-US" sz="1200" dirty="0"/>
              <a:t>": 2 },</a:t>
            </a:r>
          </a:p>
          <a:p>
            <a:r>
              <a:rPr lang="en-US" sz="1200" dirty="0"/>
              <a:t>  "</a:t>
            </a:r>
            <a:r>
              <a:rPr lang="en-US" sz="1200" dirty="0" err="1"/>
              <a:t>titin_parameters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t_passive_mode</a:t>
            </a:r>
            <a:r>
              <a:rPr lang="en-US" sz="1200" dirty="0"/>
              <a:t>": "linear",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t_k_stiff</a:t>
            </a:r>
            <a:r>
              <a:rPr lang="en-US" sz="1200" dirty="0"/>
              <a:t>": 6e-6,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t_slack_length</a:t>
            </a:r>
            <a:r>
              <a:rPr lang="en-US" sz="1200" dirty="0"/>
              <a:t>": 0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"</a:t>
            </a:r>
            <a:r>
              <a:rPr lang="en-US" sz="1200" dirty="0" err="1">
                <a:highlight>
                  <a:srgbClr val="FFFF00"/>
                </a:highlight>
              </a:rPr>
              <a:t>extracellular_parameters</a:t>
            </a:r>
            <a:r>
              <a:rPr lang="en-US" sz="1200" dirty="0">
                <a:highlight>
                  <a:srgbClr val="FFFF00"/>
                </a:highlight>
              </a:rPr>
              <a:t>": </a:t>
            </a:r>
            <a:r>
              <a:rPr lang="en-US" sz="1200" dirty="0"/>
              <a:t>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e_passive_mode</a:t>
            </a:r>
            <a:r>
              <a:rPr lang="en-US" sz="1200" dirty="0"/>
              <a:t>": "exponential",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e_sigma</a:t>
            </a:r>
            <a:r>
              <a:rPr lang="en-US" sz="1200" dirty="0"/>
              <a:t>": 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e_L</a:t>
            </a:r>
            <a:r>
              <a:rPr lang="en-US" sz="1200" dirty="0"/>
              <a:t>": 50,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e_slack_length</a:t>
            </a:r>
            <a:r>
              <a:rPr lang="en-US" sz="1200" dirty="0"/>
              <a:t>": 800</a:t>
            </a:r>
          </a:p>
          <a:p>
            <a:r>
              <a:rPr lang="en-US" sz="1200" dirty="0"/>
              <a:t>  },</a:t>
            </a:r>
          </a:p>
          <a:p>
            <a:r>
              <a:rPr lang="en-US" sz="1200" dirty="0"/>
              <a:t>  "</a:t>
            </a:r>
            <a:r>
              <a:rPr lang="en-US" sz="1200" dirty="0" err="1">
                <a:highlight>
                  <a:srgbClr val="FFFF00"/>
                </a:highlight>
              </a:rPr>
              <a:t>m_parameters</a:t>
            </a:r>
            <a:r>
              <a:rPr lang="en-US" sz="1200" dirty="0"/>
              <a:t>":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m_k_cb</a:t>
            </a:r>
            <a:r>
              <a:rPr lang="en-US" sz="1200" dirty="0"/>
              <a:t>": 0.001,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m_isotype_ints</a:t>
            </a:r>
            <a:r>
              <a:rPr lang="en-US" sz="1200" dirty="0"/>
              <a:t>": [1, 2, 1, 2, 1, 2, 1, 2, 1, 2, 1, 2, 1, 2, 1, 2,…]</a:t>
            </a:r>
          </a:p>
          <a:p>
            <a:r>
              <a:rPr lang="en-US" sz="1200" dirty="0"/>
              <a:t>  },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C84A71F-5344-A9D0-D130-B91EAB454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1572" y="2339033"/>
            <a:ext cx="5301996" cy="15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AE46-4A56-B95A-6930-D69C188C8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F8EF645-F8FA-29DE-0095-1465948A99E8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BaseModel</a:t>
            </a:r>
            <a:r>
              <a:rPr lang="en-US" dirty="0"/>
              <a:t>: define kinetic scheme (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fomat</a:t>
            </a:r>
            <a:r>
              <a:rPr lang="en-US" dirty="0"/>
              <a:t> file)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181AC-26ED-9DEE-9E56-201522A6BE49}"/>
              </a:ext>
            </a:extLst>
          </p:cNvPr>
          <p:cNvSpPr txBox="1"/>
          <p:nvPr/>
        </p:nvSpPr>
        <p:spPr>
          <a:xfrm>
            <a:off x="474784" y="843677"/>
            <a:ext cx="609834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"</a:t>
            </a:r>
            <a:r>
              <a:rPr lang="en-US" sz="1100" dirty="0" err="1"/>
              <a:t>m_kinetics</a:t>
            </a:r>
            <a:r>
              <a:rPr lang="en-US" sz="1100" dirty="0"/>
              <a:t>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"state": [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"number": 1,</a:t>
            </a:r>
          </a:p>
          <a:p>
            <a:r>
              <a:rPr lang="en-US" sz="1100" dirty="0"/>
              <a:t>          </a:t>
            </a:r>
            <a:r>
              <a:rPr lang="en-US" sz="1100" dirty="0">
                <a:highlight>
                  <a:srgbClr val="FFFF00"/>
                </a:highlight>
              </a:rPr>
              <a:t>"type": "S",</a:t>
            </a:r>
          </a:p>
          <a:p>
            <a:r>
              <a:rPr lang="en-US" sz="1100" dirty="0"/>
              <a:t>          "extension": 0,</a:t>
            </a:r>
          </a:p>
          <a:p>
            <a:r>
              <a:rPr lang="en-US" sz="1100" dirty="0"/>
              <a:t>          "transition": [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new_state</a:t>
            </a:r>
            <a:r>
              <a:rPr lang="en-US" sz="1100" dirty="0"/>
              <a:t>": 2,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rate_type</a:t>
            </a:r>
            <a:r>
              <a:rPr lang="en-US" sz="1100" dirty="0"/>
              <a:t>": "</a:t>
            </a:r>
            <a:r>
              <a:rPr lang="en-US" sz="1100" dirty="0" err="1"/>
              <a:t>force_and_mybpc_dependent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[20, 100, 1, 1, 1, 1, 1, 1]</a:t>
            </a:r>
          </a:p>
          <a:p>
            <a:r>
              <a:rPr lang="en-US" sz="1100" dirty="0"/>
              <a:t>            }</a:t>
            </a:r>
          </a:p>
          <a:p>
            <a:r>
              <a:rPr lang="en-US" sz="1100" dirty="0"/>
              <a:t>          ]</a:t>
            </a:r>
          </a:p>
          <a:p>
            <a:r>
              <a:rPr lang="en-US" sz="1100" dirty="0"/>
              <a:t>        },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"number": 2,</a:t>
            </a:r>
          </a:p>
          <a:p>
            <a:r>
              <a:rPr lang="en-US" sz="1100" dirty="0"/>
              <a:t>          </a:t>
            </a:r>
            <a:r>
              <a:rPr lang="en-US" sz="1100" dirty="0">
                <a:highlight>
                  <a:srgbClr val="00FF00"/>
                </a:highlight>
              </a:rPr>
              <a:t>"type": "D",</a:t>
            </a:r>
          </a:p>
          <a:p>
            <a:r>
              <a:rPr lang="en-US" sz="1100" dirty="0"/>
              <a:t>          "extension": 0,</a:t>
            </a:r>
          </a:p>
          <a:p>
            <a:r>
              <a:rPr lang="en-US" sz="1100" dirty="0"/>
              <a:t>          "transition": [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new_state</a:t>
            </a:r>
            <a:r>
              <a:rPr lang="en-US" sz="1100" dirty="0"/>
              <a:t>": 1,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rate_type</a:t>
            </a:r>
            <a:r>
              <a:rPr lang="en-US" sz="1100" dirty="0"/>
              <a:t>": "constant",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[ 50 ]</a:t>
            </a:r>
          </a:p>
          <a:p>
            <a:r>
              <a:rPr lang="en-US" sz="1100" dirty="0"/>
              <a:t>            },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new_state</a:t>
            </a:r>
            <a:r>
              <a:rPr lang="en-US" sz="1100" dirty="0"/>
              <a:t>": 3,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rate_type</a:t>
            </a:r>
            <a:r>
              <a:rPr lang="en-US" sz="1100" dirty="0"/>
              <a:t>": "</a:t>
            </a:r>
            <a:r>
              <a:rPr lang="en-US" sz="1100" dirty="0" err="1"/>
              <a:t>gaussian_hsl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[ 60 ]</a:t>
            </a:r>
          </a:p>
          <a:p>
            <a:r>
              <a:rPr lang="en-US" sz="1100" dirty="0"/>
              <a:t>            }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91DB9CF-A408-39FF-515C-CAAFEDBD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0" y="1438769"/>
            <a:ext cx="6740879" cy="39804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E00EB5-3D03-732F-496A-5CD946467346}"/>
              </a:ext>
            </a:extLst>
          </p:cNvPr>
          <p:cNvSpPr/>
          <p:nvPr/>
        </p:nvSpPr>
        <p:spPr>
          <a:xfrm>
            <a:off x="4373292" y="2555411"/>
            <a:ext cx="1828800" cy="1645920"/>
          </a:xfrm>
          <a:prstGeom prst="rect">
            <a:avLst/>
          </a:prstGeom>
          <a:noFill/>
          <a:ln>
            <a:solidFill>
              <a:srgbClr val="D6D10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1AD54-8B9F-7326-2030-BBA132706A7E}"/>
              </a:ext>
            </a:extLst>
          </p:cNvPr>
          <p:cNvSpPr/>
          <p:nvPr/>
        </p:nvSpPr>
        <p:spPr>
          <a:xfrm>
            <a:off x="6976779" y="2555411"/>
            <a:ext cx="1828800" cy="16459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ACB75-CCBF-4F92-59AD-EF8D20A72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94BAE1F6-CF63-859B-8B6C-A1A2223C47BF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BaseModel</a:t>
            </a:r>
            <a:r>
              <a:rPr lang="en-US" dirty="0"/>
              <a:t>: define kinetic scheme (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fomat</a:t>
            </a:r>
            <a:r>
              <a:rPr lang="en-US" dirty="0"/>
              <a:t> file)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74EF86B4-9056-8BED-9A08-977131917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0" y="1438769"/>
            <a:ext cx="6740879" cy="39804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1047A-C1D2-733E-DCC8-46EACC6CE339}"/>
              </a:ext>
            </a:extLst>
          </p:cNvPr>
          <p:cNvSpPr/>
          <p:nvPr/>
        </p:nvSpPr>
        <p:spPr>
          <a:xfrm>
            <a:off x="9496481" y="3773311"/>
            <a:ext cx="1828800" cy="16459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1DE03-8040-1B79-85A2-90AA0C3B7BC4}"/>
              </a:ext>
            </a:extLst>
          </p:cNvPr>
          <p:cNvSpPr/>
          <p:nvPr/>
        </p:nvSpPr>
        <p:spPr>
          <a:xfrm>
            <a:off x="9491470" y="1783080"/>
            <a:ext cx="1828800" cy="164592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A725D-CDB0-CAB2-DEB5-E7F776B1F349}"/>
              </a:ext>
            </a:extLst>
          </p:cNvPr>
          <p:cNvSpPr txBox="1"/>
          <p:nvPr/>
        </p:nvSpPr>
        <p:spPr>
          <a:xfrm>
            <a:off x="710857" y="1285751"/>
            <a:ext cx="2946743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        "number": 3,</a:t>
            </a:r>
          </a:p>
          <a:p>
            <a:r>
              <a:rPr lang="en-US" sz="1100" dirty="0">
                <a:highlight>
                  <a:srgbClr val="FF00FF"/>
                </a:highlight>
              </a:rPr>
              <a:t>          "type": "A",</a:t>
            </a:r>
          </a:p>
          <a:p>
            <a:r>
              <a:rPr lang="en-US" sz="1100" dirty="0"/>
              <a:t>          "extension": 0.0,</a:t>
            </a:r>
          </a:p>
          <a:p>
            <a:r>
              <a:rPr lang="en-US" sz="1100" dirty="0"/>
              <a:t>          "transition": [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new_state</a:t>
            </a:r>
            <a:r>
              <a:rPr lang="en-US" sz="1100" dirty="0"/>
              <a:t>": 2,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rate_type</a:t>
            </a:r>
            <a:r>
              <a:rPr lang="en-US" sz="1100" dirty="0"/>
              <a:t>": "poly",</a:t>
            </a:r>
          </a:p>
          <a:p>
            <a:r>
              <a:rPr lang="en-US" sz="1100" dirty="0"/>
              <a:t>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[ 75, 10, 4]</a:t>
            </a:r>
          </a:p>
          <a:p>
            <a:r>
              <a:rPr lang="en-US" sz="1100" dirty="0"/>
              <a:t>            },</a:t>
            </a:r>
          </a:p>
          <a:p>
            <a:r>
              <a:rPr lang="en-US" sz="1100" dirty="0"/>
              <a:t>            {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new_state</a:t>
            </a:r>
            <a:r>
              <a:rPr lang="en-US" sz="1100" dirty="0"/>
              <a:t>": 4,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rate_type</a:t>
            </a:r>
            <a:r>
              <a:rPr lang="en-US" sz="1100" dirty="0"/>
              <a:t>": "constant",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[ 75 ]</a:t>
            </a:r>
          </a:p>
          <a:p>
            <a:r>
              <a:rPr lang="en-US" sz="1100" dirty="0"/>
              <a:t>              }</a:t>
            </a:r>
          </a:p>
          <a:p>
            <a:r>
              <a:rPr lang="en-US" sz="1100" dirty="0"/>
              <a:t>          ]</a:t>
            </a:r>
          </a:p>
          <a:p>
            <a:r>
              <a:rPr lang="en-US" sz="1100" dirty="0"/>
              <a:t>        },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"number": 4,</a:t>
            </a:r>
          </a:p>
          <a:p>
            <a:r>
              <a:rPr lang="en-US" sz="1100" dirty="0"/>
              <a:t>            </a:t>
            </a:r>
            <a:r>
              <a:rPr lang="en-US" sz="1100" dirty="0">
                <a:highlight>
                  <a:srgbClr val="00FFFF"/>
                </a:highlight>
              </a:rPr>
              <a:t>"type": "A",</a:t>
            </a:r>
          </a:p>
          <a:p>
            <a:r>
              <a:rPr lang="en-US" sz="1100" dirty="0"/>
              <a:t>            "extension": 5.0,</a:t>
            </a:r>
          </a:p>
          <a:p>
            <a:r>
              <a:rPr lang="en-US" sz="1100" dirty="0"/>
              <a:t>            "transition": [</a:t>
            </a:r>
          </a:p>
          <a:p>
            <a:r>
              <a:rPr lang="en-US" sz="1100" dirty="0"/>
              <a:t>              {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new_state</a:t>
            </a:r>
            <a:r>
              <a:rPr lang="en-US" sz="1100" dirty="0"/>
              <a:t>": 2,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rate_type</a:t>
            </a:r>
            <a:r>
              <a:rPr lang="en-US" sz="1100" dirty="0"/>
              <a:t>": "</a:t>
            </a:r>
            <a:r>
              <a:rPr lang="en-US" sz="1100" dirty="0" err="1"/>
              <a:t>exp_wall</a:t>
            </a:r>
            <a:r>
              <a:rPr lang="en-US" sz="1100" dirty="0"/>
              <a:t>",</a:t>
            </a:r>
          </a:p>
          <a:p>
            <a:r>
              <a:rPr lang="en-US" sz="1100" dirty="0"/>
              <a:t>                "</a:t>
            </a:r>
            <a:r>
              <a:rPr lang="en-US" sz="1100" dirty="0" err="1"/>
              <a:t>rate_parameters</a:t>
            </a:r>
            <a:r>
              <a:rPr lang="en-US" sz="1100" dirty="0"/>
              <a:t>": [75, 0.5, 4, 7]</a:t>
            </a:r>
          </a:p>
          <a:p>
            <a:r>
              <a:rPr lang="en-US" sz="1100" dirty="0"/>
              <a:t>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9095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9B85A-343C-E9BC-1FBE-187B64F0C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27E8438-12E4-831F-DBD2-A2941C3C7C93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SetupFile</a:t>
            </a:r>
            <a:r>
              <a:rPr lang="en-US" dirty="0"/>
              <a:t>: define the protocol that we want to simulate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ADF0D-D164-538D-AA0C-CDB739F2681B}"/>
              </a:ext>
            </a:extLst>
          </p:cNvPr>
          <p:cNvSpPr txBox="1">
            <a:spLocks/>
          </p:cNvSpPr>
          <p:nvPr/>
        </p:nvSpPr>
        <p:spPr>
          <a:xfrm>
            <a:off x="269748" y="889131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this case: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E871D-6610-2DBA-8439-280816D7831D}"/>
              </a:ext>
            </a:extLst>
          </p:cNvPr>
          <p:cNvSpPr txBox="1"/>
          <p:nvPr/>
        </p:nvSpPr>
        <p:spPr>
          <a:xfrm>
            <a:off x="196596" y="1608474"/>
            <a:ext cx="78392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"type": "</a:t>
            </a:r>
            <a:r>
              <a:rPr lang="en-US" dirty="0" err="1"/>
              <a:t>pCa_length_control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pCa_values</a:t>
            </a:r>
            <a:r>
              <a:rPr lang="en-US" dirty="0"/>
              <a:t>": [9.0, 8.0, 7.0, 6.5, 6.3, 6.1, 5.9, 5.7, 5.5, 5.3, 5.0, 4.5],</a:t>
            </a:r>
          </a:p>
          <a:p>
            <a:r>
              <a:rPr lang="en-US" dirty="0"/>
              <a:t>            "</a:t>
            </a:r>
            <a:r>
              <a:rPr lang="en-US" dirty="0" err="1"/>
              <a:t>sim_duration_s</a:t>
            </a:r>
            <a:r>
              <a:rPr lang="en-US" dirty="0"/>
              <a:t>": 4.0,</a:t>
            </a:r>
          </a:p>
          <a:p>
            <a:r>
              <a:rPr lang="en-US" dirty="0"/>
              <a:t>            "</a:t>
            </a:r>
            <a:r>
              <a:rPr lang="en-US" dirty="0" err="1"/>
              <a:t>time_step_s</a:t>
            </a:r>
            <a:r>
              <a:rPr lang="en-US" dirty="0"/>
              <a:t>": 0.001,</a:t>
            </a:r>
          </a:p>
          <a:p>
            <a:r>
              <a:rPr lang="en-US" dirty="0"/>
              <a:t>            "</a:t>
            </a:r>
            <a:r>
              <a:rPr lang="en-US" dirty="0" err="1"/>
              <a:t>pCa_step_up_s</a:t>
            </a:r>
            <a:r>
              <a:rPr lang="en-US" dirty="0"/>
              <a:t>": 0.05,</a:t>
            </a:r>
          </a:p>
          <a:p>
            <a:endParaRPr lang="en-US" dirty="0"/>
          </a:p>
          <a:p>
            <a:r>
              <a:rPr lang="en-US" dirty="0"/>
              <a:t>            "</a:t>
            </a:r>
            <a:r>
              <a:rPr lang="en-US" dirty="0" err="1"/>
              <a:t>k_tr_start_s</a:t>
            </a:r>
            <a:r>
              <a:rPr lang="en-US" dirty="0"/>
              <a:t>": 2.0,</a:t>
            </a:r>
          </a:p>
          <a:p>
            <a:r>
              <a:rPr lang="en-US" dirty="0"/>
              <a:t>            "</a:t>
            </a:r>
            <a:r>
              <a:rPr lang="en-US" dirty="0" err="1"/>
              <a:t>k_tr_duration_s</a:t>
            </a:r>
            <a:r>
              <a:rPr lang="en-US" dirty="0"/>
              <a:t>": 0.02,</a:t>
            </a:r>
          </a:p>
          <a:p>
            <a:r>
              <a:rPr lang="en-US" dirty="0"/>
              <a:t>            "</a:t>
            </a:r>
            <a:r>
              <a:rPr lang="en-US" dirty="0" err="1"/>
              <a:t>k_tr_ramp_s</a:t>
            </a:r>
            <a:r>
              <a:rPr lang="en-US" dirty="0"/>
              <a:t>": 0.001,</a:t>
            </a:r>
          </a:p>
          <a:p>
            <a:r>
              <a:rPr lang="en-US" dirty="0"/>
              <a:t>            "</a:t>
            </a:r>
            <a:r>
              <a:rPr lang="en-US" dirty="0" err="1"/>
              <a:t>k_tr_magnitude_nm</a:t>
            </a:r>
            <a:r>
              <a:rPr lang="en-US" dirty="0"/>
              <a:t>": 100,</a:t>
            </a:r>
          </a:p>
          <a:p>
            <a:r>
              <a:rPr lang="en-US" dirty="0"/>
              <a:t>            "</a:t>
            </a:r>
            <a:r>
              <a:rPr lang="en-US" dirty="0" err="1"/>
              <a:t>k_tr_fit_time_s</a:t>
            </a:r>
            <a:r>
              <a:rPr lang="en-US" dirty="0"/>
              <a:t>": [2.025, 3.995],</a:t>
            </a:r>
          </a:p>
          <a:p>
            <a:endParaRPr lang="en-US" dirty="0"/>
          </a:p>
          <a:p>
            <a:r>
              <a:rPr lang="en-US" dirty="0"/>
              <a:t>             "</a:t>
            </a:r>
            <a:r>
              <a:rPr lang="en-US" dirty="0" err="1"/>
              <a:t>hs_lengths</a:t>
            </a:r>
            <a:r>
              <a:rPr lang="en-US" dirty="0"/>
              <a:t>": [950, 1150]</a:t>
            </a:r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875AA4-E776-A9C0-7B72-0CD8039C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14" b="42484"/>
          <a:stretch/>
        </p:blipFill>
        <p:spPr>
          <a:xfrm>
            <a:off x="8706959" y="287789"/>
            <a:ext cx="2969929" cy="6282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1AEE5-4820-F1FB-2918-DC0B7FBD0C7F}"/>
              </a:ext>
            </a:extLst>
          </p:cNvPr>
          <p:cNvSpPr txBox="1"/>
          <p:nvPr/>
        </p:nvSpPr>
        <p:spPr>
          <a:xfrm>
            <a:off x="515112" y="5646881"/>
            <a:ext cx="7839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Ktr</a:t>
            </a:r>
            <a:r>
              <a:rPr lang="en-US" dirty="0"/>
              <a:t> at different </a:t>
            </a:r>
            <a:r>
              <a:rPr lang="en-US" dirty="0" err="1"/>
              <a:t>pCa</a:t>
            </a:r>
            <a:r>
              <a:rPr lang="en-US" dirty="0"/>
              <a:t> so we can have from the same input: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Ktr</a:t>
            </a:r>
            <a:r>
              <a:rPr lang="en-US" dirty="0"/>
              <a:t>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Force-</a:t>
            </a:r>
            <a:r>
              <a:rPr lang="en-US" dirty="0" err="1"/>
              <a:t>pCa</a:t>
            </a:r>
            <a:r>
              <a:rPr lang="en-US" dirty="0"/>
              <a:t> curves  </a:t>
            </a:r>
          </a:p>
        </p:txBody>
      </p:sp>
    </p:spTree>
    <p:extLst>
      <p:ext uri="{BB962C8B-B14F-4D97-AF65-F5344CB8AC3E}">
        <p14:creationId xmlns:p14="http://schemas.microsoft.com/office/powerpoint/2010/main" val="184954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D1178-E481-A760-9478-597AC9EA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9897535C-F7A3-7F42-75A9-5EDF6B92CF77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SetupFile</a:t>
            </a:r>
            <a:r>
              <a:rPr lang="en-US" dirty="0"/>
              <a:t>: </a:t>
            </a:r>
            <a:r>
              <a:rPr lang="en-US" sz="1400" dirty="0"/>
              <a:t> in addition to the protocol, we can define the parameters of the </a:t>
            </a:r>
            <a:r>
              <a:rPr lang="en-US" sz="1400" dirty="0" err="1"/>
              <a:t>basemodel</a:t>
            </a:r>
            <a:r>
              <a:rPr lang="en-US" sz="1400" dirty="0"/>
              <a:t> that we want to tweak. We can differentiate between 2 different isotype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E465C-6D29-5D8B-75FE-A64D8E02C75E}"/>
              </a:ext>
            </a:extLst>
          </p:cNvPr>
          <p:cNvSpPr txBox="1">
            <a:spLocks/>
          </p:cNvSpPr>
          <p:nvPr/>
        </p:nvSpPr>
        <p:spPr>
          <a:xfrm>
            <a:off x="269748" y="956764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this case: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5BB71-4E12-FC25-3DF8-34A55259A754}"/>
              </a:ext>
            </a:extLst>
          </p:cNvPr>
          <p:cNvSpPr txBox="1"/>
          <p:nvPr/>
        </p:nvSpPr>
        <p:spPr>
          <a:xfrm>
            <a:off x="0" y="1297979"/>
            <a:ext cx="396849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/>
              <a:t>             "class": "muscle",</a:t>
            </a:r>
          </a:p>
          <a:p>
            <a:r>
              <a:rPr lang="en-US" sz="1000" dirty="0"/>
              <a:t> 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 "isotype": 1,</a:t>
            </a:r>
          </a:p>
          <a:p>
            <a:r>
              <a:rPr lang="en-US" sz="1000" dirty="0"/>
              <a:t>             </a:t>
            </a:r>
            <a:r>
              <a:rPr lang="en-US" sz="1000" dirty="0">
                <a:highlight>
                  <a:srgbClr val="00FFFF"/>
                </a:highlight>
              </a:rPr>
              <a:t>"state": 1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 "</a:t>
            </a:r>
            <a:r>
              <a:rPr lang="en-US" sz="1000" dirty="0">
                <a:highlight>
                  <a:srgbClr val="00FFFF"/>
                </a:highlight>
              </a:rPr>
              <a:t>transition": 1,</a:t>
            </a:r>
          </a:p>
          <a:p>
            <a:r>
              <a:rPr lang="en-US" sz="1000" dirty="0"/>
              <a:t> 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 "multipliers": [ 1.0, 2.0, 2.0],</a:t>
            </a:r>
          </a:p>
          <a:p>
            <a:r>
              <a:rPr lang="en-US" sz="1000" dirty="0"/>
              <a:t>             "output-type": "float"</a:t>
            </a:r>
          </a:p>
          <a:p>
            <a:r>
              <a:rPr lang="en-US" sz="1000" dirty="0"/>
              <a:t>           },</a:t>
            </a:r>
          </a:p>
          <a:p>
            <a:r>
              <a:rPr lang="en-US" sz="1000" dirty="0"/>
              <a:t>           { </a:t>
            </a:r>
          </a:p>
          <a:p>
            <a:r>
              <a:rPr lang="en-US" sz="1000" dirty="0"/>
              <a:t> 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 "isotype": 2,</a:t>
            </a:r>
          </a:p>
          <a:p>
            <a:r>
              <a:rPr lang="en-US" sz="1000" dirty="0"/>
              <a:t>             </a:t>
            </a:r>
            <a:r>
              <a:rPr lang="en-US" sz="1000" dirty="0">
                <a:highlight>
                  <a:srgbClr val="00FFFF"/>
                </a:highlight>
              </a:rPr>
              <a:t>"state": 1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 </a:t>
            </a:r>
            <a:r>
              <a:rPr lang="en-US" sz="1000" dirty="0">
                <a:highlight>
                  <a:srgbClr val="00FFFF"/>
                </a:highlight>
              </a:rPr>
              <a:t>"transition": 1,</a:t>
            </a:r>
          </a:p>
          <a:p>
            <a:r>
              <a:rPr lang="en-US" sz="1000" dirty="0"/>
              <a:t> 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 "multipliers": [ 1.0, 0.01, 1.0 ],</a:t>
            </a:r>
          </a:p>
          <a:p>
            <a:r>
              <a:rPr lang="en-US" sz="1000" dirty="0"/>
              <a:t>             "output-type": "float"</a:t>
            </a:r>
          </a:p>
          <a:p>
            <a:r>
              <a:rPr lang="en-US" sz="1000" dirty="0"/>
              <a:t>           },</a:t>
            </a:r>
          </a:p>
          <a:p>
            <a:r>
              <a:rPr lang="en-US" sz="1000" dirty="0"/>
              <a:t> 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00FF00"/>
                </a:highlight>
              </a:rPr>
              <a:t>"state": 4</a:t>
            </a:r>
            <a:r>
              <a:rPr lang="en-US" sz="1000" dirty="0"/>
              <a:t>,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          "extension": 1</a:t>
            </a:r>
            <a:r>
              <a:rPr lang="en-US" sz="1000" dirty="0">
                <a:solidFill>
                  <a:srgbClr val="0070C0"/>
                </a:solidFill>
              </a:rPr>
              <a:t>,</a:t>
            </a:r>
          </a:p>
          <a:p>
            <a:r>
              <a:rPr lang="en-US" sz="1000" dirty="0"/>
              <a:t>            "multipliers": [ 1.0, 2.0, 2.0 ],</a:t>
            </a:r>
          </a:p>
          <a:p>
            <a:r>
              <a:rPr lang="en-US" sz="1000" dirty="0"/>
              <a:t>            "output-type": "float"</a:t>
            </a:r>
          </a:p>
          <a:p>
            <a:r>
              <a:rPr lang="en-US" sz="1000" dirty="0"/>
              <a:t>          },</a:t>
            </a:r>
          </a:p>
          <a:p>
            <a:r>
              <a:rPr lang="en-US" sz="1000" dirty="0"/>
              <a:t>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00FF00"/>
                </a:highlight>
              </a:rPr>
              <a:t>"state": 4,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"extension": 1</a:t>
            </a:r>
            <a:r>
              <a:rPr lang="en-US" sz="1000" dirty="0">
                <a:solidFill>
                  <a:srgbClr val="0070C0"/>
                </a:solidFill>
              </a:rPr>
              <a:t>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"output-type": "float"</a:t>
            </a:r>
          </a:p>
          <a:p>
            <a:r>
              <a:rPr lang="en-US" sz="1000" dirty="0"/>
              <a:t>          },</a:t>
            </a:r>
          </a:p>
        </p:txBody>
      </p:sp>
      <p:pic>
        <p:nvPicPr>
          <p:cNvPr id="6" name="Picture 5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859F903-108D-AE9B-4231-A87147BF7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39" y="1524686"/>
            <a:ext cx="5126424" cy="3027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4C6ED-7BF7-3F28-D023-05A0EDC6400D}"/>
              </a:ext>
            </a:extLst>
          </p:cNvPr>
          <p:cNvSpPr txBox="1"/>
          <p:nvPr/>
        </p:nvSpPr>
        <p:spPr>
          <a:xfrm>
            <a:off x="1890699" y="1262963"/>
            <a:ext cx="22698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00FF00"/>
                </a:highlight>
              </a:rPr>
              <a:t>"state": 4, </a:t>
            </a:r>
          </a:p>
          <a:p>
            <a:r>
              <a:rPr lang="en-US" sz="1000" dirty="0"/>
              <a:t>           </a:t>
            </a:r>
            <a:r>
              <a:rPr lang="en-US" sz="1000" dirty="0">
                <a:highlight>
                  <a:srgbClr val="00FF00"/>
                </a:highlight>
              </a:rPr>
              <a:t> "transition": 1,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0.5, 0.5 ],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00FF00"/>
                </a:highlight>
              </a:rPr>
              <a:t>"state": 4</a:t>
            </a:r>
            <a:r>
              <a:rPr lang="en-US" sz="1000" dirty="0"/>
              <a:t>, 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00FF00"/>
                </a:highlight>
              </a:rPr>
              <a:t>"transition": 1,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"</a:t>
            </a:r>
            <a:r>
              <a:rPr lang="en-US" sz="1000" dirty="0">
                <a:highlight>
                  <a:srgbClr val="FF00FF"/>
                </a:highlight>
              </a:rPr>
              <a:t>state": 2</a:t>
            </a:r>
            <a:r>
              <a:rPr lang="en-US" sz="1000" dirty="0"/>
              <a:t>, </a:t>
            </a:r>
          </a:p>
          <a:p>
            <a:r>
              <a:rPr lang="en-US" sz="1000" dirty="0"/>
              <a:t>            "</a:t>
            </a:r>
            <a:r>
              <a:rPr lang="en-US" sz="1000" dirty="0">
                <a:highlight>
                  <a:srgbClr val="FF00FF"/>
                </a:highlight>
              </a:rPr>
              <a:t>transition": 2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2.0, 2.0 ],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FF00FF"/>
                </a:highlight>
              </a:rPr>
              <a:t>"state": 2, 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FF00FF"/>
                </a:highlight>
              </a:rPr>
              <a:t>"transition": 2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382DA4-AE07-86AA-CFB4-B6151833941E}"/>
              </a:ext>
            </a:extLst>
          </p:cNvPr>
          <p:cNvSpPr/>
          <p:nvPr/>
        </p:nvSpPr>
        <p:spPr>
          <a:xfrm>
            <a:off x="950976" y="1804498"/>
            <a:ext cx="137160" cy="15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B59B56-0BCA-E143-D72F-4C09EC1ADE89}"/>
              </a:ext>
            </a:extLst>
          </p:cNvPr>
          <p:cNvSpPr/>
          <p:nvPr/>
        </p:nvSpPr>
        <p:spPr>
          <a:xfrm>
            <a:off x="909828" y="4544650"/>
            <a:ext cx="137160" cy="15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2773EC-EF8D-B2D5-897C-5FEDCB753A21}"/>
              </a:ext>
            </a:extLst>
          </p:cNvPr>
          <p:cNvSpPr/>
          <p:nvPr/>
        </p:nvSpPr>
        <p:spPr>
          <a:xfrm>
            <a:off x="2813304" y="1605008"/>
            <a:ext cx="137160" cy="15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F1A708-2D4E-D72B-B71A-6BA97BD23D62}"/>
              </a:ext>
            </a:extLst>
          </p:cNvPr>
          <p:cNvSpPr/>
          <p:nvPr/>
        </p:nvSpPr>
        <p:spPr>
          <a:xfrm>
            <a:off x="2810766" y="4343482"/>
            <a:ext cx="137160" cy="155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AC49A1-3622-261B-850D-AD8D042F50DD}"/>
              </a:ext>
            </a:extLst>
          </p:cNvPr>
          <p:cNvSpPr/>
          <p:nvPr/>
        </p:nvSpPr>
        <p:spPr>
          <a:xfrm>
            <a:off x="950976" y="3174574"/>
            <a:ext cx="137160" cy="155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A7CD26-821E-B9BB-6E77-5BD6F5AD6C74}"/>
              </a:ext>
            </a:extLst>
          </p:cNvPr>
          <p:cNvSpPr/>
          <p:nvPr/>
        </p:nvSpPr>
        <p:spPr>
          <a:xfrm>
            <a:off x="918972" y="5768648"/>
            <a:ext cx="137160" cy="155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36DFF2-AA46-DE9D-6D52-4A36B7045F1C}"/>
              </a:ext>
            </a:extLst>
          </p:cNvPr>
          <p:cNvSpPr/>
          <p:nvPr/>
        </p:nvSpPr>
        <p:spPr>
          <a:xfrm>
            <a:off x="2810766" y="2974245"/>
            <a:ext cx="137160" cy="155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298B35-801B-5778-6DEA-35E529572E74}"/>
              </a:ext>
            </a:extLst>
          </p:cNvPr>
          <p:cNvSpPr/>
          <p:nvPr/>
        </p:nvSpPr>
        <p:spPr>
          <a:xfrm>
            <a:off x="2810766" y="5712719"/>
            <a:ext cx="137160" cy="155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55788B-E9F9-E9DF-FB78-79A13BFFDC36}"/>
              </a:ext>
            </a:extLst>
          </p:cNvPr>
          <p:cNvSpPr/>
          <p:nvPr/>
        </p:nvSpPr>
        <p:spPr>
          <a:xfrm>
            <a:off x="7553529" y="2939837"/>
            <a:ext cx="685800" cy="795446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5C0D23-F982-F59D-4854-F5A2C3CC6E2F}"/>
              </a:ext>
            </a:extLst>
          </p:cNvPr>
          <p:cNvSpPr/>
          <p:nvPr/>
        </p:nvSpPr>
        <p:spPr>
          <a:xfrm>
            <a:off x="7477683" y="1973017"/>
            <a:ext cx="685800" cy="40614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822262-19A1-BF4E-7489-1C532F2CAFDD}"/>
              </a:ext>
            </a:extLst>
          </p:cNvPr>
          <p:cNvSpPr/>
          <p:nvPr/>
        </p:nvSpPr>
        <p:spPr>
          <a:xfrm>
            <a:off x="8239329" y="4295962"/>
            <a:ext cx="1202634" cy="3567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661238-97C7-D262-D3CE-14DF13EBCCF2}"/>
              </a:ext>
            </a:extLst>
          </p:cNvPr>
          <p:cNvSpPr/>
          <p:nvPr/>
        </p:nvSpPr>
        <p:spPr>
          <a:xfrm>
            <a:off x="5574792" y="2484478"/>
            <a:ext cx="685800" cy="40614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6770E6-9BAA-DE9D-E42C-C44AB2D7FA12}"/>
              </a:ext>
            </a:extLst>
          </p:cNvPr>
          <p:cNvSpPr txBox="1"/>
          <p:nvPr/>
        </p:nvSpPr>
        <p:spPr>
          <a:xfrm>
            <a:off x="5080587" y="5333314"/>
            <a:ext cx="398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sarcomere length (see slide above) with 3 multipliers for each parameter = 6 simulations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B0EFFA-3311-CF6C-45CF-817EDB3372C7}"/>
              </a:ext>
            </a:extLst>
          </p:cNvPr>
          <p:cNvSpPr txBox="1"/>
          <p:nvPr/>
        </p:nvSpPr>
        <p:spPr>
          <a:xfrm>
            <a:off x="9441963" y="4295962"/>
            <a:ext cx="226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Extension</a:t>
            </a:r>
            <a:r>
              <a:rPr lang="en-US" sz="1000" dirty="0"/>
              <a:t> change the time spent in the chosen state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76FB1C-915E-C7FE-EC61-7E0BE5DE1D4D}"/>
              </a:ext>
            </a:extLst>
          </p:cNvPr>
          <p:cNvSpPr txBox="1"/>
          <p:nvPr/>
        </p:nvSpPr>
        <p:spPr>
          <a:xfrm>
            <a:off x="9738574" y="3458048"/>
            <a:ext cx="14104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 sure if this is useful or not , we will see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AB332F-32D8-7277-6029-34B1BD5A5FC8}"/>
              </a:ext>
            </a:extLst>
          </p:cNvPr>
          <p:cNvCxnSpPr>
            <a:cxnSpLocks/>
          </p:cNvCxnSpPr>
          <p:nvPr/>
        </p:nvCxnSpPr>
        <p:spPr>
          <a:xfrm>
            <a:off x="10443816" y="3953874"/>
            <a:ext cx="0" cy="34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4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D4F83-5533-FBC5-6446-CC0EDB8F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07F7C5C-D5DA-0956-E214-97189270C5B3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SetupFile</a:t>
            </a:r>
            <a:r>
              <a:rPr lang="en-US" dirty="0"/>
              <a:t>: </a:t>
            </a:r>
            <a:r>
              <a:rPr lang="en-US" sz="1400" dirty="0"/>
              <a:t>with the protocol, we can define the parameters of the </a:t>
            </a:r>
            <a:r>
              <a:rPr lang="en-US" sz="1400" dirty="0" err="1"/>
              <a:t>basemodel</a:t>
            </a:r>
            <a:r>
              <a:rPr lang="en-US" sz="1400" dirty="0"/>
              <a:t> that we want to investigate. We can differentiate between 2 different isotype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4BC78-490C-E789-EA5E-975FC2A28CBE}"/>
              </a:ext>
            </a:extLst>
          </p:cNvPr>
          <p:cNvSpPr txBox="1">
            <a:spLocks/>
          </p:cNvSpPr>
          <p:nvPr/>
        </p:nvSpPr>
        <p:spPr>
          <a:xfrm>
            <a:off x="269748" y="956764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this case: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2417D-0397-FC86-EC3E-8FCAFCADA462}"/>
              </a:ext>
            </a:extLst>
          </p:cNvPr>
          <p:cNvSpPr txBox="1"/>
          <p:nvPr/>
        </p:nvSpPr>
        <p:spPr>
          <a:xfrm>
            <a:off x="0" y="1297979"/>
            <a:ext cx="396849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/>
              <a:t>             "class": "muscle",</a:t>
            </a:r>
          </a:p>
          <a:p>
            <a:r>
              <a:rPr lang="en-US" sz="1000" dirty="0"/>
              <a:t> 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 "isotype": 1,</a:t>
            </a:r>
          </a:p>
          <a:p>
            <a:r>
              <a:rPr lang="en-US" sz="1000" dirty="0"/>
              <a:t>             "state": 1,</a:t>
            </a:r>
          </a:p>
          <a:p>
            <a:r>
              <a:rPr lang="en-US" sz="1000" dirty="0"/>
              <a:t>             "transition": 1,</a:t>
            </a:r>
          </a:p>
          <a:p>
            <a:r>
              <a:rPr lang="en-US" sz="1000" dirty="0"/>
              <a:t> 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 "multipliers": [ 1.0, 2.0, 2.0],</a:t>
            </a:r>
          </a:p>
          <a:p>
            <a:r>
              <a:rPr lang="en-US" sz="1000" dirty="0"/>
              <a:t>             "output-type": "float"</a:t>
            </a:r>
          </a:p>
          <a:p>
            <a:r>
              <a:rPr lang="en-US" sz="1000" dirty="0"/>
              <a:t>           },</a:t>
            </a:r>
          </a:p>
          <a:p>
            <a:r>
              <a:rPr lang="en-US" sz="1000" dirty="0"/>
              <a:t>           { </a:t>
            </a:r>
          </a:p>
          <a:p>
            <a:r>
              <a:rPr lang="en-US" sz="1000" dirty="0"/>
              <a:t> 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 "isotype": 2,</a:t>
            </a:r>
          </a:p>
          <a:p>
            <a:r>
              <a:rPr lang="en-US" sz="1000" dirty="0"/>
              <a:t>             "state": 1,</a:t>
            </a:r>
          </a:p>
          <a:p>
            <a:r>
              <a:rPr lang="en-US" sz="1000" dirty="0"/>
              <a:t>             "transition": 1,</a:t>
            </a:r>
          </a:p>
          <a:p>
            <a:r>
              <a:rPr lang="en-US" sz="1000" dirty="0"/>
              <a:t> 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 "multipliers": [ 1.0, 0.01, 1.0 ],</a:t>
            </a:r>
          </a:p>
          <a:p>
            <a:r>
              <a:rPr lang="en-US" sz="1000" dirty="0"/>
              <a:t>             "output-type": "float"</a:t>
            </a:r>
          </a:p>
          <a:p>
            <a:r>
              <a:rPr lang="en-US" sz="1000" dirty="0"/>
              <a:t>           },</a:t>
            </a:r>
          </a:p>
          <a:p>
            <a:r>
              <a:rPr lang="en-US" sz="1000" dirty="0"/>
              <a:t> 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"state": 4,</a:t>
            </a:r>
          </a:p>
          <a:p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           "extension": 1</a:t>
            </a:r>
            <a:r>
              <a:rPr lang="en-US" sz="1000" dirty="0">
                <a:solidFill>
                  <a:srgbClr val="0070C0"/>
                </a:solidFill>
              </a:rPr>
              <a:t>,</a:t>
            </a:r>
          </a:p>
          <a:p>
            <a:r>
              <a:rPr lang="en-US" sz="1000" dirty="0"/>
              <a:t>            "multipliers": [ 1.0, 2.0, 2.0 ],</a:t>
            </a:r>
          </a:p>
          <a:p>
            <a:r>
              <a:rPr lang="en-US" sz="1000" dirty="0"/>
              <a:t>            "output-type": "float"</a:t>
            </a:r>
          </a:p>
          <a:p>
            <a:r>
              <a:rPr lang="en-US" sz="1000" dirty="0"/>
              <a:t>          },</a:t>
            </a:r>
          </a:p>
          <a:p>
            <a:r>
              <a:rPr lang="en-US" sz="1000" dirty="0"/>
              <a:t>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 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"state": 4,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"extension": 1</a:t>
            </a:r>
            <a:r>
              <a:rPr lang="en-US" sz="1000" dirty="0">
                <a:solidFill>
                  <a:srgbClr val="0070C0"/>
                </a:solidFill>
              </a:rPr>
              <a:t>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"output-type": "float"</a:t>
            </a:r>
          </a:p>
          <a:p>
            <a:r>
              <a:rPr lang="en-US" sz="1000" dirty="0"/>
              <a:t>         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E28D7-0626-A086-C23E-0C39FA153901}"/>
              </a:ext>
            </a:extLst>
          </p:cNvPr>
          <p:cNvSpPr txBox="1"/>
          <p:nvPr/>
        </p:nvSpPr>
        <p:spPr>
          <a:xfrm>
            <a:off x="1890699" y="1262963"/>
            <a:ext cx="22698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"state": 4, </a:t>
            </a:r>
          </a:p>
          <a:p>
            <a:r>
              <a:rPr lang="en-US" sz="1000" dirty="0"/>
              <a:t>            "transition": 1,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0.5, 0.5 ],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"state": 4, </a:t>
            </a:r>
          </a:p>
          <a:p>
            <a:r>
              <a:rPr lang="en-US" sz="1000" dirty="0"/>
              <a:t>            "transition": 1,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 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1,</a:t>
            </a:r>
          </a:p>
          <a:p>
            <a:r>
              <a:rPr lang="en-US" sz="1000" dirty="0"/>
              <a:t>            "state": 2, </a:t>
            </a:r>
          </a:p>
          <a:p>
            <a:r>
              <a:rPr lang="en-US" sz="1000" dirty="0"/>
              <a:t>            "transition": 2,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2.0, 2.0 ],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}, </a:t>
            </a:r>
          </a:p>
          <a:p>
            <a:r>
              <a:rPr lang="en-US" sz="1000" dirty="0"/>
              <a:t>          {</a:t>
            </a:r>
          </a:p>
          <a:p>
            <a:r>
              <a:rPr lang="en-US" sz="1000" dirty="0"/>
              <a:t>            "variable": "</a:t>
            </a:r>
            <a:r>
              <a:rPr lang="en-US" sz="1000" dirty="0" err="1"/>
              <a:t>m_kinetics</a:t>
            </a:r>
            <a:r>
              <a:rPr lang="en-US" sz="1000" dirty="0"/>
              <a:t>",</a:t>
            </a:r>
          </a:p>
          <a:p>
            <a:r>
              <a:rPr lang="en-US" sz="1000" dirty="0"/>
              <a:t>            "isotype": 2,</a:t>
            </a:r>
          </a:p>
          <a:p>
            <a:r>
              <a:rPr lang="en-US" sz="1000" dirty="0"/>
              <a:t>            "state": 2, </a:t>
            </a:r>
          </a:p>
          <a:p>
            <a:r>
              <a:rPr lang="en-US" sz="1000" dirty="0"/>
              <a:t>            "transition": 2,</a:t>
            </a:r>
          </a:p>
          <a:p>
            <a:r>
              <a:rPr lang="en-US" sz="1000" dirty="0"/>
              <a:t>            "</a:t>
            </a:r>
            <a:r>
              <a:rPr lang="en-US" sz="1000" dirty="0" err="1"/>
              <a:t>parameter_number</a:t>
            </a:r>
            <a:r>
              <a:rPr lang="en-US" sz="1000" dirty="0"/>
              <a:t>": 1,</a:t>
            </a:r>
          </a:p>
          <a:p>
            <a:r>
              <a:rPr lang="en-US" sz="1000" dirty="0"/>
              <a:t>            "multipliers": [ 1.0, 0.01, 1.0 ],</a:t>
            </a:r>
          </a:p>
          <a:p>
            <a:r>
              <a:rPr lang="en-US" sz="1000" dirty="0"/>
              <a:t>            " output-type": "float"</a:t>
            </a:r>
          </a:p>
          <a:p>
            <a:r>
              <a:rPr lang="en-US" sz="1000" dirty="0"/>
              <a:t>          }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81F26C-883E-3D45-A599-5BE703F8505D}"/>
              </a:ext>
            </a:extLst>
          </p:cNvPr>
          <p:cNvCxnSpPr/>
          <p:nvPr/>
        </p:nvCxnSpPr>
        <p:spPr>
          <a:xfrm>
            <a:off x="1325880" y="1947672"/>
            <a:ext cx="0" cy="35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A653CD-4E74-D9C4-35B0-F5491CA407C2}"/>
              </a:ext>
            </a:extLst>
          </p:cNvPr>
          <p:cNvCxnSpPr/>
          <p:nvPr/>
        </p:nvCxnSpPr>
        <p:spPr>
          <a:xfrm>
            <a:off x="1551432" y="1947672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DF8A4E-92ED-A6E1-B45B-208B32F82FB8}"/>
              </a:ext>
            </a:extLst>
          </p:cNvPr>
          <p:cNvCxnSpPr/>
          <p:nvPr/>
        </p:nvCxnSpPr>
        <p:spPr>
          <a:xfrm>
            <a:off x="1786128" y="1955292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017AAA-2CAB-AD53-9DCF-D20990225F1B}"/>
              </a:ext>
            </a:extLst>
          </p:cNvPr>
          <p:cNvCxnSpPr/>
          <p:nvPr/>
        </p:nvCxnSpPr>
        <p:spPr>
          <a:xfrm>
            <a:off x="3197352" y="1716024"/>
            <a:ext cx="0" cy="35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2EF6D4-73D2-D0C0-BDB3-6E6DBBFEC1AD}"/>
              </a:ext>
            </a:extLst>
          </p:cNvPr>
          <p:cNvCxnSpPr/>
          <p:nvPr/>
        </p:nvCxnSpPr>
        <p:spPr>
          <a:xfrm>
            <a:off x="3422904" y="1716024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8CFFEF-0B7D-225C-ED55-05A7CD07B1F4}"/>
              </a:ext>
            </a:extLst>
          </p:cNvPr>
          <p:cNvCxnSpPr/>
          <p:nvPr/>
        </p:nvCxnSpPr>
        <p:spPr>
          <a:xfrm>
            <a:off x="3657600" y="1723644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29DBF3-9D52-12C5-AF9B-8BEF64D70C33}"/>
              </a:ext>
            </a:extLst>
          </p:cNvPr>
          <p:cNvCxnSpPr/>
          <p:nvPr/>
        </p:nvCxnSpPr>
        <p:spPr>
          <a:xfrm>
            <a:off x="4681728" y="1876044"/>
            <a:ext cx="0" cy="35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641A4C-C42A-86EA-022C-5E4B15FB0FD6}"/>
              </a:ext>
            </a:extLst>
          </p:cNvPr>
          <p:cNvCxnSpPr/>
          <p:nvPr/>
        </p:nvCxnSpPr>
        <p:spPr>
          <a:xfrm>
            <a:off x="4681728" y="2584704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3A9554-3BF7-33A4-DB14-782600CAE61C}"/>
              </a:ext>
            </a:extLst>
          </p:cNvPr>
          <p:cNvCxnSpPr/>
          <p:nvPr/>
        </p:nvCxnSpPr>
        <p:spPr>
          <a:xfrm>
            <a:off x="4725338" y="3543300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CDD5C8-0017-0042-5DAA-20E00547CDA4}"/>
              </a:ext>
            </a:extLst>
          </p:cNvPr>
          <p:cNvSpPr txBox="1"/>
          <p:nvPr/>
        </p:nvSpPr>
        <p:spPr>
          <a:xfrm>
            <a:off x="4725338" y="1761964"/>
            <a:ext cx="549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column: “Normal” duty ratio. Both dimer heads have the same transitions rate for each state.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BCBE-57E7-D71C-06C7-C310BC7AE6CE}"/>
              </a:ext>
            </a:extLst>
          </p:cNvPr>
          <p:cNvSpPr txBox="1"/>
          <p:nvPr/>
        </p:nvSpPr>
        <p:spPr>
          <a:xfrm>
            <a:off x="4710303" y="2439660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Second column: High duty ratio for Isotype 1, low duty ratio for Isotype 2. This is the way that I’m using to simulate faster phosphorylation of just 1 head of the dimer.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1020B2-1824-32F0-0448-E0C5CAABD329}"/>
              </a:ext>
            </a:extLst>
          </p:cNvPr>
          <p:cNvSpPr txBox="1"/>
          <p:nvPr/>
        </p:nvSpPr>
        <p:spPr>
          <a:xfrm>
            <a:off x="4744388" y="342900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Third column: High duty ratio for Isotype 1, normal duty ratio for Isotype 2. Just want to cover all the bases. </a:t>
            </a:r>
          </a:p>
        </p:txBody>
      </p:sp>
    </p:spTree>
    <p:extLst>
      <p:ext uri="{BB962C8B-B14F-4D97-AF65-F5344CB8AC3E}">
        <p14:creationId xmlns:p14="http://schemas.microsoft.com/office/powerpoint/2010/main" val="110848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38137-E8B5-C7BB-0890-D4D641A3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8AEF0BD-B866-4694-098D-249E0F781104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FiberSim</a:t>
            </a:r>
            <a:r>
              <a:rPr lang="en-US" dirty="0"/>
              <a:t> output</a:t>
            </a:r>
            <a:endParaRPr lang="en-US" sz="14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C84195-DCDF-5D98-C5D8-C64032599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5" y="528930"/>
            <a:ext cx="9289839" cy="62474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0AE98B-B932-83B9-3E35-DE374A920994}"/>
              </a:ext>
            </a:extLst>
          </p:cNvPr>
          <p:cNvCxnSpPr/>
          <p:nvPr/>
        </p:nvCxnSpPr>
        <p:spPr>
          <a:xfrm>
            <a:off x="4116705" y="240920"/>
            <a:ext cx="0" cy="35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2A7813-FF08-3E60-B21C-4D0DC803DE55}"/>
              </a:ext>
            </a:extLst>
          </p:cNvPr>
          <p:cNvCxnSpPr/>
          <p:nvPr/>
        </p:nvCxnSpPr>
        <p:spPr>
          <a:xfrm>
            <a:off x="6704457" y="197867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F4A695-2F82-1ACE-B1B9-C14B1A64AFD5}"/>
              </a:ext>
            </a:extLst>
          </p:cNvPr>
          <p:cNvCxnSpPr/>
          <p:nvPr/>
        </p:nvCxnSpPr>
        <p:spPr>
          <a:xfrm>
            <a:off x="9520428" y="197867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24CAA-E18B-8E8B-A5EF-CBDA4E70F866}"/>
              </a:ext>
            </a:extLst>
          </p:cNvPr>
          <p:cNvCxnSpPr/>
          <p:nvPr/>
        </p:nvCxnSpPr>
        <p:spPr>
          <a:xfrm>
            <a:off x="5369052" y="197867"/>
            <a:ext cx="0" cy="35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A8D098-9DC7-4041-3CFF-F8E73E6F68B2}"/>
              </a:ext>
            </a:extLst>
          </p:cNvPr>
          <p:cNvCxnSpPr/>
          <p:nvPr/>
        </p:nvCxnSpPr>
        <p:spPr>
          <a:xfrm>
            <a:off x="8252079" y="172314"/>
            <a:ext cx="0" cy="3566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6D838F-E23B-7748-F33D-A23B74B0D949}"/>
              </a:ext>
            </a:extLst>
          </p:cNvPr>
          <p:cNvCxnSpPr/>
          <p:nvPr/>
        </p:nvCxnSpPr>
        <p:spPr>
          <a:xfrm>
            <a:off x="10953750" y="252286"/>
            <a:ext cx="0" cy="3566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11768D-E982-8697-1834-1D0B78B35A7C}"/>
              </a:ext>
            </a:extLst>
          </p:cNvPr>
          <p:cNvSpPr txBox="1"/>
          <p:nvPr/>
        </p:nvSpPr>
        <p:spPr>
          <a:xfrm>
            <a:off x="1676544" y="1619250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SL </a:t>
            </a:r>
          </a:p>
        </p:txBody>
      </p:sp>
    </p:spTree>
    <p:extLst>
      <p:ext uri="{BB962C8B-B14F-4D97-AF65-F5344CB8AC3E}">
        <p14:creationId xmlns:p14="http://schemas.microsoft.com/office/powerpoint/2010/main" val="267482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1544A-2632-6755-97CB-F84B7E2E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2FEEBEA-3ECC-3BA4-8708-43E7E889DDE1}"/>
              </a:ext>
            </a:extLst>
          </p:cNvPr>
          <p:cNvSpPr txBox="1">
            <a:spLocks/>
          </p:cNvSpPr>
          <p:nvPr/>
        </p:nvSpPr>
        <p:spPr>
          <a:xfrm>
            <a:off x="269748" y="81598"/>
            <a:ext cx="11652504" cy="558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MasterFile</a:t>
            </a:r>
            <a:r>
              <a:rPr lang="en-US" dirty="0"/>
              <a:t>: </a:t>
            </a:r>
            <a:r>
              <a:rPr lang="en-US" sz="1400" dirty="0"/>
              <a:t>automatically runs three different models and generates the corresponding </a:t>
            </a:r>
            <a:r>
              <a:rPr lang="en-US" sz="1400" dirty="0" err="1"/>
              <a:t>setupfiles</a:t>
            </a:r>
            <a:r>
              <a:rPr lang="en-US" sz="1400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FC141-265F-4D5E-AA2C-082801636438}"/>
              </a:ext>
            </a:extLst>
          </p:cNvPr>
          <p:cNvSpPr txBox="1"/>
          <p:nvPr/>
        </p:nvSpPr>
        <p:spPr>
          <a:xfrm>
            <a:off x="269748" y="1072724"/>
            <a:ext cx="60944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model_types</a:t>
            </a:r>
            <a:r>
              <a:rPr lang="en-US" dirty="0"/>
              <a:t>":</a:t>
            </a:r>
          </a:p>
          <a:p>
            <a:r>
              <a:rPr lang="en-US" dirty="0"/>
              <a:t>     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"type": "uniform",</a:t>
            </a:r>
          </a:p>
          <a:p>
            <a:r>
              <a:rPr lang="en-US" dirty="0"/>
              <a:t>          "</a:t>
            </a:r>
            <a:r>
              <a:rPr lang="en-US" dirty="0" err="1"/>
              <a:t>relative_to</a:t>
            </a:r>
            <a:r>
              <a:rPr lang="en-US" dirty="0"/>
              <a:t>": "</a:t>
            </a:r>
            <a:r>
              <a:rPr lang="en-US" dirty="0" err="1"/>
              <a:t>this_file</a:t>
            </a:r>
            <a:r>
              <a:rPr lang="en-US" dirty="0"/>
              <a:t>",</a:t>
            </a:r>
          </a:p>
          <a:p>
            <a:r>
              <a:rPr lang="en-US" dirty="0"/>
              <a:t>          "model": "</a:t>
            </a:r>
            <a:r>
              <a:rPr lang="en-US" dirty="0" err="1">
                <a:highlight>
                  <a:srgbClr val="FFFF00"/>
                </a:highlight>
              </a:rPr>
              <a:t>model_uniform.json</a:t>
            </a:r>
            <a:r>
              <a:rPr lang="en-US" dirty="0"/>
              <a:t>"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"type": "</a:t>
            </a:r>
            <a:r>
              <a:rPr lang="en-US" dirty="0" err="1"/>
              <a:t>C_zone_phosp</a:t>
            </a:r>
            <a:r>
              <a:rPr lang="en-US" dirty="0"/>
              <a:t>",</a:t>
            </a:r>
          </a:p>
          <a:p>
            <a:r>
              <a:rPr lang="en-US" dirty="0"/>
              <a:t>          "</a:t>
            </a:r>
            <a:r>
              <a:rPr lang="en-US" dirty="0" err="1"/>
              <a:t>relative_to</a:t>
            </a:r>
            <a:r>
              <a:rPr lang="en-US" dirty="0"/>
              <a:t>": "</a:t>
            </a:r>
            <a:r>
              <a:rPr lang="en-US" dirty="0" err="1"/>
              <a:t>this_file</a:t>
            </a:r>
            <a:r>
              <a:rPr lang="en-US" dirty="0"/>
              <a:t>",</a:t>
            </a:r>
          </a:p>
          <a:p>
            <a:r>
              <a:rPr lang="en-US" dirty="0"/>
              <a:t>          "model": </a:t>
            </a:r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 err="1">
                <a:highlight>
                  <a:srgbClr val="FFFF00"/>
                </a:highlight>
              </a:rPr>
              <a:t>model_c_zone.json</a:t>
            </a:r>
            <a:r>
              <a:rPr lang="en-US" dirty="0"/>
              <a:t>"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"type": "</a:t>
            </a:r>
            <a:r>
              <a:rPr lang="en-US" dirty="0" err="1"/>
              <a:t>D_zone_phosp</a:t>
            </a:r>
            <a:r>
              <a:rPr lang="en-US" dirty="0"/>
              <a:t>",</a:t>
            </a:r>
          </a:p>
          <a:p>
            <a:r>
              <a:rPr lang="en-US" dirty="0"/>
              <a:t>          "</a:t>
            </a:r>
            <a:r>
              <a:rPr lang="en-US" dirty="0" err="1"/>
              <a:t>relative_to</a:t>
            </a:r>
            <a:r>
              <a:rPr lang="en-US" dirty="0"/>
              <a:t>": "</a:t>
            </a:r>
            <a:r>
              <a:rPr lang="en-US" dirty="0" err="1"/>
              <a:t>this_file</a:t>
            </a:r>
            <a:r>
              <a:rPr lang="en-US" dirty="0"/>
              <a:t>",</a:t>
            </a:r>
          </a:p>
          <a:p>
            <a:r>
              <a:rPr lang="en-US" dirty="0"/>
              <a:t>          "model": </a:t>
            </a:r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 err="1">
                <a:highlight>
                  <a:srgbClr val="FFFF00"/>
                </a:highlight>
              </a:rPr>
              <a:t>model_d_zone.json</a:t>
            </a:r>
            <a:r>
              <a:rPr lang="en-US" dirty="0"/>
              <a:t>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],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E84D8B-7041-0812-1E3D-2565011F932C}"/>
              </a:ext>
            </a:extLst>
          </p:cNvPr>
          <p:cNvSpPr/>
          <p:nvPr/>
        </p:nvSpPr>
        <p:spPr>
          <a:xfrm>
            <a:off x="6096000" y="2432304"/>
            <a:ext cx="5175504" cy="274320"/>
          </a:xfrm>
          <a:prstGeom prst="roundRect">
            <a:avLst>
              <a:gd name="adj" fmla="val 493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CF6C0-762B-9E53-C15A-8992D4228B9A}"/>
              </a:ext>
            </a:extLst>
          </p:cNvPr>
          <p:cNvCxnSpPr/>
          <p:nvPr/>
        </p:nvCxnSpPr>
        <p:spPr>
          <a:xfrm>
            <a:off x="7500470" y="243230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822F61-8A6B-CA86-90B0-FA626C445CDB}"/>
              </a:ext>
            </a:extLst>
          </p:cNvPr>
          <p:cNvCxnSpPr/>
          <p:nvPr/>
        </p:nvCxnSpPr>
        <p:spPr>
          <a:xfrm>
            <a:off x="9750611" y="243230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35E780-E04A-1934-88EF-5A7A688CCFDD}"/>
              </a:ext>
            </a:extLst>
          </p:cNvPr>
          <p:cNvCxnSpPr/>
          <p:nvPr/>
        </p:nvCxnSpPr>
        <p:spPr>
          <a:xfrm>
            <a:off x="10578351" y="243230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99902E-3921-CF85-7199-23130BA6CE0D}"/>
              </a:ext>
            </a:extLst>
          </p:cNvPr>
          <p:cNvSpPr txBox="1"/>
          <p:nvPr/>
        </p:nvSpPr>
        <p:spPr>
          <a:xfrm>
            <a:off x="6674066" y="21126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AFC75-C3C4-E512-74C9-37B2E0BB3A1F}"/>
              </a:ext>
            </a:extLst>
          </p:cNvPr>
          <p:cNvSpPr txBox="1"/>
          <p:nvPr/>
        </p:nvSpPr>
        <p:spPr>
          <a:xfrm>
            <a:off x="8475461" y="211263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3228E-598F-B386-8B85-F7ADCBDF43D2}"/>
              </a:ext>
            </a:extLst>
          </p:cNvPr>
          <p:cNvSpPr txBox="1"/>
          <p:nvPr/>
        </p:nvSpPr>
        <p:spPr>
          <a:xfrm>
            <a:off x="9983936" y="2087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AECBF-E30B-27B6-6482-2AA54C88705B}"/>
              </a:ext>
            </a:extLst>
          </p:cNvPr>
          <p:cNvSpPr txBox="1"/>
          <p:nvPr/>
        </p:nvSpPr>
        <p:spPr>
          <a:xfrm>
            <a:off x="10730440" y="2087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04085-718F-EE61-387A-D160240BB224}"/>
              </a:ext>
            </a:extLst>
          </p:cNvPr>
          <p:cNvSpPr txBox="1"/>
          <p:nvPr/>
        </p:nvSpPr>
        <p:spPr>
          <a:xfrm>
            <a:off x="6174625" y="3787279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11, 11, 11, 11, 11, 11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6EA90-B58C-A8E9-853E-4B9EDF0BFC3A}"/>
              </a:ext>
            </a:extLst>
          </p:cNvPr>
          <p:cNvSpPr txBox="1"/>
          <p:nvPr/>
        </p:nvSpPr>
        <p:spPr>
          <a:xfrm>
            <a:off x="6129045" y="2455406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12, 12, 12, 12, 12, 12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B16F8-F74D-27EE-1111-33BD8C761CFD}"/>
              </a:ext>
            </a:extLst>
          </p:cNvPr>
          <p:cNvSpPr txBox="1"/>
          <p:nvPr/>
        </p:nvSpPr>
        <p:spPr>
          <a:xfrm>
            <a:off x="7492018" y="2457133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12, 12, 12, 12, 12, 12, 12, 12, 12, 12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17977-DB48-ECFE-6A64-30387A827FBE}"/>
              </a:ext>
            </a:extLst>
          </p:cNvPr>
          <p:cNvSpPr txBox="1"/>
          <p:nvPr/>
        </p:nvSpPr>
        <p:spPr>
          <a:xfrm>
            <a:off x="9671762" y="2446741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12, 12, 12, 12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3CE1A7-94DF-925B-90A5-70618E76FA28}"/>
              </a:ext>
            </a:extLst>
          </p:cNvPr>
          <p:cNvSpPr/>
          <p:nvPr/>
        </p:nvSpPr>
        <p:spPr>
          <a:xfrm>
            <a:off x="6158754" y="3756095"/>
            <a:ext cx="5175504" cy="274320"/>
          </a:xfrm>
          <a:prstGeom prst="roundRect">
            <a:avLst>
              <a:gd name="adj" fmla="val 493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196DCB-2003-6220-3DB1-9FBD1CFFFDFA}"/>
              </a:ext>
            </a:extLst>
          </p:cNvPr>
          <p:cNvCxnSpPr/>
          <p:nvPr/>
        </p:nvCxnSpPr>
        <p:spPr>
          <a:xfrm>
            <a:off x="7563224" y="3756095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76F7E0-F975-B463-C18C-F0771B790F0D}"/>
              </a:ext>
            </a:extLst>
          </p:cNvPr>
          <p:cNvCxnSpPr/>
          <p:nvPr/>
        </p:nvCxnSpPr>
        <p:spPr>
          <a:xfrm>
            <a:off x="9813365" y="3756095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6591E4-4AB8-66E4-6E64-540925850C50}"/>
              </a:ext>
            </a:extLst>
          </p:cNvPr>
          <p:cNvCxnSpPr/>
          <p:nvPr/>
        </p:nvCxnSpPr>
        <p:spPr>
          <a:xfrm>
            <a:off x="10641105" y="3756095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7B73A8-3C60-C230-0A67-4E237B436B2D}"/>
              </a:ext>
            </a:extLst>
          </p:cNvPr>
          <p:cNvSpPr txBox="1"/>
          <p:nvPr/>
        </p:nvSpPr>
        <p:spPr>
          <a:xfrm>
            <a:off x="6736820" y="34364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2256BD-FDAD-2415-439B-F875C5B92373}"/>
              </a:ext>
            </a:extLst>
          </p:cNvPr>
          <p:cNvSpPr txBox="1"/>
          <p:nvPr/>
        </p:nvSpPr>
        <p:spPr>
          <a:xfrm>
            <a:off x="8538215" y="343642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BA80A-44D0-B81F-618A-AA72FF285DC5}"/>
              </a:ext>
            </a:extLst>
          </p:cNvPr>
          <p:cNvSpPr txBox="1"/>
          <p:nvPr/>
        </p:nvSpPr>
        <p:spPr>
          <a:xfrm>
            <a:off x="10046690" y="34115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3D8541-BB4D-A49E-BC40-3FC41118DB29}"/>
              </a:ext>
            </a:extLst>
          </p:cNvPr>
          <p:cNvSpPr txBox="1"/>
          <p:nvPr/>
        </p:nvSpPr>
        <p:spPr>
          <a:xfrm>
            <a:off x="10793194" y="341159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230F5-526E-CB25-E6A4-962191D15A6D}"/>
              </a:ext>
            </a:extLst>
          </p:cNvPr>
          <p:cNvSpPr txBox="1"/>
          <p:nvPr/>
        </p:nvSpPr>
        <p:spPr>
          <a:xfrm>
            <a:off x="7554772" y="3780924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12, 12, 12, 12, 12, 12, 12, 12, 12, 12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35071F-A793-9A17-31DA-2EEF94F79116}"/>
              </a:ext>
            </a:extLst>
          </p:cNvPr>
          <p:cNvSpPr txBox="1"/>
          <p:nvPr/>
        </p:nvSpPr>
        <p:spPr>
          <a:xfrm>
            <a:off x="9734516" y="3775008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11, 11, 11, 11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248BB2-3E6C-E27C-D4E4-28D5B0A22DE1}"/>
              </a:ext>
            </a:extLst>
          </p:cNvPr>
          <p:cNvSpPr txBox="1"/>
          <p:nvPr/>
        </p:nvSpPr>
        <p:spPr>
          <a:xfrm>
            <a:off x="6222250" y="5168404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12, 12, 12, 12, 12, 12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5E355EA-E3C5-CA22-7CD6-17F46FF92B3C}"/>
              </a:ext>
            </a:extLst>
          </p:cNvPr>
          <p:cNvSpPr/>
          <p:nvPr/>
        </p:nvSpPr>
        <p:spPr>
          <a:xfrm>
            <a:off x="6206379" y="5137220"/>
            <a:ext cx="5175504" cy="274320"/>
          </a:xfrm>
          <a:prstGeom prst="roundRect">
            <a:avLst>
              <a:gd name="adj" fmla="val 493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F11A17-F805-366E-02B2-B6B3717E387C}"/>
              </a:ext>
            </a:extLst>
          </p:cNvPr>
          <p:cNvCxnSpPr/>
          <p:nvPr/>
        </p:nvCxnSpPr>
        <p:spPr>
          <a:xfrm>
            <a:off x="7610849" y="51372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107C02-5A37-30E0-C46B-9600C46715E4}"/>
              </a:ext>
            </a:extLst>
          </p:cNvPr>
          <p:cNvCxnSpPr/>
          <p:nvPr/>
        </p:nvCxnSpPr>
        <p:spPr>
          <a:xfrm>
            <a:off x="9860990" y="51372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BA5F68-2381-BED0-4DC7-76A6E433469F}"/>
              </a:ext>
            </a:extLst>
          </p:cNvPr>
          <p:cNvCxnSpPr/>
          <p:nvPr/>
        </p:nvCxnSpPr>
        <p:spPr>
          <a:xfrm>
            <a:off x="10688730" y="51372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41201C-D465-8EAF-F8A4-AF92AC7D2A3F}"/>
              </a:ext>
            </a:extLst>
          </p:cNvPr>
          <p:cNvSpPr txBox="1"/>
          <p:nvPr/>
        </p:nvSpPr>
        <p:spPr>
          <a:xfrm>
            <a:off x="6784445" y="48175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7C3B69-9F9C-88EE-C2C1-BFAA99D44143}"/>
              </a:ext>
            </a:extLst>
          </p:cNvPr>
          <p:cNvSpPr txBox="1"/>
          <p:nvPr/>
        </p:nvSpPr>
        <p:spPr>
          <a:xfrm>
            <a:off x="8585840" y="481754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E43DA8-1F3A-6990-62BB-07090BD79D92}"/>
              </a:ext>
            </a:extLst>
          </p:cNvPr>
          <p:cNvSpPr txBox="1"/>
          <p:nvPr/>
        </p:nvSpPr>
        <p:spPr>
          <a:xfrm>
            <a:off x="10094315" y="47927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4706F3-FDF2-A547-7745-265D4E963EFF}"/>
              </a:ext>
            </a:extLst>
          </p:cNvPr>
          <p:cNvSpPr txBox="1"/>
          <p:nvPr/>
        </p:nvSpPr>
        <p:spPr>
          <a:xfrm>
            <a:off x="10840819" y="47927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FF45CF-063A-94C7-2CA9-F16304EA52D2}"/>
              </a:ext>
            </a:extLst>
          </p:cNvPr>
          <p:cNvSpPr txBox="1"/>
          <p:nvPr/>
        </p:nvSpPr>
        <p:spPr>
          <a:xfrm>
            <a:off x="7602397" y="5162049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11, 11, 11, 11, 11, 11, 11, 11, 11, 11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C73C3F-1BC8-44FB-4D88-09181CD6A75A}"/>
              </a:ext>
            </a:extLst>
          </p:cNvPr>
          <p:cNvSpPr txBox="1"/>
          <p:nvPr/>
        </p:nvSpPr>
        <p:spPr>
          <a:xfrm>
            <a:off x="9782141" y="5156133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11, 11, 11, 11</a:t>
            </a:r>
          </a:p>
        </p:txBody>
      </p:sp>
    </p:spTree>
    <p:extLst>
      <p:ext uri="{BB962C8B-B14F-4D97-AF65-F5344CB8AC3E}">
        <p14:creationId xmlns:p14="http://schemas.microsoft.com/office/powerpoint/2010/main" val="304665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2620</Words>
  <Application>Microsoft Office PowerPoint</Application>
  <PresentationFormat>Widescreen</PresentationFormat>
  <Paragraphs>353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Squarci, Caterina</dc:creator>
  <cp:lastModifiedBy>Squarci, Caterina</cp:lastModifiedBy>
  <cp:revision>17</cp:revision>
  <dcterms:created xsi:type="dcterms:W3CDTF">2024-10-29T21:35:49Z</dcterms:created>
  <dcterms:modified xsi:type="dcterms:W3CDTF">2024-10-31T16:27:41Z</dcterms:modified>
</cp:coreProperties>
</file>