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4" r:id="rId2"/>
    <p:sldId id="265" r:id="rId3"/>
    <p:sldId id="267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aterina\github\RLC_fibersim_project\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76159230096237"/>
          <c:y val="3.0057961504811898E-2"/>
          <c:w val="0.79962314085739283"/>
          <c:h val="0.89814814814814814"/>
        </c:manualLayout>
      </c:layout>
      <c:scatterChart>
        <c:scatterStyle val="lineMarker"/>
        <c:varyColors val="0"/>
        <c:ser>
          <c:idx val="1"/>
          <c:order val="0"/>
          <c:tx>
            <c:strRef>
              <c:f>'pCa '!$A$2</c:f>
              <c:strCache>
                <c:ptCount val="1"/>
                <c:pt idx="0">
                  <c:v>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'pCa '!$B$2:$B$13</c:f>
              <c:numCache>
                <c:formatCode>General</c:formatCode>
                <c:ptCount val="12"/>
                <c:pt idx="0">
                  <c:v>4.5</c:v>
                </c:pt>
                <c:pt idx="1">
                  <c:v>5</c:v>
                </c:pt>
                <c:pt idx="2">
                  <c:v>5.3</c:v>
                </c:pt>
                <c:pt idx="3">
                  <c:v>5.5</c:v>
                </c:pt>
                <c:pt idx="4">
                  <c:v>5.7</c:v>
                </c:pt>
                <c:pt idx="5">
                  <c:v>5.9</c:v>
                </c:pt>
                <c:pt idx="6">
                  <c:v>6.1</c:v>
                </c:pt>
                <c:pt idx="7">
                  <c:v>6.3</c:v>
                </c:pt>
                <c:pt idx="8">
                  <c:v>6.5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</c:numCache>
            </c:numRef>
          </c:xVal>
          <c:yVal>
            <c:numRef>
              <c:f>'pCa '!$E$2:$E$13</c:f>
              <c:numCache>
                <c:formatCode>General</c:formatCode>
                <c:ptCount val="12"/>
                <c:pt idx="0">
                  <c:v>1</c:v>
                </c:pt>
                <c:pt idx="1">
                  <c:v>1.0196213562681633</c:v>
                </c:pt>
                <c:pt idx="2">
                  <c:v>0.95721672141709468</c:v>
                </c:pt>
                <c:pt idx="3">
                  <c:v>0.46229625218972936</c:v>
                </c:pt>
                <c:pt idx="4">
                  <c:v>0.30372215756974202</c:v>
                </c:pt>
                <c:pt idx="5">
                  <c:v>0.23700796763023801</c:v>
                </c:pt>
                <c:pt idx="6">
                  <c:v>5.2465545216091938E-2</c:v>
                </c:pt>
                <c:pt idx="7">
                  <c:v>1.1185455707898613E-2</c:v>
                </c:pt>
                <c:pt idx="8">
                  <c:v>1.2483215980448695E-2</c:v>
                </c:pt>
                <c:pt idx="9">
                  <c:v>1.3090005954386537E-2</c:v>
                </c:pt>
                <c:pt idx="10">
                  <c:v>1.0128080975710345E-2</c:v>
                </c:pt>
                <c:pt idx="11">
                  <c:v>1.0128080975710345E-2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C25-4F1F-8284-99022895770A}"/>
            </c:ext>
          </c:extLst>
        </c:ser>
        <c:ser>
          <c:idx val="0"/>
          <c:order val="1"/>
          <c:tx>
            <c:strRef>
              <c:f>'pCa '!$A$15</c:f>
              <c:strCache>
                <c:ptCount val="1"/>
                <c:pt idx="0">
                  <c:v>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'pCa '!$B$15:$B$26</c:f>
              <c:numCache>
                <c:formatCode>General</c:formatCode>
                <c:ptCount val="12"/>
                <c:pt idx="0">
                  <c:v>4.5</c:v>
                </c:pt>
                <c:pt idx="1">
                  <c:v>5</c:v>
                </c:pt>
                <c:pt idx="2">
                  <c:v>5.3</c:v>
                </c:pt>
                <c:pt idx="3">
                  <c:v>5.5</c:v>
                </c:pt>
                <c:pt idx="4">
                  <c:v>5.7</c:v>
                </c:pt>
                <c:pt idx="5">
                  <c:v>5.9</c:v>
                </c:pt>
                <c:pt idx="6">
                  <c:v>6.1</c:v>
                </c:pt>
                <c:pt idx="7">
                  <c:v>6.3</c:v>
                </c:pt>
                <c:pt idx="8">
                  <c:v>6.5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</c:numCache>
            </c:numRef>
          </c:xVal>
          <c:yVal>
            <c:numRef>
              <c:f>'pCa '!$E$15:$E$26</c:f>
              <c:numCache>
                <c:formatCode>General</c:formatCode>
                <c:ptCount val="12"/>
                <c:pt idx="0">
                  <c:v>1</c:v>
                </c:pt>
                <c:pt idx="1">
                  <c:v>1.0163707410661491</c:v>
                </c:pt>
                <c:pt idx="2">
                  <c:v>0.92788955953784347</c:v>
                </c:pt>
                <c:pt idx="3">
                  <c:v>0.69139633151882529</c:v>
                </c:pt>
                <c:pt idx="4">
                  <c:v>0.43095683953569203</c:v>
                </c:pt>
                <c:pt idx="5">
                  <c:v>0.31365391495629624</c:v>
                </c:pt>
                <c:pt idx="6">
                  <c:v>0.14338054049895513</c:v>
                </c:pt>
                <c:pt idx="7">
                  <c:v>8.3174741176442551E-2</c:v>
                </c:pt>
                <c:pt idx="8">
                  <c:v>6.040245518564525E-2</c:v>
                </c:pt>
                <c:pt idx="9">
                  <c:v>5.2402166516488352E-2</c:v>
                </c:pt>
                <c:pt idx="10">
                  <c:v>5.6686724861188607E-2</c:v>
                </c:pt>
                <c:pt idx="11">
                  <c:v>5.6686724861188607E-2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C25-4F1F-8284-99022895770A}"/>
            </c:ext>
          </c:extLst>
        </c:ser>
        <c:ser>
          <c:idx val="4"/>
          <c:order val="2"/>
          <c:tx>
            <c:strRef>
              <c:f>'pCa '!$M$2</c:f>
              <c:strCache>
                <c:ptCount val="1"/>
                <c:pt idx="0">
                  <c:v>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'pCa '!$N$2:$N$13</c:f>
              <c:numCache>
                <c:formatCode>General</c:formatCode>
                <c:ptCount val="12"/>
                <c:pt idx="0">
                  <c:v>4.5</c:v>
                </c:pt>
                <c:pt idx="1">
                  <c:v>5</c:v>
                </c:pt>
                <c:pt idx="2">
                  <c:v>5.3</c:v>
                </c:pt>
                <c:pt idx="3">
                  <c:v>5.5</c:v>
                </c:pt>
                <c:pt idx="4">
                  <c:v>5.7</c:v>
                </c:pt>
                <c:pt idx="5">
                  <c:v>5.9</c:v>
                </c:pt>
                <c:pt idx="6">
                  <c:v>6.1</c:v>
                </c:pt>
                <c:pt idx="7">
                  <c:v>6.3</c:v>
                </c:pt>
                <c:pt idx="8">
                  <c:v>6.5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</c:numCache>
            </c:numRef>
          </c:xVal>
          <c:yVal>
            <c:numRef>
              <c:f>'pCa '!$Q$2:$Q$13</c:f>
              <c:numCache>
                <c:formatCode>General</c:formatCode>
                <c:ptCount val="12"/>
                <c:pt idx="0">
                  <c:v>1</c:v>
                </c:pt>
                <c:pt idx="1">
                  <c:v>1.0016737038392967</c:v>
                </c:pt>
                <c:pt idx="2">
                  <c:v>0.9872347993486501</c:v>
                </c:pt>
                <c:pt idx="3">
                  <c:v>0.83409309512174423</c:v>
                </c:pt>
                <c:pt idx="4">
                  <c:v>0.74992292914129532</c:v>
                </c:pt>
                <c:pt idx="5">
                  <c:v>0.31072056222757793</c:v>
                </c:pt>
                <c:pt idx="6">
                  <c:v>0.19216067371840934</c:v>
                </c:pt>
                <c:pt idx="7">
                  <c:v>6.5714210386214625E-2</c:v>
                </c:pt>
                <c:pt idx="8">
                  <c:v>6.5521515894173432E-2</c:v>
                </c:pt>
                <c:pt idx="9">
                  <c:v>-4.2430485323233912E-3</c:v>
                </c:pt>
                <c:pt idx="10">
                  <c:v>4.7480736910731711E-3</c:v>
                </c:pt>
                <c:pt idx="11">
                  <c:v>4.7480736910731711E-3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C25-4F1F-8284-99022895770A}"/>
            </c:ext>
          </c:extLst>
        </c:ser>
        <c:ser>
          <c:idx val="5"/>
          <c:order val="3"/>
          <c:tx>
            <c:strRef>
              <c:f>'pCa '!$M$15</c:f>
              <c:strCache>
                <c:ptCount val="1"/>
                <c:pt idx="0">
                  <c:v>6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'pCa '!$N$15:$N$26</c:f>
              <c:numCache>
                <c:formatCode>General</c:formatCode>
                <c:ptCount val="12"/>
                <c:pt idx="0">
                  <c:v>4.5</c:v>
                </c:pt>
                <c:pt idx="1">
                  <c:v>5</c:v>
                </c:pt>
                <c:pt idx="2">
                  <c:v>5.3</c:v>
                </c:pt>
                <c:pt idx="3">
                  <c:v>5.5</c:v>
                </c:pt>
                <c:pt idx="4">
                  <c:v>5.7</c:v>
                </c:pt>
                <c:pt idx="5">
                  <c:v>5.9</c:v>
                </c:pt>
                <c:pt idx="6">
                  <c:v>6.1</c:v>
                </c:pt>
                <c:pt idx="7">
                  <c:v>6.3</c:v>
                </c:pt>
                <c:pt idx="8">
                  <c:v>6.5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</c:numCache>
            </c:numRef>
          </c:xVal>
          <c:yVal>
            <c:numRef>
              <c:f>'pCa '!$Q$15:$Q$26</c:f>
              <c:numCache>
                <c:formatCode>General</c:formatCode>
                <c:ptCount val="12"/>
                <c:pt idx="0">
                  <c:v>1</c:v>
                </c:pt>
                <c:pt idx="1">
                  <c:v>1.0221347564605914</c:v>
                </c:pt>
                <c:pt idx="2">
                  <c:v>0.90729049281072194</c:v>
                </c:pt>
                <c:pt idx="3">
                  <c:v>0.87263464913202726</c:v>
                </c:pt>
                <c:pt idx="4">
                  <c:v>0.81411869169855511</c:v>
                </c:pt>
                <c:pt idx="5">
                  <c:v>0.64141015654155542</c:v>
                </c:pt>
                <c:pt idx="6">
                  <c:v>0.41836905712676137</c:v>
                </c:pt>
                <c:pt idx="7">
                  <c:v>0.16956250640065898</c:v>
                </c:pt>
                <c:pt idx="8">
                  <c:v>0.10248942480954243</c:v>
                </c:pt>
                <c:pt idx="9">
                  <c:v>3.6892057936981068E-2</c:v>
                </c:pt>
                <c:pt idx="10">
                  <c:v>4.2898715972361112E-2</c:v>
                </c:pt>
                <c:pt idx="11">
                  <c:v>3.211640935133625E-2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C25-4F1F-8284-9902289577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4671071"/>
        <c:axId val="503013967"/>
      </c:scatterChart>
      <c:valAx>
        <c:axId val="504671071"/>
        <c:scaling>
          <c:orientation val="minMax"/>
          <c:max val="9.5"/>
          <c:min val="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pCa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013967"/>
        <c:crosses val="autoZero"/>
        <c:crossBetween val="midCat"/>
      </c:valAx>
      <c:valAx>
        <c:axId val="503013967"/>
        <c:scaling>
          <c:orientation val="minMax"/>
          <c:max val="1.100000000000000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Force</a:t>
                </a:r>
                <a:r>
                  <a:rPr lang="en-US" baseline="0"/>
                  <a:t> (norm)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67107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216EB-BD7F-40D0-858C-8A60052EB4B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417F5-3AE8-4AFD-9C65-3BE104259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06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7EB2-18AA-E311-CE06-4427C7719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2A0DD-BC17-8B3A-21D7-AAB83A67B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A3EB8-C59F-3E7B-47E4-37D1CC792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9513-87DA-4872-88AA-366BD968DC9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7A734-02EA-46DB-B686-712653684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FC428-9011-8852-8957-0CCFEF40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5C2B-E2AB-4B77-9075-BE224181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9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FC88-F192-CD10-52D9-ED3AABBD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91A7C-800B-7817-74A7-2952C5208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CE4BD-045D-7A97-A033-101AD891B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9513-87DA-4872-88AA-366BD968DC9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503F-7A52-FD11-60D6-EA7008F0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051C4-BA94-D716-7A25-5C275229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5C2B-E2AB-4B77-9075-BE224181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9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06277-DA95-CF9F-79F2-7A6AF8316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AC0C7-3EEA-45C3-7461-81EE8303F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0F0BA-5FB8-AB38-A137-15EDF1FC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9513-87DA-4872-88AA-366BD968DC9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E12CE-F378-1704-E402-C7A733982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3B10E-3227-92B5-54F2-272816329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5C2B-E2AB-4B77-9075-BE224181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8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5F3B-144D-BE0B-BCEE-E1AA88C2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B2E0D-B1D1-F525-88C8-0CBC93941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834FB-307A-ED44-6A20-BE1A04B2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9513-87DA-4872-88AA-366BD968DC9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CE9CC-E954-DAC2-858A-ADEECDF7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E002-7CFC-9E10-3425-FD90AF61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5C2B-E2AB-4B77-9075-BE224181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0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3158-34A8-005D-55F9-6CC4F961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E46B4-09A5-1FE3-AB2E-E03F967AE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DB0E3-9452-3A45-0D02-AEB1A865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9513-87DA-4872-88AA-366BD968DC9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C2867-C700-CC47-8FC6-07CB7B03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8A4F7-B4EF-E4B6-04C2-C5ECAFD1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5C2B-E2AB-4B77-9075-BE224181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2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71E7-0822-FB13-0989-8ED759FBF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3BCAF-F849-C057-1A19-7F4036B75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5ACCD-119C-56BD-A1AC-4AF913638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97FF4-D1F0-6700-B271-D42D01C2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9513-87DA-4872-88AA-366BD968DC9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AFBA2-520E-505E-271C-9C549F04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A66F9-D487-27FB-07BA-3FEEF6C6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5C2B-E2AB-4B77-9075-BE224181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0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9210-C372-3853-E5AB-61178D61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8A528-71BC-E90C-C05C-67D5D55E6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A1BE6-3362-13E5-D4EF-EB86B6896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C682B-5E4E-C238-A88F-129939139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0FD74-3700-FFB6-7F7C-970365B4E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CF437-4BE8-3C61-7C44-A5C83E50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9513-87DA-4872-88AA-366BD968DC9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C7A5DA-9223-90BE-6DB0-4BD699B17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230CB8-C7AC-51B9-39D1-A2B7C0EE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5C2B-E2AB-4B77-9075-BE224181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A12BA-792C-AC6D-0783-464E563C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9728E1-7EBD-6395-226A-0BE0F562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9513-87DA-4872-88AA-366BD968DC9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8A764-D2E5-7B73-C074-DEF8CA45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DDD29-A693-3640-65B4-AEF10C1E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5C2B-E2AB-4B77-9075-BE224181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7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474477-07C1-215D-6FD9-A95ABD91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9513-87DA-4872-88AA-366BD968DC9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F6DD4-1EC7-9E66-1902-E0327BEA7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FD76D-7657-F1FE-A3DC-ABE4890E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5C2B-E2AB-4B77-9075-BE224181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BDF3F-330F-864B-73B8-8555040F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CC36-3E76-EE76-456C-F3EC3D084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F29C9-0CB2-5AFE-6854-241578B0D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DE00F-AEA5-C7A6-4921-3A4E6988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9513-87DA-4872-88AA-366BD968DC9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3A8D4-3BC8-CA12-F982-17863593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00907-7B8F-DBCF-7F74-303A1D81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5C2B-E2AB-4B77-9075-BE224181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8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AF5A-FE38-F2BE-9B9F-304E296D2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E5C3E-179F-D895-2CC6-423FF88FA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B2456-5AA4-B635-DECC-72D4F4B59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6CEAC-D7BE-35BB-37EE-33247B3D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9513-87DA-4872-88AA-366BD968DC9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BF7B1-B932-6AC4-E577-0095689FD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653A3-FDAD-4BFB-454A-5E71788A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5C2B-E2AB-4B77-9075-BE224181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1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61CBB-02EF-26FD-E423-5E84DB18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640BA-71B4-78C9-0645-4BA2687D5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B6DCE-6A40-C7AB-9897-7CE4F84E6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19513-87DA-4872-88AA-366BD968DC9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A72A6-51EA-FE12-D290-D503DFE58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5CED3-825C-4001-3848-86D63A6F8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35C2B-E2AB-4B77-9075-BE224181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3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1400C209-9D84-96F4-203C-E0F223297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197" y="1300572"/>
            <a:ext cx="8441603" cy="49848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B435EC-326C-33D1-046C-5CB7865927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157" r="5868" b="35801"/>
          <a:stretch/>
        </p:blipFill>
        <p:spPr>
          <a:xfrm>
            <a:off x="357673" y="320651"/>
            <a:ext cx="11476653" cy="59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7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80D5D4-DFF1-98D4-0B0F-BF46F9CE0E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0" t="22237" r="75052" b="11358"/>
          <a:stretch/>
        </p:blipFill>
        <p:spPr>
          <a:xfrm>
            <a:off x="289249" y="111965"/>
            <a:ext cx="1912776" cy="43853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CFD735-7117-226F-1D07-C32139B8C9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66" t="20683" r="74745" b="45549"/>
          <a:stretch/>
        </p:blipFill>
        <p:spPr>
          <a:xfrm>
            <a:off x="289249" y="4497353"/>
            <a:ext cx="1912775" cy="2230016"/>
          </a:xfrm>
          <a:prstGeom prst="rect">
            <a:avLst/>
          </a:prstGeom>
        </p:spPr>
      </p:pic>
      <p:pic>
        <p:nvPicPr>
          <p:cNvPr id="6" name="Picture 5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73740E2F-343C-7487-A657-FA3652228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507" y="358180"/>
            <a:ext cx="8441603" cy="498484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C97DA16-29F0-7482-A9CE-463C096A88C1}"/>
              </a:ext>
            </a:extLst>
          </p:cNvPr>
          <p:cNvSpPr/>
          <p:nvPr/>
        </p:nvSpPr>
        <p:spPr>
          <a:xfrm>
            <a:off x="5157089" y="2063693"/>
            <a:ext cx="1063690" cy="4110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AFFAAC-9716-C0B0-FF70-55C19CB01BD9}"/>
              </a:ext>
            </a:extLst>
          </p:cNvPr>
          <p:cNvSpPr/>
          <p:nvPr/>
        </p:nvSpPr>
        <p:spPr>
          <a:xfrm>
            <a:off x="317329" y="130630"/>
            <a:ext cx="1821863" cy="2100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A0BF1E-B5DB-2681-EFFD-E6212083C134}"/>
              </a:ext>
            </a:extLst>
          </p:cNvPr>
          <p:cNvSpPr/>
          <p:nvPr/>
        </p:nvSpPr>
        <p:spPr>
          <a:xfrm>
            <a:off x="8348099" y="2666358"/>
            <a:ext cx="1063690" cy="139959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8CE383-6612-291C-8E62-5ABA58BE52D7}"/>
              </a:ext>
            </a:extLst>
          </p:cNvPr>
          <p:cNvSpPr/>
          <p:nvPr/>
        </p:nvSpPr>
        <p:spPr>
          <a:xfrm>
            <a:off x="327443" y="2315733"/>
            <a:ext cx="1821863" cy="210084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531342-BBE2-9AC3-182D-153C4C80326F}"/>
              </a:ext>
            </a:extLst>
          </p:cNvPr>
          <p:cNvSpPr/>
          <p:nvPr/>
        </p:nvSpPr>
        <p:spPr>
          <a:xfrm>
            <a:off x="8348099" y="1233182"/>
            <a:ext cx="1063690" cy="39428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8C5A61-7B2C-AC46-AF6C-E3523DF095D8}"/>
              </a:ext>
            </a:extLst>
          </p:cNvPr>
          <p:cNvSpPr/>
          <p:nvPr/>
        </p:nvSpPr>
        <p:spPr>
          <a:xfrm>
            <a:off x="334704" y="4516018"/>
            <a:ext cx="1821863" cy="210084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7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D3CBE543-3F9D-9B5A-4D42-BBDBF7EA3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60" y="0"/>
            <a:ext cx="101976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1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different colored lines&#10;&#10;Description automatically generated">
            <a:extLst>
              <a:ext uri="{FF2B5EF4-FFF2-40B4-BE49-F238E27FC236}">
                <a16:creationId xmlns:a16="http://schemas.microsoft.com/office/drawing/2014/main" id="{D8778AB7-08AC-04EB-5792-785B97060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946"/>
            <a:ext cx="6019086" cy="4142792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3A38291-C233-62B7-977E-B49D7C97B6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3754132"/>
              </p:ext>
            </p:extLst>
          </p:nvPr>
        </p:nvGraphicFramePr>
        <p:xfrm>
          <a:off x="6813259" y="685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41A3695-7708-1121-4ED6-CF9A5A538900}"/>
              </a:ext>
            </a:extLst>
          </p:cNvPr>
          <p:cNvSpPr/>
          <p:nvPr/>
        </p:nvSpPr>
        <p:spPr>
          <a:xfrm>
            <a:off x="8707772" y="2057400"/>
            <a:ext cx="184557" cy="935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E79F15-25CC-180E-354A-925A0A05C7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22" t="43402" r="59610" b="21895"/>
          <a:stretch/>
        </p:blipFill>
        <p:spPr>
          <a:xfrm>
            <a:off x="7148818" y="3429000"/>
            <a:ext cx="3900881" cy="341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16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Kentucky HealthCare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Squarci, Caterina</dc:creator>
  <cp:lastModifiedBy>Squarci, Caterina</cp:lastModifiedBy>
  <cp:revision>9</cp:revision>
  <dcterms:created xsi:type="dcterms:W3CDTF">2024-06-25T14:39:59Z</dcterms:created>
  <dcterms:modified xsi:type="dcterms:W3CDTF">2024-10-28T14:04:47Z</dcterms:modified>
</cp:coreProperties>
</file>