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7" r:id="rId2"/>
    <p:sldId id="721" r:id="rId3"/>
    <p:sldId id="709" r:id="rId4"/>
    <p:sldId id="732" r:id="rId5"/>
    <p:sldId id="710" r:id="rId6"/>
    <p:sldId id="742" r:id="rId7"/>
    <p:sldId id="736" r:id="rId8"/>
    <p:sldId id="743" r:id="rId9"/>
    <p:sldId id="739" r:id="rId10"/>
    <p:sldId id="740" r:id="rId11"/>
    <p:sldId id="744" r:id="rId12"/>
    <p:sldId id="745" r:id="rId13"/>
    <p:sldId id="728" r:id="rId14"/>
    <p:sldId id="730" r:id="rId15"/>
    <p:sldId id="741" r:id="rId16"/>
    <p:sldId id="725" r:id="rId17"/>
    <p:sldId id="735" r:id="rId18"/>
    <p:sldId id="733" r:id="rId19"/>
    <p:sldId id="716" r:id="rId20"/>
    <p:sldId id="713" r:id="rId21"/>
  </p:sldIdLst>
  <p:sldSz cx="9144000" cy="6858000" type="screen4x3"/>
  <p:notesSz cx="7010400" cy="92964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FF0000"/>
    <a:srgbClr val="D2E6FF"/>
    <a:srgbClr val="FF5050"/>
    <a:srgbClr val="FFFFFF"/>
    <a:srgbClr val="055EAA"/>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7" autoAdjust="0"/>
    <p:restoredTop sz="96395" autoAdjust="0"/>
  </p:normalViewPr>
  <p:slideViewPr>
    <p:cSldViewPr snapToGrid="0">
      <p:cViewPr varScale="1">
        <p:scale>
          <a:sx n="107" d="100"/>
          <a:sy n="107" d="100"/>
        </p:scale>
        <p:origin x="687" y="45"/>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E5C130-53D6-4AA2-8373-A059CD33995D}" type="datetimeFigureOut">
              <a:rPr lang="en-US" smtClean="0"/>
              <a:t>1/16/2021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F22BCFE-A8BD-480F-B52B-4D9062A62CD5}" type="slidenum">
              <a:rPr lang="en-US" smtClean="0"/>
              <a:t>‹#›</a:t>
            </a:fld>
            <a:endParaRPr lang="en-US"/>
          </a:p>
        </p:txBody>
      </p:sp>
    </p:spTree>
    <p:extLst>
      <p:ext uri="{BB962C8B-B14F-4D97-AF65-F5344CB8AC3E}">
        <p14:creationId xmlns:p14="http://schemas.microsoft.com/office/powerpoint/2010/main" val="499752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55F5B5B-1AF5-41D1-A365-E1E0634C44A6}" type="datetimeFigureOut">
              <a:rPr lang="en-US" smtClean="0"/>
              <a:t>1/16/2021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94F4BDF-23CF-43BD-AB50-BE1A29ACFF01}" type="slidenum">
              <a:rPr lang="en-US" smtClean="0"/>
              <a:t>‹#›</a:t>
            </a:fld>
            <a:endParaRPr lang="en-US"/>
          </a:p>
        </p:txBody>
      </p:sp>
    </p:spTree>
    <p:extLst>
      <p:ext uri="{BB962C8B-B14F-4D97-AF65-F5344CB8AC3E}">
        <p14:creationId xmlns:p14="http://schemas.microsoft.com/office/powerpoint/2010/main" val="425939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Tree>
    <p:extLst>
      <p:ext uri="{BB962C8B-B14F-4D97-AF65-F5344CB8AC3E}">
        <p14:creationId xmlns:p14="http://schemas.microsoft.com/office/powerpoint/2010/main" val="24224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_labels">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4037899" y="5955209"/>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7597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FpEF">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3996764" y="6453598"/>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0851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FrEF">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6614984" y="6453597"/>
            <a:ext cx="245281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userDrawn="1"/>
        </p:nvSpPr>
        <p:spPr>
          <a:xfrm flipV="1">
            <a:off x="1711930" y="6445760"/>
            <a:ext cx="245281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71321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scale_modeling">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userDrawn="1"/>
        </p:nvSpPr>
        <p:spPr>
          <a:xfrm flipV="1">
            <a:off x="1711930" y="6445759"/>
            <a:ext cx="4795962"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51777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uman">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lvl1pPr>
          </a:lstStyle>
          <a:p>
            <a:pPr lvl="0"/>
            <a:r>
              <a:rPr lang="en-US" dirty="0"/>
              <a:t>Citations</a:t>
            </a:r>
          </a:p>
        </p:txBody>
      </p:sp>
      <p:sp>
        <p:nvSpPr>
          <p:cNvPr id="2" name="TextBox 1"/>
          <p:cNvSpPr txBox="1"/>
          <p:nvPr userDrawn="1"/>
        </p:nvSpPr>
        <p:spPr>
          <a:xfrm>
            <a:off x="1919998" y="6396333"/>
            <a:ext cx="1754006" cy="461665"/>
          </a:xfrm>
          <a:prstGeom prst="rect">
            <a:avLst/>
          </a:prstGeom>
          <a:noFill/>
        </p:spPr>
        <p:txBody>
          <a:bodyPr wrap="none" rtlCol="0">
            <a:spAutoFit/>
          </a:bodyPr>
          <a:lstStyle/>
          <a:p>
            <a:pPr algn="ctr"/>
            <a:r>
              <a:rPr lang="en-US" sz="1200" dirty="0">
                <a:latin typeface="Arial" pitchFamily="34" charset="0"/>
                <a:cs typeface="Arial" pitchFamily="34" charset="0"/>
              </a:rPr>
              <a:t>Human samples,</a:t>
            </a:r>
          </a:p>
          <a:p>
            <a:pPr algn="ctr"/>
            <a:r>
              <a:rPr lang="en-US" sz="1200" dirty="0">
                <a:latin typeface="Arial" pitchFamily="34" charset="0"/>
                <a:cs typeface="Arial" pitchFamily="34" charset="0"/>
              </a:rPr>
              <a:t>mechanics</a:t>
            </a:r>
            <a:r>
              <a:rPr lang="en-US" sz="1200" baseline="0" dirty="0">
                <a:latin typeface="Arial" pitchFamily="34" charset="0"/>
                <a:cs typeface="Arial" pitchFamily="34" charset="0"/>
              </a:rPr>
              <a:t>, and mRNA</a:t>
            </a:r>
            <a:endParaRPr lang="en-US" sz="1200" dirty="0">
              <a:latin typeface="Arial" pitchFamily="34" charset="0"/>
              <a:cs typeface="Arial" pitchFamily="34" charset="0"/>
            </a:endParaRPr>
          </a:p>
        </p:txBody>
      </p:sp>
      <p:sp>
        <p:nvSpPr>
          <p:cNvPr id="8" name="TextBox 7"/>
          <p:cNvSpPr txBox="1"/>
          <p:nvPr userDrawn="1"/>
        </p:nvSpPr>
        <p:spPr>
          <a:xfrm>
            <a:off x="4514532" y="6396332"/>
            <a:ext cx="1854996" cy="461665"/>
          </a:xfrm>
          <a:prstGeom prst="rect">
            <a:avLst/>
          </a:prstGeom>
          <a:noFill/>
        </p:spPr>
        <p:txBody>
          <a:bodyPr wrap="none" rtlCol="0">
            <a:spAutoFit/>
          </a:bodyPr>
          <a:lstStyle/>
          <a:p>
            <a:pPr algn="ctr"/>
            <a:r>
              <a:rPr lang="en-US" sz="1200" dirty="0">
                <a:latin typeface="Arial" pitchFamily="34" charset="0"/>
                <a:cs typeface="Arial" pitchFamily="34" charset="0"/>
              </a:rPr>
              <a:t>Myocardial relaxation</a:t>
            </a:r>
            <a:br>
              <a:rPr lang="en-US" sz="1200" dirty="0">
                <a:latin typeface="Arial" pitchFamily="34" charset="0"/>
                <a:cs typeface="Arial" pitchFamily="34" charset="0"/>
              </a:rPr>
            </a:br>
            <a:r>
              <a:rPr lang="en-US" sz="1200" dirty="0">
                <a:latin typeface="Arial" pitchFamily="34" charset="0"/>
                <a:cs typeface="Arial" pitchFamily="34" charset="0"/>
              </a:rPr>
              <a:t>and</a:t>
            </a:r>
            <a:r>
              <a:rPr lang="en-US" sz="1200" baseline="0" dirty="0">
                <a:latin typeface="Arial" pitchFamily="34" charset="0"/>
                <a:cs typeface="Arial" pitchFamily="34" charset="0"/>
              </a:rPr>
              <a:t> d</a:t>
            </a:r>
            <a:r>
              <a:rPr lang="en-US" sz="1200" dirty="0">
                <a:latin typeface="Arial" pitchFamily="34" charset="0"/>
                <a:cs typeface="Arial" pitchFamily="34" charset="0"/>
              </a:rPr>
              <a:t>iastolic dysfunction</a:t>
            </a:r>
          </a:p>
        </p:txBody>
      </p:sp>
      <p:sp>
        <p:nvSpPr>
          <p:cNvPr id="10" name="TextBox 9"/>
          <p:cNvSpPr txBox="1"/>
          <p:nvPr userDrawn="1"/>
        </p:nvSpPr>
        <p:spPr>
          <a:xfrm>
            <a:off x="7136323" y="6396335"/>
            <a:ext cx="1975220" cy="461665"/>
          </a:xfrm>
          <a:prstGeom prst="rect">
            <a:avLst/>
          </a:prstGeom>
          <a:noFill/>
        </p:spPr>
        <p:txBody>
          <a:bodyPr wrap="none" rtlCol="0">
            <a:spAutoFit/>
          </a:bodyPr>
          <a:lstStyle/>
          <a:p>
            <a:pPr algn="ctr"/>
            <a:r>
              <a:rPr lang="en-US" sz="1200" dirty="0">
                <a:latin typeface="Arial" pitchFamily="34" charset="0"/>
                <a:cs typeface="Arial" pitchFamily="34" charset="0"/>
              </a:rPr>
              <a:t>Frank-Starling</a:t>
            </a:r>
            <a:r>
              <a:rPr lang="en-US" sz="1200" baseline="0" dirty="0">
                <a:latin typeface="Arial" pitchFamily="34" charset="0"/>
                <a:cs typeface="Arial" pitchFamily="34" charset="0"/>
              </a:rPr>
              <a:t> mechanism</a:t>
            </a:r>
          </a:p>
          <a:p>
            <a:pPr algn="ctr"/>
            <a:r>
              <a:rPr lang="en-US" sz="1200" baseline="0" dirty="0">
                <a:latin typeface="Arial" pitchFamily="34" charset="0"/>
                <a:cs typeface="Arial" pitchFamily="34" charset="0"/>
              </a:rPr>
              <a:t>and s</a:t>
            </a:r>
            <a:r>
              <a:rPr lang="en-US" sz="1200" dirty="0">
                <a:latin typeface="Arial" pitchFamily="34" charset="0"/>
                <a:cs typeface="Arial" pitchFamily="34" charset="0"/>
              </a:rPr>
              <a:t>uper-relaxed</a:t>
            </a:r>
            <a:r>
              <a:rPr lang="en-US" sz="1200" baseline="0" dirty="0">
                <a:latin typeface="Arial" pitchFamily="34" charset="0"/>
                <a:cs typeface="Arial" pitchFamily="34" charset="0"/>
              </a:rPr>
              <a:t> myosin</a:t>
            </a:r>
            <a:endParaRPr lang="en-US" sz="1200" dirty="0">
              <a:latin typeface="Arial" pitchFamily="34" charset="0"/>
              <a:cs typeface="Arial" pitchFamily="34" charset="0"/>
            </a:endParaRPr>
          </a:p>
        </p:txBody>
      </p:sp>
      <p:sp>
        <p:nvSpPr>
          <p:cNvPr id="11" name="Rectangle 10"/>
          <p:cNvSpPr/>
          <p:nvPr userDrawn="1"/>
        </p:nvSpPr>
        <p:spPr>
          <a:xfrm flipV="1">
            <a:off x="3856200" y="5219790"/>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4027921" y="6429011"/>
            <a:ext cx="5009879"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84191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58742" y="46038"/>
            <a:ext cx="8996179" cy="487362"/>
          </a:xfrm>
          <a:prstGeom prst="rect">
            <a:avLst/>
          </a:prstGeom>
        </p:spPr>
        <p:txBody>
          <a:bodyPr vert="horz" lIns="91440" tIns="45720" rIns="91440" bIns="45720" rtlCol="0" anchor="ctr">
            <a:noAutofit/>
          </a:bodyPr>
          <a:lstStyle/>
          <a:p>
            <a:r>
              <a:rPr lang="en-US" dirty="0"/>
              <a:t>Title</a:t>
            </a:r>
          </a:p>
        </p:txBody>
      </p:sp>
      <p:cxnSp>
        <p:nvCxnSpPr>
          <p:cNvPr id="6" name="Straight Connector 5"/>
          <p:cNvCxnSpPr/>
          <p:nvPr userDrawn="1"/>
        </p:nvCxnSpPr>
        <p:spPr>
          <a:xfrm>
            <a:off x="-2864" y="6389233"/>
            <a:ext cx="9144000" cy="0"/>
          </a:xfrm>
          <a:prstGeom prst="line">
            <a:avLst/>
          </a:prstGeom>
          <a:ln w="15875">
            <a:solidFill>
              <a:srgbClr val="0033A0"/>
            </a:solidFill>
          </a:ln>
        </p:spPr>
        <p:style>
          <a:lnRef idx="1">
            <a:schemeClr val="accent1"/>
          </a:lnRef>
          <a:fillRef idx="0">
            <a:schemeClr val="accent1"/>
          </a:fillRef>
          <a:effectRef idx="0">
            <a:schemeClr val="accent1"/>
          </a:effectRef>
          <a:fontRef idx="minor">
            <a:schemeClr val="tx1"/>
          </a:fontRef>
        </p:style>
      </p:cxnSp>
      <p:pic>
        <p:nvPicPr>
          <p:cNvPr id="7" name="Picture 2" descr="the university lockup"/>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6433" y="6434042"/>
            <a:ext cx="1516449" cy="3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9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3200" b="0" i="0" u="none" kern="1200">
          <a:solidFill>
            <a:srgbClr val="0033A0"/>
          </a:solidFill>
          <a:latin typeface="Arial" pitchFamily="34" charset="0"/>
          <a:ea typeface="+mj-ea"/>
          <a:cs typeface="Arial" pitchFamily="34" charset="0"/>
        </a:defRPr>
      </a:lvl1pPr>
    </p:titleStyle>
    <p:bodyStyle>
      <a:lvl1pPr marL="0" indent="0" algn="r" defTabSz="914400" rtl="0" eaLnBrk="1" latinLnBrk="0" hangingPunct="1">
        <a:spcBef>
          <a:spcPct val="20000"/>
        </a:spcBef>
        <a:buFont typeface="Arial" pitchFamily="34" charset="0"/>
        <a:buNone/>
        <a:defRPr sz="1400" kern="1200">
          <a:solidFill>
            <a:srgbClr val="055EAA"/>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intuitivebiostatistics.com/" TargetMode="External"/><Relationship Id="rId2" Type="http://schemas.openxmlformats.org/officeDocument/2006/relationships/hyperlink" Target="https://www.mathworks.com/moler/chapters.html" TargetMode="External"/><Relationship Id="rId1" Type="http://schemas.openxmlformats.org/officeDocument/2006/relationships/slideLayout" Target="../slideLayouts/slideLayout1.xml"/><Relationship Id="rId6" Type="http://schemas.openxmlformats.org/officeDocument/2006/relationships/hyperlink" Target="https://blogs.mathworks.com/" TargetMode="External"/><Relationship Id="rId5" Type="http://schemas.openxmlformats.org/officeDocument/2006/relationships/hyperlink" Target="https://www.mathworks.com/matlabcentral/" TargetMode="External"/><Relationship Id="rId4" Type="http://schemas.openxmlformats.org/officeDocument/2006/relationships/hyperlink" Target="https://www.mathworks.com/academia/books/digital-image-processing-using-matlab-gonzalez.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works.com/support/learn-with-matlab-tutorials.html" TargetMode="External"/><Relationship Id="rId2" Type="http://schemas.openxmlformats.org/officeDocument/2006/relationships/hyperlink" Target="https://www.mathworks.com/matlabcentral/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oogle.com/url?q=http://imgs.xkcd.com/comics/automation.png&amp;sa=D&amp;sntz=1&amp;usg=AFQjCNHyg0s4Lwgm1F73JrpylHmWgSpYr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480620"/>
            <a:ext cx="8996179" cy="487362"/>
          </a:xfrm>
        </p:spPr>
        <p:txBody>
          <a:bodyPr/>
          <a:lstStyle/>
          <a:p>
            <a:r>
              <a:rPr lang="en-US" dirty="0"/>
              <a:t>PGY630:</a:t>
            </a:r>
            <a:br>
              <a:rPr lang="en-US" dirty="0"/>
            </a:br>
            <a:r>
              <a:rPr lang="en-US" dirty="0"/>
              <a:t>Quantitative methods for</a:t>
            </a:r>
            <a:br>
              <a:rPr lang="en-US" dirty="0"/>
            </a:br>
            <a:r>
              <a:rPr lang="en-US" dirty="0"/>
              <a:t>biomedical research</a:t>
            </a:r>
            <a:br>
              <a:rPr lang="en-US" dirty="0"/>
            </a:br>
            <a:br>
              <a:rPr lang="en-US" dirty="0"/>
            </a:br>
            <a:r>
              <a:rPr lang="en-US" dirty="0"/>
              <a:t>Introduction</a:t>
            </a:r>
            <a:br>
              <a:rPr lang="en-US" dirty="0"/>
            </a:br>
            <a:br>
              <a:rPr lang="en-US" dirty="0"/>
            </a:br>
            <a:r>
              <a:rPr lang="en-US" b="0" dirty="0"/>
              <a:t>Kenneth S. Campbell, PhD</a:t>
            </a:r>
            <a:endParaRPr lang="en-US" sz="2000" b="0"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235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6FF4-30EB-4F0E-814D-3D66964418E8}"/>
              </a:ext>
            </a:extLst>
          </p:cNvPr>
          <p:cNvSpPr>
            <a:spLocks noGrp="1"/>
          </p:cNvSpPr>
          <p:nvPr>
            <p:ph type="title"/>
          </p:nvPr>
        </p:nvSpPr>
        <p:spPr/>
        <p:txBody>
          <a:bodyPr/>
          <a:lstStyle/>
          <a:p>
            <a:r>
              <a:rPr lang="en-US" dirty="0"/>
              <a:t>Things to think about</a:t>
            </a:r>
          </a:p>
        </p:txBody>
      </p:sp>
      <p:sp>
        <p:nvSpPr>
          <p:cNvPr id="3" name="Text Placeholder 2">
            <a:extLst>
              <a:ext uri="{FF2B5EF4-FFF2-40B4-BE49-F238E27FC236}">
                <a16:creationId xmlns:a16="http://schemas.microsoft.com/office/drawing/2014/main" id="{F288AAB5-5FB1-47DF-BDEA-30FA268811EB}"/>
              </a:ext>
            </a:extLst>
          </p:cNvPr>
          <p:cNvSpPr>
            <a:spLocks noGrp="1"/>
          </p:cNvSpPr>
          <p:nvPr>
            <p:ph type="body" sz="quarter" idx="10"/>
          </p:nvPr>
        </p:nvSpPr>
        <p:spPr/>
        <p:txBody>
          <a:bodyPr/>
          <a:lstStyle/>
          <a:p>
            <a:endParaRPr lang="en-US"/>
          </a:p>
        </p:txBody>
      </p:sp>
      <p:sp>
        <p:nvSpPr>
          <p:cNvPr id="4" name="TextBox 3">
            <a:extLst>
              <a:ext uri="{FF2B5EF4-FFF2-40B4-BE49-F238E27FC236}">
                <a16:creationId xmlns:a16="http://schemas.microsoft.com/office/drawing/2014/main" id="{65743D36-DB8D-4F75-A401-17936F941B0C}"/>
              </a:ext>
            </a:extLst>
          </p:cNvPr>
          <p:cNvSpPr txBox="1"/>
          <p:nvPr/>
        </p:nvSpPr>
        <p:spPr>
          <a:xfrm>
            <a:off x="713676" y="1059784"/>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How many mistakes will you make when you copy the data manually?</a:t>
            </a:r>
          </a:p>
          <a:p>
            <a:pPr marL="914400" lvl="3" indent="-457200">
              <a:buSzPct val="102000"/>
              <a:buFont typeface="Wingdings" panose="05000000000000000000" pitchFamily="2" charset="2"/>
              <a:buChar char="q"/>
            </a:pP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What will you do with the data you measure from your own experiments?</a:t>
            </a:r>
            <a:br>
              <a:rPr lang="en-US" dirty="0">
                <a:latin typeface="Arial" pitchFamily="34" charset="0"/>
                <a:cs typeface="Arial" pitchFamily="34" charset="0"/>
              </a:rPr>
            </a:b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rPr>
              <a:t>Put it into the original phenotype file?</a:t>
            </a:r>
          </a:p>
          <a:p>
            <a:pPr marL="914400" lvl="3" indent="-457200">
              <a:buSzPct val="102000"/>
              <a:buFont typeface="Wingdings" panose="05000000000000000000" pitchFamily="2" charset="2"/>
              <a:buChar char="§"/>
            </a:pPr>
            <a:r>
              <a:rPr lang="en-US" dirty="0">
                <a:latin typeface="Arial" pitchFamily="34" charset="0"/>
                <a:cs typeface="Arial" pitchFamily="34" charset="0"/>
              </a:rPr>
              <a:t>Copy it to the inventory file?</a:t>
            </a:r>
          </a:p>
          <a:p>
            <a:pPr marL="914400" lvl="3" indent="-457200">
              <a:buSzPct val="102000"/>
              <a:buFont typeface="Wingdings" panose="05000000000000000000" pitchFamily="2" charset="2"/>
              <a:buChar char="§"/>
            </a:pPr>
            <a:r>
              <a:rPr lang="en-US" dirty="0">
                <a:latin typeface="Arial" pitchFamily="34" charset="0"/>
                <a:cs typeface="Arial" pitchFamily="34" charset="0"/>
              </a:rPr>
              <a:t>Do both?</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Will this work if you have 200 mice?</a:t>
            </a:r>
          </a:p>
          <a:p>
            <a:pPr marL="914400" lvl="3" indent="-457200">
              <a:buSzPct val="102000"/>
              <a:buFont typeface="Wingdings" panose="05000000000000000000" pitchFamily="2" charset="2"/>
              <a:buChar char="§"/>
            </a:pPr>
            <a:r>
              <a:rPr lang="en-US" dirty="0">
                <a:latin typeface="Arial" pitchFamily="34" charset="0"/>
                <a:cs typeface="Arial" pitchFamily="34" charset="0"/>
              </a:rPr>
              <a:t>What about 2,000 mice?</a:t>
            </a:r>
          </a:p>
        </p:txBody>
      </p:sp>
    </p:spTree>
    <p:extLst>
      <p:ext uri="{BB962C8B-B14F-4D97-AF65-F5344CB8AC3E}">
        <p14:creationId xmlns:p14="http://schemas.microsoft.com/office/powerpoint/2010/main" val="41829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48D0-ADAE-49AD-B2BD-9B652F8C0801}"/>
              </a:ext>
            </a:extLst>
          </p:cNvPr>
          <p:cNvSpPr>
            <a:spLocks noGrp="1"/>
          </p:cNvSpPr>
          <p:nvPr>
            <p:ph type="title"/>
          </p:nvPr>
        </p:nvSpPr>
        <p:spPr/>
        <p:txBody>
          <a:bodyPr/>
          <a:lstStyle/>
          <a:p>
            <a:r>
              <a:rPr lang="en-US" dirty="0"/>
              <a:t>What Ken would do …</a:t>
            </a:r>
          </a:p>
        </p:txBody>
      </p:sp>
      <p:sp>
        <p:nvSpPr>
          <p:cNvPr id="3" name="Text Placeholder 2">
            <a:extLst>
              <a:ext uri="{FF2B5EF4-FFF2-40B4-BE49-F238E27FC236}">
                <a16:creationId xmlns:a16="http://schemas.microsoft.com/office/drawing/2014/main" id="{00CA08CA-FADD-4F78-A650-74CDC4C58951}"/>
              </a:ext>
            </a:extLst>
          </p:cNvPr>
          <p:cNvSpPr>
            <a:spLocks noGrp="1"/>
          </p:cNvSpPr>
          <p:nvPr>
            <p:ph type="body" sz="quarter" idx="10"/>
          </p:nvPr>
        </p:nvSpPr>
        <p:spPr/>
        <p:txBody>
          <a:bodyPr/>
          <a:lstStyle/>
          <a:p>
            <a:r>
              <a:rPr lang="en-US" dirty="0"/>
              <a:t>See GitHub lectures/Introduction/</a:t>
            </a:r>
            <a:r>
              <a:rPr lang="en-US" dirty="0" err="1"/>
              <a:t>MATLAB_code</a:t>
            </a:r>
            <a:endParaRPr lang="en-US" dirty="0"/>
          </a:p>
        </p:txBody>
      </p:sp>
      <p:pic>
        <p:nvPicPr>
          <p:cNvPr id="5" name="Picture 4">
            <a:extLst>
              <a:ext uri="{FF2B5EF4-FFF2-40B4-BE49-F238E27FC236}">
                <a16:creationId xmlns:a16="http://schemas.microsoft.com/office/drawing/2014/main" id="{52DCE498-C76B-40CA-9359-FF943B9FA2EB}"/>
              </a:ext>
            </a:extLst>
          </p:cNvPr>
          <p:cNvPicPr>
            <a:picLocks noChangeAspect="1"/>
          </p:cNvPicPr>
          <p:nvPr/>
        </p:nvPicPr>
        <p:blipFill>
          <a:blip r:embed="rId2"/>
          <a:stretch>
            <a:fillRect/>
          </a:stretch>
        </p:blipFill>
        <p:spPr>
          <a:xfrm>
            <a:off x="4259769" y="1082783"/>
            <a:ext cx="4692433" cy="4692433"/>
          </a:xfrm>
          <a:prstGeom prst="rect">
            <a:avLst/>
          </a:prstGeom>
          <a:ln>
            <a:solidFill>
              <a:schemeClr val="tx1"/>
            </a:solidFill>
          </a:ln>
        </p:spPr>
      </p:pic>
      <p:sp>
        <p:nvSpPr>
          <p:cNvPr id="6" name="TextBox 5">
            <a:extLst>
              <a:ext uri="{FF2B5EF4-FFF2-40B4-BE49-F238E27FC236}">
                <a16:creationId xmlns:a16="http://schemas.microsoft.com/office/drawing/2014/main" id="{72DE9D00-CCBC-4F03-9802-B57D9C1BD2A3}"/>
              </a:ext>
            </a:extLst>
          </p:cNvPr>
          <p:cNvSpPr txBox="1"/>
          <p:nvPr/>
        </p:nvSpPr>
        <p:spPr>
          <a:xfrm>
            <a:off x="71621" y="939351"/>
            <a:ext cx="3844943" cy="5078313"/>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Write code that</a:t>
            </a:r>
          </a:p>
          <a:p>
            <a:pPr marL="914400" lvl="3" indent="-457200">
              <a:buSzPct val="102000"/>
              <a:buFont typeface="Wingdings" panose="05000000000000000000" pitchFamily="2" charset="2"/>
              <a:buChar char="§"/>
            </a:pPr>
            <a:r>
              <a:rPr lang="en-US" dirty="0">
                <a:latin typeface="Arial" pitchFamily="34" charset="0"/>
                <a:cs typeface="Arial" pitchFamily="34" charset="0"/>
              </a:rPr>
              <a:t>Merges the inventory and phenotype files</a:t>
            </a:r>
          </a:p>
          <a:p>
            <a:pPr marL="914400" lvl="3" indent="-457200">
              <a:buSzPct val="102000"/>
              <a:buFont typeface="Wingdings" panose="05000000000000000000" pitchFamily="2" charset="2"/>
              <a:buChar char="§"/>
            </a:pPr>
            <a:r>
              <a:rPr lang="en-US" dirty="0">
                <a:latin typeface="Arial" pitchFamily="34" charset="0"/>
                <a:cs typeface="Arial" pitchFamily="34" charset="0"/>
              </a:rPr>
              <a:t>Filters the merge</a:t>
            </a:r>
          </a:p>
          <a:p>
            <a:pPr marL="914400" lvl="3" indent="-457200">
              <a:buSzPct val="102000"/>
              <a:buFont typeface="Wingdings" panose="05000000000000000000" pitchFamily="2" charset="2"/>
              <a:buChar char="§"/>
            </a:pPr>
            <a:r>
              <a:rPr lang="en-US" dirty="0">
                <a:latin typeface="Arial" pitchFamily="34" charset="0"/>
                <a:cs typeface="Arial" pitchFamily="34" charset="0"/>
              </a:rPr>
              <a:t>Writes the result to another file</a:t>
            </a: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Going forward</a:t>
            </a:r>
          </a:p>
          <a:p>
            <a:pPr marL="914400" lvl="3" indent="-457200">
              <a:buSzPct val="102000"/>
              <a:buFont typeface="Wingdings" panose="05000000000000000000" pitchFamily="2" charset="2"/>
              <a:buChar char="§"/>
            </a:pPr>
            <a:r>
              <a:rPr lang="en-US" dirty="0">
                <a:latin typeface="Arial" pitchFamily="34" charset="0"/>
                <a:cs typeface="Arial" pitchFamily="34" charset="0"/>
              </a:rPr>
              <a:t>Keep the inventory and phenotypic data separate</a:t>
            </a:r>
          </a:p>
          <a:p>
            <a:pPr marL="914400" lvl="3" indent="-457200">
              <a:buSzPct val="102000"/>
              <a:buFont typeface="Wingdings" panose="05000000000000000000" pitchFamily="2" charset="2"/>
              <a:buChar char="§"/>
            </a:pPr>
            <a:r>
              <a:rPr lang="en-US" dirty="0">
                <a:latin typeface="Arial" pitchFamily="34" charset="0"/>
                <a:cs typeface="Arial" pitchFamily="34" charset="0"/>
              </a:rPr>
              <a:t>Use code to combine and analyze as required</a:t>
            </a:r>
          </a:p>
        </p:txBody>
      </p:sp>
      <p:pic>
        <p:nvPicPr>
          <p:cNvPr id="8" name="Picture 7">
            <a:extLst>
              <a:ext uri="{FF2B5EF4-FFF2-40B4-BE49-F238E27FC236}">
                <a16:creationId xmlns:a16="http://schemas.microsoft.com/office/drawing/2014/main" id="{35486D6B-4DE6-4F4D-B55F-07C0CCFA2DAB}"/>
              </a:ext>
            </a:extLst>
          </p:cNvPr>
          <p:cNvPicPr>
            <a:picLocks noChangeAspect="1"/>
          </p:cNvPicPr>
          <p:nvPr/>
        </p:nvPicPr>
        <p:blipFill>
          <a:blip r:embed="rId3"/>
          <a:stretch>
            <a:fillRect/>
          </a:stretch>
        </p:blipFill>
        <p:spPr>
          <a:xfrm>
            <a:off x="81701" y="2858310"/>
            <a:ext cx="4006466" cy="1141377"/>
          </a:xfrm>
          <a:prstGeom prst="rect">
            <a:avLst/>
          </a:prstGeom>
        </p:spPr>
      </p:pic>
    </p:spTree>
    <p:extLst>
      <p:ext uri="{BB962C8B-B14F-4D97-AF65-F5344CB8AC3E}">
        <p14:creationId xmlns:p14="http://schemas.microsoft.com/office/powerpoint/2010/main" val="173067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to this point</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708981"/>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You might think writing code for this was  a lot of work</a:t>
            </a:r>
            <a:br>
              <a:rPr lang="en-US" sz="2000" dirty="0">
                <a:latin typeface="Arial" pitchFamily="34" charset="0"/>
                <a:cs typeface="Arial" pitchFamily="34" charset="0"/>
              </a:rPr>
            </a:br>
            <a:br>
              <a:rPr lang="en-US" sz="2000" dirty="0">
                <a:latin typeface="Arial" pitchFamily="34" charset="0"/>
                <a:cs typeface="Arial" pitchFamily="34" charset="0"/>
              </a:rPr>
            </a:br>
            <a:r>
              <a:rPr lang="en-US" sz="2000" dirty="0">
                <a:latin typeface="Arial" pitchFamily="34" charset="0"/>
                <a:cs typeface="Arial" pitchFamily="34" charset="0"/>
              </a:rPr>
              <a:t>… but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You created a method that solves a problem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This is an algorithm</a:t>
            </a:r>
          </a:p>
          <a:p>
            <a:pPr marL="914400" lvl="3" indent="-457200">
              <a:buSzPct val="102000"/>
              <a:buFont typeface="Wingdings" panose="05000000000000000000" pitchFamily="2" charset="2"/>
              <a:buChar char="q"/>
            </a:pP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approach is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Extensible - it will work 2, 200, or 20,000 mice, and is easily modified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Easier to document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method is less susceptible to mistakes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Better science</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More reproducible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17975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to this point</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708981"/>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You might think writing code for this was  a lot of work</a:t>
            </a:r>
            <a:br>
              <a:rPr lang="en-US" sz="2000" dirty="0">
                <a:latin typeface="Arial" pitchFamily="34" charset="0"/>
                <a:cs typeface="Arial" pitchFamily="34" charset="0"/>
              </a:rPr>
            </a:br>
            <a:br>
              <a:rPr lang="en-US" sz="2000" dirty="0">
                <a:latin typeface="Arial" pitchFamily="34" charset="0"/>
                <a:cs typeface="Arial" pitchFamily="34" charset="0"/>
              </a:rPr>
            </a:br>
            <a:r>
              <a:rPr lang="en-US" sz="2000" dirty="0">
                <a:latin typeface="Arial" pitchFamily="34" charset="0"/>
                <a:cs typeface="Arial" pitchFamily="34" charset="0"/>
              </a:rPr>
              <a:t>… but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You created a method that solves a problem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This is an algorithm</a:t>
            </a:r>
          </a:p>
          <a:p>
            <a:pPr marL="914400" lvl="3" indent="-457200">
              <a:buSzPct val="102000"/>
              <a:buFont typeface="Wingdings" panose="05000000000000000000" pitchFamily="2" charset="2"/>
              <a:buChar char="q"/>
            </a:pP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approach is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Extensible - it will work 2, 200, or 20,000 mice, and is easily modified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Easier to document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method is less susceptible to mistakes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Better science</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More reproducible</a:t>
            </a:r>
            <a:endParaRPr lang="en-US" sz="2400" dirty="0">
              <a:latin typeface="Arial" pitchFamily="34" charset="0"/>
              <a:cs typeface="Arial" pitchFamily="34" charset="0"/>
            </a:endParaRPr>
          </a:p>
        </p:txBody>
      </p:sp>
      <p:sp>
        <p:nvSpPr>
          <p:cNvPr id="5" name="Rectangular Callout 3">
            <a:extLst>
              <a:ext uri="{FF2B5EF4-FFF2-40B4-BE49-F238E27FC236}">
                <a16:creationId xmlns:a16="http://schemas.microsoft.com/office/drawing/2014/main" id="{EE63137A-BD37-44E4-A6E0-87ED3304C959}"/>
              </a:ext>
            </a:extLst>
          </p:cNvPr>
          <p:cNvSpPr/>
          <p:nvPr/>
        </p:nvSpPr>
        <p:spPr>
          <a:xfrm>
            <a:off x="1312536" y="3521971"/>
            <a:ext cx="6877688" cy="2230742"/>
          </a:xfrm>
          <a:prstGeom prst="wedgeRectCallout">
            <a:avLst>
              <a:gd name="adj1" fmla="val -27559"/>
              <a:gd name="adj2" fmla="val -72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hardest bit about scientific computing: working out what you want to do.</a:t>
            </a:r>
          </a:p>
          <a:p>
            <a:pPr algn="ctr"/>
            <a:endParaRPr lang="en-US" dirty="0"/>
          </a:p>
          <a:p>
            <a:pPr algn="ctr"/>
            <a:r>
              <a:rPr lang="en-US" dirty="0"/>
              <a:t>I suspect some of you will struggle with “how to do things” at first (this is called syntax) but you will learn that quickly if you persevere, and experiment with different strategies.</a:t>
            </a:r>
          </a:p>
        </p:txBody>
      </p:sp>
    </p:spTree>
    <p:extLst>
      <p:ext uri="{BB962C8B-B14F-4D97-AF65-F5344CB8AC3E}">
        <p14:creationId xmlns:p14="http://schemas.microsoft.com/office/powerpoint/2010/main" val="313377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Ken’s unofficial goals for the class</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093428"/>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Empower you to:</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Analyze your data appropriately</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Push back the boundaries of your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Show you how to:</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Gain more insights from your data</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Process it more efficiently</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Reduce subjectivity</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Encourage you to understand how techniques work before you use them in your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Help you to gain the confidence to implement new approaches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77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course is not intended to …</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19578" y="1525463"/>
            <a:ext cx="8345978" cy="3170099"/>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Teach you how to program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While we will use computer programs to solve problems, the focus is on solving the problems, not on computer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Teach you all the statistics you need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But it might help you gain more intuition into how the tests work and what tests you need for your own studies</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Turn you into an expert</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But we hope it will be useful for your career</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120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MATLAB is one of many tools for analyzing data</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854217"/>
            <a:ext cx="8496044" cy="4524315"/>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Data analysis is easier when you can use good tools</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This class uses MATLAB because it’s:</a:t>
            </a:r>
          </a:p>
          <a:p>
            <a:pPr marL="914400" lvl="3" indent="-457200">
              <a:buSzPct val="102000"/>
              <a:buFont typeface="Wingdings" panose="05000000000000000000" pitchFamily="2" charset="2"/>
              <a:buChar char="§"/>
            </a:pPr>
            <a:r>
              <a:rPr lang="en-US" dirty="0">
                <a:latin typeface="Arial" pitchFamily="34" charset="0"/>
                <a:cs typeface="Arial" pitchFamily="34" charset="0"/>
              </a:rPr>
              <a:t>Powerful</a:t>
            </a:r>
          </a:p>
          <a:p>
            <a:pPr marL="914400" lvl="3" indent="-457200">
              <a:buSzPct val="102000"/>
              <a:buFont typeface="Wingdings" panose="05000000000000000000" pitchFamily="2" charset="2"/>
              <a:buChar char="§"/>
            </a:pPr>
            <a:r>
              <a:rPr lang="en-US" dirty="0">
                <a:latin typeface="Arial" pitchFamily="34" charset="0"/>
                <a:cs typeface="Arial" pitchFamily="34" charset="0"/>
              </a:rPr>
              <a:t>Easy</a:t>
            </a:r>
          </a:p>
          <a:p>
            <a:pPr marL="914400" lvl="3" indent="-457200">
              <a:buSzPct val="102000"/>
              <a:buFont typeface="Wingdings" panose="05000000000000000000" pitchFamily="2" charset="2"/>
              <a:buChar char="§"/>
            </a:pPr>
            <a:r>
              <a:rPr lang="en-US" dirty="0">
                <a:latin typeface="Arial" pitchFamily="34" charset="0"/>
                <a:cs typeface="Arial" pitchFamily="34" charset="0"/>
              </a:rPr>
              <a:t>Works well with both numbers and images</a:t>
            </a:r>
          </a:p>
          <a:p>
            <a:pPr marL="914400" lvl="3" indent="-457200">
              <a:buSzPct val="102000"/>
              <a:buFont typeface="Wingdings" panose="05000000000000000000" pitchFamily="2" charset="2"/>
              <a:buChar char="§"/>
            </a:pPr>
            <a:r>
              <a:rPr lang="en-US" dirty="0">
                <a:latin typeface="Arial" pitchFamily="34" charset="0"/>
                <a:cs typeface="Arial" pitchFamily="34" charset="0"/>
              </a:rPr>
              <a:t>Supported by excellent documentation</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There are lots of other good tools, including:</a:t>
            </a:r>
          </a:p>
          <a:p>
            <a:pPr marL="914400" lvl="3" indent="-457200">
              <a:buSzPct val="102000"/>
              <a:buFont typeface="Wingdings" panose="05000000000000000000" pitchFamily="2" charset="2"/>
              <a:buChar char="§"/>
            </a:pPr>
            <a:r>
              <a:rPr lang="en-US" dirty="0">
                <a:latin typeface="Arial" pitchFamily="34" charset="0"/>
                <a:cs typeface="Arial" pitchFamily="34" charset="0"/>
              </a:rPr>
              <a:t>Excel</a:t>
            </a:r>
          </a:p>
          <a:p>
            <a:pPr marL="914400" lvl="3" indent="-457200">
              <a:buSzPct val="102000"/>
              <a:buFont typeface="Wingdings" panose="05000000000000000000" pitchFamily="2" charset="2"/>
              <a:buChar char="§"/>
            </a:pPr>
            <a:r>
              <a:rPr lang="en-US" dirty="0">
                <a:latin typeface="Arial" pitchFamily="34" charset="0"/>
                <a:cs typeface="Arial" pitchFamily="34" charset="0"/>
              </a:rPr>
              <a:t>R</a:t>
            </a:r>
          </a:p>
          <a:p>
            <a:pPr marL="914400" lvl="3" indent="-457200">
              <a:buSzPct val="102000"/>
              <a:buFont typeface="Wingdings" panose="05000000000000000000" pitchFamily="2" charset="2"/>
              <a:buChar char="§"/>
            </a:pPr>
            <a:r>
              <a:rPr lang="en-US" dirty="0">
                <a:latin typeface="Arial" pitchFamily="34" charset="0"/>
                <a:cs typeface="Arial" pitchFamily="34" charset="0"/>
              </a:rPr>
              <a:t>Python</a:t>
            </a:r>
          </a:p>
          <a:p>
            <a:pPr marL="914400" lvl="3" indent="-457200">
              <a:buSzPct val="102000"/>
              <a:buFont typeface="Wingdings" panose="05000000000000000000" pitchFamily="2" charset="2"/>
              <a:buChar char="§"/>
            </a:pPr>
            <a:r>
              <a:rPr lang="en-US" dirty="0">
                <a:latin typeface="Arial" pitchFamily="34" charset="0"/>
                <a:cs typeface="Arial" pitchFamily="34" charset="0"/>
              </a:rPr>
              <a:t>etc.</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Lessons learned in this class should help you to get more out of other packages as well</a:t>
            </a:r>
          </a:p>
        </p:txBody>
      </p:sp>
    </p:spTree>
    <p:extLst>
      <p:ext uri="{BB962C8B-B14F-4D97-AF65-F5344CB8AC3E}">
        <p14:creationId xmlns:p14="http://schemas.microsoft.com/office/powerpoint/2010/main" val="1799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Some thoughts on different software tools</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854217"/>
            <a:ext cx="8698528" cy="5047536"/>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As you gain experience, use the tool that works best for you and your situation</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Normally possible to use more than one approach</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No tool is “best” for every problem, but some tools are good for specific things</a:t>
            </a:r>
            <a:br>
              <a:rPr lang="en-US" sz="1600" dirty="0">
                <a:latin typeface="Arial" pitchFamily="34" charset="0"/>
                <a:cs typeface="Arial" pitchFamily="34" charset="0"/>
              </a:rPr>
            </a:br>
            <a:r>
              <a:rPr lang="en-US" dirty="0">
                <a:latin typeface="Arial" pitchFamily="34" charset="0"/>
                <a:cs typeface="Arial" pitchFamily="34" charset="0"/>
              </a:rPr>
              <a:t> </a:t>
            </a:r>
          </a:p>
          <a:p>
            <a:pPr marL="457200" lvl="2" indent="-457200">
              <a:buSzPct val="102000"/>
              <a:buFont typeface="Wingdings" panose="05000000000000000000" pitchFamily="2" charset="2"/>
              <a:buChar char="q"/>
            </a:pPr>
            <a:r>
              <a:rPr lang="en-US" dirty="0">
                <a:latin typeface="Arial" pitchFamily="34" charset="0"/>
                <a:cs typeface="Arial" pitchFamily="34" charset="0"/>
              </a:rPr>
              <a:t>Excel</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Easy and useful but limited for scientific purposes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Difficult to replicate tasks and reproduce workflows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err="1">
                <a:latin typeface="Arial" pitchFamily="34" charset="0"/>
                <a:cs typeface="Arial" pitchFamily="34" charset="0"/>
              </a:rPr>
              <a:t>SigmaPlot</a:t>
            </a:r>
            <a:r>
              <a:rPr lang="en-US" dirty="0">
                <a:latin typeface="Arial" pitchFamily="34" charset="0"/>
                <a:cs typeface="Arial" pitchFamily="34" charset="0"/>
              </a:rPr>
              <a:t>, Prism, Origin (examples of plotting/statistics packages)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Excel on scientific steroids?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Nice for figures but limited for other purposes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R</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Very good for statistics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Good support for some types of bioinformatics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Python</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Powerful for both numbers and images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Requires more “programming” than other approaches</a:t>
            </a:r>
          </a:p>
        </p:txBody>
      </p:sp>
    </p:spTree>
    <p:extLst>
      <p:ext uri="{BB962C8B-B14F-4D97-AF65-F5344CB8AC3E}">
        <p14:creationId xmlns:p14="http://schemas.microsoft.com/office/powerpoint/2010/main" val="142989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How Ken learned enough to lead this class</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988032"/>
            <a:ext cx="8496044" cy="5109091"/>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Originally, in the last century, by reading books</a:t>
            </a: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2"/>
              </a:rPr>
              <a:t>Numerical computing</a:t>
            </a:r>
            <a:r>
              <a:rPr lang="en-US" dirty="0">
                <a:latin typeface="Arial" pitchFamily="34" charset="0"/>
                <a:cs typeface="Arial" pitchFamily="34" charset="0"/>
              </a:rPr>
              <a:t> by Cleve </a:t>
            </a:r>
            <a:r>
              <a:rPr lang="en-US" dirty="0" err="1">
                <a:latin typeface="Arial" pitchFamily="34" charset="0"/>
                <a:cs typeface="Arial" pitchFamily="34" charset="0"/>
              </a:rPr>
              <a:t>Moler</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3"/>
              </a:rPr>
              <a:t>Intuitive Biostatistics</a:t>
            </a:r>
            <a:r>
              <a:rPr lang="en-US" dirty="0">
                <a:latin typeface="Arial" pitchFamily="34" charset="0"/>
                <a:cs typeface="Arial" pitchFamily="34" charset="0"/>
              </a:rPr>
              <a:t> by Harvey </a:t>
            </a:r>
            <a:r>
              <a:rPr lang="en-US" dirty="0" err="1">
                <a:latin typeface="Arial" pitchFamily="34" charset="0"/>
                <a:cs typeface="Arial" pitchFamily="34" charset="0"/>
              </a:rPr>
              <a:t>Motulsky</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4"/>
              </a:rPr>
              <a:t>Digital Image Processing using MATLAB</a:t>
            </a:r>
            <a:r>
              <a:rPr lang="en-US" dirty="0">
                <a:latin typeface="Arial" pitchFamily="34" charset="0"/>
                <a:cs typeface="Arial" pitchFamily="34" charset="0"/>
              </a:rPr>
              <a:t>, by Gonzalez, Woods, &amp; </a:t>
            </a:r>
            <a:r>
              <a:rPr lang="en-US" dirty="0" err="1">
                <a:latin typeface="Arial" pitchFamily="34" charset="0"/>
                <a:cs typeface="Arial" pitchFamily="34" charset="0"/>
              </a:rPr>
              <a:t>Eddins</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Lots</a:t>
            </a:r>
            <a:r>
              <a:rPr lang="en-US" i="1" dirty="0">
                <a:latin typeface="Arial" pitchFamily="34" charset="0"/>
                <a:cs typeface="Arial" pitchFamily="34" charset="0"/>
              </a:rPr>
              <a:t> </a:t>
            </a:r>
            <a:r>
              <a:rPr lang="en-US" dirty="0">
                <a:latin typeface="Arial" pitchFamily="34" charset="0"/>
                <a:cs typeface="Arial" pitchFamily="34" charset="0"/>
              </a:rPr>
              <a:t>and lots and lots of hands-on experience</a:t>
            </a:r>
          </a:p>
          <a:p>
            <a:pPr marL="914400" lvl="3" indent="-457200">
              <a:buSzPct val="102000"/>
              <a:buFont typeface="Wingdings" panose="05000000000000000000" pitchFamily="2" charset="2"/>
              <a:buChar char="§"/>
            </a:pPr>
            <a:r>
              <a:rPr lang="en-US" dirty="0">
                <a:latin typeface="Arial" pitchFamily="34" charset="0"/>
                <a:cs typeface="Arial" pitchFamily="34" charset="0"/>
              </a:rPr>
              <a:t>I want to do “x” for a paper – how would I get started?</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Talking about scientific computing with other people</a:t>
            </a:r>
          </a:p>
          <a:p>
            <a:pPr marL="914400" lvl="3" indent="-457200">
              <a:buSzPct val="102000"/>
              <a:buFont typeface="Wingdings" panose="05000000000000000000" pitchFamily="2" charset="2"/>
              <a:buChar char="§"/>
            </a:pPr>
            <a:r>
              <a:rPr lang="en-US" dirty="0">
                <a:latin typeface="Arial" pitchFamily="34" charset="0"/>
                <a:cs typeface="Arial" pitchFamily="34" charset="0"/>
              </a:rPr>
              <a:t>How does that method work?</a:t>
            </a:r>
          </a:p>
          <a:p>
            <a:pPr marL="914400" lvl="3" indent="-457200">
              <a:buSzPct val="102000"/>
              <a:buFont typeface="Wingdings" panose="05000000000000000000" pitchFamily="2" charset="2"/>
              <a:buChar char="§"/>
            </a:pPr>
            <a:r>
              <a:rPr lang="en-US" dirty="0">
                <a:latin typeface="Arial" pitchFamily="34" charset="0"/>
                <a:cs typeface="Arial" pitchFamily="34" charset="0"/>
              </a:rPr>
              <a:t>How did you do that analysis?</a:t>
            </a:r>
          </a:p>
          <a:p>
            <a:pPr marL="914400" lvl="3" indent="-457200">
              <a:buSzPct val="102000"/>
              <a:buFont typeface="Wingdings" panose="05000000000000000000" pitchFamily="2" charset="2"/>
              <a:buChar char="§"/>
            </a:pPr>
            <a:r>
              <a:rPr lang="en-US" dirty="0">
                <a:latin typeface="Arial" pitchFamily="34" charset="0"/>
                <a:cs typeface="Arial" pitchFamily="34" charset="0"/>
              </a:rPr>
              <a:t>How did you make that figure?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More recently, looking at websites and blogs</a:t>
            </a: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5"/>
              </a:rPr>
              <a:t>https://www.mathworks.com/matlabcentral/</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anose="020B0604020202020204" pitchFamily="34" charset="0"/>
                <a:cs typeface="Arial" panose="020B0604020202020204" pitchFamily="34" charset="0"/>
                <a:hlinkClick r:id="rId6"/>
              </a:rPr>
              <a:t>https://blogs.mathworks.com/</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rPr>
              <a:t>Wikipedia</a:t>
            </a:r>
          </a:p>
          <a:p>
            <a:pPr marL="457200" lvl="2" indent="-457200">
              <a:buSzPct val="102000"/>
              <a:buFont typeface="Wingdings" panose="05000000000000000000" pitchFamily="2" charset="2"/>
              <a:buChar char="q"/>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21626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you should know this week</a:t>
            </a:r>
          </a:p>
        </p:txBody>
      </p:sp>
      <p:sp>
        <p:nvSpPr>
          <p:cNvPr id="3" name="Text Placeholder 2"/>
          <p:cNvSpPr>
            <a:spLocks noGrp="1"/>
          </p:cNvSpPr>
          <p:nvPr>
            <p:ph type="body" sz="quarter" idx="10"/>
          </p:nvPr>
        </p:nvSpPr>
        <p:spPr/>
        <p:txBody>
          <a:bodyPr/>
          <a:lstStyle/>
          <a:p>
            <a:endParaRPr lang="en-US"/>
          </a:p>
        </p:txBody>
      </p:sp>
      <p:sp>
        <p:nvSpPr>
          <p:cNvPr id="4" name="TextBox 3"/>
          <p:cNvSpPr txBox="1"/>
          <p:nvPr/>
        </p:nvSpPr>
        <p:spPr>
          <a:xfrm>
            <a:off x="156344" y="1252289"/>
            <a:ext cx="8826731" cy="4154984"/>
          </a:xfrm>
          <a:prstGeom prst="rect">
            <a:avLst/>
          </a:prstGeom>
          <a:noFill/>
        </p:spPr>
        <p:txBody>
          <a:bodyPr wrap="square" rtlCol="0">
            <a:spAutoFit/>
          </a:bodyPr>
          <a:lstStyle/>
          <a:p>
            <a:pPr marL="457200" lvl="2" indent="-457200">
              <a:buSzPct val="102000"/>
              <a:buFont typeface="Wingdings" panose="05000000000000000000" pitchFamily="2" charset="2"/>
              <a:buChar char="q"/>
            </a:pPr>
            <a:r>
              <a:rPr lang="en-US" sz="2400" dirty="0">
                <a:latin typeface="Arial" pitchFamily="34" charset="0"/>
                <a:cs typeface="Arial" pitchFamily="34" charset="0"/>
              </a:rPr>
              <a:t>Complete your assignments on Canvas</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Marks are awarded for good-faith effort rather than final accomplishments</a:t>
            </a:r>
            <a:br>
              <a:rPr lang="en-US" sz="2400" dirty="0">
                <a:latin typeface="Arial" pitchFamily="34" charset="0"/>
                <a:cs typeface="Arial" pitchFamily="34" charset="0"/>
              </a:rPr>
            </a:br>
            <a:endParaRPr lang="en-US" sz="24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400" dirty="0">
                <a:latin typeface="Arial" pitchFamily="34" charset="0"/>
                <a:cs typeface="Arial" pitchFamily="34" charset="0"/>
              </a:rPr>
              <a:t>Options for getting help related to MATLAB</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Type doc in the command window</a:t>
            </a:r>
          </a:p>
          <a:p>
            <a:pPr marL="914400" lvl="3" indent="-457200">
              <a:buSzPct val="102000"/>
              <a:buFont typeface="Wingdings" panose="05000000000000000000" pitchFamily="2" charset="2"/>
              <a:buChar char="§"/>
            </a:pPr>
            <a:r>
              <a:rPr lang="en-US" sz="2400" dirty="0">
                <a:latin typeface="Arial" pitchFamily="34" charset="0"/>
                <a:cs typeface="Arial" pitchFamily="34" charset="0"/>
                <a:hlinkClick r:id="rId2"/>
              </a:rPr>
              <a:t>https://www.mathworks.com/matlabcentral/index.html</a:t>
            </a:r>
            <a:br>
              <a:rPr lang="en-US" sz="2400" dirty="0">
                <a:latin typeface="Arial" pitchFamily="34" charset="0"/>
                <a:cs typeface="Arial" pitchFamily="34" charset="0"/>
              </a:rPr>
            </a:br>
            <a:r>
              <a:rPr lang="en-US" sz="2400" dirty="0">
                <a:latin typeface="Arial" pitchFamily="34" charset="0"/>
                <a:cs typeface="Arial" pitchFamily="34" charset="0"/>
              </a:rPr>
              <a:t>(MATLAB answers, and MATLAB blogs)</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Google “MATLAB </a:t>
            </a:r>
            <a:r>
              <a:rPr lang="en-US" sz="2400" dirty="0" err="1">
                <a:latin typeface="Arial" pitchFamily="34" charset="0"/>
                <a:cs typeface="Arial" pitchFamily="34" charset="0"/>
              </a:rPr>
              <a:t>xxxx</a:t>
            </a:r>
            <a:r>
              <a:rPr lang="en-US" sz="2400" dirty="0">
                <a:latin typeface="Arial" pitchFamily="34" charset="0"/>
                <a:cs typeface="Arial" pitchFamily="34" charset="0"/>
              </a:rPr>
              <a:t>”</a:t>
            </a:r>
          </a:p>
          <a:p>
            <a:pPr marL="914400" lvl="3" indent="-457200">
              <a:buSzPct val="102000"/>
              <a:buFont typeface="Wingdings" panose="05000000000000000000" pitchFamily="2" charset="2"/>
              <a:buChar char="§"/>
            </a:pPr>
            <a:r>
              <a:rPr lang="en-US" sz="2400" dirty="0">
                <a:latin typeface="Arial" pitchFamily="34" charset="0"/>
                <a:cs typeface="Arial" pitchFamily="34" charset="0"/>
                <a:hlinkClick r:id="rId3"/>
              </a:rPr>
              <a:t>https://www.mathworks.com/support/learn-with-matlab-tutorials.html</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456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this lesson</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788635" y="1170408"/>
            <a:ext cx="7232073" cy="4318746"/>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Explain how the course is structured and assessed</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Recall the learning outcomes for the course:</a:t>
            </a:r>
            <a:br>
              <a:rPr lang="en-US" sz="2000" dirty="0">
                <a:latin typeface="Arial" pitchFamily="34" charset="0"/>
                <a:cs typeface="Arial" pitchFamily="34" charset="0"/>
              </a:rPr>
            </a:br>
            <a:endParaRPr lang="en-US" sz="1600" dirty="0">
              <a:latin typeface="Arial" pitchFamily="34" charset="0"/>
              <a:cs typeface="Arial" pitchFamily="34" charset="0"/>
            </a:endParaRPr>
          </a:p>
          <a:p>
            <a:pPr marL="742950" lvl="1" indent="-285750">
              <a:lnSpc>
                <a:spcPct val="107000"/>
              </a:lnSpc>
              <a:spcAft>
                <a:spcPts val="600"/>
              </a:spcAft>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[From the syllabus] At the end of this course, a student should be able to use MATLAB or similar software to:</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Import experimental data from text files, spread-sheets, images, and movies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Plot data in appropriate formats (including bar charts, scatter plots, surface plots)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Fit models to data (including straight lines, polynomials, and exponentials)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Perform and interpret hypothesis tests (including t-tests and ANOVA)</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Segment images to detect features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Extract statistics about image features (including areas, colors, and eccentricities)</a:t>
            </a:r>
          </a:p>
          <a:p>
            <a:pPr marL="1257300" lvl="2" indent="-342900">
              <a:lnSpc>
                <a:spcPct val="107000"/>
              </a:lnSpc>
              <a:spcAft>
                <a:spcPts val="600"/>
              </a:spcAft>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Analyze gels and immunoblots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71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beware of mission creep</a:t>
            </a:r>
          </a:p>
        </p:txBody>
      </p:sp>
      <p:sp>
        <p:nvSpPr>
          <p:cNvPr id="3" name="Text Placeholder 2"/>
          <p:cNvSpPr>
            <a:spLocks noGrp="1"/>
          </p:cNvSpPr>
          <p:nvPr>
            <p:ph type="body" sz="quarter" idx="10"/>
          </p:nvPr>
        </p:nvSpPr>
        <p:spPr/>
        <p:txBody>
          <a:bodyPr/>
          <a:lstStyle/>
          <a:p>
            <a:r>
              <a:rPr lang="en-US" dirty="0">
                <a:hlinkClick r:id="rId2"/>
              </a:rPr>
              <a:t>http://imgs.xkcd.com/comics/automation.png</a:t>
            </a:r>
            <a:endParaRPr lang="en-US" dirty="0"/>
          </a:p>
        </p:txBody>
      </p:sp>
      <p:pic>
        <p:nvPicPr>
          <p:cNvPr id="7" name="Picture 6"/>
          <p:cNvPicPr>
            <a:picLocks noChangeAspect="1"/>
          </p:cNvPicPr>
          <p:nvPr/>
        </p:nvPicPr>
        <p:blipFill>
          <a:blip r:embed="rId3"/>
          <a:stretch>
            <a:fillRect/>
          </a:stretch>
        </p:blipFill>
        <p:spPr>
          <a:xfrm>
            <a:off x="2647950" y="1485900"/>
            <a:ext cx="3848100" cy="3886200"/>
          </a:xfrm>
          <a:prstGeom prst="rect">
            <a:avLst/>
          </a:prstGeom>
        </p:spPr>
      </p:pic>
    </p:spTree>
    <p:extLst>
      <p:ext uri="{BB962C8B-B14F-4D97-AF65-F5344CB8AC3E}">
        <p14:creationId xmlns:p14="http://schemas.microsoft.com/office/powerpoint/2010/main" val="367527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available on Canvas</a:t>
            </a:r>
          </a:p>
        </p:txBody>
      </p:sp>
      <p:sp>
        <p:nvSpPr>
          <p:cNvPr id="3" name="Text Placeholder 2"/>
          <p:cNvSpPr>
            <a:spLocks noGrp="1"/>
          </p:cNvSpPr>
          <p:nvPr>
            <p:ph type="body" sz="quarter" idx="10"/>
          </p:nvPr>
        </p:nvSpPr>
        <p:spPr/>
        <p:txBody>
          <a:bodyPr/>
          <a:lstStyle/>
          <a:p>
            <a:r>
              <a:rPr lang="en-US" dirty="0"/>
              <a:t>https://uk.instructure.com/courses/1968067</a:t>
            </a:r>
          </a:p>
          <a:p>
            <a:endParaRPr lang="en-US" dirty="0"/>
          </a:p>
        </p:txBody>
      </p:sp>
      <p:pic>
        <p:nvPicPr>
          <p:cNvPr id="4" name="Picture 3"/>
          <p:cNvPicPr>
            <a:picLocks noChangeAspect="1"/>
          </p:cNvPicPr>
          <p:nvPr/>
        </p:nvPicPr>
        <p:blipFill>
          <a:blip r:embed="rId2"/>
          <a:stretch>
            <a:fillRect/>
          </a:stretch>
        </p:blipFill>
        <p:spPr>
          <a:xfrm>
            <a:off x="329565" y="1729048"/>
            <a:ext cx="8484870" cy="2435369"/>
          </a:xfrm>
          <a:prstGeom prst="rect">
            <a:avLst/>
          </a:prstGeom>
        </p:spPr>
      </p:pic>
    </p:spTree>
    <p:extLst>
      <p:ext uri="{BB962C8B-B14F-4D97-AF65-F5344CB8AC3E}">
        <p14:creationId xmlns:p14="http://schemas.microsoft.com/office/powerpoint/2010/main" val="87286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plan</a:t>
            </a:r>
          </a:p>
        </p:txBody>
      </p:sp>
      <p:sp>
        <p:nvSpPr>
          <p:cNvPr id="3" name="Text Placeholder 2"/>
          <p:cNvSpPr>
            <a:spLocks noGrp="1"/>
          </p:cNvSpPr>
          <p:nvPr>
            <p:ph type="body" sz="quarter" idx="10"/>
          </p:nvPr>
        </p:nvSpPr>
        <p:spPr/>
        <p:txBody>
          <a:bodyPr/>
          <a:lstStyle/>
          <a:p>
            <a:endParaRPr lang="en-US"/>
          </a:p>
        </p:txBody>
      </p:sp>
      <p:graphicFrame>
        <p:nvGraphicFramePr>
          <p:cNvPr id="7" name="Table 6">
            <a:extLst>
              <a:ext uri="{FF2B5EF4-FFF2-40B4-BE49-F238E27FC236}">
                <a16:creationId xmlns:a16="http://schemas.microsoft.com/office/drawing/2014/main" id="{116E62E4-6344-4C13-B83B-F761545A041F}"/>
              </a:ext>
            </a:extLst>
          </p:cNvPr>
          <p:cNvGraphicFramePr>
            <a:graphicFrameLocks noGrp="1"/>
          </p:cNvGraphicFramePr>
          <p:nvPr>
            <p:extLst>
              <p:ext uri="{D42A27DB-BD31-4B8C-83A1-F6EECF244321}">
                <p14:modId xmlns:p14="http://schemas.microsoft.com/office/powerpoint/2010/main" val="724705144"/>
              </p:ext>
            </p:extLst>
          </p:nvPr>
        </p:nvGraphicFramePr>
        <p:xfrm>
          <a:off x="579803" y="811995"/>
          <a:ext cx="7979813" cy="5207805"/>
        </p:xfrm>
        <a:graphic>
          <a:graphicData uri="http://schemas.openxmlformats.org/drawingml/2006/table">
            <a:tbl>
              <a:tblPr firstRow="1" firstCol="1" bandRow="1">
                <a:tableStyleId>{5940675A-B579-460E-94D1-54222C63F5DA}</a:tableStyleId>
              </a:tblPr>
              <a:tblGrid>
                <a:gridCol w="1493171">
                  <a:extLst>
                    <a:ext uri="{9D8B030D-6E8A-4147-A177-3AD203B41FA5}">
                      <a16:colId xmlns:a16="http://schemas.microsoft.com/office/drawing/2014/main" val="4103810849"/>
                    </a:ext>
                  </a:extLst>
                </a:gridCol>
                <a:gridCol w="934134">
                  <a:extLst>
                    <a:ext uri="{9D8B030D-6E8A-4147-A177-3AD203B41FA5}">
                      <a16:colId xmlns:a16="http://schemas.microsoft.com/office/drawing/2014/main" val="1527961201"/>
                    </a:ext>
                  </a:extLst>
                </a:gridCol>
                <a:gridCol w="2180248">
                  <a:extLst>
                    <a:ext uri="{9D8B030D-6E8A-4147-A177-3AD203B41FA5}">
                      <a16:colId xmlns:a16="http://schemas.microsoft.com/office/drawing/2014/main" val="4030342764"/>
                    </a:ext>
                  </a:extLst>
                </a:gridCol>
                <a:gridCol w="3372260">
                  <a:extLst>
                    <a:ext uri="{9D8B030D-6E8A-4147-A177-3AD203B41FA5}">
                      <a16:colId xmlns:a16="http://schemas.microsoft.com/office/drawing/2014/main" val="1228319863"/>
                    </a:ext>
                  </a:extLst>
                </a:gridCol>
              </a:tblGrid>
              <a:tr h="162946">
                <a:tc>
                  <a:txBody>
                    <a:bodyPr/>
                    <a:lstStyle/>
                    <a:p>
                      <a:pPr marL="0" marR="0">
                        <a:lnSpc>
                          <a:spcPct val="107000"/>
                        </a:lnSpc>
                        <a:spcBef>
                          <a:spcPts val="0"/>
                        </a:spcBef>
                        <a:spcAft>
                          <a:spcPts val="600"/>
                        </a:spcAft>
                      </a:pPr>
                      <a:r>
                        <a:rPr lang="en-US" sz="1400" b="1" dirty="0">
                          <a:effectLst/>
                        </a:rPr>
                        <a:t>General area</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b="1" dirty="0">
                          <a:effectLst/>
                        </a:rPr>
                        <a:t>Week</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b="1" dirty="0">
                          <a:effectLst/>
                        </a:rPr>
                        <a:t>Topic</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b="1" dirty="0">
                          <a:effectLst/>
                        </a:rPr>
                        <a:t>Additional details</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3275942"/>
                  </a:ext>
                </a:extLst>
              </a:tr>
              <a:tr h="338641">
                <a:tc>
                  <a:txBody>
                    <a:bodyPr/>
                    <a:lstStyle/>
                    <a:p>
                      <a:pPr marL="0" marR="0">
                        <a:lnSpc>
                          <a:spcPct val="107000"/>
                        </a:lnSpc>
                        <a:spcBef>
                          <a:spcPts val="0"/>
                        </a:spcBef>
                        <a:spcAft>
                          <a:spcPts val="600"/>
                        </a:spcAft>
                      </a:pPr>
                      <a:r>
                        <a:rPr lang="en-US" sz="1400" dirty="0">
                          <a:effectLst/>
                        </a:rPr>
                        <a:t>Getting started</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Introduction to the class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Setting goals for the class, introduction to GitHub</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007162652"/>
                  </a:ext>
                </a:extLst>
              </a:tr>
              <a:tr h="338641">
                <a:tc>
                  <a:txBody>
                    <a:bodyPr/>
                    <a:lstStyle/>
                    <a:p>
                      <a:pPr marL="0" marR="0">
                        <a:lnSpc>
                          <a:spcPct val="107000"/>
                        </a:lnSpc>
                        <a:spcBef>
                          <a:spcPts val="0"/>
                        </a:spcBef>
                        <a:spcAft>
                          <a:spcPts val="600"/>
                        </a:spcAft>
                      </a:pPr>
                      <a:r>
                        <a:rPr lang="en-US" sz="1400" dirty="0">
                          <a:effectLst/>
                        </a:rPr>
                        <a:t>Basics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Data</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Reading and writing data files, tables, filtering and sorting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826921569"/>
                  </a:ext>
                </a:extLst>
              </a:tr>
              <a:tr h="338641">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3</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Files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Organizing projects, batch processing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764337558"/>
                  </a:ext>
                </a:extLst>
              </a:tr>
              <a:tr h="162946">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4</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Plotting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Bar charts, scatter plots, jitter plots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262804729"/>
                  </a:ext>
                </a:extLst>
              </a:tr>
              <a:tr h="338641">
                <a:tc>
                  <a:txBody>
                    <a:bodyPr/>
                    <a:lstStyle/>
                    <a:p>
                      <a:pPr marL="0" marR="0">
                        <a:lnSpc>
                          <a:spcPct val="107000"/>
                        </a:lnSpc>
                        <a:spcBef>
                          <a:spcPts val="0"/>
                        </a:spcBef>
                        <a:spcAft>
                          <a:spcPts val="600"/>
                        </a:spcAft>
                      </a:pPr>
                      <a:r>
                        <a:rPr lang="en-US" sz="1400" dirty="0">
                          <a:effectLst/>
                        </a:rPr>
                        <a:t>Curve fitting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5</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Linear regression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Fitting a straight line to data, Interpretation of p value and r</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827383933"/>
                  </a:ext>
                </a:extLst>
              </a:tr>
              <a:tr h="162946">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6</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dirty="0">
                          <a:effectLst/>
                        </a:rPr>
                        <a:t>Non-linear regression</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Fitting curves to data</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295627536"/>
                  </a:ext>
                </a:extLst>
              </a:tr>
              <a:tr h="162946">
                <a:tc>
                  <a:txBody>
                    <a:bodyPr/>
                    <a:lstStyle/>
                    <a:p>
                      <a:pPr marL="0" marR="0">
                        <a:lnSpc>
                          <a:spcPct val="107000"/>
                        </a:lnSpc>
                        <a:spcBef>
                          <a:spcPts val="0"/>
                        </a:spcBef>
                        <a:spcAft>
                          <a:spcPts val="600"/>
                        </a:spcAft>
                      </a:pPr>
                      <a:r>
                        <a:rPr lang="en-US" sz="1400">
                          <a:effectLst/>
                        </a:rPr>
                        <a:t>Statistics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7</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Statistics 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t-tests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47239259"/>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8</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Statistics 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ANOVA</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567904345"/>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9</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Review of mid-term project</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10352447"/>
                  </a:ext>
                </a:extLst>
              </a:tr>
              <a:tr h="338641">
                <a:tc>
                  <a:txBody>
                    <a:bodyPr/>
                    <a:lstStyle/>
                    <a:p>
                      <a:pPr marL="0" marR="0">
                        <a:lnSpc>
                          <a:spcPct val="107000"/>
                        </a:lnSpc>
                        <a:spcBef>
                          <a:spcPts val="0"/>
                        </a:spcBef>
                        <a:spcAft>
                          <a:spcPts val="600"/>
                        </a:spcAft>
                      </a:pPr>
                      <a:r>
                        <a:rPr lang="en-US" sz="1400">
                          <a:effectLst/>
                        </a:rPr>
                        <a:t>Image processing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10</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Image basics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Bit resolution, color spaces, image formats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4161122916"/>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Image handling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Resizing, cropping, brightness and contrast</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437402876"/>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Segmentation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Thresholding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183360164"/>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13</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Binary image analysis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Shape statistics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2802307"/>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14</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Gels and immunoblots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Densitometry profiles, background correction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352935591"/>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15</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Movies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Reviewing of image formats, tracking objects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4196942385"/>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16</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dirty="0">
                          <a:effectLst/>
                        </a:rPr>
                        <a:t>Review</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Discussion of final projects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38448749"/>
                  </a:ext>
                </a:extLst>
              </a:tr>
            </a:tbl>
          </a:graphicData>
        </a:graphic>
      </p:graphicFrame>
      <p:sp>
        <p:nvSpPr>
          <p:cNvPr id="8" name="Rectangle 1">
            <a:extLst>
              <a:ext uri="{FF2B5EF4-FFF2-40B4-BE49-F238E27FC236}">
                <a16:creationId xmlns:a16="http://schemas.microsoft.com/office/drawing/2014/main" id="{E5ECB9E0-0EB0-45A8-8A83-D00250150379}"/>
              </a:ext>
            </a:extLst>
          </p:cNvPr>
          <p:cNvSpPr>
            <a:spLocks noChangeArrowheads="1"/>
          </p:cNvSpPr>
          <p:nvPr/>
        </p:nvSpPr>
        <p:spPr bwMode="auto">
          <a:xfrm>
            <a:off x="1501496" y="9990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4378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916201" y="992343"/>
            <a:ext cx="7629283" cy="5027457"/>
          </a:xfrm>
          <a:prstGeom prst="rect">
            <a:avLst/>
          </a:prstGeom>
        </p:spPr>
      </p:pic>
    </p:spTree>
    <p:extLst>
      <p:ext uri="{BB962C8B-B14F-4D97-AF65-F5344CB8AC3E}">
        <p14:creationId xmlns:p14="http://schemas.microsoft.com/office/powerpoint/2010/main" val="307870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2598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spTree>
    <p:extLst>
      <p:ext uri="{BB962C8B-B14F-4D97-AF65-F5344CB8AC3E}">
        <p14:creationId xmlns:p14="http://schemas.microsoft.com/office/powerpoint/2010/main" val="271482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2598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pic>
        <p:nvPicPr>
          <p:cNvPr id="9" name="Picture 8">
            <a:extLst>
              <a:ext uri="{FF2B5EF4-FFF2-40B4-BE49-F238E27FC236}">
                <a16:creationId xmlns:a16="http://schemas.microsoft.com/office/drawing/2014/main" id="{34FF43F6-8AE9-4924-B7CC-40AE1E9F64D7}"/>
              </a:ext>
            </a:extLst>
          </p:cNvPr>
          <p:cNvPicPr>
            <a:picLocks noChangeAspect="1"/>
          </p:cNvPicPr>
          <p:nvPr/>
        </p:nvPicPr>
        <p:blipFill>
          <a:blip r:embed="rId2"/>
          <a:stretch>
            <a:fillRect/>
          </a:stretch>
        </p:blipFill>
        <p:spPr>
          <a:xfrm>
            <a:off x="2040256" y="4092053"/>
            <a:ext cx="2143689" cy="2039962"/>
          </a:xfrm>
          <a:prstGeom prst="rect">
            <a:avLst/>
          </a:prstGeom>
        </p:spPr>
      </p:pic>
      <p:pic>
        <p:nvPicPr>
          <p:cNvPr id="11" name="Picture 10">
            <a:extLst>
              <a:ext uri="{FF2B5EF4-FFF2-40B4-BE49-F238E27FC236}">
                <a16:creationId xmlns:a16="http://schemas.microsoft.com/office/drawing/2014/main" id="{EDC3C5F6-8218-4AD7-A213-A1890C7B509B}"/>
              </a:ext>
            </a:extLst>
          </p:cNvPr>
          <p:cNvPicPr>
            <a:picLocks noChangeAspect="1"/>
          </p:cNvPicPr>
          <p:nvPr/>
        </p:nvPicPr>
        <p:blipFill>
          <a:blip r:embed="rId3"/>
          <a:stretch>
            <a:fillRect/>
          </a:stretch>
        </p:blipFill>
        <p:spPr>
          <a:xfrm>
            <a:off x="4494445" y="4092052"/>
            <a:ext cx="2465484" cy="2000973"/>
          </a:xfrm>
          <a:prstGeom prst="rect">
            <a:avLst/>
          </a:prstGeom>
        </p:spPr>
      </p:pic>
      <p:sp>
        <p:nvSpPr>
          <p:cNvPr id="13" name="TextBox 12">
            <a:extLst>
              <a:ext uri="{FF2B5EF4-FFF2-40B4-BE49-F238E27FC236}">
                <a16:creationId xmlns:a16="http://schemas.microsoft.com/office/drawing/2014/main" id="{29597C17-A962-43FE-B9E2-81D0C5D0A839}"/>
              </a:ext>
            </a:extLst>
          </p:cNvPr>
          <p:cNvSpPr txBox="1"/>
          <p:nvPr/>
        </p:nvSpPr>
        <p:spPr>
          <a:xfrm>
            <a:off x="200729" y="4640428"/>
            <a:ext cx="1735130" cy="830997"/>
          </a:xfrm>
          <a:prstGeom prst="rect">
            <a:avLst/>
          </a:prstGeom>
          <a:noFill/>
        </p:spPr>
        <p:txBody>
          <a:bodyPr wrap="square">
            <a:spAutoFit/>
          </a:bodyPr>
          <a:lstStyle/>
          <a:p>
            <a:pPr algn="ctr"/>
            <a:r>
              <a:rPr lang="en-US" sz="2400" b="1" dirty="0">
                <a:latin typeface="Arial" pitchFamily="34" charset="0"/>
                <a:cs typeface="Arial" pitchFamily="34" charset="0"/>
              </a:rPr>
              <a:t>Inventory</a:t>
            </a:r>
          </a:p>
          <a:p>
            <a:pPr algn="ctr"/>
            <a:r>
              <a:rPr lang="en-US" sz="2400" b="1" dirty="0">
                <a:latin typeface="Arial" pitchFamily="34" charset="0"/>
                <a:cs typeface="Arial" pitchFamily="34" charset="0"/>
              </a:rPr>
              <a:t>data</a:t>
            </a:r>
            <a:endParaRPr lang="en-US" sz="2400" b="1" dirty="0"/>
          </a:p>
        </p:txBody>
      </p:sp>
      <p:sp>
        <p:nvSpPr>
          <p:cNvPr id="14" name="TextBox 13">
            <a:extLst>
              <a:ext uri="{FF2B5EF4-FFF2-40B4-BE49-F238E27FC236}">
                <a16:creationId xmlns:a16="http://schemas.microsoft.com/office/drawing/2014/main" id="{CE4708FF-CDD3-4246-8BF1-E01665766793}"/>
              </a:ext>
            </a:extLst>
          </p:cNvPr>
          <p:cNvSpPr txBox="1"/>
          <p:nvPr/>
        </p:nvSpPr>
        <p:spPr>
          <a:xfrm>
            <a:off x="7053128" y="4640428"/>
            <a:ext cx="1787194" cy="830997"/>
          </a:xfrm>
          <a:prstGeom prst="rect">
            <a:avLst/>
          </a:prstGeom>
          <a:noFill/>
        </p:spPr>
        <p:txBody>
          <a:bodyPr wrap="square">
            <a:spAutoFit/>
          </a:bodyPr>
          <a:lstStyle/>
          <a:p>
            <a:pPr algn="ctr"/>
            <a:r>
              <a:rPr lang="en-US" sz="2400" b="1" dirty="0">
                <a:latin typeface="Arial" pitchFamily="34" charset="0"/>
                <a:cs typeface="Arial" pitchFamily="34" charset="0"/>
              </a:rPr>
              <a:t>Phenotype</a:t>
            </a:r>
          </a:p>
          <a:p>
            <a:pPr algn="ctr"/>
            <a:r>
              <a:rPr lang="en-US" sz="2400" b="1" dirty="0">
                <a:latin typeface="Arial" pitchFamily="34" charset="0"/>
                <a:cs typeface="Arial" pitchFamily="34" charset="0"/>
              </a:rPr>
              <a:t>data</a:t>
            </a:r>
            <a:endParaRPr lang="en-US" sz="2400" b="1" dirty="0"/>
          </a:p>
        </p:txBody>
      </p:sp>
    </p:spTree>
    <p:extLst>
      <p:ext uri="{BB962C8B-B14F-4D97-AF65-F5344CB8AC3E}">
        <p14:creationId xmlns:p14="http://schemas.microsoft.com/office/powerpoint/2010/main" val="366059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3936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pic>
        <p:nvPicPr>
          <p:cNvPr id="9" name="Picture 8">
            <a:extLst>
              <a:ext uri="{FF2B5EF4-FFF2-40B4-BE49-F238E27FC236}">
                <a16:creationId xmlns:a16="http://schemas.microsoft.com/office/drawing/2014/main" id="{34FF43F6-8AE9-4924-B7CC-40AE1E9F64D7}"/>
              </a:ext>
            </a:extLst>
          </p:cNvPr>
          <p:cNvPicPr>
            <a:picLocks noChangeAspect="1"/>
          </p:cNvPicPr>
          <p:nvPr/>
        </p:nvPicPr>
        <p:blipFill>
          <a:blip r:embed="rId2"/>
          <a:stretch>
            <a:fillRect/>
          </a:stretch>
        </p:blipFill>
        <p:spPr>
          <a:xfrm>
            <a:off x="2040256" y="4092053"/>
            <a:ext cx="2143689" cy="2039962"/>
          </a:xfrm>
          <a:prstGeom prst="rect">
            <a:avLst/>
          </a:prstGeom>
        </p:spPr>
      </p:pic>
      <p:pic>
        <p:nvPicPr>
          <p:cNvPr id="11" name="Picture 10">
            <a:extLst>
              <a:ext uri="{FF2B5EF4-FFF2-40B4-BE49-F238E27FC236}">
                <a16:creationId xmlns:a16="http://schemas.microsoft.com/office/drawing/2014/main" id="{EDC3C5F6-8218-4AD7-A213-A1890C7B509B}"/>
              </a:ext>
            </a:extLst>
          </p:cNvPr>
          <p:cNvPicPr>
            <a:picLocks noChangeAspect="1"/>
          </p:cNvPicPr>
          <p:nvPr/>
        </p:nvPicPr>
        <p:blipFill>
          <a:blip r:embed="rId3"/>
          <a:stretch>
            <a:fillRect/>
          </a:stretch>
        </p:blipFill>
        <p:spPr>
          <a:xfrm>
            <a:off x="4494445" y="4092052"/>
            <a:ext cx="2465484" cy="2000973"/>
          </a:xfrm>
          <a:prstGeom prst="rect">
            <a:avLst/>
          </a:prstGeom>
        </p:spPr>
      </p:pic>
      <p:sp>
        <p:nvSpPr>
          <p:cNvPr id="13" name="TextBox 12">
            <a:extLst>
              <a:ext uri="{FF2B5EF4-FFF2-40B4-BE49-F238E27FC236}">
                <a16:creationId xmlns:a16="http://schemas.microsoft.com/office/drawing/2014/main" id="{29597C17-A962-43FE-B9E2-81D0C5D0A839}"/>
              </a:ext>
            </a:extLst>
          </p:cNvPr>
          <p:cNvSpPr txBox="1"/>
          <p:nvPr/>
        </p:nvSpPr>
        <p:spPr>
          <a:xfrm>
            <a:off x="200729" y="4640428"/>
            <a:ext cx="1735130" cy="830997"/>
          </a:xfrm>
          <a:prstGeom prst="rect">
            <a:avLst/>
          </a:prstGeom>
          <a:noFill/>
        </p:spPr>
        <p:txBody>
          <a:bodyPr wrap="square">
            <a:spAutoFit/>
          </a:bodyPr>
          <a:lstStyle/>
          <a:p>
            <a:pPr algn="ctr"/>
            <a:r>
              <a:rPr lang="en-US" sz="2400" b="1" dirty="0">
                <a:latin typeface="Arial" pitchFamily="34" charset="0"/>
                <a:cs typeface="Arial" pitchFamily="34" charset="0"/>
              </a:rPr>
              <a:t>Inventory</a:t>
            </a:r>
          </a:p>
          <a:p>
            <a:pPr algn="ctr"/>
            <a:r>
              <a:rPr lang="en-US" sz="2400" b="1" dirty="0">
                <a:latin typeface="Arial" pitchFamily="34" charset="0"/>
                <a:cs typeface="Arial" pitchFamily="34" charset="0"/>
              </a:rPr>
              <a:t>data</a:t>
            </a:r>
            <a:endParaRPr lang="en-US" sz="2400" b="1" dirty="0"/>
          </a:p>
        </p:txBody>
      </p:sp>
      <p:sp>
        <p:nvSpPr>
          <p:cNvPr id="14" name="TextBox 13">
            <a:extLst>
              <a:ext uri="{FF2B5EF4-FFF2-40B4-BE49-F238E27FC236}">
                <a16:creationId xmlns:a16="http://schemas.microsoft.com/office/drawing/2014/main" id="{CE4708FF-CDD3-4246-8BF1-E01665766793}"/>
              </a:ext>
            </a:extLst>
          </p:cNvPr>
          <p:cNvSpPr txBox="1"/>
          <p:nvPr/>
        </p:nvSpPr>
        <p:spPr>
          <a:xfrm>
            <a:off x="7053128" y="4640428"/>
            <a:ext cx="1787194" cy="830997"/>
          </a:xfrm>
          <a:prstGeom prst="rect">
            <a:avLst/>
          </a:prstGeom>
          <a:noFill/>
        </p:spPr>
        <p:txBody>
          <a:bodyPr wrap="square">
            <a:spAutoFit/>
          </a:bodyPr>
          <a:lstStyle/>
          <a:p>
            <a:pPr algn="ctr"/>
            <a:r>
              <a:rPr lang="en-US" sz="2400" b="1" dirty="0">
                <a:latin typeface="Arial" pitchFamily="34" charset="0"/>
                <a:cs typeface="Arial" pitchFamily="34" charset="0"/>
              </a:rPr>
              <a:t>Phenotype</a:t>
            </a:r>
          </a:p>
          <a:p>
            <a:pPr algn="ctr"/>
            <a:r>
              <a:rPr lang="en-US" sz="2400" b="1" dirty="0">
                <a:latin typeface="Arial" pitchFamily="34" charset="0"/>
                <a:cs typeface="Arial" pitchFamily="34" charset="0"/>
              </a:rPr>
              <a:t>data</a:t>
            </a:r>
            <a:endParaRPr lang="en-US" sz="2400" b="1" dirty="0"/>
          </a:p>
        </p:txBody>
      </p:sp>
      <p:sp>
        <p:nvSpPr>
          <p:cNvPr id="8" name="Rectangle 7">
            <a:extLst>
              <a:ext uri="{FF2B5EF4-FFF2-40B4-BE49-F238E27FC236}">
                <a16:creationId xmlns:a16="http://schemas.microsoft.com/office/drawing/2014/main" id="{7D0676CB-82B0-4161-9780-25238DC9565D}"/>
              </a:ext>
            </a:extLst>
          </p:cNvPr>
          <p:cNvSpPr/>
          <p:nvPr/>
        </p:nvSpPr>
        <p:spPr>
          <a:xfrm>
            <a:off x="604890" y="673535"/>
            <a:ext cx="7865576" cy="2475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rial" panose="020B0604020202020204" pitchFamily="34" charset="0"/>
                <a:cs typeface="Arial" panose="020B0604020202020204" pitchFamily="34" charset="0"/>
              </a:rPr>
              <a:t>What are you going to do?</a:t>
            </a:r>
          </a:p>
        </p:txBody>
      </p:sp>
    </p:spTree>
    <p:extLst>
      <p:ext uri="{BB962C8B-B14F-4D97-AF65-F5344CB8AC3E}">
        <p14:creationId xmlns:p14="http://schemas.microsoft.com/office/powerpoint/2010/main" val="195750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6FF4-30EB-4F0E-814D-3D66964418E8}"/>
              </a:ext>
            </a:extLst>
          </p:cNvPr>
          <p:cNvSpPr>
            <a:spLocks noGrp="1"/>
          </p:cNvSpPr>
          <p:nvPr>
            <p:ph type="title"/>
          </p:nvPr>
        </p:nvSpPr>
        <p:spPr/>
        <p:txBody>
          <a:bodyPr/>
          <a:lstStyle/>
          <a:p>
            <a:r>
              <a:rPr lang="en-US" dirty="0"/>
              <a:t>Potential strategies</a:t>
            </a:r>
          </a:p>
        </p:txBody>
      </p:sp>
      <p:sp>
        <p:nvSpPr>
          <p:cNvPr id="3" name="Text Placeholder 2">
            <a:extLst>
              <a:ext uri="{FF2B5EF4-FFF2-40B4-BE49-F238E27FC236}">
                <a16:creationId xmlns:a16="http://schemas.microsoft.com/office/drawing/2014/main" id="{F288AAB5-5FB1-47DF-BDEA-30FA268811EB}"/>
              </a:ext>
            </a:extLst>
          </p:cNvPr>
          <p:cNvSpPr>
            <a:spLocks noGrp="1"/>
          </p:cNvSpPr>
          <p:nvPr>
            <p:ph type="body" sz="quarter" idx="10"/>
          </p:nvPr>
        </p:nvSpPr>
        <p:spPr/>
        <p:txBody>
          <a:bodyPr/>
          <a:lstStyle/>
          <a:p>
            <a:endParaRPr lang="en-US"/>
          </a:p>
        </p:txBody>
      </p:sp>
      <p:sp>
        <p:nvSpPr>
          <p:cNvPr id="4" name="TextBox 3">
            <a:extLst>
              <a:ext uri="{FF2B5EF4-FFF2-40B4-BE49-F238E27FC236}">
                <a16:creationId xmlns:a16="http://schemas.microsoft.com/office/drawing/2014/main" id="{65743D36-DB8D-4F75-A401-17936F941B0C}"/>
              </a:ext>
            </a:extLst>
          </p:cNvPr>
          <p:cNvSpPr txBox="1"/>
          <p:nvPr/>
        </p:nvSpPr>
        <p:spPr>
          <a:xfrm>
            <a:off x="713676" y="1059784"/>
            <a:ext cx="7975353" cy="1477328"/>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Copy the “phenotype” data into the “inventory” file</a:t>
            </a:r>
          </a:p>
          <a:p>
            <a:pPr marL="742950" lvl="3" indent="-285750">
              <a:buSzPct val="102000"/>
              <a:buFont typeface="Wingdings" panose="05000000000000000000" pitchFamily="2" charset="2"/>
              <a:buChar char="§"/>
            </a:pPr>
            <a:r>
              <a:rPr lang="en-US" dirty="0">
                <a:latin typeface="Arial" pitchFamily="34" charset="0"/>
                <a:cs typeface="Arial" pitchFamily="34" charset="0"/>
              </a:rPr>
              <a:t>Filter that</a:t>
            </a:r>
          </a:p>
          <a:p>
            <a:pPr marL="914400" lvl="3" indent="-457200">
              <a:buSzPct val="102000"/>
              <a:buFont typeface="Wingdings" panose="05000000000000000000" pitchFamily="2" charset="2"/>
              <a:buChar char="q"/>
            </a:pP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Copy the “inventory” data into the “phenotype” file</a:t>
            </a:r>
          </a:p>
          <a:p>
            <a:pPr marL="914400" lvl="3" indent="-457200">
              <a:buSzPct val="102000"/>
              <a:buFont typeface="Wingdings" panose="05000000000000000000" pitchFamily="2" charset="2"/>
              <a:buChar char="§"/>
            </a:pPr>
            <a:r>
              <a:rPr lang="en-US" dirty="0">
                <a:latin typeface="Arial" pitchFamily="34" charset="0"/>
                <a:cs typeface="Arial" pitchFamily="34" charset="0"/>
              </a:rPr>
              <a:t>Filter that</a:t>
            </a:r>
          </a:p>
        </p:txBody>
      </p:sp>
    </p:spTree>
    <p:extLst>
      <p:ext uri="{BB962C8B-B14F-4D97-AF65-F5344CB8AC3E}">
        <p14:creationId xmlns:p14="http://schemas.microsoft.com/office/powerpoint/2010/main" val="23797929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Contractile dysfunction in human heart failure  Kenneth S. Campbell, PhD Department of Physiology, Division of Card&quot;/&gt;&lt;property id=&quot;20307&quot; value=&quot;257&quot;/&gt;&lt;/object&gt;&lt;object type=&quot;3&quot; unique_id=&quot;10005&quot;&gt;&lt;property id=&quot;20148&quot; value=&quot;5&quot;/&gt;&lt;property id=&quot;20300&quot; value=&quot;Slide 3 - &amp;quot;Campbell Muscle Lab at the University of Kentucky&amp;quot;&quot;/&gt;&lt;property id=&quot;20307&quot; value=&quot;488&quot;/&gt;&lt;/object&gt;&lt;object type=&quot;3&quot; unique_id=&quot;10009&quot;&gt;&lt;property id=&quot;20148&quot; value=&quot;5&quot;/&gt;&lt;property id=&quot;20300&quot; value=&quot;Slide 5 - &amp;quot;University of Kentucky Chandler Medical Center&amp;quot;&quot;/&gt;&lt;property id=&quot;20307&quot; value=&quot;492&quot;/&gt;&lt;/object&gt;&lt;object type=&quot;3&quot; unique_id=&quot;10011&quot;&gt;&lt;property id=&quot;20148&quot; value=&quot;5&quot;/&gt;&lt;property id=&quot;20300&quot; value=&quot;Slide 7 - &amp;quot;Ventricular samples&amp;quot;&quot;/&gt;&lt;property id=&quot;20307&quot; value=&quot;494&quot;/&gt;&lt;/object&gt;&lt;object type=&quot;3&quot; unique_id=&quot;10484&quot;&gt;&lt;property id=&quot;20148&quot; value=&quot;5&quot;/&gt;&lt;property id=&quot;20300&quot; value=&quot;Slide 6 - &amp;quot;Tissue collection process&amp;quot;&quot;/&gt;&lt;property id=&quot;20307&quot; value=&quot;515&quot;/&gt;&lt;/object&gt;&lt;object type=&quot;3&quot; unique_id=&quot;10485&quot;&gt;&lt;property id=&quot;20148&quot; value=&quot;5&quot;/&gt;&lt;property id=&quot;20300&quot; value=&quot;Slide 8 - &amp;quot;Ventricular samples&amp;quot;&quot;/&gt;&lt;property id=&quot;20307&quot; value=&quot;517&quot;/&gt;&lt;/object&gt;&lt;object type=&quot;3&quot; unique_id=&quot;11001&quot;&gt;&lt;property id=&quot;20148&quot; value=&quot;5&quot;/&gt;&lt;property id=&quot;20300&quot; value=&quot;Slide 44 - &amp;quot;Acknowledgements&amp;quot;&quot;/&gt;&lt;property id=&quot;20307&quot; value=&quot;520&quot;/&gt;&lt;/object&gt;&lt;object type=&quot;3&quot; unique_id=&quot;11940&quot;&gt;&lt;property id=&quot;20148&quot; value=&quot;5&quot;/&gt;&lt;property id=&quot;20300&quot; value=&quot;Slide 17 - &amp;quot;Power is heterogeneous in non-failing myocardium&amp;quot;&quot;/&gt;&lt;property id=&quot;20307&quot; value=&quot;538&quot;/&gt;&lt;/object&gt;&lt;object type=&quot;3&quot; unique_id=&quot;12569&quot;&gt;&lt;property id=&quot;20148&quot; value=&quot;5&quot;/&gt;&lt;property id=&quot;20300&quot; value=&quot;Slide 43 - &amp;quot;Summary&amp;quot;&quot;/&gt;&lt;property id=&quot;20307&quot; value=&quot;553&quot;/&gt;&lt;/object&gt;&lt;object type=&quot;3&quot; unique_id=&quot;20999&quot;&gt;&lt;property id=&quot;20148&quot; value=&quot;5&quot;/&gt;&lt;property id=&quot;20300&quot; value=&quot;Slide 11 - &amp;quot;Multicellular preparations&amp;quot;&quot;/&gt;&lt;property id=&quot;20307&quot; value=&quot;555&quot;/&gt;&lt;/object&gt;&lt;object type=&quot;3&quot; unique_id=&quot;21000&quot;&gt;&lt;property id=&quot;20148&quot; value=&quot;5&quot;/&gt;&lt;property id=&quot;20300&quot; value=&quot;Slide 12 - &amp;quot;Experimental technique&amp;quot;&quot;/&gt;&lt;property id=&quot;20307&quot; value=&quot;556&quot;/&gt;&lt;/object&gt;&lt;object type=&quot;3&quot; unique_id=&quot;21010&quot;&gt;&lt;property id=&quot;20148&quot; value=&quot;5&quot;/&gt;&lt;property id=&quot;20300&quot; value=&quot;Slide 20 - &amp;quot;Broad-range gels&amp;quot;&quot;/&gt;&lt;property id=&quot;20307&quot; value=&quot;579&quot;/&gt;&lt;/object&gt;&lt;object type=&quot;3&quot; unique_id=&quot;21011&quot;&gt;&lt;property id=&quot;20148&quot; value=&quot;5&quot;/&gt;&lt;property id=&quot;20300&quot; value=&quot;Slide 21 - &amp;quot;No match to transmural patterns of force&amp;quot;&quot;/&gt;&lt;property id=&quot;20307&quot; value=&quot;565&quot;/&gt;&lt;/object&gt;&lt;object type=&quot;3&quot; unique_id=&quot;21012&quot;&gt;&lt;property id=&quot;20148&quot; value=&quot;5&quot;/&gt;&lt;property id=&quot;20300&quot; value=&quot;Slide 22 - &amp;quot;Power correlates with biochemical parameters&amp;quot;&quot;/&gt;&lt;property id=&quot;20307&quot; value=&quot;580&quot;/&gt;&lt;/object&gt;&lt;object type=&quot;3&quot; unique_id=&quot;21013&quot;&gt;&lt;property id=&quot;20148&quot; value=&quot;5&quot;/&gt;&lt;property id=&quot;20300&quot; value=&quot;Slide 23 - &amp;quot;Correlations between mechanics and biochemistry&amp;quot;&quot;/&gt;&lt;property id=&quot;20307&quot; value=&quot;568&quot;/&gt;&lt;/object&gt;&lt;object type=&quot;3&quot; unique_id=&quot;21793&quot;&gt;&lt;property id=&quot;20148&quot; value=&quot;5&quot;/&gt;&lt;property id=&quot;20300&quot; value=&quot;Slide 10 - &amp;quot;Biospecimens support multiple collaborations&amp;quot;&quot;/&gt;&lt;property id=&quot;20307&quot; value=&quot;581&quot;/&gt;&lt;/object&gt;&lt;object type=&quot;3&quot; unique_id=&quot;21797&quot;&gt;&lt;property id=&quot;20148&quot; value=&quot;5&quot;/&gt;&lt;property id=&quot;20300&quot; value=&quot;Slide 24 - &amp;quot;More collagen in the mid-wall of failing hearts&amp;quot;&quot;/&gt;&lt;property id=&quot;20307&quot; value=&quot;583&quot;/&gt;&lt;/object&gt;&lt;object type=&quot;3&quot; unique_id=&quot;21799&quot;&gt;&lt;property id=&quot;20148&quot; value=&quot;5&quot;/&gt;&lt;property id=&quot;20300&quot; value=&quot;Slide 25 - &amp;quot;Hypothesis: Increased fibrosis depresses contractile function in human heart failure&amp;quot;&quot;/&gt;&lt;property id=&quot;20307&quot; value=&quot;585&quot;/&gt;&lt;/object&gt;&lt;object type=&quot;3&quot; unique_id=&quot;22955&quot;&gt;&lt;property id=&quot;20148&quot; value=&quot;5&quot;/&gt;&lt;property id=&quot;20300&quot; value=&quot;Slide 4 - &amp;quot;Outline&amp;quot;&quot;/&gt;&lt;property id=&quot;20307&quot; value=&quot;593&quot;/&gt;&lt;/object&gt;&lt;object type=&quot;3&quot; unique_id=&quot;24292&quot;&gt;&lt;property id=&quot;20148&quot; value=&quot;5&quot;/&gt;&lt;property id=&quot;20300&quot; value=&quot;Slide 9 - &amp;quot;Examples of explanted hearts&amp;quot;&quot;/&gt;&lt;property id=&quot;20307&quot; value=&quot;598&quot;/&gt;&lt;/object&gt;&lt;object type=&quot;3&quot; unique_id=&quot;24465&quot;&gt;&lt;property id=&quot;20148&quot; value=&quot;5&quot;/&gt;&lt;property id=&quot;20300&quot; value=&quot;Slide 13 - &amp;quot;Schematic of an experiment&amp;quot;&quot;/&gt;&lt;property id=&quot;20307&quot; value=&quot;599&quot;/&gt;&lt;/object&gt;&lt;object type=&quot;3&quot; unique_id=&quot;24747&quot;&gt;&lt;property id=&quot;20148&quot; value=&quot;5&quot;/&gt;&lt;property id=&quot;20300&quot; value=&quot;Slide 14 - &amp;quot;Schematic of an experiment&amp;quot;&quot;/&gt;&lt;property id=&quot;20307&quot; value=&quot;600&quot;/&gt;&lt;/object&gt;&lt;object type=&quot;3&quot; unique_id=&quot;25335&quot;&gt;&lt;property id=&quot;20148&quot; value=&quot;5&quot;/&gt;&lt;property id=&quot;20300&quot; value=&quot;Slide 15 - &amp;quot;Force-velocity and power measurements&amp;quot;&quot;/&gt;&lt;property id=&quot;20307&quot; value=&quot;603&quot;/&gt;&lt;/object&gt;&lt;object type=&quot;3&quot; unique_id=&quot;25336&quot;&gt;&lt;property id=&quot;20148&quot; value=&quot;5&quot;/&gt;&lt;property id=&quot;20300&quot; value=&quot;Slide 19 - &amp;quot;Functional parameters do not depend on age&amp;quot;&quot;/&gt;&lt;property id=&quot;20307&quot; value=&quot;602&quot;/&gt;&lt;/object&gt;&lt;object type=&quot;3&quot; unique_id=&quot;25337&quot;&gt;&lt;property id=&quot;20148&quot; value=&quot;5&quot;/&gt;&lt;property id=&quot;20300&quot; value=&quot;Slide 26 - &amp;quot;NanoString study of cardiac fibrosis&amp;quot;&quot;/&gt;&lt;property id=&quot;20307&quot; value=&quot;604&quot;/&gt;&lt;/object&gt;&lt;object type=&quot;3&quot; unique_id=&quot;25574&quot;&gt;&lt;property id=&quot;20148&quot; value=&quot;5&quot;/&gt;&lt;property id=&quot;20300&quot; value=&quot;Slide 27 - &amp;quot;Different patterns of fibrotic gene expression&amp;quot;&quot;/&gt;&lt;property id=&quot;20307&quot; value=&quot;605&quot;/&gt;&lt;/object&gt;&lt;object type=&quot;3&quot; unique_id=&quot;26039&quot;&gt;&lt;property id=&quot;20148&quot; value=&quot;5&quot;/&gt;&lt;property id=&quot;20300&quot; value=&quot;Slide 16 - &amp;quot;Data collected by Premi Haynes during her PhD&amp;quot;&quot;/&gt;&lt;property id=&quot;20307&quot; value=&quot;606&quot;/&gt;&lt;/object&gt;&lt;object type=&quot;3&quot; unique_id=&quot;26399&quot;&gt;&lt;property id=&quot;20148&quot; value=&quot;5&quot;/&gt;&lt;property id=&quot;20300&quot; value=&quot;Slide 28 - &amp;quot;Schematic of tension-pCa experiment&amp;quot;&quot;/&gt;&lt;property id=&quot;20307&quot; value=&quot;607&quot;/&gt;&lt;/object&gt;&lt;object type=&quot;3&quot; unique_id=&quot;26400&quot;&gt;&lt;property id=&quot;20148&quot; value=&quot;5&quot;/&gt;&lt;property id=&quot;20300&quot; value=&quot;Slide 31 - &amp;quot;Length-dependent activation in non-failing hearts&amp;quot;&quot;/&gt;&lt;property id=&quot;20307&quot; value=&quot;608&quot;/&gt;&lt;/object&gt;&lt;object type=&quot;3&quot; unique_id=&quot;26401&quot;&gt;&lt;property id=&quot;20148&quot; value=&quot;5&quot;/&gt;&lt;property id=&quot;20300&quot; value=&quot;Slide 32 - &amp;quot;Length-dependent activation is suppressed in non-ischemic heart failure&amp;quot;&quot;/&gt;&lt;property id=&quot;20307&quot; value=&quot;609&quot;/&gt;&lt;/object&gt;&lt;object type=&quot;3&quot; unique_id=&quot;26648&quot;&gt;&lt;property id=&quot;20148&quot; value=&quot;5&quot;/&gt;&lt;property id=&quot;20300&quot; value=&quot;Slide 34 - &amp;quot;Modeling of length-dependent activation&amp;quot;&quot;/&gt;&lt;property id=&quot;20307&quot; value=&quot;611&quot;/&gt;&lt;/object&gt;&lt;object type=&quot;3&quot; unique_id=&quot;26649&quot;&gt;&lt;property id=&quot;20148&quot; value=&quot;5&quot;/&gt;&lt;property id=&quot;20300&quot; value=&quot;Slide 35 - &amp;quot;Force is more sensitive to Ca2+ than the thin filament &amp;quot;&quot;/&gt;&lt;property id=&quot;20307&quot; value=&quot;613&quot;/&gt;&lt;/object&gt;&lt;object type=&quot;3&quot; unique_id=&quot;26650&quot;&gt;&lt;property id=&quot;20148&quot; value=&quot;5&quot;/&gt;&lt;property id=&quot;20300&quot; value=&quot;Slide 36 - &amp;quot;Modeling of length-dependent activation&amp;quot;&quot;/&gt;&lt;property id=&quot;20307&quot; value=&quot;612&quot;/&gt;&lt;/object&gt;&lt;object type=&quot;3&quot; unique_id=&quot;26651&quot;&gt;&lt;property id=&quot;20148&quot; value=&quot;5&quot;/&gt;&lt;property id=&quot;20300&quot; value=&quot;Slide 37 - &amp;quot;Modeling of length-dependent activation&amp;quot;&quot;/&gt;&lt;property id=&quot;20307&quot; value=&quot;614&quot;/&gt;&lt;/object&gt;&lt;object type=&quot;3&quot; unique_id=&quot;26852&quot;&gt;&lt;property id=&quot;20148&quot; value=&quot;5&quot;/&gt;&lt;property id=&quot;20300&quot; value=&quot;Slide 30 - &amp;quot;Measurements of length-dependent activation&amp;quot;&quot;/&gt;&lt;property id=&quot;20307&quot; value=&quot;617&quot;/&gt;&lt;/object&gt;&lt;object type=&quot;3&quot; unique_id=&quot;26853&quot;&gt;&lt;property id=&quot;20148&quot; value=&quot;5&quot;/&gt;&lt;property id=&quot;20300&quot; value=&quot;Slide 38 - &amp;quot;MyoSim software for modeling contractile function&amp;quot;&quot;/&gt;&lt;property id=&quot;20307&quot; value=&quot;615&quot;/&gt;&lt;/object&gt;&lt;object type=&quot;3&quot; unique_id=&quot;26854&quot;&gt;&lt;property id=&quot;20148&quot; value=&quot;5&quot;/&gt;&lt;property id=&quot;20300&quot; value=&quot;Slide 39 - &amp;quot;Simulations of thin filament activation match data&amp;quot;&quot;/&gt;&lt;property id=&quot;20307&quot; value=&quot;616&quot;/&gt;&lt;/object&gt;&lt;object type=&quot;3&quot; unique_id=&quot;27070&quot;&gt;&lt;property id=&quot;20148&quot; value=&quot;5&quot;/&gt;&lt;property id=&quot;20300&quot; value=&quot;Slide 33 - &amp;quot;Modeling of length-dependent activation&amp;quot;&quot;/&gt;&lt;property id=&quot;20307&quot; value=&quot;618&quot;/&gt;&lt;/object&gt;&lt;object type=&quot;3&quot; unique_id=&quot;27071&quot;&gt;&lt;property id=&quot;20148&quot; value=&quot;5&quot;/&gt;&lt;property id=&quot;20300&quot; value=&quot;Slide 40 - &amp;quot;Simulations of length-dependent activation match data&amp;quot;&quot;/&gt;&lt;property id=&quot;20307&quot; value=&quot;619&quot;/&gt;&lt;/object&gt;&lt;object type=&quot;3&quot; unique_id=&quot;27072&quot;&gt;&lt;property id=&quot;20148&quot; value=&quot;5&quot;/&gt;&lt;property id=&quot;20300&quot; value=&quot;Slide 42 - &amp;quot;Super-relaxed state could be “druggable”&amp;quot;&quot;/&gt;&lt;property id=&quot;20307&quot; value=&quot;620&quot;/&gt;&lt;/object&gt;&lt;object type=&quot;3&quot; unique_id=&quot;27299&quot;&gt;&lt;property id=&quot;20148&quot; value=&quot;5&quot;/&gt;&lt;property id=&quot;20300&quot; value=&quot;Slide 29 - &amp;quot;Schematic of tension-pCa experiment&amp;quot;&quot;/&gt;&lt;property id=&quot;20307&quot; value=&quot;621&quot;/&gt;&lt;/object&gt;&lt;object type=&quot;3&quot; unique_id=&quot;27566&quot;&gt;&lt;property id=&quot;20148&quot; value=&quot;5&quot;/&gt;&lt;property id=&quot;20300&quot; value=&quot;Slide 2&quot;/&gt;&lt;property id=&quot;20307&quot; value=&quot;623&quot;/&gt;&lt;/object&gt;&lt;object type=&quot;3&quot; unique_id=&quot;27753&quot;&gt;&lt;property id=&quot;20148&quot; value=&quot;5&quot;/&gt;&lt;property id=&quot;20300&quot; value=&quot;Slide 18 - &amp;quot;Force is heterogeneous in non-failing myocardium&amp;quot;&quot;/&gt;&lt;property id=&quot;20307&quot; value=&quot;624&quot;/&gt;&lt;/object&gt;&lt;object type=&quot;3&quot; unique_id=&quot;28341&quot;&gt;&lt;property id=&quot;20148&quot; value=&quot;5&quot;/&gt;&lt;property id=&quot;20300&quot; value=&quot;Slide 41 - &amp;quot;Force-dependent recruitment increases Ca2+ sensitivity&amp;quot;&quot;/&gt;&lt;property id=&quot;20307&quot; value=&quot;625&quot;/&gt;&lt;/object&gt;&lt;/object&gt;&lt;object type=&quot;8&quot; unique_id=&quot;1005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49014</TotalTime>
  <Words>1518</Words>
  <Application>Microsoft Office PowerPoint</Application>
  <PresentationFormat>On-screen Show (4:3)</PresentationFormat>
  <Paragraphs>228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PGY630: Quantitative methods for biomedical research  Introduction  Kenneth S. Campbell, PhD</vt:lpstr>
      <vt:lpstr>Objectives for this lesson</vt:lpstr>
      <vt:lpstr>Syllabus available on Canvas</vt:lpstr>
      <vt:lpstr>Lesson plan</vt:lpstr>
      <vt:lpstr>Grading</vt:lpstr>
      <vt:lpstr>An example</vt:lpstr>
      <vt:lpstr>An example</vt:lpstr>
      <vt:lpstr>An example</vt:lpstr>
      <vt:lpstr>Potential strategies</vt:lpstr>
      <vt:lpstr>Things to think about</vt:lpstr>
      <vt:lpstr>What Ken would do …</vt:lpstr>
      <vt:lpstr>Thoughts to this point</vt:lpstr>
      <vt:lpstr>Thoughts to this point</vt:lpstr>
      <vt:lpstr>Ken’s unofficial goals for the class</vt:lpstr>
      <vt:lpstr>This course is not intended to …</vt:lpstr>
      <vt:lpstr>MATLAB is one of many tools for analyzing data</vt:lpstr>
      <vt:lpstr>Some thoughts on different software tools</vt:lpstr>
      <vt:lpstr>How Ken learned enough to lead this class</vt:lpstr>
      <vt:lpstr>Other things you should know this week</vt:lpstr>
      <vt:lpstr>Finally, beware of mission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Campbell</dc:creator>
  <cp:lastModifiedBy>Kenneth Campbell</cp:lastModifiedBy>
  <cp:revision>735</cp:revision>
  <cp:lastPrinted>2017-01-31T21:06:48Z</cp:lastPrinted>
  <dcterms:created xsi:type="dcterms:W3CDTF">2012-10-08T15:55:57Z</dcterms:created>
  <dcterms:modified xsi:type="dcterms:W3CDTF">2021-01-16T21:58:14Z</dcterms:modified>
</cp:coreProperties>
</file>