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736" r:id="rId3"/>
    <p:sldId id="791" r:id="rId4"/>
    <p:sldId id="800" r:id="rId5"/>
    <p:sldId id="801" r:id="rId6"/>
  </p:sldIdLst>
  <p:sldSz cx="9144000" cy="6858000" type="screen4x3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D2E6FF"/>
    <a:srgbClr val="0033A0"/>
    <a:srgbClr val="FF5050"/>
    <a:srgbClr val="FFFFFF"/>
    <a:srgbClr val="055EA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7" autoAdjust="0"/>
    <p:restoredTop sz="96395" autoAdjust="0"/>
  </p:normalViewPr>
  <p:slideViewPr>
    <p:cSldViewPr snapToGrid="0">
      <p:cViewPr varScale="1">
        <p:scale>
          <a:sx n="107" d="100"/>
          <a:sy n="107" d="100"/>
        </p:scale>
        <p:origin x="68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C130-53D6-4AA2-8373-A059CD33995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2BCFE-A8BD-480F-B52B-4D9062A6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5F5B5B-1AF5-41D1-A365-E1E0634C44A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4F4BDF-23CF-43BD-AB50-BE1A29AC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4224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_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037899" y="5955209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9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p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996764" y="6453598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8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6614984" y="6453597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60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32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scale_mo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59"/>
            <a:ext cx="4795962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77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u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19998" y="639633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Human samples,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mechanics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, and mRNA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14532" y="6396332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Myocardial relaxation</a:t>
            </a:r>
            <a:br>
              <a:rPr lang="en-US" sz="1200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iastolic dysfunction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6323" y="6396335"/>
            <a:ext cx="19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Frank-Starling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mechanism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and 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uper-relaxed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myosin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856200" y="5219790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4027921" y="6429011"/>
            <a:ext cx="5009879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19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8742" y="46038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64" y="6389233"/>
            <a:ext cx="9144000" cy="0"/>
          </a:xfrm>
          <a:prstGeom prst="line">
            <a:avLst/>
          </a:prstGeom>
          <a:ln w="15875">
            <a:solidFill>
              <a:srgbClr val="003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university lockup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" y="6434042"/>
            <a:ext cx="1516449" cy="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200" b="0" i="0" u="none" kern="1200">
          <a:solidFill>
            <a:srgbClr val="0033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rgbClr val="055EA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764347"/>
            <a:ext cx="8996179" cy="487362"/>
          </a:xfrm>
        </p:spPr>
        <p:txBody>
          <a:bodyPr/>
          <a:lstStyle/>
          <a:p>
            <a:r>
              <a:rPr lang="en-US" dirty="0"/>
              <a:t>PGY630:</a:t>
            </a:r>
            <a:br>
              <a:rPr lang="en-US" dirty="0"/>
            </a:br>
            <a:r>
              <a:rPr lang="en-US" dirty="0"/>
              <a:t>Quantitative methods for biomedical research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Image processing:</a:t>
            </a:r>
            <a:br>
              <a:rPr lang="en-US" dirty="0"/>
            </a:br>
            <a:r>
              <a:rPr lang="en-US" dirty="0"/>
              <a:t>segmentation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Kenneth S. Campbell, PhD</a:t>
            </a:r>
            <a:endParaRPr lang="en-US" sz="20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Recognize that segmentation can be used to identify features in an image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Distinguish between global and regional thresholding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Explain the algorithm underlying Otsu’s method for thresholding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different color-spaces to simplify thresholding</a:t>
            </a:r>
          </a:p>
        </p:txBody>
      </p:sp>
    </p:spTree>
    <p:extLst>
      <p:ext uri="{BB962C8B-B14F-4D97-AF65-F5344CB8AC3E}">
        <p14:creationId xmlns:p14="http://schemas.microsoft.com/office/powerpoint/2010/main" val="36034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Segmentation is splitting an image into parts based on rules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get to specify the rules, or combinations of rules, in any way that you want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Segmentation is the easiest way to identify “things” in an image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It’s the critical part of most image processing tasks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you can identify something, you can measure it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you can’t identify something, you might be stuck</a:t>
            </a:r>
          </a:p>
        </p:txBody>
      </p:sp>
    </p:spTree>
    <p:extLst>
      <p:ext uri="{BB962C8B-B14F-4D97-AF65-F5344CB8AC3E}">
        <p14:creationId xmlns:p14="http://schemas.microsoft.com/office/powerpoint/2010/main" val="262100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Segmentation based on pixel intensities &gt; 0.5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40126"/>
              </p:ext>
            </p:extLst>
          </p:nvPr>
        </p:nvGraphicFramePr>
        <p:xfrm>
          <a:off x="6096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30174"/>
              </p:ext>
            </p:extLst>
          </p:nvPr>
        </p:nvGraphicFramePr>
        <p:xfrm>
          <a:off x="48768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1AE57-F582-4333-AEF3-A3370D028215}"/>
              </a:ext>
            </a:extLst>
          </p:cNvPr>
          <p:cNvSpPr txBox="1"/>
          <p:nvPr/>
        </p:nvSpPr>
        <p:spPr>
          <a:xfrm>
            <a:off x="958447" y="1027052"/>
            <a:ext cx="302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Pixel intensities (values)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9E8F3-4F0B-45DB-AA8A-809B445433B3}"/>
              </a:ext>
            </a:extLst>
          </p:cNvPr>
          <p:cNvSpPr txBox="1"/>
          <p:nvPr/>
        </p:nvSpPr>
        <p:spPr>
          <a:xfrm>
            <a:off x="5157346" y="1027052"/>
            <a:ext cx="302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Binary image (true/false)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55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can segment on anything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Segmentation based on vowels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77704"/>
              </p:ext>
            </p:extLst>
          </p:nvPr>
        </p:nvGraphicFramePr>
        <p:xfrm>
          <a:off x="6096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21139"/>
              </p:ext>
            </p:extLst>
          </p:nvPr>
        </p:nvGraphicFramePr>
        <p:xfrm>
          <a:off x="48768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1AE57-F582-4333-AEF3-A3370D028215}"/>
              </a:ext>
            </a:extLst>
          </p:cNvPr>
          <p:cNvSpPr txBox="1"/>
          <p:nvPr/>
        </p:nvSpPr>
        <p:spPr>
          <a:xfrm>
            <a:off x="566482" y="1027052"/>
            <a:ext cx="3624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Pretend image with characters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9E8F3-4F0B-45DB-AA8A-809B445433B3}"/>
              </a:ext>
            </a:extLst>
          </p:cNvPr>
          <p:cNvSpPr txBox="1"/>
          <p:nvPr/>
        </p:nvSpPr>
        <p:spPr>
          <a:xfrm>
            <a:off x="5157346" y="1027052"/>
            <a:ext cx="302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Binary image (true/false)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8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ntractile dysfunction in human heart failure  Kenneth S. Campbell, PhD Department of Physiology, Division of Card&quot;/&gt;&lt;property id=&quot;20307&quot; value=&quot;257&quot;/&gt;&lt;/object&gt;&lt;object type=&quot;3&quot; unique_id=&quot;10005&quot;&gt;&lt;property id=&quot;20148&quot; value=&quot;5&quot;/&gt;&lt;property id=&quot;20300&quot; value=&quot;Slide 3 - &amp;quot;Campbell Muscle Lab at the University of Kentucky&amp;quot;&quot;/&gt;&lt;property id=&quot;20307&quot; value=&quot;488&quot;/&gt;&lt;/object&gt;&lt;object type=&quot;3&quot; unique_id=&quot;10009&quot;&gt;&lt;property id=&quot;20148&quot; value=&quot;5&quot;/&gt;&lt;property id=&quot;20300&quot; value=&quot;Slide 5 - &amp;quot;University of Kentucky Chandler Medical Center&amp;quot;&quot;/&gt;&lt;property id=&quot;20307&quot; value=&quot;492&quot;/&gt;&lt;/object&gt;&lt;object type=&quot;3&quot; unique_id=&quot;10011&quot;&gt;&lt;property id=&quot;20148&quot; value=&quot;5&quot;/&gt;&lt;property id=&quot;20300&quot; value=&quot;Slide 7 - &amp;quot;Ventricular samples&amp;quot;&quot;/&gt;&lt;property id=&quot;20307&quot; value=&quot;494&quot;/&gt;&lt;/object&gt;&lt;object type=&quot;3&quot; unique_id=&quot;10484&quot;&gt;&lt;property id=&quot;20148&quot; value=&quot;5&quot;/&gt;&lt;property id=&quot;20300&quot; value=&quot;Slide 6 - &amp;quot;Tissue collection process&amp;quot;&quot;/&gt;&lt;property id=&quot;20307&quot; value=&quot;515&quot;/&gt;&lt;/object&gt;&lt;object type=&quot;3&quot; unique_id=&quot;10485&quot;&gt;&lt;property id=&quot;20148&quot; value=&quot;5&quot;/&gt;&lt;property id=&quot;20300&quot; value=&quot;Slide 8 - &amp;quot;Ventricular samples&amp;quot;&quot;/&gt;&lt;property id=&quot;20307&quot; value=&quot;517&quot;/&gt;&lt;/object&gt;&lt;object type=&quot;3&quot; unique_id=&quot;11001&quot;&gt;&lt;property id=&quot;20148&quot; value=&quot;5&quot;/&gt;&lt;property id=&quot;20300&quot; value=&quot;Slide 44 - &amp;quot;Acknowledgements&amp;quot;&quot;/&gt;&lt;property id=&quot;20307&quot; value=&quot;520&quot;/&gt;&lt;/object&gt;&lt;object type=&quot;3&quot; unique_id=&quot;11940&quot;&gt;&lt;property id=&quot;20148&quot; value=&quot;5&quot;/&gt;&lt;property id=&quot;20300&quot; value=&quot;Slide 17 - &amp;quot;Power is heterogeneous in non-failing myocardium&amp;quot;&quot;/&gt;&lt;property id=&quot;20307&quot; value=&quot;538&quot;/&gt;&lt;/object&gt;&lt;object type=&quot;3&quot; unique_id=&quot;12569&quot;&gt;&lt;property id=&quot;20148&quot; value=&quot;5&quot;/&gt;&lt;property id=&quot;20300&quot; value=&quot;Slide 43 - &amp;quot;Summary&amp;quot;&quot;/&gt;&lt;property id=&quot;20307&quot; value=&quot;553&quot;/&gt;&lt;/object&gt;&lt;object type=&quot;3&quot; unique_id=&quot;20999&quot;&gt;&lt;property id=&quot;20148&quot; value=&quot;5&quot;/&gt;&lt;property id=&quot;20300&quot; value=&quot;Slide 11 - &amp;quot;Multicellular preparations&amp;quot;&quot;/&gt;&lt;property id=&quot;20307&quot; value=&quot;555&quot;/&gt;&lt;/object&gt;&lt;object type=&quot;3&quot; unique_id=&quot;21000&quot;&gt;&lt;property id=&quot;20148&quot; value=&quot;5&quot;/&gt;&lt;property id=&quot;20300&quot; value=&quot;Slide 12 - &amp;quot;Experimental technique&amp;quot;&quot;/&gt;&lt;property id=&quot;20307&quot; value=&quot;556&quot;/&gt;&lt;/object&gt;&lt;object type=&quot;3&quot; unique_id=&quot;21010&quot;&gt;&lt;property id=&quot;20148&quot; value=&quot;5&quot;/&gt;&lt;property id=&quot;20300&quot; value=&quot;Slide 20 - &amp;quot;Broad-range gels&amp;quot;&quot;/&gt;&lt;property id=&quot;20307&quot; value=&quot;579&quot;/&gt;&lt;/object&gt;&lt;object type=&quot;3&quot; unique_id=&quot;21011&quot;&gt;&lt;property id=&quot;20148&quot; value=&quot;5&quot;/&gt;&lt;property id=&quot;20300&quot; value=&quot;Slide 21 - &amp;quot;No match to transmural patterns of force&amp;quot;&quot;/&gt;&lt;property id=&quot;20307&quot; value=&quot;565&quot;/&gt;&lt;/object&gt;&lt;object type=&quot;3&quot; unique_id=&quot;21012&quot;&gt;&lt;property id=&quot;20148&quot; value=&quot;5&quot;/&gt;&lt;property id=&quot;20300&quot; value=&quot;Slide 22 - &amp;quot;Power correlates with biochemical parameters&amp;quot;&quot;/&gt;&lt;property id=&quot;20307&quot; value=&quot;580&quot;/&gt;&lt;/object&gt;&lt;object type=&quot;3&quot; unique_id=&quot;21013&quot;&gt;&lt;property id=&quot;20148&quot; value=&quot;5&quot;/&gt;&lt;property id=&quot;20300&quot; value=&quot;Slide 23 - &amp;quot;Correlations between mechanics and biochemistry&amp;quot;&quot;/&gt;&lt;property id=&quot;20307&quot; value=&quot;568&quot;/&gt;&lt;/object&gt;&lt;object type=&quot;3&quot; unique_id=&quot;21793&quot;&gt;&lt;property id=&quot;20148&quot; value=&quot;5&quot;/&gt;&lt;property id=&quot;20300&quot; value=&quot;Slide 10 - &amp;quot;Biospecimens support multiple collaborations&amp;quot;&quot;/&gt;&lt;property id=&quot;20307&quot; value=&quot;581&quot;/&gt;&lt;/object&gt;&lt;object type=&quot;3&quot; unique_id=&quot;21797&quot;&gt;&lt;property id=&quot;20148&quot; value=&quot;5&quot;/&gt;&lt;property id=&quot;20300&quot; value=&quot;Slide 24 - &amp;quot;More collagen in the mid-wall of failing hearts&amp;quot;&quot;/&gt;&lt;property id=&quot;20307&quot; value=&quot;583&quot;/&gt;&lt;/object&gt;&lt;object type=&quot;3&quot; unique_id=&quot;21799&quot;&gt;&lt;property id=&quot;20148&quot; value=&quot;5&quot;/&gt;&lt;property id=&quot;20300&quot; value=&quot;Slide 25 - &amp;quot;Hypothesis: Increased fibrosis depresses contractile function in human heart failure&amp;quot;&quot;/&gt;&lt;property id=&quot;20307&quot; value=&quot;585&quot;/&gt;&lt;/object&gt;&lt;object type=&quot;3&quot; unique_id=&quot;22955&quot;&gt;&lt;property id=&quot;20148&quot; value=&quot;5&quot;/&gt;&lt;property id=&quot;20300&quot; value=&quot;Slide 4 - &amp;quot;Outline&amp;quot;&quot;/&gt;&lt;property id=&quot;20307&quot; value=&quot;593&quot;/&gt;&lt;/object&gt;&lt;object type=&quot;3&quot; unique_id=&quot;24292&quot;&gt;&lt;property id=&quot;20148&quot; value=&quot;5&quot;/&gt;&lt;property id=&quot;20300&quot; value=&quot;Slide 9 - &amp;quot;Examples of explanted hearts&amp;quot;&quot;/&gt;&lt;property id=&quot;20307&quot; value=&quot;598&quot;/&gt;&lt;/object&gt;&lt;object type=&quot;3&quot; unique_id=&quot;24465&quot;&gt;&lt;property id=&quot;20148&quot; value=&quot;5&quot;/&gt;&lt;property id=&quot;20300&quot; value=&quot;Slide 13 - &amp;quot;Schematic of an experiment&amp;quot;&quot;/&gt;&lt;property id=&quot;20307&quot; value=&quot;599&quot;/&gt;&lt;/object&gt;&lt;object type=&quot;3&quot; unique_id=&quot;24747&quot;&gt;&lt;property id=&quot;20148&quot; value=&quot;5&quot;/&gt;&lt;property id=&quot;20300&quot; value=&quot;Slide 14 - &amp;quot;Schematic of an experiment&amp;quot;&quot;/&gt;&lt;property id=&quot;20307&quot; value=&quot;600&quot;/&gt;&lt;/object&gt;&lt;object type=&quot;3&quot; unique_id=&quot;25335&quot;&gt;&lt;property id=&quot;20148&quot; value=&quot;5&quot;/&gt;&lt;property id=&quot;20300&quot; value=&quot;Slide 15 - &amp;quot;Force-velocity and power measurements&amp;quot;&quot;/&gt;&lt;property id=&quot;20307&quot; value=&quot;603&quot;/&gt;&lt;/object&gt;&lt;object type=&quot;3&quot; unique_id=&quot;25336&quot;&gt;&lt;property id=&quot;20148&quot; value=&quot;5&quot;/&gt;&lt;property id=&quot;20300&quot; value=&quot;Slide 19 - &amp;quot;Functional parameters do not depend on age&amp;quot;&quot;/&gt;&lt;property id=&quot;20307&quot; value=&quot;602&quot;/&gt;&lt;/object&gt;&lt;object type=&quot;3&quot; unique_id=&quot;25337&quot;&gt;&lt;property id=&quot;20148&quot; value=&quot;5&quot;/&gt;&lt;property id=&quot;20300&quot; value=&quot;Slide 26 - &amp;quot;NanoString study of cardiac fibrosis&amp;quot;&quot;/&gt;&lt;property id=&quot;20307&quot; value=&quot;604&quot;/&gt;&lt;/object&gt;&lt;object type=&quot;3&quot; unique_id=&quot;25574&quot;&gt;&lt;property id=&quot;20148&quot; value=&quot;5&quot;/&gt;&lt;property id=&quot;20300&quot; value=&quot;Slide 27 - &amp;quot;Different patterns of fibrotic gene expression&amp;quot;&quot;/&gt;&lt;property id=&quot;20307&quot; value=&quot;605&quot;/&gt;&lt;/object&gt;&lt;object type=&quot;3&quot; unique_id=&quot;26039&quot;&gt;&lt;property id=&quot;20148&quot; value=&quot;5&quot;/&gt;&lt;property id=&quot;20300&quot; value=&quot;Slide 16 - &amp;quot;Data collected by Premi Haynes during her PhD&amp;quot;&quot;/&gt;&lt;property id=&quot;20307&quot; value=&quot;606&quot;/&gt;&lt;/object&gt;&lt;object type=&quot;3&quot; unique_id=&quot;26399&quot;&gt;&lt;property id=&quot;20148&quot; value=&quot;5&quot;/&gt;&lt;property id=&quot;20300&quot; value=&quot;Slide 28 - &amp;quot;Schematic of tension-pCa experiment&amp;quot;&quot;/&gt;&lt;property id=&quot;20307&quot; value=&quot;607&quot;/&gt;&lt;/object&gt;&lt;object type=&quot;3&quot; unique_id=&quot;26400&quot;&gt;&lt;property id=&quot;20148&quot; value=&quot;5&quot;/&gt;&lt;property id=&quot;20300&quot; value=&quot;Slide 31 - &amp;quot;Length-dependent activation in non-failing hearts&amp;quot;&quot;/&gt;&lt;property id=&quot;20307&quot; value=&quot;608&quot;/&gt;&lt;/object&gt;&lt;object type=&quot;3&quot; unique_id=&quot;26401&quot;&gt;&lt;property id=&quot;20148&quot; value=&quot;5&quot;/&gt;&lt;property id=&quot;20300&quot; value=&quot;Slide 32 - &amp;quot;Length-dependent activation is suppressed in non-ischemic heart failure&amp;quot;&quot;/&gt;&lt;property id=&quot;20307&quot; value=&quot;609&quot;/&gt;&lt;/object&gt;&lt;object type=&quot;3&quot; unique_id=&quot;26648&quot;&gt;&lt;property id=&quot;20148&quot; value=&quot;5&quot;/&gt;&lt;property id=&quot;20300&quot; value=&quot;Slide 34 - &amp;quot;Modeling of length-dependent activation&amp;quot;&quot;/&gt;&lt;property id=&quot;20307&quot; value=&quot;611&quot;/&gt;&lt;/object&gt;&lt;object type=&quot;3&quot; unique_id=&quot;26649&quot;&gt;&lt;property id=&quot;20148&quot; value=&quot;5&quot;/&gt;&lt;property id=&quot;20300&quot; value=&quot;Slide 35 - &amp;quot;Force is more sensitive to Ca2+ than the thin filament &amp;quot;&quot;/&gt;&lt;property id=&quot;20307&quot; value=&quot;613&quot;/&gt;&lt;/object&gt;&lt;object type=&quot;3&quot; unique_id=&quot;26650&quot;&gt;&lt;property id=&quot;20148&quot; value=&quot;5&quot;/&gt;&lt;property id=&quot;20300&quot; value=&quot;Slide 36 - &amp;quot;Modeling of length-dependent activation&amp;quot;&quot;/&gt;&lt;property id=&quot;20307&quot; value=&quot;612&quot;/&gt;&lt;/object&gt;&lt;object type=&quot;3&quot; unique_id=&quot;26651&quot;&gt;&lt;property id=&quot;20148&quot; value=&quot;5&quot;/&gt;&lt;property id=&quot;20300&quot; value=&quot;Slide 37 - &amp;quot;Modeling of length-dependent activation&amp;quot;&quot;/&gt;&lt;property id=&quot;20307&quot; value=&quot;614&quot;/&gt;&lt;/object&gt;&lt;object type=&quot;3&quot; unique_id=&quot;26852&quot;&gt;&lt;property id=&quot;20148&quot; value=&quot;5&quot;/&gt;&lt;property id=&quot;20300&quot; value=&quot;Slide 30 - &amp;quot;Measurements of length-dependent activation&amp;quot;&quot;/&gt;&lt;property id=&quot;20307&quot; value=&quot;617&quot;/&gt;&lt;/object&gt;&lt;object type=&quot;3&quot; unique_id=&quot;26853&quot;&gt;&lt;property id=&quot;20148&quot; value=&quot;5&quot;/&gt;&lt;property id=&quot;20300&quot; value=&quot;Slide 38 - &amp;quot;MyoSim software for modeling contractile function&amp;quot;&quot;/&gt;&lt;property id=&quot;20307&quot; value=&quot;615&quot;/&gt;&lt;/object&gt;&lt;object type=&quot;3&quot; unique_id=&quot;26854&quot;&gt;&lt;property id=&quot;20148&quot; value=&quot;5&quot;/&gt;&lt;property id=&quot;20300&quot; value=&quot;Slide 39 - &amp;quot;Simulations of thin filament activation match data&amp;quot;&quot;/&gt;&lt;property id=&quot;20307&quot; value=&quot;616&quot;/&gt;&lt;/object&gt;&lt;object type=&quot;3&quot; unique_id=&quot;27070&quot;&gt;&lt;property id=&quot;20148&quot; value=&quot;5&quot;/&gt;&lt;property id=&quot;20300&quot; value=&quot;Slide 33 - &amp;quot;Modeling of length-dependent activation&amp;quot;&quot;/&gt;&lt;property id=&quot;20307&quot; value=&quot;618&quot;/&gt;&lt;/object&gt;&lt;object type=&quot;3&quot; unique_id=&quot;27071&quot;&gt;&lt;property id=&quot;20148&quot; value=&quot;5&quot;/&gt;&lt;property id=&quot;20300&quot; value=&quot;Slide 40 - &amp;quot;Simulations of length-dependent activation match data&amp;quot;&quot;/&gt;&lt;property id=&quot;20307&quot; value=&quot;619&quot;/&gt;&lt;/object&gt;&lt;object type=&quot;3&quot; unique_id=&quot;27072&quot;&gt;&lt;property id=&quot;20148&quot; value=&quot;5&quot;/&gt;&lt;property id=&quot;20300&quot; value=&quot;Slide 42 - &amp;quot;Super-relaxed state could be “druggable”&amp;quot;&quot;/&gt;&lt;property id=&quot;20307&quot; value=&quot;620&quot;/&gt;&lt;/object&gt;&lt;object type=&quot;3&quot; unique_id=&quot;27299&quot;&gt;&lt;property id=&quot;20148&quot; value=&quot;5&quot;/&gt;&lt;property id=&quot;20300&quot; value=&quot;Slide 29 - &amp;quot;Schematic of tension-pCa experiment&amp;quot;&quot;/&gt;&lt;property id=&quot;20307&quot; value=&quot;621&quot;/&gt;&lt;/object&gt;&lt;object type=&quot;3&quot; unique_id=&quot;27566&quot;&gt;&lt;property id=&quot;20148&quot; value=&quot;5&quot;/&gt;&lt;property id=&quot;20300&quot; value=&quot;Slide 2&quot;/&gt;&lt;property id=&quot;20307&quot; value=&quot;623&quot;/&gt;&lt;/object&gt;&lt;object type=&quot;3&quot; unique_id=&quot;27753&quot;&gt;&lt;property id=&quot;20148&quot; value=&quot;5&quot;/&gt;&lt;property id=&quot;20300&quot; value=&quot;Slide 18 - &amp;quot;Force is heterogeneous in non-failing myocardium&amp;quot;&quot;/&gt;&lt;property id=&quot;20307&quot; value=&quot;624&quot;/&gt;&lt;/object&gt;&lt;object type=&quot;3&quot; unique_id=&quot;28341&quot;&gt;&lt;property id=&quot;20148&quot; value=&quot;5&quot;/&gt;&lt;property id=&quot;20300&quot; value=&quot;Slide 41 - &amp;quot;Force-dependent recruitment increases Ca2+ sensitivity&amp;quot;&quot;/&gt;&lt;property id=&quot;20307&quot; value=&quot;625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51327</TotalTime>
  <Words>230</Words>
  <Application>Microsoft Office PowerPoint</Application>
  <PresentationFormat>On-screen Show (4:3)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PGY630: Quantitative methods for biomedical research  Image processing: segmentation  Kenneth S. Campbell, PhD</vt:lpstr>
      <vt:lpstr>Objectives</vt:lpstr>
      <vt:lpstr>Segmentation</vt:lpstr>
      <vt:lpstr>Segmentation</vt:lpstr>
      <vt:lpstr>But you can segment on anything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</dc:creator>
  <cp:lastModifiedBy>Kenneth Campbell</cp:lastModifiedBy>
  <cp:revision>791</cp:revision>
  <cp:lastPrinted>2017-01-31T21:06:48Z</cp:lastPrinted>
  <dcterms:created xsi:type="dcterms:W3CDTF">2012-10-08T15:55:57Z</dcterms:created>
  <dcterms:modified xsi:type="dcterms:W3CDTF">2021-04-10T18:14:39Z</dcterms:modified>
</cp:coreProperties>
</file>