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721" r:id="rId3"/>
    <p:sldId id="724" r:id="rId4"/>
    <p:sldId id="725" r:id="rId5"/>
    <p:sldId id="728" r:id="rId6"/>
    <p:sldId id="727" r:id="rId7"/>
    <p:sldId id="729" r:id="rId8"/>
    <p:sldId id="722" r:id="rId9"/>
    <p:sldId id="723" r:id="rId10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A0"/>
    <a:srgbClr val="FF0000"/>
    <a:srgbClr val="D2E6FF"/>
    <a:srgbClr val="FF5050"/>
    <a:srgbClr val="FFFFFF"/>
    <a:srgbClr val="055EA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11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5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C130-53D6-4AA2-8373-A059CD33995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2BCFE-A8BD-480F-B52B-4D9062A6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5F5B5B-1AF5-41D1-A365-E1E0634C44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4F4BDF-23CF-43BD-AB50-BE1A29AC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4224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_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037899" y="5955209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9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p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996764" y="6453598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8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6614984" y="6453597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60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32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scale_mo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59"/>
            <a:ext cx="4795962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77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u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919998" y="6396333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Human samples,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mechanics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, and mRNA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14532" y="6396332"/>
            <a:ext cx="185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Myocardial relaxation</a:t>
            </a:r>
            <a:br>
              <a:rPr lang="en-US" sz="1200" dirty="0"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iastolic dysfunction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6323" y="6396335"/>
            <a:ext cx="19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Frank-Starling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mechanism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and 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uper-relaxed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myosin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856200" y="5219790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4027921" y="6429011"/>
            <a:ext cx="5009879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19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58742" y="46038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64" y="6389233"/>
            <a:ext cx="9144000" cy="0"/>
          </a:xfrm>
          <a:prstGeom prst="line">
            <a:avLst/>
          </a:prstGeom>
          <a:ln w="15875">
            <a:solidFill>
              <a:srgbClr val="003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university lockup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" y="6434042"/>
            <a:ext cx="1516449" cy="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200" b="0" i="0" u="none" kern="1200">
          <a:solidFill>
            <a:srgbClr val="0033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rgbClr val="055EA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480620"/>
            <a:ext cx="8996179" cy="487362"/>
          </a:xfrm>
        </p:spPr>
        <p:txBody>
          <a:bodyPr/>
          <a:lstStyle/>
          <a:p>
            <a:r>
              <a:rPr lang="en-US" dirty="0"/>
              <a:t>PGY630:</a:t>
            </a:r>
            <a:br>
              <a:rPr lang="en-US" dirty="0"/>
            </a:br>
            <a:r>
              <a:rPr lang="en-US" dirty="0"/>
              <a:t>Quantitative methods for</a:t>
            </a:r>
            <a:br>
              <a:rPr lang="en-US" dirty="0"/>
            </a:br>
            <a:r>
              <a:rPr lang="en-US" dirty="0"/>
              <a:t>biomedical research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Kenneth S. Campbell, PhD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this lesson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3673" y="977714"/>
            <a:ext cx="7232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to read, search, filter, and write data files in Excel format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https://www.mathworks.com/help/matlab/ref/rand.html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570" y="761838"/>
            <a:ext cx="8345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Computers can’t generate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real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random numbers but they can generate numbers that follow a sequence that looks pretty random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rand() produces numbers uniformly distributed between 0 and 1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Initialize the seed [use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() ] if you want predictable results for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25" y="4375049"/>
            <a:ext cx="5720888" cy="12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https://www.mathworks.com/help/matlab/ref/sort.html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570" y="761838"/>
            <a:ext cx="8345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sort function is very powerful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837"/>
          <a:stretch/>
        </p:blipFill>
        <p:spPr>
          <a:xfrm>
            <a:off x="596616" y="1403404"/>
            <a:ext cx="7522826" cy="386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https://www.mathworks.com/help/matlab/logical-operations.html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570" y="761838"/>
            <a:ext cx="45553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And (&amp;), Or (|), Not (~)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are logical operations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All and Any summarize the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entire array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Super useful for checking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conditions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12" y="1023763"/>
            <a:ext cx="2940455" cy="47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1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 and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https://www.mathworks.com/help/matlab/ref/regexp.html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570" y="761838"/>
            <a:ext cx="8345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strcmp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regexp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are useful for searching 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7" y="1453284"/>
            <a:ext cx="7917781" cy="32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0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https://www.mathworks.com/help/matlab/find.html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570" y="761838"/>
            <a:ext cx="84706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Find returns the indices of non-zero entries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It’s amazing useful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1" y="1242579"/>
            <a:ext cx="5347767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51" y="3561570"/>
            <a:ext cx="4981575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51" y="4984276"/>
            <a:ext cx="5295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https://www.mathworks.com/help/symbolic/data-structures.html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370" y="756821"/>
            <a:ext cx="88364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Structures are useful ways of storing related information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example: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Structures can store different data types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(e.g. character arrays, and matrices)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More advanced:</a:t>
            </a:r>
            <a:br>
              <a:rPr lang="en-US" sz="2400" i="1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In object-oriented programming, you create objects which are a data structure and functions that operate on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88" y="2058088"/>
            <a:ext cx="3846646" cy="14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5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https://www.mathworks.com/help/matlab/ref/table.html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570" y="761838"/>
            <a:ext cx="83459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Tables were added to MATLAB in 2013 and can be thought of as structures specialized for tabular data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example: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MATLAB has lots of support for tables, e.g.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readtable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46600"/>
            <a:ext cx="4648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18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ntractile dysfunction in human heart failure  Kenneth S. Campbell, PhD Department of Physiology, Division of Card&quot;/&gt;&lt;property id=&quot;20307&quot; value=&quot;257&quot;/&gt;&lt;/object&gt;&lt;object type=&quot;3&quot; unique_id=&quot;10005&quot;&gt;&lt;property id=&quot;20148&quot; value=&quot;5&quot;/&gt;&lt;property id=&quot;20300&quot; value=&quot;Slide 3 - &amp;quot;Campbell Muscle Lab at the University of Kentucky&amp;quot;&quot;/&gt;&lt;property id=&quot;20307&quot; value=&quot;488&quot;/&gt;&lt;/object&gt;&lt;object type=&quot;3&quot; unique_id=&quot;10009&quot;&gt;&lt;property id=&quot;20148&quot; value=&quot;5&quot;/&gt;&lt;property id=&quot;20300&quot; value=&quot;Slide 5 - &amp;quot;University of Kentucky Chandler Medical Center&amp;quot;&quot;/&gt;&lt;property id=&quot;20307&quot; value=&quot;492&quot;/&gt;&lt;/object&gt;&lt;object type=&quot;3&quot; unique_id=&quot;10011&quot;&gt;&lt;property id=&quot;20148&quot; value=&quot;5&quot;/&gt;&lt;property id=&quot;20300&quot; value=&quot;Slide 7 - &amp;quot;Ventricular samples&amp;quot;&quot;/&gt;&lt;property id=&quot;20307&quot; value=&quot;494&quot;/&gt;&lt;/object&gt;&lt;object type=&quot;3&quot; unique_id=&quot;10484&quot;&gt;&lt;property id=&quot;20148&quot; value=&quot;5&quot;/&gt;&lt;property id=&quot;20300&quot; value=&quot;Slide 6 - &amp;quot;Tissue collection process&amp;quot;&quot;/&gt;&lt;property id=&quot;20307&quot; value=&quot;515&quot;/&gt;&lt;/object&gt;&lt;object type=&quot;3&quot; unique_id=&quot;10485&quot;&gt;&lt;property id=&quot;20148&quot; value=&quot;5&quot;/&gt;&lt;property id=&quot;20300&quot; value=&quot;Slide 8 - &amp;quot;Ventricular samples&amp;quot;&quot;/&gt;&lt;property id=&quot;20307&quot; value=&quot;517&quot;/&gt;&lt;/object&gt;&lt;object type=&quot;3&quot; unique_id=&quot;11001&quot;&gt;&lt;property id=&quot;20148&quot; value=&quot;5&quot;/&gt;&lt;property id=&quot;20300&quot; value=&quot;Slide 44 - &amp;quot;Acknowledgements&amp;quot;&quot;/&gt;&lt;property id=&quot;20307&quot; value=&quot;520&quot;/&gt;&lt;/object&gt;&lt;object type=&quot;3&quot; unique_id=&quot;11940&quot;&gt;&lt;property id=&quot;20148&quot; value=&quot;5&quot;/&gt;&lt;property id=&quot;20300&quot; value=&quot;Slide 17 - &amp;quot;Power is heterogeneous in non-failing myocardium&amp;quot;&quot;/&gt;&lt;property id=&quot;20307&quot; value=&quot;538&quot;/&gt;&lt;/object&gt;&lt;object type=&quot;3&quot; unique_id=&quot;12569&quot;&gt;&lt;property id=&quot;20148&quot; value=&quot;5&quot;/&gt;&lt;property id=&quot;20300&quot; value=&quot;Slide 43 - &amp;quot;Summary&amp;quot;&quot;/&gt;&lt;property id=&quot;20307&quot; value=&quot;553&quot;/&gt;&lt;/object&gt;&lt;object type=&quot;3&quot; unique_id=&quot;20999&quot;&gt;&lt;property id=&quot;20148&quot; value=&quot;5&quot;/&gt;&lt;property id=&quot;20300&quot; value=&quot;Slide 11 - &amp;quot;Multicellular preparations&amp;quot;&quot;/&gt;&lt;property id=&quot;20307&quot; value=&quot;555&quot;/&gt;&lt;/object&gt;&lt;object type=&quot;3&quot; unique_id=&quot;21000&quot;&gt;&lt;property id=&quot;20148&quot; value=&quot;5&quot;/&gt;&lt;property id=&quot;20300&quot; value=&quot;Slide 12 - &amp;quot;Experimental technique&amp;quot;&quot;/&gt;&lt;property id=&quot;20307&quot; value=&quot;556&quot;/&gt;&lt;/object&gt;&lt;object type=&quot;3&quot; unique_id=&quot;21010&quot;&gt;&lt;property id=&quot;20148&quot; value=&quot;5&quot;/&gt;&lt;property id=&quot;20300&quot; value=&quot;Slide 20 - &amp;quot;Broad-range gels&amp;quot;&quot;/&gt;&lt;property id=&quot;20307&quot; value=&quot;579&quot;/&gt;&lt;/object&gt;&lt;object type=&quot;3&quot; unique_id=&quot;21011&quot;&gt;&lt;property id=&quot;20148&quot; value=&quot;5&quot;/&gt;&lt;property id=&quot;20300&quot; value=&quot;Slide 21 - &amp;quot;No match to transmural patterns of force&amp;quot;&quot;/&gt;&lt;property id=&quot;20307&quot; value=&quot;565&quot;/&gt;&lt;/object&gt;&lt;object type=&quot;3&quot; unique_id=&quot;21012&quot;&gt;&lt;property id=&quot;20148&quot; value=&quot;5&quot;/&gt;&lt;property id=&quot;20300&quot; value=&quot;Slide 22 - &amp;quot;Power correlates with biochemical parameters&amp;quot;&quot;/&gt;&lt;property id=&quot;20307&quot; value=&quot;580&quot;/&gt;&lt;/object&gt;&lt;object type=&quot;3&quot; unique_id=&quot;21013&quot;&gt;&lt;property id=&quot;20148&quot; value=&quot;5&quot;/&gt;&lt;property id=&quot;20300&quot; value=&quot;Slide 23 - &amp;quot;Correlations between mechanics and biochemistry&amp;quot;&quot;/&gt;&lt;property id=&quot;20307&quot; value=&quot;568&quot;/&gt;&lt;/object&gt;&lt;object type=&quot;3&quot; unique_id=&quot;21793&quot;&gt;&lt;property id=&quot;20148&quot; value=&quot;5&quot;/&gt;&lt;property id=&quot;20300&quot; value=&quot;Slide 10 - &amp;quot;Biospecimens support multiple collaborations&amp;quot;&quot;/&gt;&lt;property id=&quot;20307&quot; value=&quot;581&quot;/&gt;&lt;/object&gt;&lt;object type=&quot;3&quot; unique_id=&quot;21797&quot;&gt;&lt;property id=&quot;20148&quot; value=&quot;5&quot;/&gt;&lt;property id=&quot;20300&quot; value=&quot;Slide 24 - &amp;quot;More collagen in the mid-wall of failing hearts&amp;quot;&quot;/&gt;&lt;property id=&quot;20307&quot; value=&quot;583&quot;/&gt;&lt;/object&gt;&lt;object type=&quot;3&quot; unique_id=&quot;21799&quot;&gt;&lt;property id=&quot;20148&quot; value=&quot;5&quot;/&gt;&lt;property id=&quot;20300&quot; value=&quot;Slide 25 - &amp;quot;Hypothesis: Increased fibrosis depresses contractile function in human heart failure&amp;quot;&quot;/&gt;&lt;property id=&quot;20307&quot; value=&quot;585&quot;/&gt;&lt;/object&gt;&lt;object type=&quot;3&quot; unique_id=&quot;22955&quot;&gt;&lt;property id=&quot;20148&quot; value=&quot;5&quot;/&gt;&lt;property id=&quot;20300&quot; value=&quot;Slide 4 - &amp;quot;Outline&amp;quot;&quot;/&gt;&lt;property id=&quot;20307&quot; value=&quot;593&quot;/&gt;&lt;/object&gt;&lt;object type=&quot;3&quot; unique_id=&quot;24292&quot;&gt;&lt;property id=&quot;20148&quot; value=&quot;5&quot;/&gt;&lt;property id=&quot;20300&quot; value=&quot;Slide 9 - &amp;quot;Examples of explanted hearts&amp;quot;&quot;/&gt;&lt;property id=&quot;20307&quot; value=&quot;598&quot;/&gt;&lt;/object&gt;&lt;object type=&quot;3&quot; unique_id=&quot;24465&quot;&gt;&lt;property id=&quot;20148&quot; value=&quot;5&quot;/&gt;&lt;property id=&quot;20300&quot; value=&quot;Slide 13 - &amp;quot;Schematic of an experiment&amp;quot;&quot;/&gt;&lt;property id=&quot;20307&quot; value=&quot;599&quot;/&gt;&lt;/object&gt;&lt;object type=&quot;3&quot; unique_id=&quot;24747&quot;&gt;&lt;property id=&quot;20148&quot; value=&quot;5&quot;/&gt;&lt;property id=&quot;20300&quot; value=&quot;Slide 14 - &amp;quot;Schematic of an experiment&amp;quot;&quot;/&gt;&lt;property id=&quot;20307&quot; value=&quot;600&quot;/&gt;&lt;/object&gt;&lt;object type=&quot;3&quot; unique_id=&quot;25335&quot;&gt;&lt;property id=&quot;20148&quot; value=&quot;5&quot;/&gt;&lt;property id=&quot;20300&quot; value=&quot;Slide 15 - &amp;quot;Force-velocity and power measurements&amp;quot;&quot;/&gt;&lt;property id=&quot;20307&quot; value=&quot;603&quot;/&gt;&lt;/object&gt;&lt;object type=&quot;3&quot; unique_id=&quot;25336&quot;&gt;&lt;property id=&quot;20148&quot; value=&quot;5&quot;/&gt;&lt;property id=&quot;20300&quot; value=&quot;Slide 19 - &amp;quot;Functional parameters do not depend on age&amp;quot;&quot;/&gt;&lt;property id=&quot;20307&quot; value=&quot;602&quot;/&gt;&lt;/object&gt;&lt;object type=&quot;3&quot; unique_id=&quot;25337&quot;&gt;&lt;property id=&quot;20148&quot; value=&quot;5&quot;/&gt;&lt;property id=&quot;20300&quot; value=&quot;Slide 26 - &amp;quot;NanoString study of cardiac fibrosis&amp;quot;&quot;/&gt;&lt;property id=&quot;20307&quot; value=&quot;604&quot;/&gt;&lt;/object&gt;&lt;object type=&quot;3&quot; unique_id=&quot;25574&quot;&gt;&lt;property id=&quot;20148&quot; value=&quot;5&quot;/&gt;&lt;property id=&quot;20300&quot; value=&quot;Slide 27 - &amp;quot;Different patterns of fibrotic gene expression&amp;quot;&quot;/&gt;&lt;property id=&quot;20307&quot; value=&quot;605&quot;/&gt;&lt;/object&gt;&lt;object type=&quot;3&quot; unique_id=&quot;26039&quot;&gt;&lt;property id=&quot;20148&quot; value=&quot;5&quot;/&gt;&lt;property id=&quot;20300&quot; value=&quot;Slide 16 - &amp;quot;Data collected by Premi Haynes during her PhD&amp;quot;&quot;/&gt;&lt;property id=&quot;20307&quot; value=&quot;606&quot;/&gt;&lt;/object&gt;&lt;object type=&quot;3&quot; unique_id=&quot;26399&quot;&gt;&lt;property id=&quot;20148&quot; value=&quot;5&quot;/&gt;&lt;property id=&quot;20300&quot; value=&quot;Slide 28 - &amp;quot;Schematic of tension-pCa experiment&amp;quot;&quot;/&gt;&lt;property id=&quot;20307&quot; value=&quot;607&quot;/&gt;&lt;/object&gt;&lt;object type=&quot;3&quot; unique_id=&quot;26400&quot;&gt;&lt;property id=&quot;20148&quot; value=&quot;5&quot;/&gt;&lt;property id=&quot;20300&quot; value=&quot;Slide 31 - &amp;quot;Length-dependent activation in non-failing hearts&amp;quot;&quot;/&gt;&lt;property id=&quot;20307&quot; value=&quot;608&quot;/&gt;&lt;/object&gt;&lt;object type=&quot;3&quot; unique_id=&quot;26401&quot;&gt;&lt;property id=&quot;20148&quot; value=&quot;5&quot;/&gt;&lt;property id=&quot;20300&quot; value=&quot;Slide 32 - &amp;quot;Length-dependent activation is suppressed in non-ischemic heart failure&amp;quot;&quot;/&gt;&lt;property id=&quot;20307&quot; value=&quot;609&quot;/&gt;&lt;/object&gt;&lt;object type=&quot;3&quot; unique_id=&quot;26648&quot;&gt;&lt;property id=&quot;20148&quot; value=&quot;5&quot;/&gt;&lt;property id=&quot;20300&quot; value=&quot;Slide 34 - &amp;quot;Modeling of length-dependent activation&amp;quot;&quot;/&gt;&lt;property id=&quot;20307&quot; value=&quot;611&quot;/&gt;&lt;/object&gt;&lt;object type=&quot;3&quot; unique_id=&quot;26649&quot;&gt;&lt;property id=&quot;20148&quot; value=&quot;5&quot;/&gt;&lt;property id=&quot;20300&quot; value=&quot;Slide 35 - &amp;quot;Force is more sensitive to Ca2+ than the thin filament &amp;quot;&quot;/&gt;&lt;property id=&quot;20307&quot; value=&quot;613&quot;/&gt;&lt;/object&gt;&lt;object type=&quot;3&quot; unique_id=&quot;26650&quot;&gt;&lt;property id=&quot;20148&quot; value=&quot;5&quot;/&gt;&lt;property id=&quot;20300&quot; value=&quot;Slide 36 - &amp;quot;Modeling of length-dependent activation&amp;quot;&quot;/&gt;&lt;property id=&quot;20307&quot; value=&quot;612&quot;/&gt;&lt;/object&gt;&lt;object type=&quot;3&quot; unique_id=&quot;26651&quot;&gt;&lt;property id=&quot;20148&quot; value=&quot;5&quot;/&gt;&lt;property id=&quot;20300&quot; value=&quot;Slide 37 - &amp;quot;Modeling of length-dependent activation&amp;quot;&quot;/&gt;&lt;property id=&quot;20307&quot; value=&quot;614&quot;/&gt;&lt;/object&gt;&lt;object type=&quot;3&quot; unique_id=&quot;26852&quot;&gt;&lt;property id=&quot;20148&quot; value=&quot;5&quot;/&gt;&lt;property id=&quot;20300&quot; value=&quot;Slide 30 - &amp;quot;Measurements of length-dependent activation&amp;quot;&quot;/&gt;&lt;property id=&quot;20307&quot; value=&quot;617&quot;/&gt;&lt;/object&gt;&lt;object type=&quot;3&quot; unique_id=&quot;26853&quot;&gt;&lt;property id=&quot;20148&quot; value=&quot;5&quot;/&gt;&lt;property id=&quot;20300&quot; value=&quot;Slide 38 - &amp;quot;MyoSim software for modeling contractile function&amp;quot;&quot;/&gt;&lt;property id=&quot;20307&quot; value=&quot;615&quot;/&gt;&lt;/object&gt;&lt;object type=&quot;3&quot; unique_id=&quot;26854&quot;&gt;&lt;property id=&quot;20148&quot; value=&quot;5&quot;/&gt;&lt;property id=&quot;20300&quot; value=&quot;Slide 39 - &amp;quot;Simulations of thin filament activation match data&amp;quot;&quot;/&gt;&lt;property id=&quot;20307&quot; value=&quot;616&quot;/&gt;&lt;/object&gt;&lt;object type=&quot;3&quot; unique_id=&quot;27070&quot;&gt;&lt;property id=&quot;20148&quot; value=&quot;5&quot;/&gt;&lt;property id=&quot;20300&quot; value=&quot;Slide 33 - &amp;quot;Modeling of length-dependent activation&amp;quot;&quot;/&gt;&lt;property id=&quot;20307&quot; value=&quot;618&quot;/&gt;&lt;/object&gt;&lt;object type=&quot;3&quot; unique_id=&quot;27071&quot;&gt;&lt;property id=&quot;20148&quot; value=&quot;5&quot;/&gt;&lt;property id=&quot;20300&quot; value=&quot;Slide 40 - &amp;quot;Simulations of length-dependent activation match data&amp;quot;&quot;/&gt;&lt;property id=&quot;20307&quot; value=&quot;619&quot;/&gt;&lt;/object&gt;&lt;object type=&quot;3&quot; unique_id=&quot;27072&quot;&gt;&lt;property id=&quot;20148&quot; value=&quot;5&quot;/&gt;&lt;property id=&quot;20300&quot; value=&quot;Slide 42 - &amp;quot;Super-relaxed state could be “druggable”&amp;quot;&quot;/&gt;&lt;property id=&quot;20307&quot; value=&quot;620&quot;/&gt;&lt;/object&gt;&lt;object type=&quot;3&quot; unique_id=&quot;27299&quot;&gt;&lt;property id=&quot;20148&quot; value=&quot;5&quot;/&gt;&lt;property id=&quot;20300&quot; value=&quot;Slide 29 - &amp;quot;Schematic of tension-pCa experiment&amp;quot;&quot;/&gt;&lt;property id=&quot;20307&quot; value=&quot;621&quot;/&gt;&lt;/object&gt;&lt;object type=&quot;3&quot; unique_id=&quot;27566&quot;&gt;&lt;property id=&quot;20148&quot; value=&quot;5&quot;/&gt;&lt;property id=&quot;20300&quot; value=&quot;Slide 2&quot;/&gt;&lt;property id=&quot;20307&quot; value=&quot;623&quot;/&gt;&lt;/object&gt;&lt;object type=&quot;3&quot; unique_id=&quot;27753&quot;&gt;&lt;property id=&quot;20148&quot; value=&quot;5&quot;/&gt;&lt;property id=&quot;20300&quot; value=&quot;Slide 18 - &amp;quot;Force is heterogeneous in non-failing myocardium&amp;quot;&quot;/&gt;&lt;property id=&quot;20307&quot; value=&quot;624&quot;/&gt;&lt;/object&gt;&lt;object type=&quot;3&quot; unique_id=&quot;28341&quot;&gt;&lt;property id=&quot;20148&quot; value=&quot;5&quot;/&gt;&lt;property id=&quot;20300&quot; value=&quot;Slide 41 - &amp;quot;Force-dependent recruitment increases Ca2+ sensitivity&amp;quot;&quot;/&gt;&lt;property id=&quot;20307&quot; value=&quot;625&quot;/&gt;&lt;/object&gt;&lt;/object&gt;&lt;object type=&quot;8&quot; unique_id=&quot;1005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48808</TotalTime>
  <Words>366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PGY630: Quantitative methods for biomedical research  Kenneth S. Campbell, PhD</vt:lpstr>
      <vt:lpstr>Objectives for this lesson</vt:lpstr>
      <vt:lpstr>Random numbers</vt:lpstr>
      <vt:lpstr>Sorting</vt:lpstr>
      <vt:lpstr>Logic</vt:lpstr>
      <vt:lpstr>Character arrays and strings</vt:lpstr>
      <vt:lpstr>Find</vt:lpstr>
      <vt:lpstr>Data structures</vt:lpstr>
      <vt:lpstr>MATLAB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</dc:creator>
  <cp:lastModifiedBy>Kenneth Campbell</cp:lastModifiedBy>
  <cp:revision>724</cp:revision>
  <cp:lastPrinted>2017-01-31T21:06:48Z</cp:lastPrinted>
  <dcterms:created xsi:type="dcterms:W3CDTF">2012-10-08T15:55:57Z</dcterms:created>
  <dcterms:modified xsi:type="dcterms:W3CDTF">2021-01-26T21:44:14Z</dcterms:modified>
</cp:coreProperties>
</file>