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736" r:id="rId3"/>
    <p:sldId id="774" r:id="rId4"/>
    <p:sldId id="775" r:id="rId5"/>
    <p:sldId id="787" r:id="rId6"/>
    <p:sldId id="776" r:id="rId7"/>
    <p:sldId id="777" r:id="rId8"/>
    <p:sldId id="761" r:id="rId9"/>
    <p:sldId id="779" r:id="rId10"/>
    <p:sldId id="785" r:id="rId11"/>
    <p:sldId id="782" r:id="rId12"/>
    <p:sldId id="783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5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621" y="3277980"/>
            <a:ext cx="8996179" cy="48736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ANOVA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Sex-specific patterns of fibrotic gene expression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6101" r="3248"/>
          <a:stretch/>
        </p:blipFill>
        <p:spPr>
          <a:xfrm>
            <a:off x="71621" y="773670"/>
            <a:ext cx="8902932" cy="23548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34654" y="3307389"/>
            <a:ext cx="6339253" cy="690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5691" y="2100363"/>
            <a:ext cx="6134792" cy="673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302625" y="763984"/>
            <a:ext cx="3680105" cy="5300347"/>
            <a:chOff x="2302625" y="763984"/>
            <a:chExt cx="3680105" cy="530034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350" y="3138251"/>
              <a:ext cx="2846380" cy="292608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Oval 11"/>
            <p:cNvSpPr/>
            <p:nvPr/>
          </p:nvSpPr>
          <p:spPr>
            <a:xfrm>
              <a:off x="2302625" y="763984"/>
              <a:ext cx="166254" cy="6724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3515198">
              <a:off x="2125624" y="2079484"/>
              <a:ext cx="1725050" cy="358181"/>
            </a:xfrm>
            <a:prstGeom prst="rightArrow">
              <a:avLst>
                <a:gd name="adj1" fmla="val 50000"/>
                <a:gd name="adj2" fmla="val 11328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96979" y="1141687"/>
            <a:ext cx="2846380" cy="4909796"/>
            <a:chOff x="6196979" y="1141687"/>
            <a:chExt cx="2846380" cy="49097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979" y="3125403"/>
              <a:ext cx="2846380" cy="292608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7" name="Oval 26"/>
            <p:cNvSpPr/>
            <p:nvPr/>
          </p:nvSpPr>
          <p:spPr>
            <a:xfrm>
              <a:off x="7243156" y="1141687"/>
              <a:ext cx="166254" cy="6724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4502818">
              <a:off x="6963813" y="2293847"/>
              <a:ext cx="1163381" cy="369122"/>
            </a:xfrm>
            <a:prstGeom prst="rightArrow">
              <a:avLst>
                <a:gd name="adj1" fmla="val 45648"/>
                <a:gd name="adj2" fmla="val 11328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721" y="1522527"/>
            <a:ext cx="2846380" cy="4528956"/>
            <a:chOff x="75721" y="1522527"/>
            <a:chExt cx="2846380" cy="45289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1" y="3125403"/>
              <a:ext cx="2846380" cy="292608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9" name="Oval 28"/>
            <p:cNvSpPr/>
            <p:nvPr/>
          </p:nvSpPr>
          <p:spPr>
            <a:xfrm>
              <a:off x="1712906" y="1522527"/>
              <a:ext cx="166254" cy="6724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5766021">
              <a:off x="1398443" y="2472474"/>
              <a:ext cx="718041" cy="287106"/>
            </a:xfrm>
            <a:prstGeom prst="rightArrow">
              <a:avLst>
                <a:gd name="adj1" fmla="val 45648"/>
                <a:gd name="adj2" fmla="val 11328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2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2-way ANOVA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79" y="1003042"/>
            <a:ext cx="863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enhance statistical power (more likely to get a p-value &lt; 0.05) by deciding IN ADVANCE you only want to perform a subset of the potential post-hoc tests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you can match your data (for example, BMI in the same men and women before and after exercise) you can use repeated-measures tests to enhance statistical power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Compare with a paired t-test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Balanced designs have the same number of points in each group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 all software packages offer all options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Linear mixed models are a general form of ANOVA that allow you to have multiple factors, with and without pairing, as well as unbalanced designs</a:t>
            </a:r>
          </a:p>
        </p:txBody>
      </p:sp>
    </p:spTree>
    <p:extLst>
      <p:ext uri="{BB962C8B-B14F-4D97-AF65-F5344CB8AC3E}">
        <p14:creationId xmlns:p14="http://schemas.microsoft.com/office/powerpoint/2010/main" val="173970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</a:t>
            </a:r>
            <a:r>
              <a:rPr lang="en-US" dirty="0"/>
              <a:t>on statistical tests and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79" y="1003042"/>
            <a:ext cx="86347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Consult with an expert (e.g. CCTS BERD) if you are unsure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Running 2 or more factor ANOVA can be complicated in MATLAB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GraphPad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Prism can be useful if you need to run a single test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SAS gives you ‘ultimate power’ and can be programmed to run thousands of tests (e.g. data from every file in a folder) but the learning curve is VERY steep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 is a computer programming language that specializes in statistics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is powerful but another system to learn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Recall that ANOVA (Analysis of Variance) tests for differences between the means of 2 or more groups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the difference between one-way and two-way ANOVA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the difference between main effects and post-hoc tests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Write MATLAB code to perform ‘simple’ one-way and two-way tests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Appreciate that more sophisticated techniques (for example, repeated measures, linear mixed models, etc.) will provide enhanced statistical power for certain experimental designs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222" y="859874"/>
            <a:ext cx="8345978" cy="485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ANOVA compares the means of 2 or more groups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Technically, a t-test is just the special case of an ANOVA for 2 groups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Tests for differences in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where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br>
              <a:rPr lang="en-US" sz="105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µ +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ε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i,j</a:t>
            </a:r>
            <a:br>
              <a:rPr lang="en-US" sz="2400" baseline="-25000" dirty="0">
                <a:latin typeface="Arial" pitchFamily="34" charset="0"/>
                <a:cs typeface="Arial" pitchFamily="34" charset="0"/>
              </a:rPr>
            </a:br>
            <a:br>
              <a:rPr lang="en-US" sz="1600" baseline="-250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where µ is the grand mean,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β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deviations from the grand mean for each group, and </a:t>
            </a:r>
            <a:r>
              <a:rPr lang="el-GR" sz="2400" dirty="0">
                <a:latin typeface="Arial" pitchFamily="34" charset="0"/>
                <a:cs typeface="Arial" pitchFamily="34" charset="0"/>
              </a:rPr>
              <a:t>ε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i,j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are errors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First get the main effects to see if there are differences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Then run post-hoc tests to see where the differences are</a:t>
            </a:r>
          </a:p>
        </p:txBody>
      </p:sp>
    </p:spTree>
    <p:extLst>
      <p:ext uri="{BB962C8B-B14F-4D97-AF65-F5344CB8AC3E}">
        <p14:creationId xmlns:p14="http://schemas.microsoft.com/office/powerpoint/2010/main" val="136962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10" y="1021785"/>
            <a:ext cx="4137822" cy="4998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" y="921577"/>
            <a:ext cx="292417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4" y="2487330"/>
            <a:ext cx="3781425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43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4" y="865726"/>
            <a:ext cx="4581525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4" y="4831490"/>
            <a:ext cx="1642736" cy="1311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5520"/>
          <a:stretch/>
        </p:blipFill>
        <p:spPr>
          <a:xfrm>
            <a:off x="3738163" y="881138"/>
            <a:ext cx="5191851" cy="1535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58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4" y="865726"/>
            <a:ext cx="4581525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4" y="4831490"/>
            <a:ext cx="1642736" cy="13115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3443551" y="914277"/>
            <a:ext cx="5624249" cy="4768474"/>
            <a:chOff x="3443551" y="914277"/>
            <a:chExt cx="5624249" cy="4768474"/>
          </a:xfrm>
        </p:grpSpPr>
        <p:grpSp>
          <p:nvGrpSpPr>
            <p:cNvPr id="12" name="Group 11"/>
            <p:cNvGrpSpPr/>
            <p:nvPr/>
          </p:nvGrpSpPr>
          <p:grpSpPr>
            <a:xfrm>
              <a:off x="3513485" y="914277"/>
              <a:ext cx="5554315" cy="3217453"/>
              <a:chOff x="4456196" y="359172"/>
              <a:chExt cx="4426700" cy="256425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b="75520"/>
              <a:stretch/>
            </p:blipFill>
            <p:spPr>
              <a:xfrm>
                <a:off x="4745074" y="830773"/>
                <a:ext cx="4137822" cy="12234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Up Arrow Callout 6"/>
              <p:cNvSpPr/>
              <p:nvPr/>
            </p:nvSpPr>
            <p:spPr>
              <a:xfrm rot="2059418">
                <a:off x="4456196" y="2009030"/>
                <a:ext cx="914400" cy="914400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</a:t>
                </a:r>
                <a:r>
                  <a:rPr lang="en-US" dirty="0"/>
                  <a:t> total</a:t>
                </a:r>
              </a:p>
            </p:txBody>
          </p:sp>
          <p:sp>
            <p:nvSpPr>
              <p:cNvPr id="10" name="Down Arrow Callout 9"/>
              <p:cNvSpPr/>
              <p:nvPr/>
            </p:nvSpPr>
            <p:spPr>
              <a:xfrm>
                <a:off x="5198054" y="416409"/>
                <a:ext cx="1419909" cy="9144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Ratio of left 2 columns</a:t>
                </a:r>
              </a:p>
            </p:txBody>
          </p:sp>
          <p:sp>
            <p:nvSpPr>
              <p:cNvPr id="11" name="Down Arrow Callout 10"/>
              <p:cNvSpPr/>
              <p:nvPr/>
            </p:nvSpPr>
            <p:spPr>
              <a:xfrm rot="2692074">
                <a:off x="6364155" y="359172"/>
                <a:ext cx="1193629" cy="1247839"/>
              </a:xfrm>
              <a:prstGeom prst="downArrowCallout">
                <a:avLst>
                  <a:gd name="adj1" fmla="val 11593"/>
                  <a:gd name="adj2" fmla="val 14403"/>
                  <a:gd name="adj3" fmla="val 25000"/>
                  <a:gd name="adj4" fmla="val 529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Ratio of 2 MS values</a:t>
                </a:r>
              </a:p>
            </p:txBody>
          </p:sp>
        </p:grpSp>
        <p:sp>
          <p:nvSpPr>
            <p:cNvPr id="13" name="Up Arrow Callout 12"/>
            <p:cNvSpPr/>
            <p:nvPr/>
          </p:nvSpPr>
          <p:spPr>
            <a:xfrm rot="19562428">
              <a:off x="6646506" y="2662212"/>
              <a:ext cx="1147325" cy="2021201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Deduced from F and </a:t>
              </a:r>
              <a:r>
                <a:rPr lang="en-US" dirty="0" err="1"/>
                <a:t>df</a:t>
              </a:r>
              <a:r>
                <a:rPr lang="en-US" dirty="0"/>
                <a:t> values</a:t>
              </a:r>
            </a:p>
          </p:txBody>
        </p:sp>
        <p:sp>
          <p:nvSpPr>
            <p:cNvPr id="14" name="Up Arrow Callout 13"/>
            <p:cNvSpPr/>
            <p:nvPr/>
          </p:nvSpPr>
          <p:spPr>
            <a:xfrm rot="20324734">
              <a:off x="4718062" y="2984179"/>
              <a:ext cx="1791275" cy="2698572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(No of groups -1)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(No of points – no of groups)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Sum of above</a:t>
              </a:r>
            </a:p>
          </p:txBody>
        </p:sp>
        <p:sp>
          <p:nvSpPr>
            <p:cNvPr id="19" name="Right Arrow Callout 18"/>
            <p:cNvSpPr/>
            <p:nvPr/>
          </p:nvSpPr>
          <p:spPr>
            <a:xfrm rot="2539677">
              <a:off x="3443551" y="1902185"/>
              <a:ext cx="1027301" cy="9144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ss</a:t>
              </a:r>
              <a:r>
                <a:rPr lang="en-US" dirty="0"/>
                <a:t>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9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4" y="865726"/>
            <a:ext cx="4581525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5520"/>
          <a:stretch/>
        </p:blipFill>
        <p:spPr>
          <a:xfrm>
            <a:off x="3875949" y="1418327"/>
            <a:ext cx="5191851" cy="1535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53251" y="4427440"/>
            <a:ext cx="63145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variability within groups is comparable to the variability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groups, the two MS values would be similar.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F ratios occur when variability within groups is small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24" y="4831490"/>
            <a:ext cx="1642736" cy="1311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41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2" y="769658"/>
            <a:ext cx="2647950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22" y="1340285"/>
            <a:ext cx="4495279" cy="401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54" y="3606133"/>
            <a:ext cx="3931658" cy="2488910"/>
          </a:xfrm>
          <a:prstGeom prst="rect">
            <a:avLst/>
          </a:prstGeom>
        </p:spPr>
      </p:pic>
      <p:sp>
        <p:nvSpPr>
          <p:cNvPr id="8" name="Down Arrow Callout 7"/>
          <p:cNvSpPr/>
          <p:nvPr/>
        </p:nvSpPr>
        <p:spPr>
          <a:xfrm>
            <a:off x="538619" y="2889141"/>
            <a:ext cx="1315233" cy="83015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  <a:p>
            <a:pPr algn="ctr"/>
            <a:r>
              <a:rPr lang="en-US" dirty="0"/>
              <a:t>numbers</a:t>
            </a:r>
          </a:p>
        </p:txBody>
      </p:sp>
      <p:sp>
        <p:nvSpPr>
          <p:cNvPr id="9" name="Down Arrow Callout 8"/>
          <p:cNvSpPr/>
          <p:nvPr/>
        </p:nvSpPr>
        <p:spPr>
          <a:xfrm>
            <a:off x="3065093" y="2775979"/>
            <a:ext cx="1315233" cy="83015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p-values</a:t>
            </a:r>
          </a:p>
        </p:txBody>
      </p:sp>
    </p:spTree>
    <p:extLst>
      <p:ext uri="{BB962C8B-B14F-4D97-AF65-F5344CB8AC3E}">
        <p14:creationId xmlns:p14="http://schemas.microsoft.com/office/powerpoint/2010/main" val="203101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post-hoc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2322" y="1129178"/>
            <a:ext cx="86347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ANOVA tries to overcome the multiple comparison problem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which is roughly “Doing many pair-wise comparisons, each with a 5% chance of being interpreted incorrectly, can lead to trouble”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But there are different ways of correcting for multiple comparisons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Bonferroni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conservative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(lower chance of getting p&lt;0.05)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Fisher’s LSD – no correction for multiple comparison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(don’t use this)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Tukey’s Honestly Significant Difference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(MATLAB default, reasonable choice most of the time)</a:t>
            </a:r>
          </a:p>
        </p:txBody>
      </p:sp>
    </p:spTree>
    <p:extLst>
      <p:ext uri="{BB962C8B-B14F-4D97-AF65-F5344CB8AC3E}">
        <p14:creationId xmlns:p14="http://schemas.microsoft.com/office/powerpoint/2010/main" val="3666893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51747</TotalTime>
  <Words>602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 Quantitative methods for biomedical research  ANOVA  Kenneth S. Campbell, PhD</vt:lpstr>
      <vt:lpstr>Objectives</vt:lpstr>
      <vt:lpstr>ANOVA</vt:lpstr>
      <vt:lpstr>One-way ANOVA demo</vt:lpstr>
      <vt:lpstr>One-way ANOVA</vt:lpstr>
      <vt:lpstr>One-way ANOVA</vt:lpstr>
      <vt:lpstr>One-way ANOVA</vt:lpstr>
      <vt:lpstr>Post-hoc tests</vt:lpstr>
      <vt:lpstr>More on post-hoc tests</vt:lpstr>
      <vt:lpstr>Sex-specific patterns of fibrotic gene expression</vt:lpstr>
      <vt:lpstr>More on 2-way ANOVA</vt:lpstr>
      <vt:lpstr>More on statistical tests and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777</cp:revision>
  <cp:lastPrinted>2017-01-31T21:06:48Z</cp:lastPrinted>
  <dcterms:created xsi:type="dcterms:W3CDTF">2012-10-08T15:55:57Z</dcterms:created>
  <dcterms:modified xsi:type="dcterms:W3CDTF">2021-03-14T21:53:19Z</dcterms:modified>
</cp:coreProperties>
</file>