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736" r:id="rId3"/>
    <p:sldId id="790" r:id="rId4"/>
    <p:sldId id="791" r:id="rId5"/>
    <p:sldId id="792" r:id="rId6"/>
    <p:sldId id="794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8" r:id="rId15"/>
    <p:sldId id="809" r:id="rId16"/>
    <p:sldId id="810" r:id="rId17"/>
    <p:sldId id="811" r:id="rId18"/>
    <p:sldId id="812" r:id="rId19"/>
    <p:sldId id="816" r:id="rId20"/>
  </p:sldIdLst>
  <p:sldSz cx="9144000" cy="6858000" type="screen4x3"/>
  <p:notesSz cx="7010400" cy="92964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D2E6FF"/>
    <a:srgbClr val="0033A0"/>
    <a:srgbClr val="FF5050"/>
    <a:srgbClr val="FFFFFF"/>
    <a:srgbClr val="055EA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5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C130-53D6-4AA2-8373-A059CD33995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2BCFE-A8BD-480F-B52B-4D9062A6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5F5B5B-1AF5-41D1-A365-E1E0634C44A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4F4BDF-23CF-43BD-AB50-BE1A29AC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4224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_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037899" y="5955209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9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p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996764" y="6453598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8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6614984" y="6453597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60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32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scale_mo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59"/>
            <a:ext cx="4795962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77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u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919998" y="6396333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Human samples,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mechanics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, and mRNA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14532" y="6396332"/>
            <a:ext cx="18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Myocardial relaxation</a:t>
            </a:r>
            <a:br>
              <a:rPr lang="en-US" sz="1200" dirty="0"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iastolic dysfunction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6323" y="6396335"/>
            <a:ext cx="19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Frank-Starling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mechanism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and 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uper-relaxed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myosin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856200" y="5219790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4027921" y="6429011"/>
            <a:ext cx="5009879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19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58742" y="46038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64" y="6389233"/>
            <a:ext cx="9144000" cy="0"/>
          </a:xfrm>
          <a:prstGeom prst="line">
            <a:avLst/>
          </a:prstGeom>
          <a:ln w="15875">
            <a:solidFill>
              <a:srgbClr val="003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university lockup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" y="6434042"/>
            <a:ext cx="1516449" cy="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200" b="0" i="0" u="none" kern="1200">
          <a:solidFill>
            <a:srgbClr val="0033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rgbClr val="055EA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621" y="3033380"/>
            <a:ext cx="8996179" cy="487362"/>
          </a:xfrm>
        </p:spPr>
        <p:txBody>
          <a:bodyPr/>
          <a:lstStyle/>
          <a:p>
            <a:r>
              <a:rPr lang="en-US" dirty="0"/>
              <a:t>PGY630:</a:t>
            </a:r>
            <a:br>
              <a:rPr lang="en-US" dirty="0"/>
            </a:br>
            <a:r>
              <a:rPr lang="en-US" dirty="0"/>
              <a:t>Quantitative methods for biomedical research</a:t>
            </a:r>
            <a:br>
              <a:rPr lang="en-US" dirty="0"/>
            </a:br>
            <a:br>
              <a:rPr lang="en-US"/>
            </a:br>
            <a:r>
              <a:rPr lang="en-US"/>
              <a:t>Image </a:t>
            </a:r>
            <a:r>
              <a:rPr lang="en-US" dirty="0"/>
              <a:t>processing basics:</a:t>
            </a:r>
            <a:br>
              <a:rPr lang="en-US" dirty="0"/>
            </a:br>
            <a:r>
              <a:rPr lang="en-US" dirty="0"/>
              <a:t>file formats, bit depth, and compression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Kenneth S. Campbell, PhD</a:t>
            </a:r>
            <a:endParaRPr lang="en-US" sz="20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rules about bit levels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86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only have the information you collected in the original picture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Converting to higher bit level (e.g. 8 bit to 12 bit) uses more memory and takes more time but doesn’t give you anything extra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Converting to a lower bit level (e.g. 12 bit to 8 bit) throws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away information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Compresion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86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Storing the picture in less memory than a straight pixel by pixel description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Lossless compression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Stores the same information (*.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Lossy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compression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Stores a variant, thus can’t go back to the original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Generally takes less memory, and is thus quicker to send between computers (*.jpg)</a:t>
            </a:r>
          </a:p>
        </p:txBody>
      </p:sp>
    </p:spTree>
    <p:extLst>
      <p:ext uri="{BB962C8B-B14F-4D97-AF65-F5344CB8AC3E}">
        <p14:creationId xmlns:p14="http://schemas.microsoft.com/office/powerpoint/2010/main" val="219398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1430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11430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4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1430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11430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6444" y="4721135"/>
            <a:ext cx="4599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pixel is black, except (3,2)</a:t>
            </a:r>
          </a:p>
        </p:txBody>
      </p:sp>
    </p:spTree>
    <p:extLst>
      <p:ext uri="{BB962C8B-B14F-4D97-AF65-F5344CB8AC3E}">
        <p14:creationId xmlns:p14="http://schemas.microsoft.com/office/powerpoint/2010/main" val="342387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066800"/>
          <a:ext cx="7813040" cy="4573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Vector-based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Bitmap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Lossless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Lossy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Describes a picture</a:t>
                      </a:r>
                      <a:r>
                        <a:rPr lang="en-US" baseline="0" dirty="0"/>
                        <a:t> using</a:t>
                      </a:r>
                    </a:p>
                    <a:p>
                      <a:pPr algn="ctr"/>
                      <a:r>
                        <a:rPr lang="en-US" baseline="0" dirty="0"/>
                        <a:t>‘geometrical primitives’</a:t>
                      </a:r>
                    </a:p>
                    <a:p>
                      <a:pPr algn="ctr"/>
                      <a:r>
                        <a:rPr lang="en-US" baseline="0" dirty="0"/>
                        <a:t>(lines, curves, polygons)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Describes</a:t>
                      </a:r>
                      <a:r>
                        <a:rPr lang="en-US" baseline="0" dirty="0"/>
                        <a:t> a picture using pixels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Scalable</a:t>
                      </a:r>
                    </a:p>
                    <a:p>
                      <a:pPr algn="ctr"/>
                      <a:r>
                        <a:rPr lang="en-US" dirty="0"/>
                        <a:t>(Can change size without problems)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scalable</a:t>
                      </a:r>
                    </a:p>
                    <a:p>
                      <a:pPr algn="ctr"/>
                      <a:r>
                        <a:rPr lang="en-US" baseline="0" dirty="0"/>
                        <a:t>(Cannot change size</a:t>
                      </a:r>
                    </a:p>
                    <a:p>
                      <a:pPr algn="ctr"/>
                      <a:r>
                        <a:rPr lang="en-US" baseline="0" dirty="0"/>
                        <a:t>without problems)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Interchangeable</a:t>
                      </a:r>
                    </a:p>
                    <a:p>
                      <a:pPr algn="ctr"/>
                      <a:r>
                        <a:rPr lang="en-US" dirty="0"/>
                        <a:t>(can</a:t>
                      </a:r>
                      <a:r>
                        <a:rPr lang="en-US" baseline="0" dirty="0"/>
                        <a:t> go from one to another and 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interchangeable</a:t>
                      </a:r>
                    </a:p>
                    <a:p>
                      <a:pPr algn="ctr"/>
                      <a:r>
                        <a:rPr lang="en-US" dirty="0"/>
                        <a:t>(going</a:t>
                      </a:r>
                      <a:r>
                        <a:rPr lang="en-US" baseline="0" dirty="0"/>
                        <a:t> from one to another and back, gives something new)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2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versus bitmap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Wikipedia</a:t>
            </a:r>
          </a:p>
        </p:txBody>
      </p:sp>
      <p:pic>
        <p:nvPicPr>
          <p:cNvPr id="4" name="Picture 2" descr="File:VectorBitmapExamp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35" y="962024"/>
            <a:ext cx="417195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04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066800"/>
          <a:ext cx="7813040" cy="4028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Vector-based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Bitmap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Lossless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Lossy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eps</a:t>
                      </a:r>
                      <a:r>
                        <a:rPr lang="en-US" dirty="0"/>
                        <a:t> (Illustrator)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tif</a:t>
                      </a:r>
                      <a:r>
                        <a:rPr lang="en-US" dirty="0"/>
                        <a:t> (sometimes)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.jpg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ai</a:t>
                      </a:r>
                      <a:r>
                        <a:rPr lang="en-US" dirty="0"/>
                        <a:t> (Illustrator)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svg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InkScape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.bmp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wmf</a:t>
                      </a:r>
                      <a:r>
                        <a:rPr lang="en-US" dirty="0"/>
                        <a:t> (Win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lipboard)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</a:t>
                      </a:r>
                      <a:r>
                        <a:rPr lang="en-US" dirty="0" err="1"/>
                        <a:t>psd</a:t>
                      </a:r>
                      <a:r>
                        <a:rPr lang="en-US" baseline="0" dirty="0"/>
                        <a:t> (Photoshop)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emf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pict</a:t>
                      </a:r>
                      <a:r>
                        <a:rPr lang="en-US" dirty="0"/>
                        <a:t> (old Mac clipboard)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6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972" y="1082462"/>
            <a:ext cx="82794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Try to understand what you are doing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Don’t just copy what the person before did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you only want 1 simple rule (but you probably shouldn’t after taking this class), it’s hard to beat the *.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format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 your analysis to see if you get the same result with re-sized images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Smaller images will save computation time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7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rules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972" y="1082462"/>
            <a:ext cx="827947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vector-based formats whenever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Illustrator,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Inkscape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great for making figures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Export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SigmaPlot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Prism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into vector formats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you have to use bitmaps, use lossless formats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Warning, formats have multiple options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(For example, you can store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jpgs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inside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tifs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highest quality settings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 quality – compare final versions to originals</a:t>
            </a:r>
          </a:p>
        </p:txBody>
      </p:sp>
    </p:spTree>
    <p:extLst>
      <p:ext uri="{BB962C8B-B14F-4D97-AF65-F5344CB8AC3E}">
        <p14:creationId xmlns:p14="http://schemas.microsoft.com/office/powerpoint/2010/main" val="191139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074" y="1043731"/>
            <a:ext cx="83459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Explain how computers store image data, including details about the number of pixels, bit resolution and color-spaces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Recognize that different image formats have distinct strengths and weaknesses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Recall the difference between bitmap and vector-based formats and know when to use each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Write MATLAB code to create or open image files, resize images, and display them</a:t>
            </a:r>
          </a:p>
        </p:txBody>
      </p:sp>
    </p:spTree>
    <p:extLst>
      <p:ext uri="{BB962C8B-B14F-4D97-AF65-F5344CB8AC3E}">
        <p14:creationId xmlns:p14="http://schemas.microsoft.com/office/powerpoint/2010/main" val="342715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074" y="1043731"/>
            <a:ext cx="83459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Explain how computers store image data, including details about the number of pixels, bit resolution and color-spaces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Recognize that different image formats have distinct strengths and weaknesses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Recall the difference between bitmap and vector-based formats and know when to use each</a:t>
            </a:r>
          </a:p>
        </p:txBody>
      </p:sp>
    </p:spTree>
    <p:extLst>
      <p:ext uri="{BB962C8B-B14F-4D97-AF65-F5344CB8AC3E}">
        <p14:creationId xmlns:p14="http://schemas.microsoft.com/office/powerpoint/2010/main" val="36034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normally come as bitmaps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764" y="1143000"/>
            <a:ext cx="8395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Cameras and scanners use many small sensors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sensor gives 1 pixel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example, at one point in time, the iPhone camera had 8 megapixels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(3264 x 2418)</a:t>
            </a:r>
          </a:p>
        </p:txBody>
      </p:sp>
    </p:spTree>
    <p:extLst>
      <p:ext uri="{BB962C8B-B14F-4D97-AF65-F5344CB8AC3E}">
        <p14:creationId xmlns:p14="http://schemas.microsoft.com/office/powerpoint/2010/main" val="75588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1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8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86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Many possible schemes (L*a*b, HSV, HSL, CMYK)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common in our type of science is RGB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 numbers to describe the amount of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Red, Green and Blue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maximum value of each number depends on the bit-depth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8-bit is, or at least used to be, the most common</a:t>
            </a:r>
          </a:p>
        </p:txBody>
      </p:sp>
    </p:spTree>
    <p:extLst>
      <p:ext uri="{BB962C8B-B14F-4D97-AF65-F5344CB8AC3E}">
        <p14:creationId xmlns:p14="http://schemas.microsoft.com/office/powerpoint/2010/main" val="53877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bit-depth?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6310" y="1113789"/>
            <a:ext cx="8686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number of binary digits for each color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 bit means numbers can range from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0000 0000 to 1111 1111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(that is, 0 to 2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255)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16 bit means numbers can range from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0000 0000 0000 0000 to 1111 1111 1111 1111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(that is, 0 to 2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65,536)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More bits means more potential colors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but requires more memory</a:t>
            </a:r>
          </a:p>
        </p:txBody>
      </p:sp>
    </p:spTree>
    <p:extLst>
      <p:ext uri="{BB962C8B-B14F-4D97-AF65-F5344CB8AC3E}">
        <p14:creationId xmlns:p14="http://schemas.microsoft.com/office/powerpoint/2010/main" val="12931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an 8 bit RGB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9" descr="matrix_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3021013"/>
            <a:ext cx="2286000" cy="114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7125623" y="2311956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6520527" y="2311956"/>
            <a:ext cx="605096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5913640" y="2311956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7125623" y="1883927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6520527" y="1883927"/>
            <a:ext cx="605096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5913640" y="1883927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7125623" y="1450525"/>
            <a:ext cx="606887" cy="4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6520527" y="1450525"/>
            <a:ext cx="605096" cy="4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127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913640" y="1450525"/>
            <a:ext cx="606887" cy="4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>
            <a:off x="5913640" y="1450525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55"/>
          <p:cNvSpPr>
            <a:spLocks noChangeShapeType="1"/>
          </p:cNvSpPr>
          <p:nvPr/>
        </p:nvSpPr>
        <p:spPr bwMode="auto">
          <a:xfrm>
            <a:off x="5913640" y="2739986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5913640" y="1450525"/>
            <a:ext cx="1790" cy="43340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57"/>
          <p:cNvSpPr>
            <a:spLocks noChangeShapeType="1"/>
          </p:cNvSpPr>
          <p:nvPr/>
        </p:nvSpPr>
        <p:spPr bwMode="auto">
          <a:xfrm>
            <a:off x="7688060" y="1450525"/>
            <a:ext cx="1790" cy="43340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>
            <a:off x="6520527" y="1450525"/>
            <a:ext cx="605096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>
            <a:off x="5913640" y="1883927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>
            <a:off x="7125623" y="1450525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7688060" y="1883927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5913640" y="2311956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>
            <a:off x="7732510" y="2311956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>
            <a:off x="6520527" y="2739986"/>
            <a:ext cx="605096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>
            <a:off x="7125623" y="2739986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66"/>
          <p:cNvSpPr>
            <a:spLocks/>
          </p:cNvSpPr>
          <p:nvPr/>
        </p:nvSpPr>
        <p:spPr bwMode="auto">
          <a:xfrm>
            <a:off x="5867400" y="1398588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 flipH="1">
            <a:off x="7516198" y="1398588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70"/>
          <p:cNvSpPr>
            <a:spLocks noChangeArrowheads="1"/>
          </p:cNvSpPr>
          <p:nvPr/>
        </p:nvSpPr>
        <p:spPr bwMode="auto">
          <a:xfrm>
            <a:off x="7127211" y="3881993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6522115" y="3881993"/>
            <a:ext cx="605096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30" name="Rectangle 72"/>
          <p:cNvSpPr>
            <a:spLocks noChangeArrowheads="1"/>
          </p:cNvSpPr>
          <p:nvPr/>
        </p:nvSpPr>
        <p:spPr bwMode="auto">
          <a:xfrm>
            <a:off x="5915228" y="3881993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31" name="Rectangle 73"/>
          <p:cNvSpPr>
            <a:spLocks noChangeArrowheads="1"/>
          </p:cNvSpPr>
          <p:nvPr/>
        </p:nvSpPr>
        <p:spPr bwMode="auto">
          <a:xfrm>
            <a:off x="7127211" y="3453964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127</a:t>
            </a:r>
          </a:p>
        </p:txBody>
      </p:sp>
      <p:sp>
        <p:nvSpPr>
          <p:cNvPr id="32" name="Rectangle 74"/>
          <p:cNvSpPr>
            <a:spLocks noChangeArrowheads="1"/>
          </p:cNvSpPr>
          <p:nvPr/>
        </p:nvSpPr>
        <p:spPr bwMode="auto">
          <a:xfrm>
            <a:off x="6522115" y="3453964"/>
            <a:ext cx="605096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33" name="Rectangle 75"/>
          <p:cNvSpPr>
            <a:spLocks noChangeArrowheads="1"/>
          </p:cNvSpPr>
          <p:nvPr/>
        </p:nvSpPr>
        <p:spPr bwMode="auto">
          <a:xfrm>
            <a:off x="5915228" y="3453964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Rectangle 76"/>
          <p:cNvSpPr>
            <a:spLocks noChangeArrowheads="1"/>
          </p:cNvSpPr>
          <p:nvPr/>
        </p:nvSpPr>
        <p:spPr bwMode="auto">
          <a:xfrm>
            <a:off x="7127211" y="3020562"/>
            <a:ext cx="606887" cy="4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35" name="Rectangle 77"/>
          <p:cNvSpPr>
            <a:spLocks noChangeArrowheads="1"/>
          </p:cNvSpPr>
          <p:nvPr/>
        </p:nvSpPr>
        <p:spPr bwMode="auto">
          <a:xfrm>
            <a:off x="6522115" y="3020562"/>
            <a:ext cx="605096" cy="4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127</a:t>
            </a:r>
          </a:p>
        </p:txBody>
      </p:sp>
      <p:sp>
        <p:nvSpPr>
          <p:cNvPr id="36" name="Rectangle 78"/>
          <p:cNvSpPr>
            <a:spLocks noChangeArrowheads="1"/>
          </p:cNvSpPr>
          <p:nvPr/>
        </p:nvSpPr>
        <p:spPr bwMode="auto">
          <a:xfrm>
            <a:off x="5915228" y="3020562"/>
            <a:ext cx="606887" cy="4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37" name="Line 79"/>
          <p:cNvSpPr>
            <a:spLocks noChangeShapeType="1"/>
          </p:cNvSpPr>
          <p:nvPr/>
        </p:nvSpPr>
        <p:spPr bwMode="auto">
          <a:xfrm>
            <a:off x="5915228" y="3020562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ine 80"/>
          <p:cNvSpPr>
            <a:spLocks noChangeShapeType="1"/>
          </p:cNvSpPr>
          <p:nvPr/>
        </p:nvSpPr>
        <p:spPr bwMode="auto">
          <a:xfrm>
            <a:off x="5915228" y="4310023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81"/>
          <p:cNvSpPr>
            <a:spLocks noChangeShapeType="1"/>
          </p:cNvSpPr>
          <p:nvPr/>
        </p:nvSpPr>
        <p:spPr bwMode="auto">
          <a:xfrm>
            <a:off x="5915228" y="3020562"/>
            <a:ext cx="1790" cy="43340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82"/>
          <p:cNvSpPr>
            <a:spLocks noChangeShapeType="1"/>
          </p:cNvSpPr>
          <p:nvPr/>
        </p:nvSpPr>
        <p:spPr bwMode="auto">
          <a:xfrm>
            <a:off x="7734098" y="3020562"/>
            <a:ext cx="1790" cy="43340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83"/>
          <p:cNvSpPr>
            <a:spLocks noChangeShapeType="1"/>
          </p:cNvSpPr>
          <p:nvPr/>
        </p:nvSpPr>
        <p:spPr bwMode="auto">
          <a:xfrm>
            <a:off x="6522115" y="3020562"/>
            <a:ext cx="605096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Line 84"/>
          <p:cNvSpPr>
            <a:spLocks noChangeShapeType="1"/>
          </p:cNvSpPr>
          <p:nvPr/>
        </p:nvSpPr>
        <p:spPr bwMode="auto">
          <a:xfrm>
            <a:off x="5915228" y="3453964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85"/>
          <p:cNvSpPr>
            <a:spLocks noChangeShapeType="1"/>
          </p:cNvSpPr>
          <p:nvPr/>
        </p:nvSpPr>
        <p:spPr bwMode="auto">
          <a:xfrm>
            <a:off x="7127211" y="3020562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ine 86"/>
          <p:cNvSpPr>
            <a:spLocks noChangeShapeType="1"/>
          </p:cNvSpPr>
          <p:nvPr/>
        </p:nvSpPr>
        <p:spPr bwMode="auto">
          <a:xfrm>
            <a:off x="7734098" y="3453964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87"/>
          <p:cNvSpPr>
            <a:spLocks noChangeShapeType="1"/>
          </p:cNvSpPr>
          <p:nvPr/>
        </p:nvSpPr>
        <p:spPr bwMode="auto">
          <a:xfrm>
            <a:off x="5915228" y="3881993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ine 88"/>
          <p:cNvSpPr>
            <a:spLocks noChangeShapeType="1"/>
          </p:cNvSpPr>
          <p:nvPr/>
        </p:nvSpPr>
        <p:spPr bwMode="auto">
          <a:xfrm>
            <a:off x="7734098" y="3881993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ine 89"/>
          <p:cNvSpPr>
            <a:spLocks noChangeShapeType="1"/>
          </p:cNvSpPr>
          <p:nvPr/>
        </p:nvSpPr>
        <p:spPr bwMode="auto">
          <a:xfrm>
            <a:off x="6522115" y="4310023"/>
            <a:ext cx="605096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Line 90"/>
          <p:cNvSpPr>
            <a:spLocks noChangeShapeType="1"/>
          </p:cNvSpPr>
          <p:nvPr/>
        </p:nvSpPr>
        <p:spPr bwMode="auto">
          <a:xfrm>
            <a:off x="7127211" y="4310023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91"/>
          <p:cNvSpPr>
            <a:spLocks/>
          </p:cNvSpPr>
          <p:nvPr/>
        </p:nvSpPr>
        <p:spPr bwMode="auto">
          <a:xfrm>
            <a:off x="5913438" y="2968625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92"/>
          <p:cNvSpPr>
            <a:spLocks/>
          </p:cNvSpPr>
          <p:nvPr/>
        </p:nvSpPr>
        <p:spPr bwMode="auto">
          <a:xfrm flipH="1">
            <a:off x="7562236" y="2968625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94"/>
          <p:cNvSpPr>
            <a:spLocks noChangeArrowheads="1"/>
          </p:cNvSpPr>
          <p:nvPr/>
        </p:nvSpPr>
        <p:spPr bwMode="auto">
          <a:xfrm>
            <a:off x="7130386" y="5434568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52" name="Rectangle 95"/>
          <p:cNvSpPr>
            <a:spLocks noChangeArrowheads="1"/>
          </p:cNvSpPr>
          <p:nvPr/>
        </p:nvSpPr>
        <p:spPr bwMode="auto">
          <a:xfrm>
            <a:off x="6525290" y="5434568"/>
            <a:ext cx="605096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53" name="Rectangle 96"/>
          <p:cNvSpPr>
            <a:spLocks noChangeArrowheads="1"/>
          </p:cNvSpPr>
          <p:nvPr/>
        </p:nvSpPr>
        <p:spPr bwMode="auto">
          <a:xfrm>
            <a:off x="5918403" y="5434568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ctangle 97"/>
          <p:cNvSpPr>
            <a:spLocks noChangeArrowheads="1"/>
          </p:cNvSpPr>
          <p:nvPr/>
        </p:nvSpPr>
        <p:spPr bwMode="auto">
          <a:xfrm>
            <a:off x="7130386" y="5006539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127</a:t>
            </a:r>
          </a:p>
        </p:txBody>
      </p:sp>
      <p:sp>
        <p:nvSpPr>
          <p:cNvPr id="55" name="Rectangle 98"/>
          <p:cNvSpPr>
            <a:spLocks noChangeArrowheads="1"/>
          </p:cNvSpPr>
          <p:nvPr/>
        </p:nvSpPr>
        <p:spPr bwMode="auto">
          <a:xfrm>
            <a:off x="6525290" y="5006539"/>
            <a:ext cx="605096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56" name="Rectangle 99"/>
          <p:cNvSpPr>
            <a:spLocks noChangeArrowheads="1"/>
          </p:cNvSpPr>
          <p:nvPr/>
        </p:nvSpPr>
        <p:spPr bwMode="auto">
          <a:xfrm>
            <a:off x="5918403" y="5006539"/>
            <a:ext cx="606887" cy="42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255</a:t>
            </a:r>
          </a:p>
        </p:txBody>
      </p:sp>
      <p:sp>
        <p:nvSpPr>
          <p:cNvPr id="57" name="Rectangle 100"/>
          <p:cNvSpPr>
            <a:spLocks noChangeArrowheads="1"/>
          </p:cNvSpPr>
          <p:nvPr/>
        </p:nvSpPr>
        <p:spPr bwMode="auto">
          <a:xfrm>
            <a:off x="7130386" y="4573137"/>
            <a:ext cx="606887" cy="4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58" name="Rectangle 101"/>
          <p:cNvSpPr>
            <a:spLocks noChangeArrowheads="1"/>
          </p:cNvSpPr>
          <p:nvPr/>
        </p:nvSpPr>
        <p:spPr bwMode="auto">
          <a:xfrm>
            <a:off x="6525290" y="4573137"/>
            <a:ext cx="605096" cy="4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127</a:t>
            </a:r>
          </a:p>
        </p:txBody>
      </p:sp>
      <p:sp>
        <p:nvSpPr>
          <p:cNvPr id="59" name="Rectangle 102"/>
          <p:cNvSpPr>
            <a:spLocks noChangeArrowheads="1"/>
          </p:cNvSpPr>
          <p:nvPr/>
        </p:nvSpPr>
        <p:spPr bwMode="auto">
          <a:xfrm>
            <a:off x="5918403" y="4573137"/>
            <a:ext cx="606887" cy="4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0" name="Line 103"/>
          <p:cNvSpPr>
            <a:spLocks noChangeShapeType="1"/>
          </p:cNvSpPr>
          <p:nvPr/>
        </p:nvSpPr>
        <p:spPr bwMode="auto">
          <a:xfrm>
            <a:off x="5918403" y="4573137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Line 104"/>
          <p:cNvSpPr>
            <a:spLocks noChangeShapeType="1"/>
          </p:cNvSpPr>
          <p:nvPr/>
        </p:nvSpPr>
        <p:spPr bwMode="auto">
          <a:xfrm>
            <a:off x="5918403" y="5862598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Line 105"/>
          <p:cNvSpPr>
            <a:spLocks noChangeShapeType="1"/>
          </p:cNvSpPr>
          <p:nvPr/>
        </p:nvSpPr>
        <p:spPr bwMode="auto">
          <a:xfrm>
            <a:off x="5918403" y="4573137"/>
            <a:ext cx="1790" cy="43340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ine 106"/>
          <p:cNvSpPr>
            <a:spLocks noChangeShapeType="1"/>
          </p:cNvSpPr>
          <p:nvPr/>
        </p:nvSpPr>
        <p:spPr bwMode="auto">
          <a:xfrm>
            <a:off x="7737273" y="4573137"/>
            <a:ext cx="1790" cy="43340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Line 107"/>
          <p:cNvSpPr>
            <a:spLocks noChangeShapeType="1"/>
          </p:cNvSpPr>
          <p:nvPr/>
        </p:nvSpPr>
        <p:spPr bwMode="auto">
          <a:xfrm>
            <a:off x="6525290" y="4573137"/>
            <a:ext cx="605096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Line 108"/>
          <p:cNvSpPr>
            <a:spLocks noChangeShapeType="1"/>
          </p:cNvSpPr>
          <p:nvPr/>
        </p:nvSpPr>
        <p:spPr bwMode="auto">
          <a:xfrm>
            <a:off x="5918403" y="5006539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Line 109"/>
          <p:cNvSpPr>
            <a:spLocks noChangeShapeType="1"/>
          </p:cNvSpPr>
          <p:nvPr/>
        </p:nvSpPr>
        <p:spPr bwMode="auto">
          <a:xfrm>
            <a:off x="7130386" y="4573137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110"/>
          <p:cNvSpPr>
            <a:spLocks noChangeShapeType="1"/>
          </p:cNvSpPr>
          <p:nvPr/>
        </p:nvSpPr>
        <p:spPr bwMode="auto">
          <a:xfrm>
            <a:off x="7737273" y="5006539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111"/>
          <p:cNvSpPr>
            <a:spLocks noChangeShapeType="1"/>
          </p:cNvSpPr>
          <p:nvPr/>
        </p:nvSpPr>
        <p:spPr bwMode="auto">
          <a:xfrm>
            <a:off x="5918403" y="5434568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112"/>
          <p:cNvSpPr>
            <a:spLocks noChangeShapeType="1"/>
          </p:cNvSpPr>
          <p:nvPr/>
        </p:nvSpPr>
        <p:spPr bwMode="auto">
          <a:xfrm>
            <a:off x="7737273" y="5434568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113"/>
          <p:cNvSpPr>
            <a:spLocks noChangeShapeType="1"/>
          </p:cNvSpPr>
          <p:nvPr/>
        </p:nvSpPr>
        <p:spPr bwMode="auto">
          <a:xfrm>
            <a:off x="6525290" y="5862598"/>
            <a:ext cx="605096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114"/>
          <p:cNvSpPr>
            <a:spLocks noChangeShapeType="1"/>
          </p:cNvSpPr>
          <p:nvPr/>
        </p:nvSpPr>
        <p:spPr bwMode="auto">
          <a:xfrm>
            <a:off x="7130386" y="5862598"/>
            <a:ext cx="606887" cy="179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115"/>
          <p:cNvSpPr>
            <a:spLocks/>
          </p:cNvSpPr>
          <p:nvPr/>
        </p:nvSpPr>
        <p:spPr bwMode="auto">
          <a:xfrm>
            <a:off x="5916613" y="4521200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116"/>
          <p:cNvSpPr>
            <a:spLocks/>
          </p:cNvSpPr>
          <p:nvPr/>
        </p:nvSpPr>
        <p:spPr bwMode="auto">
          <a:xfrm flipH="1">
            <a:off x="7565411" y="4521200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118"/>
          <p:cNvSpPr>
            <a:spLocks noChangeArrowheads="1"/>
          </p:cNvSpPr>
          <p:nvPr/>
        </p:nvSpPr>
        <p:spPr bwMode="auto">
          <a:xfrm>
            <a:off x="1827213" y="3013075"/>
            <a:ext cx="2286000" cy="11445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 Box 121"/>
          <p:cNvSpPr txBox="1">
            <a:spLocks noChangeArrowheads="1"/>
          </p:cNvSpPr>
          <p:nvPr/>
        </p:nvSpPr>
        <p:spPr bwMode="auto">
          <a:xfrm>
            <a:off x="4983163" y="1900238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76" name="Text Box 122"/>
          <p:cNvSpPr txBox="1">
            <a:spLocks noChangeArrowheads="1"/>
          </p:cNvSpPr>
          <p:nvPr/>
        </p:nvSpPr>
        <p:spPr bwMode="auto">
          <a:xfrm>
            <a:off x="4856163" y="3470275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</p:txBody>
      </p:sp>
      <p:sp>
        <p:nvSpPr>
          <p:cNvPr id="77" name="Text Box 123"/>
          <p:cNvSpPr txBox="1">
            <a:spLocks noChangeArrowheads="1"/>
          </p:cNvSpPr>
          <p:nvPr/>
        </p:nvSpPr>
        <p:spPr bwMode="auto">
          <a:xfrm>
            <a:off x="4951413" y="502285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</p:txBody>
      </p:sp>
      <p:sp>
        <p:nvSpPr>
          <p:cNvPr id="78" name="Line 59"/>
          <p:cNvSpPr>
            <a:spLocks noChangeShapeType="1"/>
          </p:cNvSpPr>
          <p:nvPr/>
        </p:nvSpPr>
        <p:spPr bwMode="auto">
          <a:xfrm>
            <a:off x="5869190" y="3396814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62"/>
          <p:cNvSpPr>
            <a:spLocks noChangeShapeType="1"/>
          </p:cNvSpPr>
          <p:nvPr/>
        </p:nvSpPr>
        <p:spPr bwMode="auto">
          <a:xfrm>
            <a:off x="5869190" y="3824843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Freeform 66"/>
          <p:cNvSpPr>
            <a:spLocks/>
          </p:cNvSpPr>
          <p:nvPr/>
        </p:nvSpPr>
        <p:spPr bwMode="auto">
          <a:xfrm>
            <a:off x="5867400" y="2911475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reeform 67"/>
          <p:cNvSpPr>
            <a:spLocks/>
          </p:cNvSpPr>
          <p:nvPr/>
        </p:nvSpPr>
        <p:spPr bwMode="auto">
          <a:xfrm flipH="1">
            <a:off x="7516198" y="2911475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>
            <a:off x="5869190" y="4997014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Line 62"/>
          <p:cNvSpPr>
            <a:spLocks noChangeShapeType="1"/>
          </p:cNvSpPr>
          <p:nvPr/>
        </p:nvSpPr>
        <p:spPr bwMode="auto">
          <a:xfrm>
            <a:off x="5869190" y="5425043"/>
            <a:ext cx="1790" cy="42802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Freeform 66"/>
          <p:cNvSpPr>
            <a:spLocks/>
          </p:cNvSpPr>
          <p:nvPr/>
        </p:nvSpPr>
        <p:spPr bwMode="auto">
          <a:xfrm>
            <a:off x="5867400" y="4511675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67"/>
          <p:cNvSpPr>
            <a:spLocks/>
          </p:cNvSpPr>
          <p:nvPr/>
        </p:nvSpPr>
        <p:spPr bwMode="auto">
          <a:xfrm flipH="1">
            <a:off x="7516198" y="4511675"/>
            <a:ext cx="171862" cy="1355725"/>
          </a:xfrm>
          <a:custGeom>
            <a:avLst/>
            <a:gdLst>
              <a:gd name="T0" fmla="*/ 115 w 115"/>
              <a:gd name="T1" fmla="*/ 0 h 922"/>
              <a:gd name="T2" fmla="*/ 0 w 115"/>
              <a:gd name="T3" fmla="*/ 0 h 922"/>
              <a:gd name="T4" fmla="*/ 0 w 115"/>
              <a:gd name="T5" fmla="*/ 922 h 922"/>
              <a:gd name="T6" fmla="*/ 115 w 115"/>
              <a:gd name="T7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922">
                <a:moveTo>
                  <a:pt x="115" y="0"/>
                </a:moveTo>
                <a:lnTo>
                  <a:pt x="0" y="0"/>
                </a:lnTo>
                <a:lnTo>
                  <a:pt x="0" y="922"/>
                </a:lnTo>
                <a:lnTo>
                  <a:pt x="115" y="92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0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different bit-depths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</p:txBody>
      </p:sp>
      <p:pic>
        <p:nvPicPr>
          <p:cNvPr id="4" name="Picture 2" descr="http://upload.wikimedia.org/wikipedia/commons/6/69/True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0" y="1518891"/>
            <a:ext cx="2476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pload.wikimedia.org/wikipedia/commons/f/ff/8_b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18891"/>
            <a:ext cx="2476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upload.wikimedia.org/wikipedia/commons/0/0d/4_b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18891"/>
            <a:ext cx="2476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upload.wikimedia.org/wikipedia/commons/6/69/2_b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0" y="4279842"/>
            <a:ext cx="2476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upload.wikimedia.org/wikipedia/commons/5/57/1_b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88155"/>
            <a:ext cx="2476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8313" y="10225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24 bit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0317" y="102250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bit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102250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bit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8313" y="37587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bit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37587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bit</a:t>
            </a:r>
          </a:p>
        </p:txBody>
      </p:sp>
    </p:spTree>
    <p:extLst>
      <p:ext uri="{BB962C8B-B14F-4D97-AF65-F5344CB8AC3E}">
        <p14:creationId xmlns:p14="http://schemas.microsoft.com/office/powerpoint/2010/main" val="1768216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ntractile dysfunction in human heart failure  Kenneth S. Campbell, PhD Department of Physiology, Division of Card&quot;/&gt;&lt;property id=&quot;20307&quot; value=&quot;257&quot;/&gt;&lt;/object&gt;&lt;object type=&quot;3&quot; unique_id=&quot;10005&quot;&gt;&lt;property id=&quot;20148&quot; value=&quot;5&quot;/&gt;&lt;property id=&quot;20300&quot; value=&quot;Slide 3 - &amp;quot;Campbell Muscle Lab at the University of Kentucky&amp;quot;&quot;/&gt;&lt;property id=&quot;20307&quot; value=&quot;488&quot;/&gt;&lt;/object&gt;&lt;object type=&quot;3&quot; unique_id=&quot;10009&quot;&gt;&lt;property id=&quot;20148&quot; value=&quot;5&quot;/&gt;&lt;property id=&quot;20300&quot; value=&quot;Slide 5 - &amp;quot;University of Kentucky Chandler Medical Center&amp;quot;&quot;/&gt;&lt;property id=&quot;20307&quot; value=&quot;492&quot;/&gt;&lt;/object&gt;&lt;object type=&quot;3&quot; unique_id=&quot;10011&quot;&gt;&lt;property id=&quot;20148&quot; value=&quot;5&quot;/&gt;&lt;property id=&quot;20300&quot; value=&quot;Slide 7 - &amp;quot;Ventricular samples&amp;quot;&quot;/&gt;&lt;property id=&quot;20307&quot; value=&quot;494&quot;/&gt;&lt;/object&gt;&lt;object type=&quot;3&quot; unique_id=&quot;10484&quot;&gt;&lt;property id=&quot;20148&quot; value=&quot;5&quot;/&gt;&lt;property id=&quot;20300&quot; value=&quot;Slide 6 - &amp;quot;Tissue collection process&amp;quot;&quot;/&gt;&lt;property id=&quot;20307&quot; value=&quot;515&quot;/&gt;&lt;/object&gt;&lt;object type=&quot;3&quot; unique_id=&quot;10485&quot;&gt;&lt;property id=&quot;20148&quot; value=&quot;5&quot;/&gt;&lt;property id=&quot;20300&quot; value=&quot;Slide 8 - &amp;quot;Ventricular samples&amp;quot;&quot;/&gt;&lt;property id=&quot;20307&quot; value=&quot;517&quot;/&gt;&lt;/object&gt;&lt;object type=&quot;3&quot; unique_id=&quot;11001&quot;&gt;&lt;property id=&quot;20148&quot; value=&quot;5&quot;/&gt;&lt;property id=&quot;20300&quot; value=&quot;Slide 44 - &amp;quot;Acknowledgements&amp;quot;&quot;/&gt;&lt;property id=&quot;20307&quot; value=&quot;520&quot;/&gt;&lt;/object&gt;&lt;object type=&quot;3&quot; unique_id=&quot;11940&quot;&gt;&lt;property id=&quot;20148&quot; value=&quot;5&quot;/&gt;&lt;property id=&quot;20300&quot; value=&quot;Slide 17 - &amp;quot;Power is heterogeneous in non-failing myocardium&amp;quot;&quot;/&gt;&lt;property id=&quot;20307&quot; value=&quot;538&quot;/&gt;&lt;/object&gt;&lt;object type=&quot;3&quot; unique_id=&quot;12569&quot;&gt;&lt;property id=&quot;20148&quot; value=&quot;5&quot;/&gt;&lt;property id=&quot;20300&quot; value=&quot;Slide 43 - &amp;quot;Summary&amp;quot;&quot;/&gt;&lt;property id=&quot;20307&quot; value=&quot;553&quot;/&gt;&lt;/object&gt;&lt;object type=&quot;3&quot; unique_id=&quot;20999&quot;&gt;&lt;property id=&quot;20148&quot; value=&quot;5&quot;/&gt;&lt;property id=&quot;20300&quot; value=&quot;Slide 11 - &amp;quot;Multicellular preparations&amp;quot;&quot;/&gt;&lt;property id=&quot;20307&quot; value=&quot;555&quot;/&gt;&lt;/object&gt;&lt;object type=&quot;3&quot; unique_id=&quot;21000&quot;&gt;&lt;property id=&quot;20148&quot; value=&quot;5&quot;/&gt;&lt;property id=&quot;20300&quot; value=&quot;Slide 12 - &amp;quot;Experimental technique&amp;quot;&quot;/&gt;&lt;property id=&quot;20307&quot; value=&quot;556&quot;/&gt;&lt;/object&gt;&lt;object type=&quot;3&quot; unique_id=&quot;21010&quot;&gt;&lt;property id=&quot;20148&quot; value=&quot;5&quot;/&gt;&lt;property id=&quot;20300&quot; value=&quot;Slide 20 - &amp;quot;Broad-range gels&amp;quot;&quot;/&gt;&lt;property id=&quot;20307&quot; value=&quot;579&quot;/&gt;&lt;/object&gt;&lt;object type=&quot;3&quot; unique_id=&quot;21011&quot;&gt;&lt;property id=&quot;20148&quot; value=&quot;5&quot;/&gt;&lt;property id=&quot;20300&quot; value=&quot;Slide 21 - &amp;quot;No match to transmural patterns of force&amp;quot;&quot;/&gt;&lt;property id=&quot;20307&quot; value=&quot;565&quot;/&gt;&lt;/object&gt;&lt;object type=&quot;3&quot; unique_id=&quot;21012&quot;&gt;&lt;property id=&quot;20148&quot; value=&quot;5&quot;/&gt;&lt;property id=&quot;20300&quot; value=&quot;Slide 22 - &amp;quot;Power correlates with biochemical parameters&amp;quot;&quot;/&gt;&lt;property id=&quot;20307&quot; value=&quot;580&quot;/&gt;&lt;/object&gt;&lt;object type=&quot;3&quot; unique_id=&quot;21013&quot;&gt;&lt;property id=&quot;20148&quot; value=&quot;5&quot;/&gt;&lt;property id=&quot;20300&quot; value=&quot;Slide 23 - &amp;quot;Correlations between mechanics and biochemistry&amp;quot;&quot;/&gt;&lt;property id=&quot;20307&quot; value=&quot;568&quot;/&gt;&lt;/object&gt;&lt;object type=&quot;3&quot; unique_id=&quot;21793&quot;&gt;&lt;property id=&quot;20148&quot; value=&quot;5&quot;/&gt;&lt;property id=&quot;20300&quot; value=&quot;Slide 10 - &amp;quot;Biospecimens support multiple collaborations&amp;quot;&quot;/&gt;&lt;property id=&quot;20307&quot; value=&quot;581&quot;/&gt;&lt;/object&gt;&lt;object type=&quot;3&quot; unique_id=&quot;21797&quot;&gt;&lt;property id=&quot;20148&quot; value=&quot;5&quot;/&gt;&lt;property id=&quot;20300&quot; value=&quot;Slide 24 - &amp;quot;More collagen in the mid-wall of failing hearts&amp;quot;&quot;/&gt;&lt;property id=&quot;20307&quot; value=&quot;583&quot;/&gt;&lt;/object&gt;&lt;object type=&quot;3&quot; unique_id=&quot;21799&quot;&gt;&lt;property id=&quot;20148&quot; value=&quot;5&quot;/&gt;&lt;property id=&quot;20300&quot; value=&quot;Slide 25 - &amp;quot;Hypothesis: Increased fibrosis depresses contractile function in human heart failure&amp;quot;&quot;/&gt;&lt;property id=&quot;20307&quot; value=&quot;585&quot;/&gt;&lt;/object&gt;&lt;object type=&quot;3&quot; unique_id=&quot;22955&quot;&gt;&lt;property id=&quot;20148&quot; value=&quot;5&quot;/&gt;&lt;property id=&quot;20300&quot; value=&quot;Slide 4 - &amp;quot;Outline&amp;quot;&quot;/&gt;&lt;property id=&quot;20307&quot; value=&quot;593&quot;/&gt;&lt;/object&gt;&lt;object type=&quot;3&quot; unique_id=&quot;24292&quot;&gt;&lt;property id=&quot;20148&quot; value=&quot;5&quot;/&gt;&lt;property id=&quot;20300&quot; value=&quot;Slide 9 - &amp;quot;Examples of explanted hearts&amp;quot;&quot;/&gt;&lt;property id=&quot;20307&quot; value=&quot;598&quot;/&gt;&lt;/object&gt;&lt;object type=&quot;3&quot; unique_id=&quot;24465&quot;&gt;&lt;property id=&quot;20148&quot; value=&quot;5&quot;/&gt;&lt;property id=&quot;20300&quot; value=&quot;Slide 13 - &amp;quot;Schematic of an experiment&amp;quot;&quot;/&gt;&lt;property id=&quot;20307&quot; value=&quot;599&quot;/&gt;&lt;/object&gt;&lt;object type=&quot;3&quot; unique_id=&quot;24747&quot;&gt;&lt;property id=&quot;20148&quot; value=&quot;5&quot;/&gt;&lt;property id=&quot;20300&quot; value=&quot;Slide 14 - &amp;quot;Schematic of an experiment&amp;quot;&quot;/&gt;&lt;property id=&quot;20307&quot; value=&quot;600&quot;/&gt;&lt;/object&gt;&lt;object type=&quot;3&quot; unique_id=&quot;25335&quot;&gt;&lt;property id=&quot;20148&quot; value=&quot;5&quot;/&gt;&lt;property id=&quot;20300&quot; value=&quot;Slide 15 - &amp;quot;Force-velocity and power measurements&amp;quot;&quot;/&gt;&lt;property id=&quot;20307&quot; value=&quot;603&quot;/&gt;&lt;/object&gt;&lt;object type=&quot;3&quot; unique_id=&quot;25336&quot;&gt;&lt;property id=&quot;20148&quot; value=&quot;5&quot;/&gt;&lt;property id=&quot;20300&quot; value=&quot;Slide 19 - &amp;quot;Functional parameters do not depend on age&amp;quot;&quot;/&gt;&lt;property id=&quot;20307&quot; value=&quot;602&quot;/&gt;&lt;/object&gt;&lt;object type=&quot;3&quot; unique_id=&quot;25337&quot;&gt;&lt;property id=&quot;20148&quot; value=&quot;5&quot;/&gt;&lt;property id=&quot;20300&quot; value=&quot;Slide 26 - &amp;quot;NanoString study of cardiac fibrosis&amp;quot;&quot;/&gt;&lt;property id=&quot;20307&quot; value=&quot;604&quot;/&gt;&lt;/object&gt;&lt;object type=&quot;3&quot; unique_id=&quot;25574&quot;&gt;&lt;property id=&quot;20148&quot; value=&quot;5&quot;/&gt;&lt;property id=&quot;20300&quot; value=&quot;Slide 27 - &amp;quot;Different patterns of fibrotic gene expression&amp;quot;&quot;/&gt;&lt;property id=&quot;20307&quot; value=&quot;605&quot;/&gt;&lt;/object&gt;&lt;object type=&quot;3&quot; unique_id=&quot;26039&quot;&gt;&lt;property id=&quot;20148&quot; value=&quot;5&quot;/&gt;&lt;property id=&quot;20300&quot; value=&quot;Slide 16 - &amp;quot;Data collected by Premi Haynes during her PhD&amp;quot;&quot;/&gt;&lt;property id=&quot;20307&quot; value=&quot;606&quot;/&gt;&lt;/object&gt;&lt;object type=&quot;3&quot; unique_id=&quot;26399&quot;&gt;&lt;property id=&quot;20148&quot; value=&quot;5&quot;/&gt;&lt;property id=&quot;20300&quot; value=&quot;Slide 28 - &amp;quot;Schematic of tension-pCa experiment&amp;quot;&quot;/&gt;&lt;property id=&quot;20307&quot; value=&quot;607&quot;/&gt;&lt;/object&gt;&lt;object type=&quot;3&quot; unique_id=&quot;26400&quot;&gt;&lt;property id=&quot;20148&quot; value=&quot;5&quot;/&gt;&lt;property id=&quot;20300&quot; value=&quot;Slide 31 - &amp;quot;Length-dependent activation in non-failing hearts&amp;quot;&quot;/&gt;&lt;property id=&quot;20307&quot; value=&quot;608&quot;/&gt;&lt;/object&gt;&lt;object type=&quot;3&quot; unique_id=&quot;26401&quot;&gt;&lt;property id=&quot;20148&quot; value=&quot;5&quot;/&gt;&lt;property id=&quot;20300&quot; value=&quot;Slide 32 - &amp;quot;Length-dependent activation is suppressed in non-ischemic heart failure&amp;quot;&quot;/&gt;&lt;property id=&quot;20307&quot; value=&quot;609&quot;/&gt;&lt;/object&gt;&lt;object type=&quot;3&quot; unique_id=&quot;26648&quot;&gt;&lt;property id=&quot;20148&quot; value=&quot;5&quot;/&gt;&lt;property id=&quot;20300&quot; value=&quot;Slide 34 - &amp;quot;Modeling of length-dependent activation&amp;quot;&quot;/&gt;&lt;property id=&quot;20307&quot; value=&quot;611&quot;/&gt;&lt;/object&gt;&lt;object type=&quot;3&quot; unique_id=&quot;26649&quot;&gt;&lt;property id=&quot;20148&quot; value=&quot;5&quot;/&gt;&lt;property id=&quot;20300&quot; value=&quot;Slide 35 - &amp;quot;Force is more sensitive to Ca2+ than the thin filament &amp;quot;&quot;/&gt;&lt;property id=&quot;20307&quot; value=&quot;613&quot;/&gt;&lt;/object&gt;&lt;object type=&quot;3&quot; unique_id=&quot;26650&quot;&gt;&lt;property id=&quot;20148&quot; value=&quot;5&quot;/&gt;&lt;property id=&quot;20300&quot; value=&quot;Slide 36 - &amp;quot;Modeling of length-dependent activation&amp;quot;&quot;/&gt;&lt;property id=&quot;20307&quot; value=&quot;612&quot;/&gt;&lt;/object&gt;&lt;object type=&quot;3&quot; unique_id=&quot;26651&quot;&gt;&lt;property id=&quot;20148&quot; value=&quot;5&quot;/&gt;&lt;property id=&quot;20300&quot; value=&quot;Slide 37 - &amp;quot;Modeling of length-dependent activation&amp;quot;&quot;/&gt;&lt;property id=&quot;20307&quot; value=&quot;614&quot;/&gt;&lt;/object&gt;&lt;object type=&quot;3&quot; unique_id=&quot;26852&quot;&gt;&lt;property id=&quot;20148&quot; value=&quot;5&quot;/&gt;&lt;property id=&quot;20300&quot; value=&quot;Slide 30 - &amp;quot;Measurements of length-dependent activation&amp;quot;&quot;/&gt;&lt;property id=&quot;20307&quot; value=&quot;617&quot;/&gt;&lt;/object&gt;&lt;object type=&quot;3&quot; unique_id=&quot;26853&quot;&gt;&lt;property id=&quot;20148&quot; value=&quot;5&quot;/&gt;&lt;property id=&quot;20300&quot; value=&quot;Slide 38 - &amp;quot;MyoSim software for modeling contractile function&amp;quot;&quot;/&gt;&lt;property id=&quot;20307&quot; value=&quot;615&quot;/&gt;&lt;/object&gt;&lt;object type=&quot;3&quot; unique_id=&quot;26854&quot;&gt;&lt;property id=&quot;20148&quot; value=&quot;5&quot;/&gt;&lt;property id=&quot;20300&quot; value=&quot;Slide 39 - &amp;quot;Simulations of thin filament activation match data&amp;quot;&quot;/&gt;&lt;property id=&quot;20307&quot; value=&quot;616&quot;/&gt;&lt;/object&gt;&lt;object type=&quot;3&quot; unique_id=&quot;27070&quot;&gt;&lt;property id=&quot;20148&quot; value=&quot;5&quot;/&gt;&lt;property id=&quot;20300&quot; value=&quot;Slide 33 - &amp;quot;Modeling of length-dependent activation&amp;quot;&quot;/&gt;&lt;property id=&quot;20307&quot; value=&quot;618&quot;/&gt;&lt;/object&gt;&lt;object type=&quot;3&quot; unique_id=&quot;27071&quot;&gt;&lt;property id=&quot;20148&quot; value=&quot;5&quot;/&gt;&lt;property id=&quot;20300&quot; value=&quot;Slide 40 - &amp;quot;Simulations of length-dependent activation match data&amp;quot;&quot;/&gt;&lt;property id=&quot;20307&quot; value=&quot;619&quot;/&gt;&lt;/object&gt;&lt;object type=&quot;3&quot; unique_id=&quot;27072&quot;&gt;&lt;property id=&quot;20148&quot; value=&quot;5&quot;/&gt;&lt;property id=&quot;20300&quot; value=&quot;Slide 42 - &amp;quot;Super-relaxed state could be “druggable”&amp;quot;&quot;/&gt;&lt;property id=&quot;20307&quot; value=&quot;620&quot;/&gt;&lt;/object&gt;&lt;object type=&quot;3&quot; unique_id=&quot;27299&quot;&gt;&lt;property id=&quot;20148&quot; value=&quot;5&quot;/&gt;&lt;property id=&quot;20300&quot; value=&quot;Slide 29 - &amp;quot;Schematic of tension-pCa experiment&amp;quot;&quot;/&gt;&lt;property id=&quot;20307&quot; value=&quot;621&quot;/&gt;&lt;/object&gt;&lt;object type=&quot;3&quot; unique_id=&quot;27566&quot;&gt;&lt;property id=&quot;20148&quot; value=&quot;5&quot;/&gt;&lt;property id=&quot;20300&quot; value=&quot;Slide 2&quot;/&gt;&lt;property id=&quot;20307&quot; value=&quot;623&quot;/&gt;&lt;/object&gt;&lt;object type=&quot;3&quot; unique_id=&quot;27753&quot;&gt;&lt;property id=&quot;20148&quot; value=&quot;5&quot;/&gt;&lt;property id=&quot;20300&quot; value=&quot;Slide 18 - &amp;quot;Force is heterogeneous in non-failing myocardium&amp;quot;&quot;/&gt;&lt;property id=&quot;20307&quot; value=&quot;624&quot;/&gt;&lt;/object&gt;&lt;object type=&quot;3&quot; unique_id=&quot;28341&quot;&gt;&lt;property id=&quot;20148&quot; value=&quot;5&quot;/&gt;&lt;property id=&quot;20300&quot; value=&quot;Slide 41 - &amp;quot;Force-dependent recruitment increases Ca2+ sensitivity&amp;quot;&quot;/&gt;&lt;property id=&quot;20307&quot; value=&quot;625&quot;/&gt;&lt;/object&gt;&lt;/object&gt;&lt;object type=&quot;8&quot; unique_id=&quot;100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51758</TotalTime>
  <Words>808</Words>
  <Application>Microsoft Office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PGY630: Quantitative methods for biomedical research  Image processing basics: file formats, bit depth, and compression  Kenneth S. Campbell, PhD</vt:lpstr>
      <vt:lpstr>Objectives</vt:lpstr>
      <vt:lpstr>Raw data normally come as bitmaps</vt:lpstr>
      <vt:lpstr>Bitmaps</vt:lpstr>
      <vt:lpstr>Bitmaps</vt:lpstr>
      <vt:lpstr>Color schemes</vt:lpstr>
      <vt:lpstr>What is bit-depth?</vt:lpstr>
      <vt:lpstr>An example of an 8 bit RGB image</vt:lpstr>
      <vt:lpstr>Examples of different bit-depths</vt:lpstr>
      <vt:lpstr>Common sense rules about bit levels</vt:lpstr>
      <vt:lpstr>Compresion</vt:lpstr>
      <vt:lpstr>Compression</vt:lpstr>
      <vt:lpstr>Compression</vt:lpstr>
      <vt:lpstr>Image formats</vt:lpstr>
      <vt:lpstr>Vector versus bitmap</vt:lpstr>
      <vt:lpstr>Image formats</vt:lpstr>
      <vt:lpstr>Common sense rules</vt:lpstr>
      <vt:lpstr>Common sense rules 2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</dc:creator>
  <cp:lastModifiedBy>Kenneth Campbell</cp:lastModifiedBy>
  <cp:revision>786</cp:revision>
  <cp:lastPrinted>2017-01-31T21:06:48Z</cp:lastPrinted>
  <dcterms:created xsi:type="dcterms:W3CDTF">2012-10-08T15:55:57Z</dcterms:created>
  <dcterms:modified xsi:type="dcterms:W3CDTF">2021-03-28T01:34:50Z</dcterms:modified>
</cp:coreProperties>
</file>