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599" r:id="rId2"/>
    <p:sldId id="740" r:id="rId3"/>
    <p:sldId id="748" r:id="rId4"/>
    <p:sldId id="747" r:id="rId5"/>
    <p:sldId id="741" r:id="rId6"/>
    <p:sldId id="742" r:id="rId7"/>
    <p:sldId id="743" r:id="rId8"/>
    <p:sldId id="744" r:id="rId9"/>
    <p:sldId id="745" r:id="rId10"/>
    <p:sldId id="746" r:id="rId11"/>
    <p:sldId id="749" r:id="rId12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69" autoAdjust="0"/>
    <p:restoredTop sz="82930" autoAdjust="0"/>
  </p:normalViewPr>
  <p:slideViewPr>
    <p:cSldViewPr>
      <p:cViewPr varScale="1">
        <p:scale>
          <a:sx n="66" d="100"/>
          <a:sy n="66" d="100"/>
        </p:scale>
        <p:origin x="-1397" y="-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836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mailto:mourad.hassini@wevioo.com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/>
          <p:cNvSpPr txBox="1">
            <a:spLocks noGrp="1"/>
          </p:cNvSpPr>
          <p:nvPr>
            <p:ph type="ftr" sz="quarter" idx="4"/>
          </p:nvPr>
        </p:nvSpPr>
        <p:spPr>
          <a:xfrm>
            <a:off x="475663" y="7291642"/>
            <a:ext cx="621554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– SPRING - </a:t>
            </a:r>
            <a:r>
              <a:rPr lang="en-US" sz="1400" kern="0" spc="-6" dirty="0">
                <a:solidFill>
                  <a:sysClr val="windowText" lastClr="000000"/>
                </a:solidFill>
                <a:latin typeface="Arial"/>
                <a:cs typeface="Arial"/>
                <a:hlinkClick r:id="rId2"/>
              </a:rPr>
              <a:t>mourad.hassini@wevioo.com</a:t>
            </a:r>
            <a:r>
              <a:rPr lang="en-US" sz="1400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9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08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53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530" y="40896"/>
            <a:ext cx="9796341" cy="543097"/>
          </a:xfrm>
        </p:spPr>
        <p:txBody>
          <a:bodyPr lIns="0" tIns="0" rIns="0" bIns="0"/>
          <a:lstStyle>
            <a:lvl1pPr>
              <a:defRPr sz="3529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594" y="1554306"/>
            <a:ext cx="10082212" cy="475195"/>
          </a:xfrm>
        </p:spPr>
        <p:txBody>
          <a:bodyPr lIns="0" tIns="0" rIns="0" bIns="0"/>
          <a:lstStyle>
            <a:lvl1pPr>
              <a:defRPr sz="3088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4061" y="7303841"/>
            <a:ext cx="905226" cy="192360"/>
          </a:xfrm>
        </p:spPr>
        <p:txBody>
          <a:bodyPr lIns="0" tIns="0" rIns="0" bIns="0"/>
          <a:lstStyle>
            <a:lvl1pPr>
              <a:defRPr sz="1323" b="0" i="0">
                <a:solidFill>
                  <a:srgbClr val="4D4D4D"/>
                </a:solidFill>
                <a:latin typeface="Century Gothic"/>
                <a:cs typeface="Century Gothic"/>
              </a:defRPr>
            </a:lvl1pPr>
          </a:lstStyle>
          <a:p>
            <a:pPr marL="205882">
              <a:lnSpc>
                <a:spcPts val="1461"/>
              </a:lnSpc>
            </a:pPr>
            <a:fld id="{81D60167-4931-47E6-BA6A-407CBD079E47}" type="slidenum">
              <a:rPr lang="fr-FR" smtClean="0"/>
              <a:pPr marL="205882">
                <a:lnSpc>
                  <a:spcPts val="1461"/>
                </a:lnSpc>
              </a:pPr>
              <a:t>‹N°›</a:t>
            </a:fld>
            <a:endParaRPr lang="fr-FR" dirty="0"/>
          </a:p>
        </p:txBody>
      </p:sp>
      <p:sp>
        <p:nvSpPr>
          <p:cNvPr id="8" name="object 7"/>
          <p:cNvSpPr txBox="1">
            <a:spLocks noGrp="1"/>
          </p:cNvSpPr>
          <p:nvPr userDrawn="1"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2017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8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530" y="40896"/>
            <a:ext cx="9796341" cy="543097"/>
          </a:xfrm>
        </p:spPr>
        <p:txBody>
          <a:bodyPr lIns="0" tIns="0" rIns="0" bIns="0"/>
          <a:lstStyle>
            <a:lvl1pPr>
              <a:defRPr sz="3529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7103" y="1648141"/>
            <a:ext cx="4196417" cy="305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85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84081" y="1641419"/>
            <a:ext cx="4125128" cy="47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88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624061" y="7303841"/>
            <a:ext cx="905226" cy="192360"/>
          </a:xfrm>
        </p:spPr>
        <p:txBody>
          <a:bodyPr lIns="0" tIns="0" rIns="0" bIns="0"/>
          <a:lstStyle>
            <a:lvl1pPr>
              <a:defRPr sz="1323" b="0" i="0">
                <a:solidFill>
                  <a:srgbClr val="4D4D4D"/>
                </a:solidFill>
                <a:latin typeface="Century Gothic"/>
                <a:cs typeface="Century Gothic"/>
              </a:defRPr>
            </a:lvl1pPr>
          </a:lstStyle>
          <a:p>
            <a:pPr marL="205882">
              <a:lnSpc>
                <a:spcPts val="1461"/>
              </a:lnSpc>
            </a:pPr>
            <a:fld id="{81D60167-4931-47E6-BA6A-407CBD079E47}" type="slidenum">
              <a:rPr lang="fr-FR" smtClean="0"/>
              <a:pPr marL="205882">
                <a:lnSpc>
                  <a:spcPts val="1461"/>
                </a:lnSpc>
              </a:pPr>
              <a:t>‹N°›</a:t>
            </a:fld>
            <a:endParaRPr lang="fr-FR" dirty="0"/>
          </a:p>
        </p:txBody>
      </p:sp>
      <p:sp>
        <p:nvSpPr>
          <p:cNvPr id="10" name="object 7"/>
          <p:cNvSpPr txBox="1">
            <a:spLocks noGrp="1"/>
          </p:cNvSpPr>
          <p:nvPr userDrawn="1">
            <p:ph type="ftr" sz="quarter" idx="10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2017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7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624061" y="7303841"/>
            <a:ext cx="905226" cy="192360"/>
          </a:xfrm>
        </p:spPr>
        <p:txBody>
          <a:bodyPr lIns="0" tIns="0" rIns="0" bIns="0"/>
          <a:lstStyle>
            <a:lvl1pPr>
              <a:defRPr sz="1323" b="0" i="0">
                <a:solidFill>
                  <a:srgbClr val="4D4D4D"/>
                </a:solidFill>
                <a:latin typeface="Century Gothic"/>
                <a:cs typeface="Century Gothic"/>
              </a:defRPr>
            </a:lvl1pPr>
          </a:lstStyle>
          <a:p>
            <a:pPr marL="205882">
              <a:lnSpc>
                <a:spcPts val="1461"/>
              </a:lnSpc>
            </a:pPr>
            <a:fld id="{81D60167-4931-47E6-BA6A-407CBD079E47}" type="slidenum">
              <a:rPr lang="fr-FR" smtClean="0"/>
              <a:pPr marL="205882">
                <a:lnSpc>
                  <a:spcPts val="1461"/>
                </a:lnSpc>
              </a:pPr>
              <a:t>‹N°›</a:t>
            </a:fld>
            <a:endParaRPr lang="fr-FR" dirty="0"/>
          </a:p>
        </p:txBody>
      </p:sp>
      <p:sp>
        <p:nvSpPr>
          <p:cNvPr id="8" name="bk object 17"/>
          <p:cNvSpPr/>
          <p:nvPr/>
        </p:nvSpPr>
        <p:spPr>
          <a:xfrm>
            <a:off x="0" y="1260475"/>
            <a:ext cx="10693400" cy="5966248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1" name="Holder 2"/>
          <p:cNvSpPr>
            <a:spLocks noGrp="1"/>
          </p:cNvSpPr>
          <p:nvPr>
            <p:ph type="title" hasCustomPrompt="1"/>
          </p:nvPr>
        </p:nvSpPr>
        <p:spPr>
          <a:xfrm>
            <a:off x="448530" y="40896"/>
            <a:ext cx="9796341" cy="1081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29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1" y="1260475"/>
            <a:ext cx="10693400" cy="475195"/>
          </a:xfrm>
        </p:spPr>
        <p:txBody>
          <a:bodyPr lIns="0" tIns="0" rIns="0" bIns="0"/>
          <a:lstStyle>
            <a:lvl1pPr>
              <a:defRPr sz="3088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10" name="object 7"/>
          <p:cNvSpPr txBox="1">
            <a:spLocks noGrp="1"/>
          </p:cNvSpPr>
          <p:nvPr userDrawn="1"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2017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1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8" name="bk object 17"/>
          <p:cNvSpPr/>
          <p:nvPr userDrawn="1"/>
        </p:nvSpPr>
        <p:spPr>
          <a:xfrm>
            <a:off x="0" y="1260475"/>
            <a:ext cx="10693400" cy="5966248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1" name="Holder 2"/>
          <p:cNvSpPr>
            <a:spLocks noGrp="1"/>
          </p:cNvSpPr>
          <p:nvPr>
            <p:ph type="title" hasCustomPrompt="1"/>
          </p:nvPr>
        </p:nvSpPr>
        <p:spPr>
          <a:xfrm>
            <a:off x="448530" y="40896"/>
            <a:ext cx="9796341" cy="1081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29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1" y="1260475"/>
            <a:ext cx="10693400" cy="475195"/>
          </a:xfrm>
        </p:spPr>
        <p:txBody>
          <a:bodyPr lIns="0" tIns="0" rIns="0" bIns="0"/>
          <a:lstStyle>
            <a:lvl1pPr>
              <a:defRPr sz="3088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10" name="object 7"/>
          <p:cNvSpPr txBox="1">
            <a:spLocks noGrp="1"/>
          </p:cNvSpPr>
          <p:nvPr userDrawn="1"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2017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Holder 4"/>
          <p:cNvSpPr>
            <a:spLocks noGrp="1"/>
          </p:cNvSpPr>
          <p:nvPr>
            <p:ph type="sldNum" sz="quarter" idx="7"/>
          </p:nvPr>
        </p:nvSpPr>
        <p:spPr>
          <a:xfrm>
            <a:off x="9624061" y="7303841"/>
            <a:ext cx="905226" cy="192360"/>
          </a:xfrm>
        </p:spPr>
        <p:txBody>
          <a:bodyPr lIns="0" tIns="0" rIns="0" bIns="0"/>
          <a:lstStyle>
            <a:lvl1pPr>
              <a:defRPr sz="1323" b="0" i="0">
                <a:solidFill>
                  <a:srgbClr val="4D4D4D"/>
                </a:solidFill>
                <a:latin typeface="Century Gothic"/>
                <a:cs typeface="Century Gothic"/>
              </a:defRPr>
            </a:lvl1pPr>
          </a:lstStyle>
          <a:p>
            <a:pPr marL="205882">
              <a:lnSpc>
                <a:spcPts val="1461"/>
              </a:lnSpc>
            </a:pPr>
            <a:fld id="{81D60167-4931-47E6-BA6A-407CBD079E47}" type="slidenum">
              <a:rPr lang="fr-FR" smtClean="0"/>
              <a:pPr marL="205882">
                <a:lnSpc>
                  <a:spcPts val="1461"/>
                </a:lnSpc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578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530" y="40896"/>
            <a:ext cx="979634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594" y="1554306"/>
            <a:ext cx="1008221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4061" y="7303841"/>
            <a:ext cx="905226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23" b="0" i="0">
                <a:solidFill>
                  <a:srgbClr val="4D4D4D"/>
                </a:solidFill>
                <a:latin typeface="Century Gothic"/>
                <a:cs typeface="Century Gothic"/>
              </a:defRPr>
            </a:lvl1pPr>
          </a:lstStyle>
          <a:p>
            <a:pPr marL="205882">
              <a:lnSpc>
                <a:spcPts val="1461"/>
              </a:lnSpc>
            </a:pPr>
            <a:fld id="{81D60167-4931-47E6-BA6A-407CBD079E47}" type="slidenum">
              <a:rPr lang="fr-FR" smtClean="0"/>
              <a:pPr marL="205882">
                <a:lnSpc>
                  <a:spcPts val="1461"/>
                </a:lnSpc>
              </a:pPr>
              <a:t>‹N°›</a:t>
            </a:fld>
            <a:endParaRPr lang="fr-FR" dirty="0"/>
          </a:p>
        </p:txBody>
      </p:sp>
      <p:sp>
        <p:nvSpPr>
          <p:cNvPr id="8" name="object 7"/>
          <p:cNvSpPr txBox="1">
            <a:spLocks noGrp="1"/>
          </p:cNvSpPr>
          <p:nvPr userDrawn="1"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2017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8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9" r:id="rId4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04200">
        <a:defRPr>
          <a:latin typeface="+mn-lt"/>
          <a:ea typeface="+mn-ea"/>
          <a:cs typeface="+mn-cs"/>
        </a:defRPr>
      </a:lvl2pPr>
      <a:lvl3pPr marL="1008400">
        <a:defRPr>
          <a:latin typeface="+mn-lt"/>
          <a:ea typeface="+mn-ea"/>
          <a:cs typeface="+mn-cs"/>
        </a:defRPr>
      </a:lvl3pPr>
      <a:lvl4pPr marL="1512600">
        <a:defRPr>
          <a:latin typeface="+mn-lt"/>
          <a:ea typeface="+mn-ea"/>
          <a:cs typeface="+mn-cs"/>
        </a:defRPr>
      </a:lvl4pPr>
      <a:lvl5pPr marL="2016801">
        <a:defRPr>
          <a:latin typeface="+mn-lt"/>
          <a:ea typeface="+mn-ea"/>
          <a:cs typeface="+mn-cs"/>
        </a:defRPr>
      </a:lvl5pPr>
      <a:lvl6pPr marL="2521001">
        <a:defRPr>
          <a:latin typeface="+mn-lt"/>
          <a:ea typeface="+mn-ea"/>
          <a:cs typeface="+mn-cs"/>
        </a:defRPr>
      </a:lvl6pPr>
      <a:lvl7pPr marL="3025201">
        <a:defRPr>
          <a:latin typeface="+mn-lt"/>
          <a:ea typeface="+mn-ea"/>
          <a:cs typeface="+mn-cs"/>
        </a:defRPr>
      </a:lvl7pPr>
      <a:lvl8pPr marL="3529401">
        <a:defRPr>
          <a:latin typeface="+mn-lt"/>
          <a:ea typeface="+mn-ea"/>
          <a:cs typeface="+mn-cs"/>
        </a:defRPr>
      </a:lvl8pPr>
      <a:lvl9pPr marL="403360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04200">
        <a:defRPr>
          <a:latin typeface="+mn-lt"/>
          <a:ea typeface="+mn-ea"/>
          <a:cs typeface="+mn-cs"/>
        </a:defRPr>
      </a:lvl2pPr>
      <a:lvl3pPr marL="1008400">
        <a:defRPr>
          <a:latin typeface="+mn-lt"/>
          <a:ea typeface="+mn-ea"/>
          <a:cs typeface="+mn-cs"/>
        </a:defRPr>
      </a:lvl3pPr>
      <a:lvl4pPr marL="1512600">
        <a:defRPr>
          <a:latin typeface="+mn-lt"/>
          <a:ea typeface="+mn-ea"/>
          <a:cs typeface="+mn-cs"/>
        </a:defRPr>
      </a:lvl4pPr>
      <a:lvl5pPr marL="2016801">
        <a:defRPr>
          <a:latin typeface="+mn-lt"/>
          <a:ea typeface="+mn-ea"/>
          <a:cs typeface="+mn-cs"/>
        </a:defRPr>
      </a:lvl5pPr>
      <a:lvl6pPr marL="2521001">
        <a:defRPr>
          <a:latin typeface="+mn-lt"/>
          <a:ea typeface="+mn-ea"/>
          <a:cs typeface="+mn-cs"/>
        </a:defRPr>
      </a:lvl6pPr>
      <a:lvl7pPr marL="3025201">
        <a:defRPr>
          <a:latin typeface="+mn-lt"/>
          <a:ea typeface="+mn-ea"/>
          <a:cs typeface="+mn-cs"/>
        </a:defRPr>
      </a:lvl7pPr>
      <a:lvl8pPr marL="3529401">
        <a:defRPr>
          <a:latin typeface="+mn-lt"/>
          <a:ea typeface="+mn-ea"/>
          <a:cs typeface="+mn-cs"/>
        </a:defRPr>
      </a:lvl8pPr>
      <a:lvl9pPr marL="403360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-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 JAVA 8</a:t>
            </a:r>
            <a:endParaRPr lang="fr-FR" sz="3200" dirty="0">
              <a:solidFill>
                <a:srgbClr val="C00000"/>
              </a:solidFill>
              <a:latin typeface="Century Gothic" pitchFamily="34" charset="0"/>
              <a:cs typeface="Century Gothic"/>
            </a:endParaRPr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5842" name="Picture 2" descr="http://www.dev-institut.fr/formations/java/productivite-java-8/images/logo_java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4998" y="2709855"/>
            <a:ext cx="3714776" cy="30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97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</a:t>
            </a:r>
            <a:r>
              <a:rPr lang="fr-FR" sz="3200" dirty="0" smtClean="0">
                <a:latin typeface="Century Gothic" pitchFamily="34" charset="0"/>
                <a:cs typeface="Century Gothic"/>
              </a:rPr>
              <a:t> </a:t>
            </a:r>
            <a:endParaRPr lang="fr-FR" sz="3200" dirty="0" smtClean="0"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10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Variables d’environnement : </a:t>
            </a:r>
          </a:p>
          <a:p>
            <a:pPr>
              <a:buNone/>
            </a:pPr>
            <a:r>
              <a:rPr lang="fr-FR" sz="2400" dirty="0" smtClean="0">
                <a:latin typeface="Century Gothic" pitchFamily="34" charset="0"/>
              </a:rPr>
              <a:t> </a:t>
            </a:r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0100" y="2281227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</a:t>
            </a:r>
            <a:r>
              <a:rPr lang="fr-FR" sz="3200" dirty="0" smtClean="0">
                <a:latin typeface="Century Gothic" pitchFamily="34" charset="0"/>
                <a:cs typeface="Century Gothic"/>
              </a:rPr>
              <a:t> </a:t>
            </a:r>
            <a:endParaRPr lang="fr-FR" sz="3200" dirty="0" smtClean="0"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11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Vérification : </a:t>
            </a:r>
            <a:r>
              <a:rPr lang="fr-FR" sz="2400" b="1" dirty="0" err="1" smtClean="0">
                <a:latin typeface="Century Gothic" pitchFamily="34" charset="0"/>
              </a:rPr>
              <a:t>javac</a:t>
            </a:r>
            <a:r>
              <a:rPr lang="fr-FR" sz="2400" dirty="0" smtClean="0">
                <a:latin typeface="Century Gothic" pitchFamily="34" charset="0"/>
              </a:rPr>
              <a:t> / </a:t>
            </a:r>
            <a:r>
              <a:rPr lang="fr-FR" sz="2400" b="1" dirty="0" smtClean="0">
                <a:latin typeface="Century Gothic" pitchFamily="34" charset="0"/>
              </a:rPr>
              <a:t>java  </a:t>
            </a:r>
          </a:p>
          <a:p>
            <a:pPr>
              <a:buNone/>
            </a:pPr>
            <a:r>
              <a:rPr lang="fr-FR" sz="2400" dirty="0" smtClean="0">
                <a:latin typeface="Century Gothic" pitchFamily="34" charset="0"/>
              </a:rPr>
              <a:t> </a:t>
            </a:r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3363" y="2138351"/>
            <a:ext cx="76866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3363" y="4676798"/>
            <a:ext cx="76866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  </a:t>
            </a:r>
            <a:endParaRPr lang="fr-FR" sz="3200" dirty="0">
              <a:solidFill>
                <a:srgbClr val="C00000"/>
              </a:solidFill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Vérifier si </a:t>
            </a:r>
            <a:r>
              <a:rPr lang="fr-FR" sz="2400" dirty="0" smtClean="0">
                <a:latin typeface="Century Gothic" pitchFamily="34" charset="0"/>
              </a:rPr>
              <a:t>Java 8 </a:t>
            </a:r>
            <a:r>
              <a:rPr lang="fr-FR" sz="2400" dirty="0" smtClean="0">
                <a:latin typeface="Century Gothic" pitchFamily="34" charset="0"/>
              </a:rPr>
              <a:t>est bien installé : 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  Si </a:t>
            </a:r>
            <a:r>
              <a:rPr lang="fr-FR" sz="2400" dirty="0" smtClean="0">
                <a:latin typeface="Century Gothic" pitchFamily="34" charset="0"/>
              </a:rPr>
              <a:t>Java 8 </a:t>
            </a:r>
            <a:r>
              <a:rPr lang="fr-FR" sz="2400" dirty="0" smtClean="0">
                <a:latin typeface="Century Gothic" pitchFamily="34" charset="0"/>
              </a:rPr>
              <a:t>n’est pas installé, Suivre les étapes suivantes :  </a:t>
            </a:r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13" y="2457450"/>
            <a:ext cx="6581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  </a:t>
            </a:r>
            <a:endParaRPr lang="fr-FR" sz="3200" dirty="0">
              <a:solidFill>
                <a:srgbClr val="C00000"/>
              </a:solidFill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3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Rôle du JDK : 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Le </a:t>
            </a:r>
            <a:r>
              <a:rPr lang="fr-FR" sz="2400" b="1" dirty="0" smtClean="0">
                <a:latin typeface="Century Gothic" pitchFamily="34" charset="0"/>
              </a:rPr>
              <a:t>JDK</a:t>
            </a:r>
            <a:r>
              <a:rPr lang="fr-FR" sz="2400" dirty="0" smtClean="0">
                <a:latin typeface="Century Gothic" pitchFamily="34" charset="0"/>
              </a:rPr>
              <a:t> (Java Development Kit en anglais, Kit de Développement Java en Français) représente l’outillage indispensable au développeur Java. 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Ce kit contient les outils nécessaires pour programmer en java, exécuter ses programmes java, tester ses programmes java et livrer ses programmes java à ses clients.  </a:t>
            </a:r>
            <a:endParaRPr lang="fr-FR" sz="20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 </a:t>
            </a:r>
            <a:endParaRPr lang="fr-FR" sz="3200" dirty="0" smtClean="0">
              <a:solidFill>
                <a:srgbClr val="C00000"/>
              </a:solidFill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4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Téléchargement du JDK : </a:t>
            </a:r>
          </a:p>
          <a:p>
            <a:pPr lvl="1">
              <a:buNone/>
            </a:pPr>
            <a:r>
              <a:rPr lang="fr-FR" sz="2000" dirty="0" smtClean="0">
                <a:latin typeface="Century Gothic" pitchFamily="34" charset="0"/>
                <a:hlinkClick r:id="rId3"/>
              </a:rPr>
              <a:t>http://www.oracle.com/technetwork/java/javase/downloads/index.html</a:t>
            </a:r>
            <a:r>
              <a:rPr lang="fr-FR" sz="2000" dirty="0" smtClean="0">
                <a:latin typeface="Century Gothic" pitchFamily="34" charset="0"/>
              </a:rPr>
              <a:t> </a:t>
            </a:r>
          </a:p>
          <a:p>
            <a:pPr>
              <a:buNone/>
            </a:pPr>
            <a:endParaRPr lang="fr-FR" sz="2400" dirty="0" smtClean="0">
              <a:latin typeface="Century Gothic" pitchFamily="34" charset="0"/>
            </a:endParaRPr>
          </a:p>
          <a:p>
            <a:endParaRPr lang="fr-FR" sz="2400" dirty="0" smtClean="0">
              <a:latin typeface="Century Gothic" pitchFamily="34" charset="0"/>
            </a:endParaRPr>
          </a:p>
          <a:p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32" y="2728935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</a:t>
            </a:r>
            <a:endParaRPr lang="fr-FR" sz="3200" dirty="0" smtClean="0">
              <a:solidFill>
                <a:srgbClr val="C00000"/>
              </a:solidFill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5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Télécharger : </a:t>
            </a:r>
          </a:p>
          <a:p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2714643"/>
            <a:ext cx="65913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</a:t>
            </a:r>
            <a:r>
              <a:rPr lang="fr-FR" sz="3200" dirty="0" smtClean="0">
                <a:latin typeface="Century Gothic" pitchFamily="34" charset="0"/>
                <a:cs typeface="Century Gothic"/>
              </a:rPr>
              <a:t>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6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fr-FR" sz="2400" dirty="0" smtClean="0">
                <a:latin typeface="Century Gothic" pitchFamily="34" charset="0"/>
              </a:rPr>
              <a:t> </a:t>
            </a:r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5425" y="2624138"/>
            <a:ext cx="5162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</a:t>
            </a:r>
            <a:r>
              <a:rPr lang="fr-FR" sz="3200" dirty="0" smtClean="0">
                <a:latin typeface="Century Gothic" pitchFamily="34" charset="0"/>
                <a:cs typeface="Century Gothic"/>
              </a:rPr>
              <a:t> </a:t>
            </a:r>
            <a:endParaRPr lang="fr-FR" sz="3200" dirty="0" smtClean="0"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7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Installation du JDK : </a:t>
            </a:r>
          </a:p>
          <a:p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0138" y="2319359"/>
            <a:ext cx="59531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</a:t>
            </a:r>
            <a:r>
              <a:rPr lang="fr-FR" sz="3200" dirty="0" smtClean="0">
                <a:latin typeface="Century Gothic" pitchFamily="34" charset="0"/>
                <a:cs typeface="Century Gothic"/>
              </a:rPr>
              <a:t> </a:t>
            </a:r>
            <a:endParaRPr lang="fr-FR" sz="3200" dirty="0" smtClean="0"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8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Installation de la JRE : </a:t>
            </a:r>
          </a:p>
          <a:p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0613" y="2319359"/>
            <a:ext cx="59721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INSTALLATION - </a:t>
            </a: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  <a:cs typeface="Century Gothic"/>
              </a:rPr>
              <a:t>JAVA 8</a:t>
            </a:r>
            <a:r>
              <a:rPr lang="fr-FR" sz="3200" dirty="0" smtClean="0">
                <a:latin typeface="Century Gothic" pitchFamily="34" charset="0"/>
                <a:cs typeface="Century Gothic"/>
              </a:rPr>
              <a:t> </a:t>
            </a:r>
            <a:endParaRPr lang="fr-FR" sz="3200" dirty="0" smtClean="0">
              <a:latin typeface="Century Gothic" pitchFamily="34" charset="0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475663" y="7291642"/>
            <a:ext cx="23707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5" defTabSz="1008400">
              <a:lnSpc>
                <a:spcPts val="1461"/>
              </a:lnSpc>
            </a:pP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© 2017</a:t>
            </a:r>
            <a:r>
              <a:rPr lang="en-US" sz="1400" kern="0" spc="-33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  -   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SPRING </a:t>
            </a:r>
            <a:r>
              <a:rPr lang="en-US"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9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 smtClean="0">
              <a:latin typeface="Century Gothic" pitchFamily="34" charset="0"/>
            </a:endParaRPr>
          </a:p>
          <a:p>
            <a:r>
              <a:rPr lang="fr-FR" sz="2400" dirty="0" smtClean="0">
                <a:latin typeface="Century Gothic" pitchFamily="34" charset="0"/>
              </a:rPr>
              <a:t>Variables d’environnement (Variable </a:t>
            </a:r>
            <a:r>
              <a:rPr lang="fr-FR" sz="2400" b="1" dirty="0" smtClean="0">
                <a:latin typeface="Century Gothic" pitchFamily="34" charset="0"/>
              </a:rPr>
              <a:t>Système</a:t>
            </a:r>
            <a:r>
              <a:rPr lang="fr-FR" sz="2400" dirty="0" smtClean="0">
                <a:latin typeface="Century Gothic" pitchFamily="34" charset="0"/>
              </a:rPr>
              <a:t>): </a:t>
            </a:r>
          </a:p>
          <a:p>
            <a:endParaRPr lang="fr-FR" sz="2000" dirty="0" smtClean="0">
              <a:latin typeface="Century Gothic" pitchFamily="34" charset="0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75" y="2747963"/>
            <a:ext cx="71056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5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 rtlCol="0"/>
      <a:lstStyle>
        <a:defPPr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</TotalTime>
  <Words>221</Words>
  <Application>Microsoft Office PowerPoint</Application>
  <PresentationFormat>Personnalisé</PresentationFormat>
  <Paragraphs>80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2_Office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cours_java.ppt</dc:title>
  <dc:creator>ad</dc:creator>
  <cp:lastModifiedBy>Mourad HASSINI</cp:lastModifiedBy>
  <cp:revision>495</cp:revision>
  <dcterms:created xsi:type="dcterms:W3CDTF">2016-10-15T13:19:30Z</dcterms:created>
  <dcterms:modified xsi:type="dcterms:W3CDTF">2017-04-06T21:54:57Z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