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11"/>
  </p:notesMasterIdLst>
  <p:handoutMasterIdLst>
    <p:handoutMasterId r:id="rId12"/>
  </p:handoutMasterIdLst>
  <p:sldIdLst>
    <p:sldId id="732" r:id="rId2"/>
    <p:sldId id="556" r:id="rId3"/>
    <p:sldId id="733" r:id="rId4"/>
    <p:sldId id="737" r:id="rId5"/>
    <p:sldId id="734" r:id="rId6"/>
    <p:sldId id="740" r:id="rId7"/>
    <p:sldId id="739" r:id="rId8"/>
    <p:sldId id="738" r:id="rId9"/>
    <p:sldId id="446" r:id="rId10"/>
  </p:sldIdLst>
  <p:sldSz cx="9144000" cy="6858000" type="screen4x3"/>
  <p:notesSz cx="7099300" cy="10234613"/>
  <p:defaultTextStyle>
    <a:defPPr>
      <a:defRPr lang="it-IT"/>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527">
          <p15:clr>
            <a:srgbClr val="A4A3A4"/>
          </p15:clr>
        </p15:guide>
        <p15:guide id="2" pos="2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9" autoAdjust="0"/>
    <p:restoredTop sz="87500" autoAdjust="0"/>
  </p:normalViewPr>
  <p:slideViewPr>
    <p:cSldViewPr>
      <p:cViewPr varScale="1">
        <p:scale>
          <a:sx n="98" d="100"/>
          <a:sy n="98" d="100"/>
        </p:scale>
        <p:origin x="1380" y="90"/>
      </p:cViewPr>
      <p:guideLst>
        <p:guide orient="horz" pos="527"/>
        <p:guide pos="2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t" anchorCtr="0" compatLnSpc="1">
            <a:prstTxWarp prst="textNoShape">
              <a:avLst/>
            </a:prstTxWarp>
          </a:bodyPr>
          <a:lstStyle>
            <a:lvl1pPr defTabSz="941388" eaLnBrk="1" hangingPunct="1">
              <a:defRPr sz="1200"/>
            </a:lvl1pPr>
          </a:lstStyle>
          <a:p>
            <a:pPr>
              <a:defRPr/>
            </a:pPr>
            <a:endParaRPr lang="it-IT" altLang="it-IT"/>
          </a:p>
        </p:txBody>
      </p:sp>
      <p:sp>
        <p:nvSpPr>
          <p:cNvPr id="158723" name="Rectangle 3"/>
          <p:cNvSpPr>
            <a:spLocks noGrp="1" noChangeArrowheads="1"/>
          </p:cNvSpPr>
          <p:nvPr>
            <p:ph type="dt" sz="quarter" idx="1"/>
          </p:nvPr>
        </p:nvSpPr>
        <p:spPr bwMode="auto">
          <a:xfrm>
            <a:off x="4021138"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t" anchorCtr="0" compatLnSpc="1">
            <a:prstTxWarp prst="textNoShape">
              <a:avLst/>
            </a:prstTxWarp>
          </a:bodyPr>
          <a:lstStyle>
            <a:lvl1pPr algn="r" defTabSz="941388" eaLnBrk="1" hangingPunct="1">
              <a:defRPr sz="1200"/>
            </a:lvl1pPr>
          </a:lstStyle>
          <a:p>
            <a:pPr>
              <a:defRPr/>
            </a:pPr>
            <a:endParaRPr lang="it-IT" altLang="it-IT"/>
          </a:p>
        </p:txBody>
      </p:sp>
      <p:sp>
        <p:nvSpPr>
          <p:cNvPr id="158724" name="Rectangle 4"/>
          <p:cNvSpPr>
            <a:spLocks noGrp="1" noChangeArrowheads="1"/>
          </p:cNvSpPr>
          <p:nvPr>
            <p:ph type="ftr" sz="quarter" idx="2"/>
          </p:nvPr>
        </p:nvSpPr>
        <p:spPr bwMode="auto">
          <a:xfrm>
            <a:off x="0"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b" anchorCtr="0" compatLnSpc="1">
            <a:prstTxWarp prst="textNoShape">
              <a:avLst/>
            </a:prstTxWarp>
          </a:bodyPr>
          <a:lstStyle>
            <a:lvl1pPr defTabSz="941388" eaLnBrk="1" hangingPunct="1">
              <a:defRPr sz="1200"/>
            </a:lvl1pPr>
          </a:lstStyle>
          <a:p>
            <a:pPr>
              <a:defRPr/>
            </a:pPr>
            <a:endParaRPr lang="it-IT" altLang="it-IT"/>
          </a:p>
        </p:txBody>
      </p:sp>
      <p:sp>
        <p:nvSpPr>
          <p:cNvPr id="158725" name="Rectangle 5"/>
          <p:cNvSpPr>
            <a:spLocks noGrp="1" noChangeArrowheads="1"/>
          </p:cNvSpPr>
          <p:nvPr>
            <p:ph type="sldNum" sz="quarter" idx="3"/>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b" anchorCtr="0" compatLnSpc="1">
            <a:prstTxWarp prst="textNoShape">
              <a:avLst/>
            </a:prstTxWarp>
          </a:bodyPr>
          <a:lstStyle>
            <a:lvl1pPr algn="r" defTabSz="941388" eaLnBrk="1" hangingPunct="1">
              <a:defRPr sz="1200"/>
            </a:lvl1pPr>
          </a:lstStyle>
          <a:p>
            <a:pPr>
              <a:defRPr/>
            </a:pPr>
            <a:fld id="{1D807D33-74B6-4D3E-8397-462421732560}" type="slidenum">
              <a:rPr lang="it-IT" altLang="it-IT"/>
              <a:pPr>
                <a:defRPr/>
              </a:pPr>
              <a:t>‹N›</a:t>
            </a:fld>
            <a:endParaRPr lang="it-IT" altLang="it-IT"/>
          </a:p>
        </p:txBody>
      </p:sp>
    </p:spTree>
    <p:extLst>
      <p:ext uri="{BB962C8B-B14F-4D97-AF65-F5344CB8AC3E}">
        <p14:creationId xmlns:p14="http://schemas.microsoft.com/office/powerpoint/2010/main" val="26137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t" anchorCtr="0" compatLnSpc="1">
            <a:prstTxWarp prst="textNoShape">
              <a:avLst/>
            </a:prstTxWarp>
          </a:bodyPr>
          <a:lstStyle>
            <a:lvl1pPr defTabSz="941388" eaLnBrk="1" hangingPunct="1">
              <a:defRPr sz="1200"/>
            </a:lvl1pPr>
          </a:lstStyle>
          <a:p>
            <a:pPr>
              <a:defRPr/>
            </a:pPr>
            <a:endParaRPr lang="it-IT" altLang="it-IT"/>
          </a:p>
        </p:txBody>
      </p:sp>
      <p:sp>
        <p:nvSpPr>
          <p:cNvPr id="8195" name="Rectangle 3"/>
          <p:cNvSpPr>
            <a:spLocks noGrp="1" noChangeArrowheads="1"/>
          </p:cNvSpPr>
          <p:nvPr>
            <p:ph type="dt" idx="1"/>
          </p:nvPr>
        </p:nvSpPr>
        <p:spPr bwMode="auto">
          <a:xfrm>
            <a:off x="4021138"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t" anchorCtr="0" compatLnSpc="1">
            <a:prstTxWarp prst="textNoShape">
              <a:avLst/>
            </a:prstTxWarp>
          </a:bodyPr>
          <a:lstStyle>
            <a:lvl1pPr algn="r" defTabSz="941388" eaLnBrk="1" hangingPunct="1">
              <a:defRPr sz="1200"/>
            </a:lvl1pPr>
          </a:lstStyle>
          <a:p>
            <a:pPr>
              <a:defRPr/>
            </a:pPr>
            <a:endParaRPr lang="it-IT" altLang="it-IT"/>
          </a:p>
        </p:txBody>
      </p:sp>
      <p:sp>
        <p:nvSpPr>
          <p:cNvPr id="4100" name="Rectangle 4"/>
          <p:cNvSpPr>
            <a:spLocks noGrp="1" noRot="1" noChangeAspect="1" noChangeArrowheads="1" noTextEdit="1"/>
          </p:cNvSpPr>
          <p:nvPr>
            <p:ph type="sldImg" idx="2"/>
          </p:nvPr>
        </p:nvSpPr>
        <p:spPr bwMode="auto">
          <a:xfrm>
            <a:off x="992188" y="766763"/>
            <a:ext cx="5116512" cy="38369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709613" y="4860925"/>
            <a:ext cx="5680075"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8198" name="Rectangle 6"/>
          <p:cNvSpPr>
            <a:spLocks noGrp="1" noChangeArrowheads="1"/>
          </p:cNvSpPr>
          <p:nvPr>
            <p:ph type="ftr" sz="quarter" idx="4"/>
          </p:nvPr>
        </p:nvSpPr>
        <p:spPr bwMode="auto">
          <a:xfrm>
            <a:off x="0"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b" anchorCtr="0" compatLnSpc="1">
            <a:prstTxWarp prst="textNoShape">
              <a:avLst/>
            </a:prstTxWarp>
          </a:bodyPr>
          <a:lstStyle>
            <a:lvl1pPr defTabSz="941388" eaLnBrk="1" hangingPunct="1">
              <a:defRPr sz="1200"/>
            </a:lvl1pPr>
          </a:lstStyle>
          <a:p>
            <a:pPr>
              <a:defRPr/>
            </a:pPr>
            <a:endParaRPr lang="it-IT" altLang="it-IT"/>
          </a:p>
        </p:txBody>
      </p:sp>
      <p:sp>
        <p:nvSpPr>
          <p:cNvPr id="8199" name="Rectangle 7"/>
          <p:cNvSpPr>
            <a:spLocks noGrp="1" noChangeArrowheads="1"/>
          </p:cNvSpPr>
          <p:nvPr>
            <p:ph type="sldNum" sz="quarter" idx="5"/>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493" tIns="47746" rIns="95493" bIns="47746" numCol="1" anchor="b" anchorCtr="0" compatLnSpc="1">
            <a:prstTxWarp prst="textNoShape">
              <a:avLst/>
            </a:prstTxWarp>
          </a:bodyPr>
          <a:lstStyle>
            <a:lvl1pPr algn="r" defTabSz="941388" eaLnBrk="1" hangingPunct="1">
              <a:defRPr sz="1200"/>
            </a:lvl1pPr>
          </a:lstStyle>
          <a:p>
            <a:pPr>
              <a:defRPr/>
            </a:pPr>
            <a:fld id="{123D08B3-1FC1-4137-96C1-0CF3E09420BD}" type="slidenum">
              <a:rPr lang="it-IT" altLang="it-IT"/>
              <a:pPr>
                <a:defRPr/>
              </a:pPr>
              <a:t>‹N›</a:t>
            </a:fld>
            <a:endParaRPr lang="it-IT" altLang="it-IT"/>
          </a:p>
        </p:txBody>
      </p:sp>
    </p:spTree>
    <p:extLst>
      <p:ext uri="{BB962C8B-B14F-4D97-AF65-F5344CB8AC3E}">
        <p14:creationId xmlns:p14="http://schemas.microsoft.com/office/powerpoint/2010/main" val="11012685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it.m.wikipedia.org/wiki/Elon_Musk" TargetMode="External"/><Relationship Id="rId3" Type="http://schemas.openxmlformats.org/officeDocument/2006/relationships/hyperlink" Target="https://it.m.wikipedia.org/wiki/Tesla_Motors#cite_note-1" TargetMode="External"/><Relationship Id="rId7" Type="http://schemas.openxmlformats.org/officeDocument/2006/relationships/hyperlink" Target="https://it.m.wikipedia.org/wiki/California" TargetMode="External"/><Relationship Id="rId12" Type="http://schemas.openxmlformats.org/officeDocument/2006/relationships/hyperlink" Target="https://it.m.wikipedia.org/wiki/Nikola_Tesla"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it.m.wikipedia.org/wiki/San_Carlos_(Contea_di_San_Mateo)" TargetMode="External"/><Relationship Id="rId11" Type="http://schemas.openxmlformats.org/officeDocument/2006/relationships/hyperlink" Target="https://it.m.wikipedia.org/w/index.php?title=Marc_Tarpenning&amp;action=edit&amp;redlink=1" TargetMode="External"/><Relationship Id="rId5" Type="http://schemas.openxmlformats.org/officeDocument/2006/relationships/hyperlink" Target="https://it.m.wikipedia.org/wiki/Auto_elettrica" TargetMode="External"/><Relationship Id="rId10" Type="http://schemas.openxmlformats.org/officeDocument/2006/relationships/hyperlink" Target="https://it.m.wikipedia.org/w/index.php?title=Martin_Eberhard&amp;action=edit&amp;redlink=1" TargetMode="External"/><Relationship Id="rId4" Type="http://schemas.openxmlformats.org/officeDocument/2006/relationships/hyperlink" Target="https://it.m.wikipedia.org/wiki/Casa_automobilistica" TargetMode="External"/><Relationship Id="rId9" Type="http://schemas.openxmlformats.org/officeDocument/2006/relationships/hyperlink" Target="https://it.m.wikipedia.org/w/index.php?title=JB_Straubel&amp;action=edit&amp;redlink=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Tesla </a:t>
            </a:r>
            <a:r>
              <a:rPr lang="it-IT" dirty="0" err="1"/>
              <a:t>motors</a:t>
            </a:r>
            <a:r>
              <a:rPr lang="it-IT" dirty="0"/>
              <a:t>:</a:t>
            </a:r>
          </a:p>
          <a:p>
            <a:r>
              <a:rPr lang="it-IT" b="1" i="0" u="none" dirty="0">
                <a:solidFill>
                  <a:schemeClr val="tx1"/>
                </a:solidFill>
                <a:effectLst/>
                <a:latin typeface="Arial" panose="020B0604020202020204" pitchFamily="34" charset="0"/>
                <a:cs typeface="Arial" panose="020B0604020202020204" pitchFamily="34" charset="0"/>
              </a:rPr>
              <a:t>Tesla, Inc.</a:t>
            </a:r>
            <a:r>
              <a:rPr lang="it-IT" b="0" i="0" u="none" dirty="0">
                <a:solidFill>
                  <a:schemeClr val="tx1"/>
                </a:solidFill>
                <a:effectLst/>
                <a:latin typeface="Arial" panose="020B0604020202020204" pitchFamily="34" charset="0"/>
                <a:cs typeface="Arial" panose="020B0604020202020204" pitchFamily="34" charset="0"/>
              </a:rPr>
              <a:t> (conosciuta prima del 2017 come </a:t>
            </a:r>
            <a:r>
              <a:rPr lang="it-IT" b="1" i="0" u="none" dirty="0">
                <a:solidFill>
                  <a:schemeClr val="tx1"/>
                </a:solidFill>
                <a:effectLst/>
                <a:latin typeface="Arial" panose="020B0604020202020204" pitchFamily="34" charset="0"/>
                <a:cs typeface="Arial" panose="020B0604020202020204" pitchFamily="34" charset="0"/>
              </a:rPr>
              <a:t>Tesla Motors</a:t>
            </a:r>
            <a:r>
              <a:rPr lang="it-IT" b="0" i="0" u="none" strike="noStrike" baseline="30000" dirty="0">
                <a:solidFill>
                  <a:schemeClr val="tx1"/>
                </a:solidFill>
                <a:effectLst/>
                <a:latin typeface="Arial" panose="020B0604020202020204" pitchFamily="34" charset="0"/>
                <a:cs typeface="Arial" panose="020B0604020202020204" pitchFamily="34" charset="0"/>
                <a:hlinkClick r:id="rId3"/>
              </a:rPr>
              <a:t>[1]</a:t>
            </a:r>
            <a:r>
              <a:rPr lang="it-IT" b="0" i="0" u="none" dirty="0">
                <a:solidFill>
                  <a:schemeClr val="tx1"/>
                </a:solidFill>
                <a:effectLst/>
                <a:latin typeface="Arial" panose="020B0604020202020204" pitchFamily="34" charset="0"/>
                <a:cs typeface="Arial" panose="020B0604020202020204" pitchFamily="34" charset="0"/>
              </a:rPr>
              <a:t>) è un'</a:t>
            </a:r>
            <a:r>
              <a:rPr lang="it-IT" b="0" i="0" u="none" strike="noStrike" dirty="0">
                <a:solidFill>
                  <a:schemeClr val="tx1"/>
                </a:solidFill>
                <a:effectLst/>
                <a:latin typeface="Arial" panose="020B0604020202020204" pitchFamily="34" charset="0"/>
                <a:cs typeface="Arial" panose="020B0604020202020204" pitchFamily="34" charset="0"/>
                <a:hlinkClick r:id="rId4" tooltip="Casa automobilistica"/>
              </a:rPr>
              <a:t>azienda automobilistica</a:t>
            </a:r>
            <a:r>
              <a:rPr lang="it-IT" b="0" i="0" u="none" dirty="0">
                <a:solidFill>
                  <a:schemeClr val="tx1"/>
                </a:solidFill>
                <a:effectLst/>
                <a:latin typeface="Arial" panose="020B0604020202020204" pitchFamily="34" charset="0"/>
                <a:cs typeface="Arial" panose="020B0604020202020204" pitchFamily="34" charset="0"/>
              </a:rPr>
              <a:t> che ha come obiettivo la creazione di </a:t>
            </a:r>
            <a:r>
              <a:rPr lang="it-IT" b="0" i="0" u="none" strike="noStrike" dirty="0">
                <a:solidFill>
                  <a:schemeClr val="tx1"/>
                </a:solidFill>
                <a:effectLst/>
                <a:latin typeface="Arial" panose="020B0604020202020204" pitchFamily="34" charset="0"/>
                <a:cs typeface="Arial" panose="020B0604020202020204" pitchFamily="34" charset="0"/>
                <a:hlinkClick r:id="rId5" tooltip="Auto elettrica"/>
              </a:rPr>
              <a:t>veicoli elettrici</a:t>
            </a:r>
            <a:r>
              <a:rPr lang="it-IT" b="0" i="0" u="none" dirty="0">
                <a:solidFill>
                  <a:schemeClr val="tx1"/>
                </a:solidFill>
                <a:effectLst/>
                <a:latin typeface="Arial" panose="020B0604020202020204" pitchFamily="34" charset="0"/>
                <a:cs typeface="Arial" panose="020B0604020202020204" pitchFamily="34" charset="0"/>
              </a:rPr>
              <a:t> ad alte prestazioni orientati verso il mercato di massa. Fondata nel 2003 a </a:t>
            </a:r>
            <a:r>
              <a:rPr lang="it-IT" b="0" i="0" u="none" strike="noStrike" dirty="0">
                <a:solidFill>
                  <a:schemeClr val="tx1"/>
                </a:solidFill>
                <a:effectLst/>
                <a:latin typeface="Arial" panose="020B0604020202020204" pitchFamily="34" charset="0"/>
                <a:cs typeface="Arial" panose="020B0604020202020204" pitchFamily="34" charset="0"/>
                <a:hlinkClick r:id="rId6" tooltip="San Carlos (Contea di San Mateo)"/>
              </a:rPr>
              <a:t>San Carlos</a:t>
            </a:r>
            <a:r>
              <a:rPr lang="it-IT" b="0" i="0" u="none" dirty="0">
                <a:solidFill>
                  <a:schemeClr val="tx1"/>
                </a:solidFill>
                <a:effectLst/>
                <a:latin typeface="Arial" panose="020B0604020202020204" pitchFamily="34" charset="0"/>
                <a:cs typeface="Arial" panose="020B0604020202020204" pitchFamily="34" charset="0"/>
              </a:rPr>
              <a:t> in </a:t>
            </a:r>
            <a:r>
              <a:rPr lang="it-IT" b="0" i="0" u="none" strike="noStrike" dirty="0">
                <a:solidFill>
                  <a:schemeClr val="tx1"/>
                </a:solidFill>
                <a:effectLst/>
                <a:latin typeface="Arial" panose="020B0604020202020204" pitchFamily="34" charset="0"/>
                <a:cs typeface="Arial" panose="020B0604020202020204" pitchFamily="34" charset="0"/>
                <a:hlinkClick r:id="rId7" tooltip="California"/>
              </a:rPr>
              <a:t>California</a:t>
            </a:r>
            <a:r>
              <a:rPr lang="it-IT" b="0" i="0" u="none" dirty="0">
                <a:solidFill>
                  <a:schemeClr val="tx1"/>
                </a:solidFill>
                <a:effectLst/>
                <a:latin typeface="Arial" panose="020B0604020202020204" pitchFamily="34" charset="0"/>
                <a:cs typeface="Arial" panose="020B0604020202020204" pitchFamily="34" charset="0"/>
              </a:rPr>
              <a:t> da </a:t>
            </a:r>
            <a:r>
              <a:rPr lang="it-IT" b="0" i="0" u="none" strike="noStrike" dirty="0">
                <a:solidFill>
                  <a:schemeClr val="tx1"/>
                </a:solidFill>
                <a:effectLst/>
                <a:latin typeface="Arial" panose="020B0604020202020204" pitchFamily="34" charset="0"/>
                <a:cs typeface="Arial" panose="020B0604020202020204" pitchFamily="34" charset="0"/>
                <a:hlinkClick r:id="rId8" tooltip="Elon Musk"/>
              </a:rPr>
              <a:t>Elon Musk</a:t>
            </a:r>
            <a:r>
              <a:rPr lang="it-IT" b="0" i="0" u="none" dirty="0">
                <a:solidFill>
                  <a:schemeClr val="tx1"/>
                </a:solidFill>
                <a:effectLst/>
                <a:latin typeface="Arial" panose="020B0604020202020204" pitchFamily="34" charset="0"/>
                <a:cs typeface="Arial" panose="020B0604020202020204" pitchFamily="34" charset="0"/>
              </a:rPr>
              <a:t> e </a:t>
            </a:r>
            <a:r>
              <a:rPr lang="it-IT" b="0" i="0" u="none" strike="noStrike" dirty="0">
                <a:solidFill>
                  <a:schemeClr val="tx1"/>
                </a:solidFill>
                <a:effectLst/>
                <a:latin typeface="Arial" panose="020B0604020202020204" pitchFamily="34" charset="0"/>
                <a:cs typeface="Arial" panose="020B0604020202020204" pitchFamily="34" charset="0"/>
                <a:hlinkClick r:id="rId9" tooltip="JB Straubel (la pagina non esiste)"/>
              </a:rPr>
              <a:t>JB </a:t>
            </a:r>
            <a:r>
              <a:rPr lang="it-IT" b="0" i="0" u="none" strike="noStrike" dirty="0" err="1">
                <a:solidFill>
                  <a:schemeClr val="tx1"/>
                </a:solidFill>
                <a:effectLst/>
                <a:latin typeface="Arial" panose="020B0604020202020204" pitchFamily="34" charset="0"/>
                <a:cs typeface="Arial" panose="020B0604020202020204" pitchFamily="34" charset="0"/>
                <a:hlinkClick r:id="rId9" tooltip="JB Straubel (la pagina non esiste)"/>
              </a:rPr>
              <a:t>Straubel</a:t>
            </a:r>
            <a:r>
              <a:rPr lang="it-IT" b="0" i="0" u="none" dirty="0">
                <a:solidFill>
                  <a:schemeClr val="tx1"/>
                </a:solidFill>
                <a:effectLst/>
                <a:latin typeface="Arial" panose="020B0604020202020204" pitchFamily="34" charset="0"/>
                <a:cs typeface="Arial" panose="020B0604020202020204" pitchFamily="34" charset="0"/>
              </a:rPr>
              <a:t> insieme a </a:t>
            </a:r>
            <a:r>
              <a:rPr lang="it-IT" b="0" i="0" u="none" strike="noStrike" dirty="0">
                <a:solidFill>
                  <a:schemeClr val="tx1"/>
                </a:solidFill>
                <a:effectLst/>
                <a:latin typeface="Arial" panose="020B0604020202020204" pitchFamily="34" charset="0"/>
                <a:cs typeface="Arial" panose="020B0604020202020204" pitchFamily="34" charset="0"/>
                <a:hlinkClick r:id="rId10" tooltip="Martin Eberhard (la pagina non esiste)"/>
              </a:rPr>
              <a:t>Martin </a:t>
            </a:r>
            <a:r>
              <a:rPr lang="it-IT" b="0" i="0" u="none" strike="noStrike" dirty="0" err="1">
                <a:solidFill>
                  <a:schemeClr val="tx1"/>
                </a:solidFill>
                <a:effectLst/>
                <a:latin typeface="Arial" panose="020B0604020202020204" pitchFamily="34" charset="0"/>
                <a:cs typeface="Arial" panose="020B0604020202020204" pitchFamily="34" charset="0"/>
                <a:hlinkClick r:id="rId10" tooltip="Martin Eberhard (la pagina non esiste)"/>
              </a:rPr>
              <a:t>Eberhard</a:t>
            </a:r>
            <a:r>
              <a:rPr lang="it-IT" b="0" i="0" u="none" dirty="0">
                <a:solidFill>
                  <a:schemeClr val="tx1"/>
                </a:solidFill>
                <a:effectLst/>
                <a:latin typeface="Arial" panose="020B0604020202020204" pitchFamily="34" charset="0"/>
                <a:cs typeface="Arial" panose="020B0604020202020204" pitchFamily="34" charset="0"/>
              </a:rPr>
              <a:t> e </a:t>
            </a:r>
            <a:r>
              <a:rPr lang="it-IT" b="0" i="0" u="none" strike="noStrike" dirty="0">
                <a:solidFill>
                  <a:schemeClr val="tx1"/>
                </a:solidFill>
                <a:effectLst/>
                <a:latin typeface="Arial" panose="020B0604020202020204" pitchFamily="34" charset="0"/>
                <a:cs typeface="Arial" panose="020B0604020202020204" pitchFamily="34" charset="0"/>
                <a:hlinkClick r:id="rId11" tooltip="Marc Tarpenning (la pagina non esiste)"/>
              </a:rPr>
              <a:t>Marc </a:t>
            </a:r>
            <a:r>
              <a:rPr lang="it-IT" b="0" i="0" u="none" strike="noStrike" dirty="0" err="1">
                <a:solidFill>
                  <a:schemeClr val="tx1"/>
                </a:solidFill>
                <a:effectLst/>
                <a:latin typeface="Arial" panose="020B0604020202020204" pitchFamily="34" charset="0"/>
                <a:cs typeface="Arial" panose="020B0604020202020204" pitchFamily="34" charset="0"/>
                <a:hlinkClick r:id="rId11" tooltip="Marc Tarpenning (la pagina non esiste)"/>
              </a:rPr>
              <a:t>Tarpenning</a:t>
            </a:r>
            <a:r>
              <a:rPr lang="it-IT" b="0" i="0" u="none" dirty="0">
                <a:solidFill>
                  <a:schemeClr val="tx1"/>
                </a:solidFill>
                <a:effectLst/>
                <a:latin typeface="Arial" panose="020B0604020202020204" pitchFamily="34" charset="0"/>
                <a:cs typeface="Arial" panose="020B0604020202020204" pitchFamily="34" charset="0"/>
              </a:rPr>
              <a:t>, la ditta è cresciuta in organico fino a comprendere molti esperti mondiali di informatica e sistemi di calcolo, nel campo elettrico e dell'ingegneria elettrica ed elettronica. L'azienda è chiamata così in onore del noto inventore </a:t>
            </a:r>
            <a:r>
              <a:rPr lang="it-IT" b="0" i="0" u="none" strike="noStrike" dirty="0">
                <a:solidFill>
                  <a:schemeClr val="tx1"/>
                </a:solidFill>
                <a:effectLst/>
                <a:latin typeface="Arial" panose="020B0604020202020204" pitchFamily="34" charset="0"/>
                <a:cs typeface="Arial" panose="020B0604020202020204" pitchFamily="34" charset="0"/>
                <a:hlinkClick r:id="rId12" tooltip="Nikola Tesla"/>
              </a:rPr>
              <a:t>Nikola Tesla</a:t>
            </a:r>
            <a:r>
              <a:rPr lang="it-IT" b="0" i="0" u="none" dirty="0">
                <a:solidFill>
                  <a:schemeClr val="tx1"/>
                </a:solidFill>
                <a:effectLst/>
                <a:latin typeface="Arial" panose="020B0604020202020204" pitchFamily="34" charset="0"/>
                <a:cs typeface="Arial" panose="020B0604020202020204" pitchFamily="34" charset="0"/>
              </a:rPr>
              <a:t>. Il 24 agosto 2015, secondo una classifica di Forbes, Tesla è l'azienda più innovativa al mondo.</a:t>
            </a:r>
            <a:endParaRPr lang="it-IT" u="none" dirty="0">
              <a:solidFill>
                <a:schemeClr val="tx1"/>
              </a:solidFill>
              <a:latin typeface="Arial" panose="020B0604020202020204" pitchFamily="34" charset="0"/>
              <a:cs typeface="Arial" panose="020B0604020202020204" pitchFamily="34" charset="0"/>
            </a:endParaRPr>
          </a:p>
          <a:p>
            <a:r>
              <a:rPr lang="it-IT" dirty="0"/>
              <a:t>Vantaggi:</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L’uso di combustibili tradizionali derivati dal petrolio come la benzina ed il gasolio viene completamente eliminato, utilizzando solo energia elettrica, che può essere prodotta da fonti energetiche rinnovabili e non inquinanti.</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La sempre crescente disponibilità di stazioni di ricarica delle batterie e la loro evoluzione tecnologica, che permetterà ricariche sempre più veloci, porterà ad una riduzione dei costi di ricarica e delle difficoltà logistiche.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I motori elettrici sono più efficienti in termini energetici rispetto ai motori termici, questo garantisce in proporzione minore energia consumata per la stessa percorrenza. Basti pensare che un motore elettrico ha un numero minore di componenti meccaniche in movimento, ad esempio non necessita di pistoni, bielle, cilindri e valvole.r</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La diminuzione dei consumi di petrolio diminuirà la dipendenza dai paesi esteri, potendo generare l’energia elettrica internamente tramite centrali, che si auspica siano sempre più alimentate da finti rinnovabili come il sole, il vento, l’acqua o la geotermia.</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Minori costi di manutenzione dei motori elettrici rispetto a quelli termici.</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it-IT" b="0" i="0" dirty="0">
                <a:solidFill>
                  <a:srgbClr val="1C1C1C"/>
                </a:solidFill>
                <a:effectLst/>
                <a:latin typeface="Open Sans"/>
              </a:rPr>
              <a:t>Completo abbattimento dei gas serra durante la circolazione dell’auto.</a:t>
            </a:r>
          </a:p>
          <a:p>
            <a:pPr marL="0" marR="0" lvl="0" indent="0" algn="l" defTabSz="914400" rtl="0" eaLnBrk="0" fontAlgn="base" latinLnBrk="0" hangingPunct="0">
              <a:lnSpc>
                <a:spcPct val="100000"/>
              </a:lnSpc>
              <a:spcBef>
                <a:spcPct val="30000"/>
              </a:spcBef>
              <a:spcAft>
                <a:spcPct val="0"/>
              </a:spcAft>
              <a:buClrTx/>
              <a:buSzTx/>
              <a:buFontTx/>
              <a:buNone/>
              <a:tabLst/>
              <a:defRPr/>
            </a:pPr>
            <a:r>
              <a:rPr lang="it-IT" b="0" i="0" dirty="0">
                <a:solidFill>
                  <a:srgbClr val="1C1C1C"/>
                </a:solidFill>
                <a:effectLst/>
                <a:latin typeface="Open Sans"/>
              </a:rPr>
              <a:t>Svantaggi:</a:t>
            </a:r>
          </a:p>
          <a:p>
            <a:pPr marL="171450" indent="-171450">
              <a:buFont typeface="Arial" panose="020B0604020202020204" pitchFamily="34" charset="0"/>
              <a:buChar char="•"/>
            </a:pPr>
            <a:r>
              <a:rPr lang="it-IT" b="0" i="0" dirty="0">
                <a:solidFill>
                  <a:srgbClr val="1C1C1C"/>
                </a:solidFill>
                <a:effectLst/>
                <a:latin typeface="Open Sans"/>
              </a:rPr>
              <a:t>Le batterie consentono ancora un’autonomia troppo bassa, rispetto ai termini di paragone che l’automobilista ha con i motori termici.</a:t>
            </a:r>
          </a:p>
          <a:p>
            <a:pPr marL="171450" indent="-171450">
              <a:buFont typeface="Arial" panose="020B0604020202020204" pitchFamily="34" charset="0"/>
              <a:buChar char="•"/>
            </a:pPr>
            <a:r>
              <a:rPr lang="it-IT" b="0" i="0" dirty="0">
                <a:solidFill>
                  <a:srgbClr val="1C1C1C"/>
                </a:solidFill>
                <a:effectLst/>
                <a:latin typeface="Open Sans"/>
              </a:rPr>
              <a:t>Considerato che la tecnologia è ancora in fase poco più che embrionale, alcuni componenti come le batterie, sono ancora molto costosi ed ingombranti.</a:t>
            </a:r>
          </a:p>
          <a:p>
            <a:pPr marL="171450" indent="-171450">
              <a:buFont typeface="Arial" panose="020B0604020202020204" pitchFamily="34" charset="0"/>
              <a:buChar char="•"/>
            </a:pPr>
            <a:r>
              <a:rPr lang="it-IT" b="0" i="0" dirty="0">
                <a:solidFill>
                  <a:srgbClr val="1C1C1C"/>
                </a:solidFill>
                <a:effectLst/>
                <a:latin typeface="Open Sans"/>
              </a:rPr>
              <a:t>Ci sono ancora una quantità insufficiente di stazioni di ricarica, ciò rende difficile ricaricare l’auto elettrica in modo rapido ed efficiente.</a:t>
            </a:r>
          </a:p>
          <a:p>
            <a:pPr marL="171450" indent="-171450">
              <a:buFont typeface="Arial" panose="020B0604020202020204" pitchFamily="34" charset="0"/>
              <a:buChar char="•"/>
            </a:pPr>
            <a:r>
              <a:rPr lang="it-IT" b="0" i="0" dirty="0">
                <a:solidFill>
                  <a:srgbClr val="1C1C1C"/>
                </a:solidFill>
                <a:effectLst/>
                <a:latin typeface="Open Sans"/>
              </a:rPr>
              <a:t>Attualmente non è possibile per tutti ricaricare la propria auto direttamente dalla rete elettrica domestica per motivi tecnici e di costi</a:t>
            </a:r>
            <a:r>
              <a:rPr lang="it-IT" b="0" i="0" dirty="0" smtClean="0">
                <a:solidFill>
                  <a:srgbClr val="1C1C1C"/>
                </a:solidFill>
                <a:effectLst/>
                <a:latin typeface="Open Sans"/>
              </a:rPr>
              <a:t>.</a:t>
            </a:r>
          </a:p>
          <a:p>
            <a:pPr marL="0" indent="0">
              <a:buFont typeface="Arial" panose="020B0604020202020204" pitchFamily="34" charset="0"/>
              <a:buNone/>
            </a:pPr>
            <a:r>
              <a:rPr lang="it-IT" b="0" i="0" dirty="0" smtClean="0">
                <a:solidFill>
                  <a:srgbClr val="1C1C1C"/>
                </a:solidFill>
                <a:effectLst/>
                <a:latin typeface="Open Sans"/>
              </a:rPr>
              <a:t>Motore</a:t>
            </a:r>
            <a:r>
              <a:rPr lang="it-IT" b="0" i="0" baseline="0" dirty="0" smtClean="0">
                <a:solidFill>
                  <a:srgbClr val="1C1C1C"/>
                </a:solidFill>
                <a:effectLst/>
                <a:latin typeface="Open Sans"/>
              </a:rPr>
              <a:t> elettrico brushless:</a:t>
            </a:r>
          </a:p>
          <a:p>
            <a:r>
              <a:rPr lang="it-IT" dirty="0" smtClean="0"/>
              <a:t>Il motore brushless è un motore elettrico a corrente continua avente il rotore a magneti permanenti e lo statore a campo magnetico rotante. A differenza di un motore a spazzole non ha quindi bisogno di contatti elettrici striscianti (spazzole) sull'albero del rotore per funzionare. La commutazione della corrente circolante negli avvolgimenti dello statore, e quindi la variazione dell'orientamento del campo magnetico da essi generato, avviene elettronicamente. Ciò comporta una minore resistenza meccanica, elimina la possibilità che si formino scintille al crescere della velocità di rotazione, e riduce notevolmente la necessità di manutenzione periodica.</a:t>
            </a:r>
            <a:r>
              <a:rPr lang="it-IT" dirty="0"/>
              <a:t/>
            </a:r>
            <a:br>
              <a:rPr lang="it-IT" dirty="0"/>
            </a:br>
            <a:endParaRPr lang="it-IT" b="0" i="0" dirty="0">
              <a:solidFill>
                <a:srgbClr val="1C1C1C"/>
              </a:solidFill>
              <a:effectLst/>
              <a:latin typeface="Open San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it-IT" b="0" i="0" dirty="0">
              <a:solidFill>
                <a:srgbClr val="1C1C1C"/>
              </a:solidFill>
              <a:effectLst/>
              <a:latin typeface="Open Sans"/>
            </a:endParaRPr>
          </a:p>
        </p:txBody>
      </p:sp>
      <p:sp>
        <p:nvSpPr>
          <p:cNvPr id="4" name="Segnaposto numero diapositiva 3"/>
          <p:cNvSpPr>
            <a:spLocks noGrp="1"/>
          </p:cNvSpPr>
          <p:nvPr>
            <p:ph type="sldNum" sz="quarter" idx="10"/>
          </p:nvPr>
        </p:nvSpPr>
        <p:spPr/>
        <p:txBody>
          <a:bodyPr/>
          <a:lstStyle/>
          <a:p>
            <a:pPr>
              <a:defRPr/>
            </a:pPr>
            <a:fld id="{123D08B3-1FC1-4137-96C1-0CF3E09420BD}" type="slidenum">
              <a:rPr lang="it-IT" altLang="it-IT" smtClean="0"/>
              <a:pPr>
                <a:defRPr/>
              </a:pPr>
              <a:t>6</a:t>
            </a:fld>
            <a:endParaRPr lang="it-IT" altLang="it-IT"/>
          </a:p>
        </p:txBody>
      </p:sp>
    </p:spTree>
    <p:extLst>
      <p:ext uri="{BB962C8B-B14F-4D97-AF65-F5344CB8AC3E}">
        <p14:creationId xmlns:p14="http://schemas.microsoft.com/office/powerpoint/2010/main" val="225264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egnaposto immagine diapositiva 1"/>
          <p:cNvSpPr>
            <a:spLocks noGrp="1" noRot="1" noChangeAspect="1" noTextEdit="1"/>
          </p:cNvSpPr>
          <p:nvPr>
            <p:ph type="sldImg"/>
          </p:nvPr>
        </p:nvSpPr>
        <p:spPr>
          <a:ln/>
        </p:spPr>
      </p:sp>
      <p:sp>
        <p:nvSpPr>
          <p:cNvPr id="16387" name="Segnaposto note 2"/>
          <p:cNvSpPr>
            <a:spLocks noGrp="1"/>
          </p:cNvSpPr>
          <p:nvPr>
            <p:ph type="body" idx="1"/>
          </p:nvPr>
        </p:nvSpPr>
        <p:spPr>
          <a:noFill/>
        </p:spPr>
        <p:txBody>
          <a:bodyPr/>
          <a:lstStyle/>
          <a:p>
            <a:pPr eaLnBrk="1" hangingPunct="1">
              <a:spcBef>
                <a:spcPct val="0"/>
              </a:spcBef>
            </a:pPr>
            <a:endParaRPr lang="it-IT" altLang="it-IT" sz="1800"/>
          </a:p>
        </p:txBody>
      </p:sp>
      <p:sp>
        <p:nvSpPr>
          <p:cNvPr id="16388" name="Segnaposto intestazione 3"/>
          <p:cNvSpPr txBox="1">
            <a:spLocks noGrp="1"/>
          </p:cNvSpPr>
          <p:nvPr/>
        </p:nvSpPr>
        <p:spPr bwMode="auto">
          <a:xfrm>
            <a:off x="0" y="0"/>
            <a:ext cx="30765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93" tIns="47746" rIns="95493" bIns="47746"/>
          <a:lstStyle>
            <a:lvl1pPr defTabSz="941388">
              <a:spcBef>
                <a:spcPct val="30000"/>
              </a:spcBef>
              <a:defRPr sz="1200">
                <a:solidFill>
                  <a:schemeClr val="tx1"/>
                </a:solidFill>
                <a:latin typeface="Arial" panose="020B0604020202020204" pitchFamily="34" charset="0"/>
              </a:defRPr>
            </a:lvl1pPr>
            <a:lvl2pPr marL="765175" indent="-295275" defTabSz="941388">
              <a:spcBef>
                <a:spcPct val="30000"/>
              </a:spcBef>
              <a:defRPr sz="1200">
                <a:solidFill>
                  <a:schemeClr val="tx1"/>
                </a:solidFill>
                <a:latin typeface="Arial" panose="020B0604020202020204" pitchFamily="34" charset="0"/>
              </a:defRPr>
            </a:lvl2pPr>
            <a:lvl3pPr marL="1176338" indent="-234950" defTabSz="941388">
              <a:spcBef>
                <a:spcPct val="30000"/>
              </a:spcBef>
              <a:defRPr sz="1200">
                <a:solidFill>
                  <a:schemeClr val="tx1"/>
                </a:solidFill>
                <a:latin typeface="Arial" panose="020B0604020202020204" pitchFamily="34" charset="0"/>
              </a:defRPr>
            </a:lvl3pPr>
            <a:lvl4pPr marL="1647825" indent="-236538" defTabSz="941388">
              <a:spcBef>
                <a:spcPct val="30000"/>
              </a:spcBef>
              <a:defRPr sz="1200">
                <a:solidFill>
                  <a:schemeClr val="tx1"/>
                </a:solidFill>
                <a:latin typeface="Arial" panose="020B0604020202020204" pitchFamily="34" charset="0"/>
              </a:defRPr>
            </a:lvl4pPr>
            <a:lvl5pPr marL="2117725" indent="-234950" defTabSz="941388">
              <a:spcBef>
                <a:spcPct val="30000"/>
              </a:spcBef>
              <a:defRPr sz="1200">
                <a:solidFill>
                  <a:schemeClr val="tx1"/>
                </a:solidFill>
                <a:latin typeface="Arial" panose="020B0604020202020204" pitchFamily="34" charset="0"/>
              </a:defRPr>
            </a:lvl5pPr>
            <a:lvl6pPr marL="2574925" indent="-234950" defTabSz="941388" eaLnBrk="0" fontAlgn="base" hangingPunct="0">
              <a:spcBef>
                <a:spcPct val="30000"/>
              </a:spcBef>
              <a:spcAft>
                <a:spcPct val="0"/>
              </a:spcAft>
              <a:defRPr sz="1200">
                <a:solidFill>
                  <a:schemeClr val="tx1"/>
                </a:solidFill>
                <a:latin typeface="Arial" panose="020B0604020202020204" pitchFamily="34" charset="0"/>
              </a:defRPr>
            </a:lvl6pPr>
            <a:lvl7pPr marL="3032125" indent="-234950" defTabSz="941388" eaLnBrk="0" fontAlgn="base" hangingPunct="0">
              <a:spcBef>
                <a:spcPct val="30000"/>
              </a:spcBef>
              <a:spcAft>
                <a:spcPct val="0"/>
              </a:spcAft>
              <a:defRPr sz="1200">
                <a:solidFill>
                  <a:schemeClr val="tx1"/>
                </a:solidFill>
                <a:latin typeface="Arial" panose="020B0604020202020204" pitchFamily="34" charset="0"/>
              </a:defRPr>
            </a:lvl7pPr>
            <a:lvl8pPr marL="3489325" indent="-234950" defTabSz="941388" eaLnBrk="0" fontAlgn="base" hangingPunct="0">
              <a:spcBef>
                <a:spcPct val="30000"/>
              </a:spcBef>
              <a:spcAft>
                <a:spcPct val="0"/>
              </a:spcAft>
              <a:defRPr sz="1200">
                <a:solidFill>
                  <a:schemeClr val="tx1"/>
                </a:solidFill>
                <a:latin typeface="Arial" panose="020B0604020202020204" pitchFamily="34" charset="0"/>
              </a:defRPr>
            </a:lvl8pPr>
            <a:lvl9pPr marL="3946525" indent="-234950" defTabSz="94138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de-DE" altLang="it-IT"/>
              <a:t>UNIVERSITA' DI PADOVA</a:t>
            </a:r>
          </a:p>
        </p:txBody>
      </p:sp>
      <p:sp>
        <p:nvSpPr>
          <p:cNvPr id="16389" name="Segnaposto numero diapositiva 4"/>
          <p:cNvSpPr txBox="1">
            <a:spLocks noGrp="1"/>
          </p:cNvSpPr>
          <p:nvPr/>
        </p:nvSpPr>
        <p:spPr bwMode="auto">
          <a:xfrm>
            <a:off x="4021138" y="9720263"/>
            <a:ext cx="3076575"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93" tIns="47746" rIns="95493" bIns="47746" anchor="b"/>
          <a:lstStyle>
            <a:lvl1pPr defTabSz="941388">
              <a:spcBef>
                <a:spcPct val="30000"/>
              </a:spcBef>
              <a:defRPr sz="1200">
                <a:solidFill>
                  <a:schemeClr val="tx1"/>
                </a:solidFill>
                <a:latin typeface="Arial" panose="020B0604020202020204" pitchFamily="34" charset="0"/>
              </a:defRPr>
            </a:lvl1pPr>
            <a:lvl2pPr marL="765175" indent="-295275" defTabSz="941388">
              <a:spcBef>
                <a:spcPct val="30000"/>
              </a:spcBef>
              <a:defRPr sz="1200">
                <a:solidFill>
                  <a:schemeClr val="tx1"/>
                </a:solidFill>
                <a:latin typeface="Arial" panose="020B0604020202020204" pitchFamily="34" charset="0"/>
              </a:defRPr>
            </a:lvl2pPr>
            <a:lvl3pPr marL="1176338" indent="-234950" defTabSz="941388">
              <a:spcBef>
                <a:spcPct val="30000"/>
              </a:spcBef>
              <a:defRPr sz="1200">
                <a:solidFill>
                  <a:schemeClr val="tx1"/>
                </a:solidFill>
                <a:latin typeface="Arial" panose="020B0604020202020204" pitchFamily="34" charset="0"/>
              </a:defRPr>
            </a:lvl3pPr>
            <a:lvl4pPr marL="1647825" indent="-236538" defTabSz="941388">
              <a:spcBef>
                <a:spcPct val="30000"/>
              </a:spcBef>
              <a:defRPr sz="1200">
                <a:solidFill>
                  <a:schemeClr val="tx1"/>
                </a:solidFill>
                <a:latin typeface="Arial" panose="020B0604020202020204" pitchFamily="34" charset="0"/>
              </a:defRPr>
            </a:lvl4pPr>
            <a:lvl5pPr marL="2117725" indent="-234950" defTabSz="941388">
              <a:spcBef>
                <a:spcPct val="30000"/>
              </a:spcBef>
              <a:defRPr sz="1200">
                <a:solidFill>
                  <a:schemeClr val="tx1"/>
                </a:solidFill>
                <a:latin typeface="Arial" panose="020B0604020202020204" pitchFamily="34" charset="0"/>
              </a:defRPr>
            </a:lvl5pPr>
            <a:lvl6pPr marL="2574925" indent="-234950" defTabSz="941388" eaLnBrk="0" fontAlgn="base" hangingPunct="0">
              <a:spcBef>
                <a:spcPct val="30000"/>
              </a:spcBef>
              <a:spcAft>
                <a:spcPct val="0"/>
              </a:spcAft>
              <a:defRPr sz="1200">
                <a:solidFill>
                  <a:schemeClr val="tx1"/>
                </a:solidFill>
                <a:latin typeface="Arial" panose="020B0604020202020204" pitchFamily="34" charset="0"/>
              </a:defRPr>
            </a:lvl6pPr>
            <a:lvl7pPr marL="3032125" indent="-234950" defTabSz="941388" eaLnBrk="0" fontAlgn="base" hangingPunct="0">
              <a:spcBef>
                <a:spcPct val="30000"/>
              </a:spcBef>
              <a:spcAft>
                <a:spcPct val="0"/>
              </a:spcAft>
              <a:defRPr sz="1200">
                <a:solidFill>
                  <a:schemeClr val="tx1"/>
                </a:solidFill>
                <a:latin typeface="Arial" panose="020B0604020202020204" pitchFamily="34" charset="0"/>
              </a:defRPr>
            </a:lvl7pPr>
            <a:lvl8pPr marL="3489325" indent="-234950" defTabSz="941388" eaLnBrk="0" fontAlgn="base" hangingPunct="0">
              <a:spcBef>
                <a:spcPct val="30000"/>
              </a:spcBef>
              <a:spcAft>
                <a:spcPct val="0"/>
              </a:spcAft>
              <a:defRPr sz="1200">
                <a:solidFill>
                  <a:schemeClr val="tx1"/>
                </a:solidFill>
                <a:latin typeface="Arial" panose="020B0604020202020204" pitchFamily="34" charset="0"/>
              </a:defRPr>
            </a:lvl8pPr>
            <a:lvl9pPr marL="3946525" indent="-234950" defTabSz="941388"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6634F2D-9640-4C79-A6C7-AE99FF310DDB}" type="slidenum">
              <a:rPr lang="de-DE" altLang="it-IT"/>
              <a:pPr algn="r" eaLnBrk="1" hangingPunct="1">
                <a:spcBef>
                  <a:spcPct val="0"/>
                </a:spcBef>
              </a:pPr>
              <a:t>9</a:t>
            </a:fld>
            <a:endParaRPr lang="de-DE" altLang="it-IT"/>
          </a:p>
        </p:txBody>
      </p:sp>
    </p:spTree>
    <p:extLst>
      <p:ext uri="{BB962C8B-B14F-4D97-AF65-F5344CB8AC3E}">
        <p14:creationId xmlns:p14="http://schemas.microsoft.com/office/powerpoint/2010/main" val="2433835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0" y="3263900"/>
            <a:ext cx="914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it-IT" altLang="it-IT"/>
              <a:t> </a:t>
            </a:r>
          </a:p>
        </p:txBody>
      </p:sp>
      <p:sp>
        <p:nvSpPr>
          <p:cNvPr id="5122" name="Rectangle 2"/>
          <p:cNvSpPr>
            <a:spLocks noGrp="1" noChangeArrowheads="1"/>
          </p:cNvSpPr>
          <p:nvPr>
            <p:ph type="ctrTitle"/>
          </p:nvPr>
        </p:nvSpPr>
        <p:spPr>
          <a:xfrm>
            <a:off x="685800" y="2130425"/>
            <a:ext cx="7772400" cy="1470025"/>
          </a:xfrm>
        </p:spPr>
        <p:txBody>
          <a:bodyPr/>
          <a:lstStyle>
            <a:lvl1pPr>
              <a:defRPr>
                <a:solidFill>
                  <a:schemeClr val="hlink"/>
                </a:solidFill>
              </a:defRPr>
            </a:lvl1pPr>
          </a:lstStyle>
          <a:p>
            <a:r>
              <a:rPr lang="it-IT"/>
              <a:t>Fare clic per modificare lo stile del titolo</a:t>
            </a:r>
          </a:p>
        </p:txBody>
      </p:sp>
      <p:sp>
        <p:nvSpPr>
          <p:cNvPr id="5123" name="Rectangle 3"/>
          <p:cNvSpPr>
            <a:spLocks noGrp="1" noChangeArrowheads="1"/>
          </p:cNvSpPr>
          <p:nvPr>
            <p:ph type="subTitle" idx="1"/>
          </p:nvPr>
        </p:nvSpPr>
        <p:spPr>
          <a:xfrm>
            <a:off x="684213" y="3886200"/>
            <a:ext cx="7775575" cy="1752600"/>
          </a:xfrm>
        </p:spPr>
        <p:txBody>
          <a:bodyPr/>
          <a:lstStyle>
            <a:lvl1pPr marL="0" indent="0" algn="ctr">
              <a:buFontTx/>
              <a:buNone/>
              <a:defRPr i="1">
                <a:solidFill>
                  <a:schemeClr val="hlink"/>
                </a:solidFill>
              </a:defRPr>
            </a:lvl1pPr>
          </a:lstStyle>
          <a:p>
            <a:r>
              <a:rPr lang="it-IT"/>
              <a:t>Fare clic per modificare lo stile del sottotitolo dello schema</a:t>
            </a:r>
          </a:p>
        </p:txBody>
      </p:sp>
      <p:sp>
        <p:nvSpPr>
          <p:cNvPr id="5" name="Segnaposto numero diapositiva 5"/>
          <p:cNvSpPr>
            <a:spLocks noGrp="1"/>
          </p:cNvSpPr>
          <p:nvPr>
            <p:ph type="sldNum" sz="quarter" idx="10"/>
          </p:nvPr>
        </p:nvSpPr>
        <p:spPr/>
        <p:txBody>
          <a:bodyPr/>
          <a:lstStyle>
            <a:lvl1pPr>
              <a:defRPr/>
            </a:lvl1pPr>
          </a:lstStyle>
          <a:p>
            <a:pPr>
              <a:defRPr/>
            </a:pPr>
            <a:fld id="{7B076918-C932-48B7-8868-68463EA07964}" type="slidenum">
              <a:rPr lang="it-IT" altLang="it-IT"/>
              <a:pPr>
                <a:defRPr/>
              </a:pPr>
              <a:t>‹N›</a:t>
            </a:fld>
            <a:endParaRPr lang="it-IT" altLang="it-IT"/>
          </a:p>
        </p:txBody>
      </p:sp>
    </p:spTree>
    <p:extLst>
      <p:ext uri="{BB962C8B-B14F-4D97-AF65-F5344CB8AC3E}">
        <p14:creationId xmlns:p14="http://schemas.microsoft.com/office/powerpoint/2010/main" val="1430782223"/>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68313" cy="6856413"/>
          </a:xfrm>
          <a:prstGeom prst="rect">
            <a:avLst/>
          </a:prstGeom>
          <a:gradFill rotWithShape="1">
            <a:gsLst>
              <a:gs pos="0">
                <a:srgbClr val="B0C3E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it-IT" altLang="it-IT"/>
          </a:p>
        </p:txBody>
      </p:sp>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numero diapositiva 5"/>
          <p:cNvSpPr>
            <a:spLocks noGrp="1"/>
          </p:cNvSpPr>
          <p:nvPr>
            <p:ph type="sldNum" sz="quarter" idx="10"/>
          </p:nvPr>
        </p:nvSpPr>
        <p:spPr/>
        <p:txBody>
          <a:bodyPr/>
          <a:lstStyle>
            <a:lvl1pPr>
              <a:defRPr/>
            </a:lvl1pPr>
          </a:lstStyle>
          <a:p>
            <a:pPr>
              <a:defRPr/>
            </a:pPr>
            <a:fld id="{3D3AC32D-0DC9-4AFD-A4F3-A31FEED9B3FA}" type="slidenum">
              <a:rPr lang="it-IT" altLang="it-IT"/>
              <a:pPr>
                <a:defRPr/>
              </a:pPr>
              <a:t>‹N›</a:t>
            </a:fld>
            <a:endParaRPr lang="it-IT" altLang="it-IT"/>
          </a:p>
        </p:txBody>
      </p:sp>
    </p:spTree>
    <p:extLst>
      <p:ext uri="{BB962C8B-B14F-4D97-AF65-F5344CB8AC3E}">
        <p14:creationId xmlns:p14="http://schemas.microsoft.com/office/powerpoint/2010/main" val="8929797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B0C3E0"/>
            </a:gs>
            <a:gs pos="100000">
              <a:srgbClr val="FFFFFF"/>
            </a:gs>
          </a:gsLst>
          <a:path path="rect">
            <a:fillToRect r="100000" b="100000"/>
          </a:path>
        </a:gra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68313"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4"/>
          <p:cNvSpPr>
            <a:spLocks noGrp="1" noChangeArrowheads="1"/>
          </p:cNvSpPr>
          <p:nvPr>
            <p:ph type="body" idx="1"/>
          </p:nvPr>
        </p:nvSpPr>
        <p:spPr bwMode="auto">
          <a:xfrm>
            <a:off x="457200" y="1268413"/>
            <a:ext cx="822960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2" name="Segnaposto numero diapositiva 5"/>
          <p:cNvSpPr>
            <a:spLocks noGrp="1"/>
          </p:cNvSpPr>
          <p:nvPr>
            <p:ph type="sldNum" sz="quarter" idx="4"/>
          </p:nvPr>
        </p:nvSpPr>
        <p:spPr bwMode="auto">
          <a:xfrm>
            <a:off x="0" y="6453188"/>
            <a:ext cx="468313" cy="268287"/>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b="1">
                <a:solidFill>
                  <a:schemeClr val="hlink"/>
                </a:solidFill>
                <a:latin typeface="Arial Narrow" panose="020B0606020202030204" pitchFamily="34" charset="0"/>
              </a:defRPr>
            </a:lvl1pPr>
          </a:lstStyle>
          <a:p>
            <a:pPr>
              <a:defRPr/>
            </a:pPr>
            <a:fld id="{D3D76535-DFD0-4FB5-BA85-927B2ACA7B63}"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Lst>
  <p:transition/>
  <p:hf hdr="0" dt="0"/>
  <p:txStyles>
    <p:titleStyle>
      <a:lvl1pPr algn="ctr" rtl="0" eaLnBrk="0" fontAlgn="base" hangingPunct="0">
        <a:spcBef>
          <a:spcPct val="0"/>
        </a:spcBef>
        <a:spcAft>
          <a:spcPct val="0"/>
        </a:spcAft>
        <a:defRPr sz="3200" b="1">
          <a:solidFill>
            <a:srgbClr val="3333CC"/>
          </a:solidFill>
          <a:latin typeface="+mj-lt"/>
          <a:ea typeface="+mj-ea"/>
          <a:cs typeface="+mj-cs"/>
        </a:defRPr>
      </a:lvl1pPr>
      <a:lvl2pPr algn="ctr" rtl="0" eaLnBrk="0" fontAlgn="base" hangingPunct="0">
        <a:spcBef>
          <a:spcPct val="0"/>
        </a:spcBef>
        <a:spcAft>
          <a:spcPct val="0"/>
        </a:spcAft>
        <a:defRPr sz="3200" b="1">
          <a:solidFill>
            <a:srgbClr val="3333CC"/>
          </a:solidFill>
          <a:latin typeface="Arial" pitchFamily="34" charset="0"/>
        </a:defRPr>
      </a:lvl2pPr>
      <a:lvl3pPr algn="ctr" rtl="0" eaLnBrk="0" fontAlgn="base" hangingPunct="0">
        <a:spcBef>
          <a:spcPct val="0"/>
        </a:spcBef>
        <a:spcAft>
          <a:spcPct val="0"/>
        </a:spcAft>
        <a:defRPr sz="3200" b="1">
          <a:solidFill>
            <a:srgbClr val="3333CC"/>
          </a:solidFill>
          <a:latin typeface="Arial" pitchFamily="34" charset="0"/>
        </a:defRPr>
      </a:lvl3pPr>
      <a:lvl4pPr algn="ctr" rtl="0" eaLnBrk="0" fontAlgn="base" hangingPunct="0">
        <a:spcBef>
          <a:spcPct val="0"/>
        </a:spcBef>
        <a:spcAft>
          <a:spcPct val="0"/>
        </a:spcAft>
        <a:defRPr sz="3200" b="1">
          <a:solidFill>
            <a:srgbClr val="3333CC"/>
          </a:solidFill>
          <a:latin typeface="Arial" pitchFamily="34" charset="0"/>
        </a:defRPr>
      </a:lvl4pPr>
      <a:lvl5pPr algn="ctr" rtl="0" eaLnBrk="0" fontAlgn="base" hangingPunct="0">
        <a:spcBef>
          <a:spcPct val="0"/>
        </a:spcBef>
        <a:spcAft>
          <a:spcPct val="0"/>
        </a:spcAft>
        <a:defRPr sz="3200" b="1">
          <a:solidFill>
            <a:srgbClr val="3333CC"/>
          </a:solidFill>
          <a:latin typeface="Arial" pitchFamily="34" charset="0"/>
        </a:defRPr>
      </a:lvl5pPr>
      <a:lvl6pPr marL="457200" algn="ctr" rtl="0" fontAlgn="base">
        <a:spcBef>
          <a:spcPct val="0"/>
        </a:spcBef>
        <a:spcAft>
          <a:spcPct val="0"/>
        </a:spcAft>
        <a:defRPr sz="3200" b="1">
          <a:solidFill>
            <a:srgbClr val="3333CC"/>
          </a:solidFill>
          <a:latin typeface="Arial" pitchFamily="34" charset="0"/>
        </a:defRPr>
      </a:lvl6pPr>
      <a:lvl7pPr marL="914400" algn="ctr" rtl="0" fontAlgn="base">
        <a:spcBef>
          <a:spcPct val="0"/>
        </a:spcBef>
        <a:spcAft>
          <a:spcPct val="0"/>
        </a:spcAft>
        <a:defRPr sz="3200" b="1">
          <a:solidFill>
            <a:srgbClr val="3333CC"/>
          </a:solidFill>
          <a:latin typeface="Arial" pitchFamily="34" charset="0"/>
        </a:defRPr>
      </a:lvl7pPr>
      <a:lvl8pPr marL="1371600" algn="ctr" rtl="0" fontAlgn="base">
        <a:spcBef>
          <a:spcPct val="0"/>
        </a:spcBef>
        <a:spcAft>
          <a:spcPct val="0"/>
        </a:spcAft>
        <a:defRPr sz="3200" b="1">
          <a:solidFill>
            <a:srgbClr val="3333CC"/>
          </a:solidFill>
          <a:latin typeface="Arial" pitchFamily="34" charset="0"/>
        </a:defRPr>
      </a:lvl8pPr>
      <a:lvl9pPr marL="1828800" algn="ctr" rtl="0" fontAlgn="base">
        <a:spcBef>
          <a:spcPct val="0"/>
        </a:spcBef>
        <a:spcAft>
          <a:spcPct val="0"/>
        </a:spcAft>
        <a:defRPr sz="3200" b="1">
          <a:solidFill>
            <a:srgbClr val="3333CC"/>
          </a:solidFill>
          <a:latin typeface="Arial"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cocasa.re.it/convegni.asp?id=28" TargetMode="External"/><Relationship Id="rId1" Type="http://schemas.openxmlformats.org/officeDocument/2006/relationships/slideLayout" Target="../slideLayouts/slideLayout1.xml"/><Relationship Id="rId6" Type="http://schemas.openxmlformats.org/officeDocument/2006/relationships/image" Target="cid:15317957-61FB-4ECD-8BAD-A5D98F74B229@WAG54GS" TargetMode="Externa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228600" y="5661025"/>
            <a:ext cx="302101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it-IT" altLang="it-IT" sz="1600" i="1">
                <a:solidFill>
                  <a:schemeClr val="hlink"/>
                </a:solidFill>
              </a:rPr>
              <a:t>Prof.</a:t>
            </a:r>
          </a:p>
          <a:p>
            <a:pPr eaLnBrk="1" hangingPunct="1">
              <a:buFontTx/>
              <a:buNone/>
            </a:pPr>
            <a:r>
              <a:rPr lang="it-IT" altLang="it-IT" i="1">
                <a:solidFill>
                  <a:schemeClr val="hlink"/>
                </a:solidFill>
              </a:rPr>
              <a:t>Paolo Baldassa</a:t>
            </a:r>
          </a:p>
          <a:p>
            <a:pPr eaLnBrk="1" hangingPunct="1">
              <a:buFontTx/>
              <a:buNone/>
            </a:pPr>
            <a:endParaRPr lang="it-IT" altLang="it-IT" sz="1600" i="1">
              <a:solidFill>
                <a:schemeClr val="hlink"/>
              </a:solidFill>
            </a:endParaRPr>
          </a:p>
          <a:p>
            <a:pPr eaLnBrk="1" hangingPunct="1">
              <a:buFontTx/>
              <a:buNone/>
            </a:pPr>
            <a:endParaRPr lang="it-IT" altLang="it-IT" sz="1600" i="1">
              <a:solidFill>
                <a:schemeClr val="hlink"/>
              </a:solidFill>
              <a:hlinkClick r:id="rId2" action="ppaction://hlinkfile" tooltip="DALL’EX NOVO ALLA RISTRUTTURAZIONE: IL RI-USO SOSTENIBILE DEL PATRIMONIO EDILIZIO. &#10;Le metodologie, le certificazioni, i materiali.&#10;"/>
            </a:endParaRPr>
          </a:p>
        </p:txBody>
      </p:sp>
      <p:pic>
        <p:nvPicPr>
          <p:cNvPr id="61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228600"/>
            <a:ext cx="133508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
            <a:ext cx="167798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9" name="Rectangle 2"/>
          <p:cNvSpPr>
            <a:spLocks noChangeArrowheads="1"/>
          </p:cNvSpPr>
          <p:nvPr/>
        </p:nvSpPr>
        <p:spPr bwMode="auto">
          <a:xfrm>
            <a:off x="14288" y="2597150"/>
            <a:ext cx="91630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it-IT" altLang="it-IT" b="1">
                <a:solidFill>
                  <a:schemeClr val="hlink"/>
                </a:solidFill>
              </a:rPr>
              <a:t>MECCANICA, MECCATRONICA ED ENERGIA</a:t>
            </a:r>
            <a:br>
              <a:rPr lang="it-IT" altLang="it-IT" b="1">
                <a:solidFill>
                  <a:schemeClr val="hlink"/>
                </a:solidFill>
              </a:rPr>
            </a:br>
            <a:r>
              <a:rPr lang="it-IT" altLang="it-IT" b="1">
                <a:solidFill>
                  <a:schemeClr val="hlink"/>
                </a:solidFill>
              </a:rPr>
              <a:t/>
            </a:r>
            <a:br>
              <a:rPr lang="it-IT" altLang="it-IT" b="1">
                <a:solidFill>
                  <a:schemeClr val="hlink"/>
                </a:solidFill>
              </a:rPr>
            </a:br>
            <a:r>
              <a:rPr lang="it-IT" altLang="it-IT" sz="3200" b="1">
                <a:solidFill>
                  <a:schemeClr val="hlink"/>
                </a:solidFill>
              </a:rPr>
              <a:t>Articolazione: ENERGIA</a:t>
            </a:r>
            <a:br>
              <a:rPr lang="it-IT" altLang="it-IT" sz="3200" b="1">
                <a:solidFill>
                  <a:schemeClr val="hlink"/>
                </a:solidFill>
              </a:rPr>
            </a:br>
            <a:r>
              <a:rPr lang="it-IT" altLang="it-IT" sz="3200" b="1">
                <a:solidFill>
                  <a:schemeClr val="hlink"/>
                </a:solidFill>
              </a:rPr>
              <a:t/>
            </a:r>
            <a:br>
              <a:rPr lang="it-IT" altLang="it-IT" sz="3200" b="1">
                <a:solidFill>
                  <a:schemeClr val="hlink"/>
                </a:solidFill>
              </a:rPr>
            </a:br>
            <a:r>
              <a:rPr lang="it-IT" altLang="it-IT" sz="3200" b="1">
                <a:solidFill>
                  <a:schemeClr val="hlink"/>
                </a:solidFill>
              </a:rPr>
              <a:t>PROGETTO REGOLAZIONE COGENERATORE</a:t>
            </a:r>
          </a:p>
        </p:txBody>
      </p:sp>
      <p:pic>
        <p:nvPicPr>
          <p:cNvPr id="6150" name="32cda079-0133-4ecf-a668-7d677924fc78" descr="cid:15317957-61FB-4ECD-8BAD-A5D98F74B229@WAG54GS"/>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3200400" y="228600"/>
            <a:ext cx="26670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CasellaDiTesto 2"/>
          <p:cNvSpPr txBox="1">
            <a:spLocks noChangeArrowheads="1"/>
          </p:cNvSpPr>
          <p:nvPr/>
        </p:nvSpPr>
        <p:spPr bwMode="auto">
          <a:xfrm>
            <a:off x="6513513" y="5733256"/>
            <a:ext cx="26638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it-IT" altLang="it-IT" sz="1600" i="1" dirty="0">
                <a:solidFill>
                  <a:schemeClr val="hlink"/>
                </a:solidFill>
              </a:rPr>
              <a:t>Studente</a:t>
            </a:r>
          </a:p>
          <a:p>
            <a:pPr eaLnBrk="1" hangingPunct="1">
              <a:spcBef>
                <a:spcPct val="0"/>
              </a:spcBef>
              <a:buFontTx/>
              <a:buNone/>
            </a:pPr>
            <a:r>
              <a:rPr lang="it-IT" altLang="it-IT" i="1" dirty="0">
                <a:solidFill>
                  <a:schemeClr val="hlink"/>
                </a:solidFill>
              </a:rPr>
              <a:t>Fusco Alberto</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egnaposto numero diapositiva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DA35E7C-FB95-4238-AD15-A2E1F79223F6}" type="slidenum">
              <a:rPr lang="it-IT" altLang="it-IT" sz="1200" smtClean="0">
                <a:solidFill>
                  <a:schemeClr val="hlink"/>
                </a:solidFill>
                <a:latin typeface="Arial Narrow" panose="020B0606020202030204" pitchFamily="34" charset="0"/>
              </a:rPr>
              <a:pPr>
                <a:spcBef>
                  <a:spcPct val="0"/>
                </a:spcBef>
                <a:buFontTx/>
                <a:buNone/>
              </a:pPr>
              <a:t>2</a:t>
            </a:fld>
            <a:endParaRPr lang="it-IT" altLang="it-IT" sz="1200">
              <a:solidFill>
                <a:schemeClr val="hlink"/>
              </a:solidFill>
              <a:latin typeface="Arial Narrow" panose="020B0606020202030204" pitchFamily="34" charset="0"/>
            </a:endParaRPr>
          </a:p>
        </p:txBody>
      </p:sp>
      <p:sp>
        <p:nvSpPr>
          <p:cNvPr id="7171" name="Rectangle 2"/>
          <p:cNvSpPr>
            <a:spLocks noGrp="1" noChangeArrowheads="1"/>
          </p:cNvSpPr>
          <p:nvPr>
            <p:ph type="title" idx="4294967295"/>
          </p:nvPr>
        </p:nvSpPr>
        <p:spPr/>
        <p:txBody>
          <a:bodyPr/>
          <a:lstStyle/>
          <a:p>
            <a:r>
              <a:rPr lang="it-IT" altLang="it-IT"/>
              <a:t>COGENERAZIONE</a:t>
            </a:r>
          </a:p>
        </p:txBody>
      </p:sp>
      <p:sp>
        <p:nvSpPr>
          <p:cNvPr id="7172" name="Rectangle 3"/>
          <p:cNvSpPr>
            <a:spLocks noGrp="1" noChangeArrowheads="1"/>
          </p:cNvSpPr>
          <p:nvPr>
            <p:ph type="body" idx="4294967295"/>
          </p:nvPr>
        </p:nvSpPr>
        <p:spPr>
          <a:xfrm>
            <a:off x="373063" y="1817688"/>
            <a:ext cx="4186237" cy="5040312"/>
          </a:xfrm>
        </p:spPr>
        <p:txBody>
          <a:bodyPr/>
          <a:lstStyle/>
          <a:p>
            <a:r>
              <a:rPr lang="it-IT" altLang="it-IT"/>
              <a:t>Utilizzo dell’energia termica di scarto</a:t>
            </a:r>
          </a:p>
          <a:p>
            <a:r>
              <a:rPr lang="it-IT" altLang="it-IT"/>
              <a:t>Vantaggi ambientali, energetici ed economici</a:t>
            </a:r>
          </a:p>
          <a:p>
            <a:r>
              <a:rPr lang="it-IT" altLang="it-IT"/>
              <a:t>Tipi di Cogenerazione</a:t>
            </a:r>
          </a:p>
          <a:p>
            <a:r>
              <a:rPr lang="it-IT" altLang="it-IT"/>
              <a:t>Trigenerazione</a:t>
            </a:r>
          </a:p>
        </p:txBody>
      </p:sp>
      <p:pic>
        <p:nvPicPr>
          <p:cNvPr id="7173" name="Immagine 4" descr="http://www.eco-2.it/wp-content/uploads/2014/09/schema_cogenerazio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9300" y="1187450"/>
            <a:ext cx="4260850"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Immagine 5" descr="http://www.enipower.eni.it/it/attachments/tecnologie-prod/ciclo-combinato/ciclo-combinato.jpg"/>
          <p:cNvPicPr>
            <a:picLocks noChangeAspect="1" noChangeArrowheads="1"/>
          </p:cNvPicPr>
          <p:nvPr/>
        </p:nvPicPr>
        <p:blipFill rotWithShape="1">
          <a:blip r:embed="rId3">
            <a:extLst>
              <a:ext uri="{28A0092B-C50C-407E-A947-70E740481C1C}">
                <a14:useLocalDpi xmlns:a14="http://schemas.microsoft.com/office/drawing/2010/main" val="0"/>
              </a:ext>
            </a:extLst>
          </a:blip>
          <a:srcRect t="6166" b="-1"/>
          <a:stretch/>
        </p:blipFill>
        <p:spPr bwMode="auto">
          <a:xfrm>
            <a:off x="4559300" y="3665539"/>
            <a:ext cx="4333875" cy="319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numero diapositiva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032E55A-A2C9-4B67-9871-35217CFEB395}" type="slidenum">
              <a:rPr lang="it-IT" altLang="it-IT" sz="1200" smtClean="0">
                <a:solidFill>
                  <a:schemeClr val="hlink"/>
                </a:solidFill>
                <a:latin typeface="Arial Narrow" panose="020B0606020202030204" pitchFamily="34" charset="0"/>
              </a:rPr>
              <a:pPr>
                <a:spcBef>
                  <a:spcPct val="0"/>
                </a:spcBef>
                <a:buFontTx/>
                <a:buNone/>
              </a:pPr>
              <a:t>3</a:t>
            </a:fld>
            <a:endParaRPr lang="it-IT" altLang="it-IT" sz="1200">
              <a:solidFill>
                <a:schemeClr val="hlink"/>
              </a:solidFill>
              <a:latin typeface="Arial Narrow" panose="020B0606020202030204" pitchFamily="34" charset="0"/>
            </a:endParaRPr>
          </a:p>
        </p:txBody>
      </p:sp>
      <p:sp>
        <p:nvSpPr>
          <p:cNvPr id="8195" name="Rectangle 2"/>
          <p:cNvSpPr>
            <a:spLocks noGrp="1" noChangeArrowheads="1"/>
          </p:cNvSpPr>
          <p:nvPr>
            <p:ph type="title" idx="4294967295"/>
          </p:nvPr>
        </p:nvSpPr>
        <p:spPr>
          <a:xfrm>
            <a:off x="487363" y="188913"/>
            <a:ext cx="8229600" cy="1143000"/>
          </a:xfrm>
        </p:spPr>
        <p:txBody>
          <a:bodyPr/>
          <a:lstStyle/>
          <a:p>
            <a:r>
              <a:rPr lang="it-IT" altLang="it-IT"/>
              <a:t>COGENERATION AND DISTRICT HEATING</a:t>
            </a:r>
          </a:p>
        </p:txBody>
      </p:sp>
      <p:sp>
        <p:nvSpPr>
          <p:cNvPr id="8196" name="Rectangle 3"/>
          <p:cNvSpPr>
            <a:spLocks noGrp="1" noChangeArrowheads="1"/>
          </p:cNvSpPr>
          <p:nvPr>
            <p:ph type="body" idx="4294967295"/>
          </p:nvPr>
        </p:nvSpPr>
        <p:spPr>
          <a:xfrm>
            <a:off x="192088" y="1628775"/>
            <a:ext cx="4410075" cy="4847012"/>
          </a:xfrm>
        </p:spPr>
        <p:txBody>
          <a:bodyPr/>
          <a:lstStyle/>
          <a:p>
            <a:r>
              <a:rPr lang="it-IT" altLang="it-IT"/>
              <a:t>Cogeneration: types and benefits</a:t>
            </a:r>
          </a:p>
          <a:p>
            <a:r>
              <a:rPr lang="it-IT" altLang="it-IT"/>
              <a:t>The main application: network heating systems</a:t>
            </a:r>
          </a:p>
          <a:p>
            <a:r>
              <a:rPr lang="it-IT" altLang="it-IT"/>
              <a:t>Components of the plant</a:t>
            </a:r>
          </a:p>
          <a:p>
            <a:r>
              <a:rPr lang="it-IT" altLang="it-IT"/>
              <a:t>Central heating systems</a:t>
            </a:r>
          </a:p>
          <a:p>
            <a:r>
              <a:rPr lang="it-IT" altLang="it-IT"/>
              <a:t>Control of the structure with the electronic platform Arduino</a:t>
            </a:r>
          </a:p>
        </p:txBody>
      </p:sp>
      <p:pic>
        <p:nvPicPr>
          <p:cNvPr id="8197" name="Immagine 5" descr="http://it.emcelettronica.com/wp-content/uploads/2015/02/arduin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628775"/>
            <a:ext cx="402431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Immagine 6" descr="http://www.caminisulweb.it/immagini/upload/guida/telrisc3.jpg"/>
          <p:cNvPicPr>
            <a:picLocks noChangeAspect="1" noChangeArrowheads="1"/>
          </p:cNvPicPr>
          <p:nvPr/>
        </p:nvPicPr>
        <p:blipFill>
          <a:blip r:embed="rId3">
            <a:extLst>
              <a:ext uri="{28A0092B-C50C-407E-A947-70E740481C1C}">
                <a14:useLocalDpi xmlns:a14="http://schemas.microsoft.com/office/drawing/2010/main" val="0"/>
              </a:ext>
            </a:extLst>
          </a:blip>
          <a:srcRect l="2399" t="3920" r="1915" b="10439"/>
          <a:stretch>
            <a:fillRect/>
          </a:stretch>
        </p:blipFill>
        <p:spPr bwMode="auto">
          <a:xfrm>
            <a:off x="4787900" y="4076700"/>
            <a:ext cx="3929063"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olo 1"/>
          <p:cNvSpPr>
            <a:spLocks noGrp="1"/>
          </p:cNvSpPr>
          <p:nvPr>
            <p:ph type="title"/>
          </p:nvPr>
        </p:nvSpPr>
        <p:spPr>
          <a:xfrm>
            <a:off x="611188" y="100013"/>
            <a:ext cx="8229600" cy="1143000"/>
          </a:xfrm>
        </p:spPr>
        <p:txBody>
          <a:bodyPr/>
          <a:lstStyle/>
          <a:p>
            <a:r>
              <a:rPr lang="it-IT" altLang="it-IT"/>
              <a:t>CICLO OTTO E MOTORE A 2 TEMPI</a:t>
            </a:r>
          </a:p>
        </p:txBody>
      </p:sp>
      <p:sp>
        <p:nvSpPr>
          <p:cNvPr id="12291" name="Segnaposto contenuto 2"/>
          <p:cNvSpPr>
            <a:spLocks noGrp="1"/>
          </p:cNvSpPr>
          <p:nvPr>
            <p:ph idx="1"/>
          </p:nvPr>
        </p:nvSpPr>
        <p:spPr>
          <a:xfrm>
            <a:off x="323850" y="1916113"/>
            <a:ext cx="4114800" cy="3529012"/>
          </a:xfrm>
        </p:spPr>
        <p:txBody>
          <a:bodyPr/>
          <a:lstStyle/>
          <a:p>
            <a:r>
              <a:rPr lang="it-IT" altLang="it-IT"/>
              <a:t>Elementi del motore termico</a:t>
            </a:r>
          </a:p>
          <a:p>
            <a:r>
              <a:rPr lang="it-IT" altLang="it-IT"/>
              <a:t>Ciclo di lavoro </a:t>
            </a:r>
          </a:p>
          <a:p>
            <a:r>
              <a:rPr lang="it-IT" altLang="it-IT"/>
              <a:t>Parametri e soluzioni per l’aumento del rendimento</a:t>
            </a:r>
          </a:p>
          <a:p>
            <a:r>
              <a:rPr lang="it-IT" altLang="it-IT"/>
              <a:t>Vantaggi e svantaggi</a:t>
            </a:r>
          </a:p>
        </p:txBody>
      </p:sp>
      <p:sp>
        <p:nvSpPr>
          <p:cNvPr id="12292"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44936859-3FF4-48D0-9D84-BFD8532DF296}" type="slidenum">
              <a:rPr lang="it-IT" altLang="it-IT" sz="1200" smtClean="0">
                <a:solidFill>
                  <a:schemeClr val="hlink"/>
                </a:solidFill>
                <a:latin typeface="Arial Narrow" panose="020B0606020202030204" pitchFamily="34" charset="0"/>
              </a:rPr>
              <a:pPr>
                <a:spcBef>
                  <a:spcPct val="0"/>
                </a:spcBef>
                <a:buFontTx/>
                <a:buNone/>
              </a:pPr>
              <a:t>4</a:t>
            </a:fld>
            <a:endParaRPr lang="it-IT" altLang="it-IT" sz="1200">
              <a:solidFill>
                <a:schemeClr val="hlink"/>
              </a:solidFill>
              <a:latin typeface="Arial Narrow" panose="020B0606020202030204" pitchFamily="34" charset="0"/>
            </a:endParaRPr>
          </a:p>
        </p:txBody>
      </p:sp>
      <p:pic>
        <p:nvPicPr>
          <p:cNvPr id="12293" name="Immagin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263650"/>
            <a:ext cx="3024187"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Immagin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4052888"/>
            <a:ext cx="3455987"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olo 1"/>
          <p:cNvSpPr>
            <a:spLocks noGrp="1"/>
          </p:cNvSpPr>
          <p:nvPr>
            <p:ph type="title"/>
          </p:nvPr>
        </p:nvSpPr>
        <p:spPr>
          <a:xfrm>
            <a:off x="484188" y="125413"/>
            <a:ext cx="8229600" cy="1143000"/>
          </a:xfrm>
        </p:spPr>
        <p:txBody>
          <a:bodyPr/>
          <a:lstStyle/>
          <a:p>
            <a:r>
              <a:rPr lang="it-IT" altLang="it-IT"/>
              <a:t>MOTORE ASINCRONO TRIFASE</a:t>
            </a:r>
          </a:p>
        </p:txBody>
      </p:sp>
      <p:sp>
        <p:nvSpPr>
          <p:cNvPr id="9219" name="Segnaposto contenuto 2"/>
          <p:cNvSpPr>
            <a:spLocks noGrp="1"/>
          </p:cNvSpPr>
          <p:nvPr>
            <p:ph idx="1"/>
          </p:nvPr>
        </p:nvSpPr>
        <p:spPr>
          <a:xfrm>
            <a:off x="184547" y="2149943"/>
            <a:ext cx="4978400" cy="5040312"/>
          </a:xfrm>
        </p:spPr>
        <p:txBody>
          <a:bodyPr/>
          <a:lstStyle/>
          <a:p>
            <a:r>
              <a:rPr lang="it-IT" altLang="it-IT"/>
              <a:t>Storia del motore elettrico</a:t>
            </a:r>
          </a:p>
          <a:p>
            <a:r>
              <a:rPr lang="it-IT" altLang="it-IT"/>
              <a:t>Composizione</a:t>
            </a:r>
          </a:p>
          <a:p>
            <a:r>
              <a:rPr lang="it-IT" altLang="it-IT"/>
              <a:t>Funzionamento e leggi dell’elettrotecnica che ne stanno alla base</a:t>
            </a:r>
          </a:p>
          <a:p>
            <a:r>
              <a:rPr lang="it-IT" altLang="it-IT"/>
              <a:t>Collegamento alla rete elettrica</a:t>
            </a:r>
          </a:p>
        </p:txBody>
      </p:sp>
      <p:sp>
        <p:nvSpPr>
          <p:cNvPr id="9220"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D082B4EF-4B1F-45B1-AB63-198D3E0E3DD7}" type="slidenum">
              <a:rPr lang="it-IT" altLang="it-IT" sz="1200" smtClean="0">
                <a:solidFill>
                  <a:schemeClr val="hlink"/>
                </a:solidFill>
                <a:latin typeface="Arial Narrow" panose="020B0606020202030204" pitchFamily="34" charset="0"/>
              </a:rPr>
              <a:pPr>
                <a:spcBef>
                  <a:spcPct val="0"/>
                </a:spcBef>
                <a:buFontTx/>
                <a:buNone/>
              </a:pPr>
              <a:t>5</a:t>
            </a:fld>
            <a:endParaRPr lang="it-IT" altLang="it-IT" sz="1200">
              <a:solidFill>
                <a:schemeClr val="hlink"/>
              </a:solidFill>
              <a:latin typeface="Arial Narrow" panose="020B0606020202030204" pitchFamily="34" charset="0"/>
            </a:endParaRPr>
          </a:p>
        </p:txBody>
      </p:sp>
      <p:pic>
        <p:nvPicPr>
          <p:cNvPr id="9221" name="Immagine 6" descr="http://www.progettazione-impianti-elettrici.it/images/motori-figura-02-spaccato-motore-asincron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900" y="1268413"/>
            <a:ext cx="381635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Immagine 7" descr="C:\Users\marco\Desktop\Cattur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9181" y="4314265"/>
            <a:ext cx="4141787" cy="2138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34276" y="182222"/>
            <a:ext cx="8229600" cy="1143000"/>
          </a:xfrm>
        </p:spPr>
        <p:txBody>
          <a:bodyPr/>
          <a:lstStyle/>
          <a:p>
            <a:r>
              <a:rPr lang="it-IT" dirty="0"/>
              <a:t>TESLA MOTORS</a:t>
            </a:r>
          </a:p>
        </p:txBody>
      </p:sp>
      <p:pic>
        <p:nvPicPr>
          <p:cNvPr id="5" name="Immagine 5"/>
          <p:cNvPicPr>
            <a:picLocks noGrp="1" noChangeAspect="1"/>
          </p:cNvPicPr>
          <p:nvPr>
            <p:ph idx="1"/>
          </p:nvPr>
        </p:nvPicPr>
        <p:blipFill rotWithShape="1">
          <a:blip r:embed="rId3">
            <a:extLst>
              <a:ext uri="{28A0092B-C50C-407E-A947-70E740481C1C}">
                <a14:useLocalDpi xmlns:a14="http://schemas.microsoft.com/office/drawing/2010/main" val="0"/>
              </a:ext>
            </a:extLst>
          </a:blip>
          <a:srcRect l="309" r="13258" b="20597"/>
          <a:stretch/>
        </p:blipFill>
        <p:spPr>
          <a:xfrm>
            <a:off x="5928307" y="1223060"/>
            <a:ext cx="2969028" cy="2503716"/>
          </a:xfrm>
          <a:prstGeom prst="rect">
            <a:avLst/>
          </a:prstGeom>
        </p:spPr>
      </p:pic>
      <p:sp>
        <p:nvSpPr>
          <p:cNvPr id="4" name="Segnaposto numero diapositiva 3"/>
          <p:cNvSpPr>
            <a:spLocks noGrp="1"/>
          </p:cNvSpPr>
          <p:nvPr>
            <p:ph type="sldNum" sz="quarter" idx="10"/>
          </p:nvPr>
        </p:nvSpPr>
        <p:spPr/>
        <p:txBody>
          <a:bodyPr/>
          <a:lstStyle/>
          <a:p>
            <a:pPr>
              <a:defRPr/>
            </a:pPr>
            <a:fld id="{3D3AC32D-0DC9-4AFD-A4F3-A31FEED9B3FA}" type="slidenum">
              <a:rPr lang="it-IT" altLang="it-IT" smtClean="0"/>
              <a:pPr>
                <a:defRPr/>
              </a:pPr>
              <a:t>6</a:t>
            </a:fld>
            <a:endParaRPr lang="it-IT" altLang="it-IT"/>
          </a:p>
        </p:txBody>
      </p:sp>
      <p:pic>
        <p:nvPicPr>
          <p:cNvPr id="7" name="Immagin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6245" y="4143171"/>
            <a:ext cx="3861090" cy="2432615"/>
          </a:xfrm>
          <a:prstGeom prst="rect">
            <a:avLst/>
          </a:prstGeom>
        </p:spPr>
      </p:pic>
      <p:sp>
        <p:nvSpPr>
          <p:cNvPr id="9" name="CasellaDiTesto 8"/>
          <p:cNvSpPr txBox="1"/>
          <p:nvPr/>
        </p:nvSpPr>
        <p:spPr>
          <a:xfrm>
            <a:off x="481129" y="1700808"/>
            <a:ext cx="3939334" cy="3970318"/>
          </a:xfrm>
          <a:prstGeom prst="rect">
            <a:avLst/>
          </a:prstGeom>
          <a:noFill/>
        </p:spPr>
        <p:txBody>
          <a:bodyPr wrap="square" rtlCol="0">
            <a:spAutoFit/>
          </a:bodyPr>
          <a:lstStyle/>
          <a:p>
            <a:pPr marL="285750" indent="-285750" algn="l">
              <a:buFont typeface="Arial" panose="020B0604020202020204" pitchFamily="34" charset="0"/>
              <a:buChar char="•"/>
            </a:pPr>
            <a:r>
              <a:rPr lang="it-IT" sz="2800" dirty="0"/>
              <a:t>Azienda automobilistica americana</a:t>
            </a:r>
          </a:p>
          <a:p>
            <a:pPr marL="285750" indent="-285750" algn="l">
              <a:buFont typeface="Arial" panose="020B0604020202020204" pitchFamily="34" charset="0"/>
              <a:buChar char="•"/>
            </a:pPr>
            <a:r>
              <a:rPr lang="it-IT" sz="2800" dirty="0"/>
              <a:t>Obiettivo: creazione di veicoli elettrici ad elevate prestazioni</a:t>
            </a:r>
          </a:p>
          <a:p>
            <a:pPr marL="285750" indent="-285750" algn="l">
              <a:buFont typeface="Arial" panose="020B0604020202020204" pitchFamily="34" charset="0"/>
              <a:buChar char="•"/>
            </a:pPr>
            <a:r>
              <a:rPr lang="it-IT" sz="2800" dirty="0"/>
              <a:t>Vantaggi e svantaggi della macchina elettrica</a:t>
            </a:r>
          </a:p>
        </p:txBody>
      </p:sp>
    </p:spTree>
    <p:extLst>
      <p:ext uri="{BB962C8B-B14F-4D97-AF65-F5344CB8AC3E}">
        <p14:creationId xmlns:p14="http://schemas.microsoft.com/office/powerpoint/2010/main" val="2259788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olo 1"/>
          <p:cNvSpPr>
            <a:spLocks noGrp="1"/>
          </p:cNvSpPr>
          <p:nvPr>
            <p:ph type="title"/>
          </p:nvPr>
        </p:nvSpPr>
        <p:spPr>
          <a:xfrm>
            <a:off x="611188" y="14288"/>
            <a:ext cx="8229600" cy="1143000"/>
          </a:xfrm>
        </p:spPr>
        <p:txBody>
          <a:bodyPr/>
          <a:lstStyle/>
          <a:p>
            <a:r>
              <a:rPr lang="it-IT" altLang="it-IT"/>
              <a:t>OBIETTIVI DEL PROGETTO</a:t>
            </a:r>
          </a:p>
        </p:txBody>
      </p:sp>
      <p:sp>
        <p:nvSpPr>
          <p:cNvPr id="13315" name="Segnaposto contenuto 2"/>
          <p:cNvSpPr>
            <a:spLocks noGrp="1"/>
          </p:cNvSpPr>
          <p:nvPr>
            <p:ph idx="1"/>
          </p:nvPr>
        </p:nvSpPr>
        <p:spPr>
          <a:xfrm>
            <a:off x="174625" y="1155700"/>
            <a:ext cx="4968875" cy="4897438"/>
          </a:xfrm>
        </p:spPr>
        <p:txBody>
          <a:bodyPr/>
          <a:lstStyle/>
          <a:p>
            <a:r>
              <a:rPr lang="it-IT" altLang="it-IT"/>
              <a:t>Controllo accelerazione motore termico</a:t>
            </a:r>
          </a:p>
          <a:p>
            <a:r>
              <a:rPr lang="it-IT" altLang="it-IT"/>
              <a:t>Regolazione acqua entrante nel bollitore mediante pompa</a:t>
            </a:r>
          </a:p>
          <a:p>
            <a:r>
              <a:rPr lang="it-IT" altLang="it-IT"/>
              <a:t>Limitazione temperatura motore termico</a:t>
            </a:r>
          </a:p>
          <a:p>
            <a:r>
              <a:rPr lang="it-IT" altLang="it-IT"/>
              <a:t>Lettura giri dall’alternatore e visualizzazione su display</a:t>
            </a:r>
          </a:p>
          <a:p>
            <a:r>
              <a:rPr lang="it-IT" altLang="it-IT"/>
              <a:t>Comando di apertura o chiusura valvola a tre vie</a:t>
            </a:r>
          </a:p>
        </p:txBody>
      </p:sp>
      <p:sp>
        <p:nvSpPr>
          <p:cNvPr id="13316"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B3062AE-A3EC-4D2D-BFE2-51F0D075B880}" type="slidenum">
              <a:rPr lang="it-IT" altLang="it-IT" sz="1200" smtClean="0">
                <a:solidFill>
                  <a:schemeClr val="hlink"/>
                </a:solidFill>
                <a:latin typeface="Arial Narrow" panose="020B0606020202030204" pitchFamily="34" charset="0"/>
              </a:rPr>
              <a:pPr>
                <a:spcBef>
                  <a:spcPct val="0"/>
                </a:spcBef>
                <a:buFontTx/>
                <a:buNone/>
              </a:pPr>
              <a:t>7</a:t>
            </a:fld>
            <a:endParaRPr lang="it-IT" altLang="it-IT" sz="1200">
              <a:solidFill>
                <a:schemeClr val="hlink"/>
              </a:solidFill>
              <a:latin typeface="Arial Narrow" panose="020B0606020202030204" pitchFamily="34" charset="0"/>
            </a:endParaRPr>
          </a:p>
        </p:txBody>
      </p:sp>
      <p:pic>
        <p:nvPicPr>
          <p:cNvPr id="13317" name="Immagine 6" descr="C:\Users\marco\AppData\Local\Microsoft\Windows\INetCache\Content.Word\1.png"/>
          <p:cNvPicPr>
            <a:picLocks noChangeAspect="1" noChangeArrowheads="1"/>
          </p:cNvPicPr>
          <p:nvPr/>
        </p:nvPicPr>
        <p:blipFill>
          <a:blip r:embed="rId2">
            <a:extLst>
              <a:ext uri="{28A0092B-C50C-407E-A947-70E740481C1C}">
                <a14:useLocalDpi xmlns:a14="http://schemas.microsoft.com/office/drawing/2010/main" val="0"/>
              </a:ext>
            </a:extLst>
          </a:blip>
          <a:srcRect l="10034" r="26924" b="18947"/>
          <a:stretch>
            <a:fillRect/>
          </a:stretch>
        </p:blipFill>
        <p:spPr bwMode="auto">
          <a:xfrm>
            <a:off x="5364163" y="1157288"/>
            <a:ext cx="37004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3" descr="download"/>
          <p:cNvPicPr>
            <a:picLocks noChangeAspect="1" noChangeArrowheads="1"/>
          </p:cNvPicPr>
          <p:nvPr/>
        </p:nvPicPr>
        <p:blipFill>
          <a:blip r:embed="rId3">
            <a:extLst>
              <a:ext uri="{28A0092B-C50C-407E-A947-70E740481C1C}">
                <a14:useLocalDpi xmlns:a14="http://schemas.microsoft.com/office/drawing/2010/main" val="0"/>
              </a:ext>
            </a:extLst>
          </a:blip>
          <a:srcRect l="14186" r="35071"/>
          <a:stretch>
            <a:fillRect/>
          </a:stretch>
        </p:blipFill>
        <p:spPr bwMode="auto">
          <a:xfrm>
            <a:off x="5360988" y="3716338"/>
            <a:ext cx="37036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olo 1"/>
          <p:cNvSpPr>
            <a:spLocks noGrp="1"/>
          </p:cNvSpPr>
          <p:nvPr>
            <p:ph type="title"/>
          </p:nvPr>
        </p:nvSpPr>
        <p:spPr/>
        <p:txBody>
          <a:bodyPr/>
          <a:lstStyle/>
          <a:p>
            <a:r>
              <a:rPr lang="it-IT" altLang="it-IT"/>
              <a:t>ESECUZIONE DEL LAVORO</a:t>
            </a:r>
          </a:p>
        </p:txBody>
      </p:sp>
      <p:sp>
        <p:nvSpPr>
          <p:cNvPr id="14339" name="Segnaposto contenuto 2"/>
          <p:cNvSpPr>
            <a:spLocks noGrp="1"/>
          </p:cNvSpPr>
          <p:nvPr>
            <p:ph idx="1"/>
          </p:nvPr>
        </p:nvSpPr>
        <p:spPr>
          <a:xfrm>
            <a:off x="468313" y="1187450"/>
            <a:ext cx="5249935" cy="5793653"/>
          </a:xfrm>
        </p:spPr>
        <p:txBody>
          <a:bodyPr/>
          <a:lstStyle/>
          <a:p>
            <a:r>
              <a:rPr lang="it-IT" altLang="it-IT" dirty="0"/>
              <a:t>Fase propedeutica al lavoro</a:t>
            </a:r>
          </a:p>
          <a:p>
            <a:r>
              <a:rPr lang="it-IT" altLang="it-IT" dirty="0"/>
              <a:t>Brainstorming sulle idee possibili ed efficaci</a:t>
            </a:r>
          </a:p>
          <a:p>
            <a:r>
              <a:rPr lang="it-IT" altLang="it-IT" dirty="0"/>
              <a:t>Avviamento motore termico</a:t>
            </a:r>
          </a:p>
          <a:p>
            <a:r>
              <a:rPr lang="it-IT" altLang="it-IT" dirty="0"/>
              <a:t>Esecuzione supporti per motore elettrico</a:t>
            </a:r>
          </a:p>
          <a:p>
            <a:r>
              <a:rPr lang="it-IT" altLang="it-IT" dirty="0"/>
              <a:t>Accensione motore elettrico</a:t>
            </a:r>
          </a:p>
          <a:p>
            <a:r>
              <a:rPr lang="it-IT" altLang="it-IT" dirty="0"/>
              <a:t>Cablaggio dei cavi di collegamento</a:t>
            </a:r>
          </a:p>
          <a:p>
            <a:r>
              <a:rPr lang="it-IT" altLang="it-IT" dirty="0"/>
              <a:t>Esperimenti con la piattaforma Arduino</a:t>
            </a:r>
          </a:p>
        </p:txBody>
      </p:sp>
      <p:sp>
        <p:nvSpPr>
          <p:cNvPr id="14340" name="Segnaposto numero diapositiva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6A87E84-4250-4AED-AECF-EC7E29E0E87D}" type="slidenum">
              <a:rPr lang="it-IT" altLang="it-IT" sz="1200" smtClean="0">
                <a:solidFill>
                  <a:schemeClr val="hlink"/>
                </a:solidFill>
                <a:latin typeface="Arial Narrow" panose="020B0606020202030204" pitchFamily="34" charset="0"/>
              </a:rPr>
              <a:pPr>
                <a:spcBef>
                  <a:spcPct val="0"/>
                </a:spcBef>
                <a:buFontTx/>
                <a:buNone/>
              </a:pPr>
              <a:t>8</a:t>
            </a:fld>
            <a:endParaRPr lang="it-IT" altLang="it-IT" sz="1200">
              <a:solidFill>
                <a:schemeClr val="hlink"/>
              </a:solidFill>
              <a:latin typeface="Arial Narrow" panose="020B0606020202030204" pitchFamily="34" charset="0"/>
            </a:endParaRPr>
          </a:p>
        </p:txBody>
      </p:sp>
      <p:sp>
        <p:nvSpPr>
          <p:cNvPr id="3" name="CasellaDiTesto 2"/>
          <p:cNvSpPr txBox="1"/>
          <p:nvPr/>
        </p:nvSpPr>
        <p:spPr>
          <a:xfrm>
            <a:off x="5575553" y="2791491"/>
            <a:ext cx="3568447" cy="923330"/>
          </a:xfrm>
          <a:prstGeom prst="rect">
            <a:avLst/>
          </a:prstGeom>
          <a:noFill/>
        </p:spPr>
        <p:txBody>
          <a:bodyPr wrap="square" rtlCol="0">
            <a:spAutoFit/>
          </a:bodyPr>
          <a:lstStyle/>
          <a:p>
            <a:pPr algn="l"/>
            <a:r>
              <a:rPr lang="it-IT" dirty="0"/>
              <a:t>INSERIRE SCHEMA IDRAULICO FATTO IN </a:t>
            </a:r>
            <a:r>
              <a:rPr lang="it-IT" dirty="0" err="1"/>
              <a:t>AUTOCAD</a:t>
            </a:r>
            <a:endParaRPr lang="it-IT"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numero diapositiva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B2A4424-453D-4B58-8EEF-77E6DCA07824}" type="slidenum">
              <a:rPr lang="it-IT" altLang="it-IT" sz="1200" smtClean="0">
                <a:solidFill>
                  <a:schemeClr val="hlink"/>
                </a:solidFill>
                <a:latin typeface="Arial Narrow" panose="020B0606020202030204" pitchFamily="34" charset="0"/>
              </a:rPr>
              <a:pPr>
                <a:spcBef>
                  <a:spcPct val="0"/>
                </a:spcBef>
                <a:buFontTx/>
                <a:buNone/>
              </a:pPr>
              <a:t>9</a:t>
            </a:fld>
            <a:endParaRPr lang="it-IT" altLang="it-IT" sz="1200">
              <a:solidFill>
                <a:schemeClr val="hlink"/>
              </a:solidFill>
              <a:latin typeface="Arial Narrow" panose="020B0606020202030204" pitchFamily="34" charset="0"/>
            </a:endParaRPr>
          </a:p>
        </p:txBody>
      </p:sp>
      <p:sp>
        <p:nvSpPr>
          <p:cNvPr id="15363" name="Text Box 2"/>
          <p:cNvSpPr txBox="1">
            <a:spLocks noChangeArrowheads="1"/>
          </p:cNvSpPr>
          <p:nvPr/>
        </p:nvSpPr>
        <p:spPr bwMode="auto">
          <a:xfrm>
            <a:off x="2086552" y="2650331"/>
            <a:ext cx="60483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it-IT" altLang="it-IT" sz="3600" b="1" i="1" dirty="0">
                <a:solidFill>
                  <a:srgbClr val="000099"/>
                </a:solidFill>
              </a:rPr>
              <a:t>Grazie dell’attenzione e arrivederci…</a:t>
            </a:r>
          </a:p>
        </p:txBody>
      </p:sp>
      <p:sp>
        <p:nvSpPr>
          <p:cNvPr id="15364" name="Text Box 5"/>
          <p:cNvSpPr txBox="1">
            <a:spLocks noChangeArrowheads="1"/>
          </p:cNvSpPr>
          <p:nvPr/>
        </p:nvSpPr>
        <p:spPr bwMode="auto">
          <a:xfrm>
            <a:off x="2667000" y="3657600"/>
            <a:ext cx="579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a:spcBef>
                <a:spcPct val="20000"/>
              </a:spcBef>
              <a:buChar char="•"/>
              <a:tabLst>
                <a:tab pos="187325" algn="l"/>
              </a:tabLst>
              <a:defRPr sz="2800">
                <a:solidFill>
                  <a:schemeClr val="tx1"/>
                </a:solidFill>
                <a:latin typeface="Arial" panose="020B0604020202020204" pitchFamily="34" charset="0"/>
              </a:defRPr>
            </a:lvl1pPr>
            <a:lvl2pPr marL="742950" indent="-285750">
              <a:spcBef>
                <a:spcPct val="20000"/>
              </a:spcBef>
              <a:buChar char="–"/>
              <a:tabLst>
                <a:tab pos="187325" algn="l"/>
              </a:tabLst>
              <a:defRPr sz="2400">
                <a:solidFill>
                  <a:schemeClr val="tx1"/>
                </a:solidFill>
                <a:latin typeface="Arial" panose="020B0604020202020204" pitchFamily="34" charset="0"/>
              </a:defRPr>
            </a:lvl2pPr>
            <a:lvl3pPr marL="1143000" indent="-228600">
              <a:spcBef>
                <a:spcPct val="20000"/>
              </a:spcBef>
              <a:buChar char="•"/>
              <a:tabLst>
                <a:tab pos="187325" algn="l"/>
              </a:tabLst>
              <a:defRPr sz="2000">
                <a:solidFill>
                  <a:schemeClr val="tx1"/>
                </a:solidFill>
                <a:latin typeface="Arial" panose="020B0604020202020204" pitchFamily="34" charset="0"/>
              </a:defRPr>
            </a:lvl3pPr>
            <a:lvl4pPr marL="1600200" indent="-228600">
              <a:spcBef>
                <a:spcPct val="20000"/>
              </a:spcBef>
              <a:buChar char="–"/>
              <a:tabLst>
                <a:tab pos="187325" algn="l"/>
              </a:tabLst>
              <a:defRPr>
                <a:solidFill>
                  <a:schemeClr val="tx1"/>
                </a:solidFill>
                <a:latin typeface="Arial" panose="020B0604020202020204" pitchFamily="34" charset="0"/>
              </a:defRPr>
            </a:lvl4pPr>
            <a:lvl5pPr marL="2057400" indent="-228600">
              <a:spcBef>
                <a:spcPct val="20000"/>
              </a:spcBef>
              <a:buChar char="»"/>
              <a:tabLst>
                <a:tab pos="187325" algn="l"/>
              </a:tabLst>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87325" algn="l"/>
              </a:tabLst>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87325" algn="l"/>
              </a:tabLst>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87325" algn="l"/>
              </a:tabLst>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87325" algn="l"/>
              </a:tabLst>
              <a:defRPr sz="1600">
                <a:solidFill>
                  <a:schemeClr val="tx1"/>
                </a:solidFill>
                <a:latin typeface="Arial" panose="020B0604020202020204" pitchFamily="34" charset="0"/>
              </a:defRPr>
            </a:lvl9pPr>
          </a:lstStyle>
          <a:p>
            <a:pPr eaLnBrk="1" hangingPunct="1">
              <a:spcBef>
                <a:spcPct val="0"/>
              </a:spcBef>
              <a:buFontTx/>
              <a:buNone/>
            </a:pPr>
            <a:r>
              <a:rPr lang="en-GB" altLang="it-IT" sz="1800" baseline="30000">
                <a:solidFill>
                  <a:srgbClr val="000099"/>
                </a:solidFill>
              </a:rPr>
              <a:t>   </a:t>
            </a:r>
            <a:endParaRPr lang="en-GB" altLang="it-IT" sz="1800">
              <a:solidFill>
                <a:srgbClr val="000099"/>
              </a:solidFill>
              <a:latin typeface="Symbol" panose="05050102010706020507" pitchFamily="18" charset="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3_Modello GAT-DFT base">
  <a:themeElements>
    <a:clrScheme name="Modello GAT-DFT bas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Modello GAT-DFT bas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ello GAT-DFT bas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lo GAT-DFT bas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lo GAT-DFT bas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lo GAT-DFT bas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lo GAT-DFT bas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lo GAT-DFT bas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lo GAT-DFT bas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lo GAT-DFT bas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lo GAT-DFT bas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lo GAT-DFT bas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lo GAT-DFT bas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lo GAT-DFT bas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Modello GAT-DFT base</Template>
  <TotalTime>3211</TotalTime>
  <Words>226</Words>
  <Application>Microsoft Office PowerPoint</Application>
  <PresentationFormat>Presentazione su schermo (4:3)</PresentationFormat>
  <Paragraphs>74</Paragraphs>
  <Slides>9</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Arial Narrow</vt:lpstr>
      <vt:lpstr>Open Sans</vt:lpstr>
      <vt:lpstr>Symbol</vt:lpstr>
      <vt:lpstr>3_Modello GAT-DFT base</vt:lpstr>
      <vt:lpstr>Presentazione standard di PowerPoint</vt:lpstr>
      <vt:lpstr>COGENERAZIONE</vt:lpstr>
      <vt:lpstr>COGENERATION AND DISTRICT HEATING</vt:lpstr>
      <vt:lpstr>CICLO OTTO E MOTORE A 2 TEMPI</vt:lpstr>
      <vt:lpstr>MOTORE ASINCRONO TRIFASE</vt:lpstr>
      <vt:lpstr>TESLA MOTORS</vt:lpstr>
      <vt:lpstr>OBIETTIVI DEL PROGETTO</vt:lpstr>
      <vt:lpstr>ESECUZIONE DEL LAVORO</vt:lpstr>
      <vt:lpstr>Presentazione standard di PowerPoint</vt:lpstr>
    </vt:vector>
  </TitlesOfParts>
  <Company>ITIS BARSANTI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Energia</dc:title>
  <dc:subject>Orientamento</dc:subject>
  <dc:creator>Paolo Baldassa</dc:creator>
  <cp:lastModifiedBy>roberta fusco</cp:lastModifiedBy>
  <cp:revision>212</cp:revision>
  <dcterms:created xsi:type="dcterms:W3CDTF">2007-03-16T11:07:37Z</dcterms:created>
  <dcterms:modified xsi:type="dcterms:W3CDTF">2017-06-13T10:05:23Z</dcterms:modified>
</cp:coreProperties>
</file>