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4" r:id="rId5"/>
    <p:sldId id="259" r:id="rId6"/>
    <p:sldId id="270" r:id="rId7"/>
    <p:sldId id="280" r:id="rId8"/>
    <p:sldId id="260" r:id="rId9"/>
    <p:sldId id="261" r:id="rId10"/>
    <p:sldId id="272" r:id="rId11"/>
    <p:sldId id="278" r:id="rId12"/>
    <p:sldId id="262" r:id="rId13"/>
    <p:sldId id="279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1" r:id="rId22"/>
    <p:sldId id="277" r:id="rId23"/>
    <p:sldId id="273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5767" autoAdjust="0"/>
  </p:normalViewPr>
  <p:slideViewPr>
    <p:cSldViewPr snapToGrid="0">
      <p:cViewPr varScale="1">
        <p:scale>
          <a:sx n="62" d="100"/>
          <a:sy n="62" d="100"/>
        </p:scale>
        <p:origin x="12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21F0-7C24-420A-B315-D72DE9F53C0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63157-FB21-4FBD-9E95-1BCE7135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1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Var[X] =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E[(X-E(X))^2] = E[X^2]-(E[X])^2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63157-FB21-4FBD-9E95-1BCE713558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9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63157-FB21-4FBD-9E95-1BCE713558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70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strict inequalities 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63157-FB21-4FBD-9E95-1BCE713558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8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63157-FB21-4FBD-9E95-1BCE713558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3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63157-FB21-4FBD-9E95-1BCE713558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3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63157-FB21-4FBD-9E95-1BCE713558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88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63157-FB21-4FBD-9E95-1BCE713558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3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63157-FB21-4FBD-9E95-1BCE713558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3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https://math.stackexchange.com/questions/605083/calculate-expectation-of-a-geometric-random-variable</a:t>
            </a:r>
          </a:p>
          <a:p>
            <a:endParaRPr lang="en-US" dirty="0"/>
          </a:p>
          <a:p>
            <a:r>
              <a:rPr lang="en-US" dirty="0"/>
              <a:t>Do this computation slowly so they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63157-FB21-4FBD-9E95-1BCE713558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93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63157-FB21-4FBD-9E95-1BCE713558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08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https://www.statisticshowto.com/laplace-distribution-double-exponential/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63157-FB21-4FBD-9E95-1BCE713558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0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https://en.wikipedia.org/wiki/Normal_distribution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63157-FB21-4FBD-9E95-1BCE713558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5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7222-8A65-4D5A-A066-C4AB9590E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66524-1F86-409D-BB46-10F291595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B278-524F-4904-944C-17F3ABDA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37AB-649B-4016-86D0-FA5CC4D2E81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5AE9E-B3EE-409A-B897-1682CBD6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9A23-4B2F-4106-A55F-26E9B423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7923-2D42-4F6C-B3B7-EA21BDC7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1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9042-FEA4-461F-AFCC-C19AD088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D4A0B-2630-407A-B882-2638B0614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85267-8113-45AA-A899-B80E2F1F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37AB-649B-4016-86D0-FA5CC4D2E81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8B09-8975-4FA6-8167-126F05E5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66EB6-8C24-4FE0-8B54-E036A9C1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7923-2D42-4F6C-B3B7-EA21BDC7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7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D7F2A-4A4E-4ED0-858F-403E3F087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2B2BF-252A-4180-85BA-BD019F38A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F4825-E82A-4080-8032-B8556A20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37AB-649B-4016-86D0-FA5CC4D2E81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25C75-4F4B-4955-BA89-2387F658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5E8B-DD0F-40B4-BB5A-010C888B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7923-2D42-4F6C-B3B7-EA21BDC7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9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06B1-A4A2-4004-8444-8DA9C4FE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ECD9-FC39-4612-ACE2-727B1254A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D73D3-D09E-429A-8358-15D6C226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37AB-649B-4016-86D0-FA5CC4D2E81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3390-6D7A-410E-9E76-4517D89F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4BED9-20A2-474F-B8C0-F4E80F2B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7923-2D42-4F6C-B3B7-EA21BDC7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5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873E-5BE1-4A01-9A1F-6126C4BC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52938-690A-41B6-BF9D-B057CA144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60296-7A68-4B7F-A264-834CE485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37AB-649B-4016-86D0-FA5CC4D2E81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ABB77-C342-4C43-A30F-6E0FDE63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E28DF-748D-43AC-B879-C9FFB5FE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7923-2D42-4F6C-B3B7-EA21BDC7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87E8-E6C1-4F85-92B6-8BC347CA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4C65E-7BC0-4D40-AFC0-93F42A05E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DB78C-ADFD-43B4-B401-DEABF6C2B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61400-C674-4934-83DF-A65A570E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37AB-649B-4016-86D0-FA5CC4D2E81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B11DE-8CCA-478B-8716-885BEF24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DA772-EB67-4CE2-9550-C1EE5975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7923-2D42-4F6C-B3B7-EA21BDC7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FD1C-699C-4435-8F37-CA2AC062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132F0-E2B6-4EAA-8DE0-4243AE6DD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3EC2C-C7E5-4170-83E3-4128F9A7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029D0-145D-4716-9100-D37BD0C14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E362E-AA02-4EF3-8844-786748EA1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E349C-32D6-459F-8847-C386FFF5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37AB-649B-4016-86D0-FA5CC4D2E81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77EA0-57DB-4C2D-9C32-27E3DFB4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2288F-75BF-4A5B-BC9E-A6B215DB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7923-2D42-4F6C-B3B7-EA21BDC7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5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C224-BF48-4021-BF56-ECB2DB64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C1E7F-D77B-4706-9BA9-54FFEA7A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37AB-649B-4016-86D0-FA5CC4D2E81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8F28B-2853-4CE7-AA98-11342A78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1D5E7-5F69-4150-A09B-D57CD3EF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7923-2D42-4F6C-B3B7-EA21BDC7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EC919-905E-47A5-914D-443CC9BF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37AB-649B-4016-86D0-FA5CC4D2E81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6DE33-1F39-4649-A026-F69CED3F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40606-3C93-493E-857B-A307F82A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7923-2D42-4F6C-B3B7-EA21BDC7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7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AA64-B3AB-489B-89A4-38183917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B9949-D752-4B60-9B4C-B7AFBA58F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09B16-AE7A-4288-A8D1-C355CFD2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BBE33-E38E-4B59-AB75-3455E7BF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37AB-649B-4016-86D0-FA5CC4D2E81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B0B4F-8E0A-478E-AB80-FC62DF01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7E809-A67D-4D45-B9DB-6AB43C2D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7923-2D42-4F6C-B3B7-EA21BDC7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6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C01D-4E23-44DD-AC1A-E530A2D4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FCEB2-1C91-4702-8EB0-B9250809A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9FD1B-E70B-4879-836D-91078BC1E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1B1A3-C42D-4DF8-8291-02706092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37AB-649B-4016-86D0-FA5CC4D2E81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623C5-EC92-4C55-A487-1EF0E4AA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4FEA8-40E0-4F4B-B985-DBFE50A3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7923-2D42-4F6C-B3B7-EA21BDC7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49CB5-F47C-4358-BCC0-2B8C3D93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3C58F-489F-474E-B2DB-E14955D20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D9A9B-8CF4-4AE9-8F75-527AC731C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37AB-649B-4016-86D0-FA5CC4D2E81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712A-438C-46EF-A745-DA1004CE6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A8425-01D1-4609-900D-DA213271E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27923-2D42-4F6C-B3B7-EA21BDC7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1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9DAB-40E7-4D1F-B7F4-AF7D2DE60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39089-0044-49C0-9495-88AB798CC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4931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B1AE-C82A-43B5-A183-09117A51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Distributions</a:t>
            </a:r>
            <a:br>
              <a:rPr lang="en-US" dirty="0"/>
            </a:br>
            <a:r>
              <a:rPr lang="en-US" dirty="0"/>
              <a:t>PDF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B08B8B-6F64-4409-820C-E0E4A41306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19" y="699191"/>
                <a:ext cx="5960164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B08B8B-6F64-4409-820C-E0E4A4130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19" y="699191"/>
                <a:ext cx="5960164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binomial-distribution-chart | Real Statistics Using Excel">
            <a:extLst>
              <a:ext uri="{FF2B5EF4-FFF2-40B4-BE49-F238E27FC236}">
                <a16:creationId xmlns:a16="http://schemas.microsoft.com/office/drawing/2014/main" id="{591D801B-7F31-41FA-A2A3-863D75EE4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26" y="2700783"/>
            <a:ext cx="3577371" cy="215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Why is a binomial distribution bell-shaped? - Cross Validated">
            <a:extLst>
              <a:ext uri="{FF2B5EF4-FFF2-40B4-BE49-F238E27FC236}">
                <a16:creationId xmlns:a16="http://schemas.microsoft.com/office/drawing/2014/main" id="{101BC916-3216-4FC4-A2E6-4A369FC6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197" y="2393612"/>
            <a:ext cx="3790233" cy="294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ow to Graph the Binomial Distribution">
            <a:extLst>
              <a:ext uri="{FF2B5EF4-FFF2-40B4-BE49-F238E27FC236}">
                <a16:creationId xmlns:a16="http://schemas.microsoft.com/office/drawing/2014/main" id="{8E7D1AE1-E1B1-4D0A-A90F-BC8AA33C4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6348"/>
            <a:ext cx="4452317" cy="254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52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1498-B5A8-4E53-A662-F16E9DC9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 CDF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EBF59B4-741C-46AC-9D76-0ECFF6871F3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solidFill>
                      <a:srgbClr val="1D1C1D"/>
                    </a:solidFill>
                    <a:latin typeface="Slack-Lato"/>
                  </a:rPr>
                  <a:t>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1D1C1D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1D1C1D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rgbClr val="1D1C1D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rgbClr val="1D1C1D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1D1C1D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1D1C1D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1D1C1D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EBF59B4-741C-46AC-9D76-0ECFF6871F3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131"/>
              </a:xfrm>
              <a:prstGeom prst="rect">
                <a:avLst/>
              </a:prstGeom>
              <a:blipFill>
                <a:blip r:embed="rId2"/>
                <a:stretch>
                  <a:fillRect l="-1043" t="-20253" b="-35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umulative distribution function for the binomial distribution">
            <a:extLst>
              <a:ext uri="{FF2B5EF4-FFF2-40B4-BE49-F238E27FC236}">
                <a16:creationId xmlns:a16="http://schemas.microsoft.com/office/drawing/2014/main" id="{F1BEA68D-7145-4D24-84E1-5CACF9054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988" y="2815680"/>
            <a:ext cx="4902926" cy="367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49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D9F0-78DD-4244-8662-44E39072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Geometric(p)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EABD94-CB1F-40B1-ABF3-6B75E7EEE2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3845" y="1825625"/>
                <a:ext cx="5138530" cy="4351338"/>
              </a:xfrm>
            </p:spPr>
            <p:txBody>
              <a:bodyPr/>
              <a:lstStyle/>
              <a:p>
                <a:r>
                  <a:rPr lang="en-US" dirty="0"/>
                  <a:t>Discrete, closely related to Bernoulli</a:t>
                </a:r>
              </a:p>
              <a:p>
                <a:r>
                  <a:rPr lang="en-US" dirty="0"/>
                  <a:t>Probability of N failures before a success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Example: What is the probability I flip a coin 4 times before getting heads?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EABD94-CB1F-40B1-ABF3-6B75E7EEE2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3845" y="1825625"/>
                <a:ext cx="5138530" cy="4351338"/>
              </a:xfrm>
              <a:blipFill>
                <a:blip r:embed="rId3"/>
                <a:stretch>
                  <a:fillRect l="-2135" t="-2241" r="-3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F804CEE8-8FED-4459-B302-FA35C3961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5" y="1690688"/>
            <a:ext cx="5839695" cy="249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2C4F13-0E53-4270-9F0A-F13D146D9203}"/>
                  </a:ext>
                </a:extLst>
              </p:cNvPr>
              <p:cNvSpPr txBox="1"/>
              <p:nvPr/>
            </p:nvSpPr>
            <p:spPr>
              <a:xfrm>
                <a:off x="935565" y="4534087"/>
                <a:ext cx="5344357" cy="1124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n-NO" dirty="0">
                    <a:solidFill>
                      <a:srgbClr val="1D1C1D"/>
                    </a:solidFill>
                    <a:latin typeface="Slack-Lato"/>
                  </a:rPr>
                  <a:t>Expected Value:</a:t>
                </a:r>
                <a:endParaRPr lang="en-US" b="1" dirty="0">
                  <a:solidFill>
                    <a:srgbClr val="1D1C1D"/>
                  </a:solidFill>
                  <a:latin typeface="Slack-Lat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nn-NO" b="1" i="1" smtClean="0">
                              <a:solidFill>
                                <a:srgbClr val="1D1C1D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1D1C1D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solidFill>
                                <a:srgbClr val="1D1C1D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1D1C1D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nn-NO" b="1" i="1" smtClean="0">
                              <a:solidFill>
                                <a:srgbClr val="1D1C1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rgbClr val="1D1C1D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solidFill>
                                <a:srgbClr val="1D1C1D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1D1C1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1D1C1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1D1C1D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smtClean="0">
                                      <a:solidFill>
                                        <a:srgbClr val="1D1C1D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rgbClr val="1D1C1D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1D1C1D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smtClean="0">
                                  <a:solidFill>
                                    <a:srgbClr val="1D1C1D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1D1C1D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1D1C1D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nary>
                    </m:oMath>
                  </m:oMathPara>
                </a14:m>
                <a:endParaRPr lang="nn-NO" b="1" dirty="0">
                  <a:solidFill>
                    <a:srgbClr val="1D1C1D"/>
                  </a:solidFill>
                  <a:latin typeface="Slack-Lato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2C4F13-0E53-4270-9F0A-F13D146D9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65" y="4534087"/>
                <a:ext cx="5344357" cy="1124410"/>
              </a:xfrm>
              <a:prstGeom prst="rect">
                <a:avLst/>
              </a:prstGeom>
              <a:blipFill>
                <a:blip r:embed="rId5"/>
                <a:stretch>
                  <a:fillRect l="-912" t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44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A169-32A8-4902-9B5B-9417F869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Expectation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95448-DAAD-4189-BE96-7B9D970481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1D1C1D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300" i="1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300" b="0" i="1" smtClean="0">
                        <a:solidFill>
                          <a:srgbClr val="1D1C1D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nn-NO" sz="2300" i="1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300" b="0" i="1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nn-NO" sz="2300" b="0" i="1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300" b="0" i="1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300" b="0" i="1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300" i="1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300" i="1">
                                    <a:solidFill>
                                      <a:srgbClr val="1D1C1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b="0" i="1">
                                    <a:solidFill>
                                      <a:srgbClr val="1D1C1D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300" b="0" i="1">
                                    <a:solidFill>
                                      <a:srgbClr val="1D1C1D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sz="2300" b="0" i="1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300" b="0" i="1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300" b="0" i="1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</m:oMath>
                </a14:m>
                <a:endParaRPr lang="en-US" sz="23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300" dirty="0"/>
                  <a:t>=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nn-NO" sz="2300" i="1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300" b="0" i="1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nn-NO" sz="2300" b="0" i="1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300" b="1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1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300" b="1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sz="2300" b="1" i="1">
                                    <a:solidFill>
                                      <a:srgbClr val="1D1C1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b="1" i="1">
                                    <a:solidFill>
                                      <a:srgbClr val="1D1C1D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300" b="1" i="1">
                                    <a:solidFill>
                                      <a:srgbClr val="1D1C1D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300" b="1" i="1">
                                    <a:solidFill>
                                      <a:srgbClr val="1D1C1D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</m:e>
                          <m:sup>
                            <m:r>
                              <a:rPr lang="en-US" sz="2300" b="1" i="1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300" b="1" i="1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300" b="1" i="1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300" dirty="0"/>
                  <a:t> // take out p from summation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300" dirty="0"/>
                  <a:t>=</a:t>
                </a:r>
                <a14:m>
                  <m:oMath xmlns:m="http://schemas.openxmlformats.org/officeDocument/2006/math"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nn-NO" sz="2300" i="1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300" b="0" i="1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nn-NO" sz="2300" b="0" i="1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300" b="1" i="1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sz="23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3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sz="2300" b="1" i="1">
                                    <a:latin typeface="Cambria Math" panose="02040503050406030204" pitchFamily="18" charset="0"/>
                                  </a:rPr>
                                  <m:t>𝒅𝒑</m:t>
                                </m:r>
                              </m:den>
                            </m:f>
                            <m:r>
                              <a:rPr lang="en-US" sz="2300" b="1" i="1" smtClean="0">
                                <a:latin typeface="Cambria Math" panose="02040503050406030204" pitchFamily="18" charset="0"/>
                              </a:rPr>
                              <m:t>∗−</m:t>
                            </m:r>
                            <m:d>
                              <m:dPr>
                                <m:ctrlPr>
                                  <a:rPr lang="en-US" sz="2300" b="1" i="1">
                                    <a:solidFill>
                                      <a:srgbClr val="1D1C1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b="1" i="1">
                                    <a:solidFill>
                                      <a:srgbClr val="1D1C1D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300" b="1" i="1">
                                    <a:solidFill>
                                      <a:srgbClr val="1D1C1D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300" b="1" i="1">
                                    <a:solidFill>
                                      <a:srgbClr val="1D1C1D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</m:e>
                          <m:sup>
                            <m:r>
                              <a:rPr lang="en-US" sz="2300" b="1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sz="2300" b="1" i="1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300" dirty="0"/>
                  <a:t> // substitute derivative w.r.t p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300" dirty="0"/>
                  <a:t>=</a:t>
                </a:r>
                <a14:m>
                  <m:oMath xmlns:m="http://schemas.openxmlformats.org/officeDocument/2006/math"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∗−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300" b="0" i="1">
                            <a:latin typeface="Cambria Math" panose="02040503050406030204" pitchFamily="18" charset="0"/>
                          </a:rPr>
                          <m:t>𝑑𝑝</m:t>
                        </m:r>
                      </m:den>
                    </m:f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nn-NO" sz="2300" i="1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300" b="0" i="1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nn-NO" sz="2300" b="0" i="1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300" i="1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300" i="1">
                                    <a:solidFill>
                                      <a:srgbClr val="1D1C1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b="0" i="1">
                                    <a:solidFill>
                                      <a:srgbClr val="1D1C1D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300" b="0" i="1">
                                    <a:solidFill>
                                      <a:srgbClr val="1D1C1D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sz="2300" b="0" i="1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300" b="0" i="1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300" dirty="0"/>
                  <a:t> // well known series summation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𝑑𝑝</m:t>
                        </m:r>
                      </m:den>
                    </m:f>
                    <m:r>
                      <a:rPr lang="en-US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2300" dirty="0"/>
              </a:p>
              <a:p>
                <a:pPr>
                  <a:lnSpc>
                    <a:spcPct val="150000"/>
                  </a:lnSpc>
                </a:pPr>
                <a:endParaRPr lang="en-US" sz="2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95448-DAAD-4189-BE96-7B9D970481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0" t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13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AC23-5DF3-4EF9-8872-D3268DEA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- Discrete</a:t>
            </a:r>
          </a:p>
        </p:txBody>
      </p:sp>
      <p:pic>
        <p:nvPicPr>
          <p:cNvPr id="2050" name="Picture 2" descr="Discrete uniform probability mass function for n = 5">
            <a:extLst>
              <a:ext uri="{FF2B5EF4-FFF2-40B4-BE49-F238E27FC236}">
                <a16:creationId xmlns:a16="http://schemas.microsoft.com/office/drawing/2014/main" id="{B9482DA7-0E85-4A37-BF9B-562B7F13B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71" y="1968983"/>
            <a:ext cx="5006629" cy="360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B2F50C-8D31-4D94-A198-2718E06CD21B}"/>
                  </a:ext>
                </a:extLst>
              </p:cNvPr>
              <p:cNvSpPr txBox="1"/>
              <p:nvPr/>
            </p:nvSpPr>
            <p:spPr>
              <a:xfrm>
                <a:off x="6811617" y="1524000"/>
                <a:ext cx="3840438" cy="3580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E[X] </a:t>
                </a:r>
                <a:r>
                  <a:rPr lang="en-US" sz="3000" dirty="0"/>
                  <a:t>where P(X=x) = 1/N: </a:t>
                </a:r>
              </a:p>
              <a:p>
                <a:r>
                  <a:rPr lang="en-US" sz="3000" dirty="0"/>
                  <a:t>	(N+1)/2</a:t>
                </a:r>
              </a:p>
              <a:p>
                <a:endParaRPr lang="en-US" sz="3000" dirty="0"/>
              </a:p>
              <a:p>
                <a:r>
                  <a:rPr lang="en-US" sz="3000" b="1" dirty="0"/>
                  <a:t>Var[x] </a:t>
                </a:r>
                <a:r>
                  <a:rPr lang="en-US" sz="3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3000" dirty="0"/>
              </a:p>
              <a:p>
                <a:endParaRPr lang="en-US" sz="3000" dirty="0"/>
              </a:p>
              <a:p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B2F50C-8D31-4D94-A198-2718E06CD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617" y="1524000"/>
                <a:ext cx="3840438" cy="3580019"/>
              </a:xfrm>
              <a:prstGeom prst="rect">
                <a:avLst/>
              </a:prstGeom>
              <a:blipFill>
                <a:blip r:embed="rId3"/>
                <a:stretch>
                  <a:fillRect l="-3651" t="-2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86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C9F2-A590-4B7C-AE1A-D1472484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- Continuous</a:t>
            </a:r>
          </a:p>
        </p:txBody>
      </p:sp>
      <p:pic>
        <p:nvPicPr>
          <p:cNvPr id="3074" name="Picture 2" descr="Continuous uniform distribution - Wikipedia">
            <a:extLst>
              <a:ext uri="{FF2B5EF4-FFF2-40B4-BE49-F238E27FC236}">
                <a16:creationId xmlns:a16="http://schemas.microsoft.com/office/drawing/2014/main" id="{46DA5F0A-125B-4CF3-838B-82ECEFF5D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70" y="2122199"/>
            <a:ext cx="5239509" cy="374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511D87-2323-4CDE-B464-06D05D6CB394}"/>
                  </a:ext>
                </a:extLst>
              </p:cNvPr>
              <p:cNvSpPr txBox="1"/>
              <p:nvPr/>
            </p:nvSpPr>
            <p:spPr>
              <a:xfrm>
                <a:off x="6811617" y="1524000"/>
                <a:ext cx="3840438" cy="3772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E[X] </a:t>
                </a:r>
                <a:r>
                  <a:rPr lang="en-US" sz="3000" dirty="0"/>
                  <a:t>where P(X=x) = 1/N: </a:t>
                </a:r>
              </a:p>
              <a:p>
                <a:r>
                  <a:rPr lang="en-US" sz="3000" dirty="0"/>
                  <a:t>	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3000" dirty="0"/>
              </a:p>
              <a:p>
                <a:endParaRPr lang="en-US" sz="3000" dirty="0"/>
              </a:p>
              <a:p>
                <a:r>
                  <a:rPr lang="en-US" sz="3000" b="1" dirty="0"/>
                  <a:t>Var[x] </a:t>
                </a:r>
                <a:r>
                  <a:rPr lang="en-US" sz="3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3000" dirty="0"/>
              </a:p>
              <a:p>
                <a:endParaRPr lang="en-US" sz="3000" dirty="0"/>
              </a:p>
              <a:p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511D87-2323-4CDE-B464-06D05D6CB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617" y="1524000"/>
                <a:ext cx="3840438" cy="3772828"/>
              </a:xfrm>
              <a:prstGeom prst="rect">
                <a:avLst/>
              </a:prstGeom>
              <a:blipFill>
                <a:blip r:embed="rId3"/>
                <a:stretch>
                  <a:fillRect l="-3651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846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F067-2DB0-4F10-9DDD-F5585E6B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2231-032F-42AA-A78F-C1D1D626B8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44138" y="1825625"/>
                <a:ext cx="4409661" cy="4351338"/>
              </a:xfrm>
            </p:spPr>
            <p:txBody>
              <a:bodyPr/>
              <a:lstStyle/>
              <a:p>
                <a:r>
                  <a:rPr lang="en-US" dirty="0"/>
                  <a:t>Continuous</a:t>
                </a:r>
              </a:p>
              <a:p>
                <a:r>
                  <a:rPr lang="en-US" dirty="0"/>
                  <a:t>Parametrized by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Decay rate</a:t>
                </a:r>
              </a:p>
              <a:p>
                <a:r>
                  <a:rPr lang="en-US" dirty="0"/>
                  <a:t>Expected Value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Variance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2231-032F-42AA-A78F-C1D1D626B8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44138" y="1825625"/>
                <a:ext cx="4409661" cy="4351338"/>
              </a:xfrm>
              <a:blipFill>
                <a:blip r:embed="rId2"/>
                <a:stretch>
                  <a:fillRect l="-249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 descr="plot of the probability density function of the exponential distribution">
            <a:extLst>
              <a:ext uri="{FF2B5EF4-FFF2-40B4-BE49-F238E27FC236}">
                <a16:creationId xmlns:a16="http://schemas.microsoft.com/office/drawing/2014/main" id="{73728D80-150A-4C45-84B6-1AF12C467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8" y="1825626"/>
            <a:ext cx="5439171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10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00A9-4F1B-4C92-B7A1-9A811116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Laplace(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C138-C156-499E-8566-1FF05294E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Uniform, closely related to Exponential</a:t>
            </a:r>
          </a:p>
        </p:txBody>
      </p:sp>
      <p:pic>
        <p:nvPicPr>
          <p:cNvPr id="5122" name="Picture 2" descr="Laplace distribution">
            <a:extLst>
              <a:ext uri="{FF2B5EF4-FFF2-40B4-BE49-F238E27FC236}">
                <a16:creationId xmlns:a16="http://schemas.microsoft.com/office/drawing/2014/main" id="{422012D6-5BCE-4DBE-B880-0A2C42969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2559050"/>
            <a:ext cx="4823884" cy="36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49B19A-60C6-4F89-B509-C34C5902CF45}"/>
              </a:ext>
            </a:extLst>
          </p:cNvPr>
          <p:cNvSpPr txBox="1"/>
          <p:nvPr/>
        </p:nvSpPr>
        <p:spPr>
          <a:xfrm>
            <a:off x="7103165" y="1139687"/>
            <a:ext cx="4439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Parametrized by mu and beta: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 = Location (shift along the x axis)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scaling, maximum peak value</a:t>
            </a:r>
          </a:p>
        </p:txBody>
      </p:sp>
    </p:spTree>
    <p:extLst>
      <p:ext uri="{BB962C8B-B14F-4D97-AF65-F5344CB8AC3E}">
        <p14:creationId xmlns:p14="http://schemas.microsoft.com/office/powerpoint/2010/main" val="95691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BDBE-4930-4F3A-A6D0-DCC6EF26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– One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893DD-2BE2-4AB1-88F9-BE67C3CB5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1530" y="1825625"/>
                <a:ext cx="5072270" cy="4351338"/>
              </a:xfrm>
            </p:spPr>
            <p:txBody>
              <a:bodyPr/>
              <a:lstStyle/>
              <a:p>
                <a:r>
                  <a:rPr lang="en-US" dirty="0"/>
                  <a:t>Parameterized by: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= Mean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standard deviation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Expectation: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893DD-2BE2-4AB1-88F9-BE67C3CB5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1530" y="1825625"/>
                <a:ext cx="5072270" cy="4351338"/>
              </a:xfrm>
              <a:blipFill>
                <a:blip r:embed="rId3"/>
                <a:stretch>
                  <a:fillRect l="-216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E92CAF51-C807-4AAA-A901-0A30270AA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60" y="2140951"/>
            <a:ext cx="5432011" cy="34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81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D1ED-9857-4E48-BB30-77BFE989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Chebyshev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54E84-A5C5-4AE7-BD84-524EE09220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97148" y="1799121"/>
                <a:ext cx="476747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54E84-A5C5-4AE7-BD84-524EE09220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7148" y="1799121"/>
                <a:ext cx="476747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The Empirical Rule and Chebyshev&amp;#39;s Theorem">
            <a:extLst>
              <a:ext uri="{FF2B5EF4-FFF2-40B4-BE49-F238E27FC236}">
                <a16:creationId xmlns:a16="http://schemas.microsoft.com/office/drawing/2014/main" id="{415BFB61-7A45-4A64-A40A-8FBAB7546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3514"/>
            <a:ext cx="5947120" cy="45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1D83F4-DCCC-404A-9D25-57B6A1016236}"/>
              </a:ext>
            </a:extLst>
          </p:cNvPr>
          <p:cNvSpPr/>
          <p:nvPr/>
        </p:nvSpPr>
        <p:spPr>
          <a:xfrm>
            <a:off x="1378202" y="5775873"/>
            <a:ext cx="5085660" cy="167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EE9B-D204-41A7-AF2F-23F39944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10DD6-60C9-439A-AEB3-784797E9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 = Flip coin, </a:t>
            </a:r>
            <a:r>
              <a:rPr lang="en-US" dirty="0" err="1"/>
              <a:t>Pr</a:t>
            </a:r>
            <a:r>
              <a:rPr lang="en-US" dirty="0"/>
              <a:t>(X = heads) = ½ </a:t>
            </a:r>
          </a:p>
          <a:p>
            <a:r>
              <a:rPr lang="en-US" dirty="0"/>
              <a:t>Y = Flip Coin, </a:t>
            </a:r>
            <a:r>
              <a:rPr lang="en-US" dirty="0" err="1"/>
              <a:t>Pr</a:t>
            </a:r>
            <a:r>
              <a:rPr lang="en-US" dirty="0"/>
              <a:t>(Y = heads) = ½ </a:t>
            </a:r>
          </a:p>
          <a:p>
            <a:r>
              <a:rPr lang="en-US" dirty="0"/>
              <a:t>Z = </a:t>
            </a:r>
            <a:r>
              <a:rPr lang="en-US" dirty="0" err="1"/>
              <a:t>Pr</a:t>
            </a:r>
            <a:r>
              <a:rPr lang="en-US" dirty="0"/>
              <a:t>(exactly X or Y are heads (not both)) = ½ 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352B715-E93B-4187-98DA-4A7D78988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78907"/>
              </p:ext>
            </p:extLst>
          </p:nvPr>
        </p:nvGraphicFramePr>
        <p:xfrm>
          <a:off x="1981014" y="4001294"/>
          <a:ext cx="503972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930">
                  <a:extLst>
                    <a:ext uri="{9D8B030D-6E8A-4147-A177-3AD203B41FA5}">
                      <a16:colId xmlns:a16="http://schemas.microsoft.com/office/drawing/2014/main" val="3857680070"/>
                    </a:ext>
                  </a:extLst>
                </a:gridCol>
                <a:gridCol w="1259930">
                  <a:extLst>
                    <a:ext uri="{9D8B030D-6E8A-4147-A177-3AD203B41FA5}">
                      <a16:colId xmlns:a16="http://schemas.microsoft.com/office/drawing/2014/main" val="4119204878"/>
                    </a:ext>
                  </a:extLst>
                </a:gridCol>
                <a:gridCol w="1259930">
                  <a:extLst>
                    <a:ext uri="{9D8B030D-6E8A-4147-A177-3AD203B41FA5}">
                      <a16:colId xmlns:a16="http://schemas.microsoft.com/office/drawing/2014/main" val="3085634915"/>
                    </a:ext>
                  </a:extLst>
                </a:gridCol>
                <a:gridCol w="1259930">
                  <a:extLst>
                    <a:ext uri="{9D8B030D-6E8A-4147-A177-3AD203B41FA5}">
                      <a16:colId xmlns:a16="http://schemas.microsoft.com/office/drawing/2014/main" val="31191750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 = XOR(X,Y)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2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1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90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67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714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FB76-D2EC-4A9A-A666-BC844C15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Chebyshev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D2DB-8663-4AFE-BB1D-BBA9FFE2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say that X is modeled by a Poisson variable with mu/lambda/mean = 100</a:t>
            </a:r>
          </a:p>
          <a:p>
            <a:r>
              <a:rPr lang="en-US" dirty="0"/>
              <a:t>What is the lower bound of P(75 &lt; X &lt; 125)?</a:t>
            </a:r>
          </a:p>
        </p:txBody>
      </p:sp>
      <p:pic>
        <p:nvPicPr>
          <p:cNvPr id="4" name="Picture 2" descr="The Empirical Rule and Chebyshev&amp;#39;s Theorem">
            <a:extLst>
              <a:ext uri="{FF2B5EF4-FFF2-40B4-BE49-F238E27FC236}">
                <a16:creationId xmlns:a16="http://schemas.microsoft.com/office/drawing/2014/main" id="{EABB461F-11AB-4B8D-936E-E192B499D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680" y="3429000"/>
            <a:ext cx="4292876" cy="325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041516-6E06-4BEA-8BA3-FE8111C5A507}"/>
              </a:ext>
            </a:extLst>
          </p:cNvPr>
          <p:cNvSpPr/>
          <p:nvPr/>
        </p:nvSpPr>
        <p:spPr>
          <a:xfrm>
            <a:off x="3923930" y="6311900"/>
            <a:ext cx="3675355" cy="1453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31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7134-B297-48D6-BAA1-F0F18D3C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Chebyshev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FB861C-6DE5-417A-A097-42CE941C4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= 100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is the P that we exist outside a certain SD</a:t>
                </a:r>
              </a:p>
              <a:p>
                <a:r>
                  <a:rPr lang="en-US" dirty="0"/>
                  <a:t>What we want is the P we exist WITHIN a certain SD</a:t>
                </a:r>
              </a:p>
              <a:p>
                <a:r>
                  <a:rPr lang="en-US" dirty="0"/>
                  <a:t>P(75 &lt; X &lt; 125)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1 -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−100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≥2.5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2.5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=0.84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FB861C-6DE5-417A-A097-42CE941C4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45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F54A-3E31-4B69-923F-C191A249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A0FE-EDAB-4351-824A-A2CD9EB1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12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CC57-4C5C-4938-9765-38C83C77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9C07-2800-44DF-9A6B-A24056EF9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Broken device, calling customer support</a:t>
            </a:r>
          </a:p>
          <a:p>
            <a:r>
              <a:rPr lang="en-US" dirty="0"/>
              <a:t>1% chance a human representative being available and picking up my call, or else robot will disconnect me</a:t>
            </a:r>
          </a:p>
          <a:p>
            <a:endParaRPr lang="en-US" dirty="0"/>
          </a:p>
          <a:p>
            <a:r>
              <a:rPr lang="en-US" dirty="0"/>
              <a:t>Question:</a:t>
            </a:r>
          </a:p>
          <a:p>
            <a:pPr lvl="1"/>
            <a:r>
              <a:rPr lang="en-US" dirty="0"/>
              <a:t>What is the expected number of times I will have to call in before I talk to a human being?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93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0F55-5921-4807-B52F-6302720F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C55C-1714-4CB1-8483-172E31E33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 analytical distribution:</a:t>
            </a:r>
          </a:p>
          <a:p>
            <a:pPr lvl="1"/>
            <a:r>
              <a:rPr lang="en-US" dirty="0"/>
              <a:t>Geometric in our case (fails until a success)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B619FC2-D18D-44B0-A6B7-21C2A37EFD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9747" y="3021496"/>
                <a:ext cx="4434053" cy="32904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Discrete, closely related to Bernoulli</a:t>
                </a:r>
              </a:p>
              <a:p>
                <a:r>
                  <a:rPr lang="en-US" dirty="0"/>
                  <a:t>Probability of N failures before a success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r>
                  <a:rPr lang="en-US" dirty="0"/>
                  <a:t>Example: What is the probability I flip a coin 4 times before getting heads?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B619FC2-D18D-44B0-A6B7-21C2A37EF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747" y="3021496"/>
                <a:ext cx="4434053" cy="3290404"/>
              </a:xfrm>
              <a:prstGeom prst="rect">
                <a:avLst/>
              </a:prstGeom>
              <a:blipFill>
                <a:blip r:embed="rId2"/>
                <a:stretch>
                  <a:fillRect l="-2060" t="-4824" b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4074EBDC-0BC5-4C9E-B082-A83C2E6D7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8" y="3193773"/>
            <a:ext cx="5839695" cy="249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519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1338-ACD2-40C4-8B44-12EA2A22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62E603-7395-435F-8847-AEC5E348F7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X = number of call attempts before a human picks up</a:t>
                </a:r>
              </a:p>
              <a:p>
                <a:r>
                  <a:rPr lang="en-US" dirty="0"/>
                  <a:t>p = .01, q = 1-p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.99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.99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dirty="0"/>
                  <a:t>…</a:t>
                </a:r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1/p = 1/.01 = </a:t>
                </a:r>
                <a:r>
                  <a:rPr lang="en-US" b="1" dirty="0"/>
                  <a:t>100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62E603-7395-435F-8847-AEC5E348F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95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7430-E2D7-4D68-8169-A5D0F67B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33F1-954A-46E1-9ADB-3A385414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96" y="1861136"/>
            <a:ext cx="8438965" cy="4351338"/>
          </a:xfrm>
        </p:spPr>
        <p:txBody>
          <a:bodyPr>
            <a:normAutofit/>
          </a:bodyPr>
          <a:lstStyle/>
          <a:p>
            <a:r>
              <a:rPr lang="en-US" dirty="0" err="1"/>
              <a:t>Pr</a:t>
            </a:r>
            <a:r>
              <a:rPr lang="en-US" dirty="0"/>
              <a:t>(X,Z) pairwise independence: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(X=0,Z=0) = </a:t>
            </a:r>
            <a:r>
              <a:rPr lang="en-US" dirty="0" err="1"/>
              <a:t>Pr</a:t>
            </a:r>
            <a:r>
              <a:rPr lang="en-US" dirty="0"/>
              <a:t>(X=0 )* </a:t>
            </a:r>
            <a:r>
              <a:rPr lang="en-US" dirty="0" err="1"/>
              <a:t>Pr</a:t>
            </a:r>
            <a:r>
              <a:rPr lang="en-US" dirty="0"/>
              <a:t>(Z=0 ) = ½ * ½ = ¼ 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(X=0,Z=1) = </a:t>
            </a:r>
            <a:r>
              <a:rPr lang="en-US" dirty="0" err="1"/>
              <a:t>Pr</a:t>
            </a:r>
            <a:r>
              <a:rPr lang="en-US" dirty="0"/>
              <a:t>(X=0 )* </a:t>
            </a:r>
            <a:r>
              <a:rPr lang="en-US" dirty="0" err="1"/>
              <a:t>Pr</a:t>
            </a:r>
            <a:r>
              <a:rPr lang="en-US" dirty="0"/>
              <a:t>(Z =1) = ½ * ½ = ¼ 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(X=1,Z=0) = </a:t>
            </a:r>
            <a:r>
              <a:rPr lang="en-US" dirty="0" err="1"/>
              <a:t>Pr</a:t>
            </a:r>
            <a:r>
              <a:rPr lang="en-US" dirty="0"/>
              <a:t>(X =1)* </a:t>
            </a:r>
            <a:r>
              <a:rPr lang="en-US" dirty="0" err="1"/>
              <a:t>Pr</a:t>
            </a:r>
            <a:r>
              <a:rPr lang="en-US" dirty="0"/>
              <a:t>(Z=0 ) = ½ * ½ = ¼ 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(X=1,Z=1) = </a:t>
            </a:r>
            <a:r>
              <a:rPr lang="en-US" dirty="0" err="1"/>
              <a:t>Pr</a:t>
            </a:r>
            <a:r>
              <a:rPr lang="en-US" dirty="0"/>
              <a:t>(X =1)* </a:t>
            </a:r>
            <a:r>
              <a:rPr lang="en-US" dirty="0" err="1"/>
              <a:t>Pr</a:t>
            </a:r>
            <a:r>
              <a:rPr lang="en-US" dirty="0"/>
              <a:t>(Z =1) = ½ * ½ = ¼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 mutual independence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(X=1,Y=1,Z=0) = ¼ where as </a:t>
            </a:r>
            <a:r>
              <a:rPr lang="en-US" dirty="0" err="1"/>
              <a:t>Pr</a:t>
            </a:r>
            <a:r>
              <a:rPr lang="en-US" dirty="0"/>
              <a:t>(X=1)*</a:t>
            </a:r>
            <a:r>
              <a:rPr lang="en-US" dirty="0" err="1"/>
              <a:t>Pr</a:t>
            </a:r>
            <a:r>
              <a:rPr lang="en-US" dirty="0"/>
              <a:t>(Y=1)*</a:t>
            </a:r>
            <a:r>
              <a:rPr lang="en-US" dirty="0" err="1"/>
              <a:t>Pr</a:t>
            </a:r>
            <a:r>
              <a:rPr lang="en-US" dirty="0"/>
              <a:t>(Z=0) = 1/8 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A9CD44-EEB4-4787-BB56-9C6B12F5D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06197"/>
              </p:ext>
            </p:extLst>
          </p:nvPr>
        </p:nvGraphicFramePr>
        <p:xfrm>
          <a:off x="6988784" y="628968"/>
          <a:ext cx="503972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930">
                  <a:extLst>
                    <a:ext uri="{9D8B030D-6E8A-4147-A177-3AD203B41FA5}">
                      <a16:colId xmlns:a16="http://schemas.microsoft.com/office/drawing/2014/main" val="3857680070"/>
                    </a:ext>
                  </a:extLst>
                </a:gridCol>
                <a:gridCol w="1259930">
                  <a:extLst>
                    <a:ext uri="{9D8B030D-6E8A-4147-A177-3AD203B41FA5}">
                      <a16:colId xmlns:a16="http://schemas.microsoft.com/office/drawing/2014/main" val="4119204878"/>
                    </a:ext>
                  </a:extLst>
                </a:gridCol>
                <a:gridCol w="1259930">
                  <a:extLst>
                    <a:ext uri="{9D8B030D-6E8A-4147-A177-3AD203B41FA5}">
                      <a16:colId xmlns:a16="http://schemas.microsoft.com/office/drawing/2014/main" val="3085634915"/>
                    </a:ext>
                  </a:extLst>
                </a:gridCol>
                <a:gridCol w="1259930">
                  <a:extLst>
                    <a:ext uri="{9D8B030D-6E8A-4147-A177-3AD203B41FA5}">
                      <a16:colId xmlns:a16="http://schemas.microsoft.com/office/drawing/2014/main" val="31191750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 = XOR(X,Y)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2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1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90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67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42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C843-E981-49B1-9B36-4B6F3C30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AF6A25-D050-4390-888F-3FE25DAD3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Expectation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When X is a discrete random variable taking values from 0 to N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Continuous</a:t>
                </a:r>
              </a:p>
              <a:p>
                <a:pPr lvl="2"/>
                <a:r>
                  <a:rPr lang="en-US" dirty="0"/>
                  <a:t>f(x) = probability density function (pdf)</a:t>
                </a:r>
              </a:p>
              <a:p>
                <a:pPr lvl="1"/>
                <a:r>
                  <a:rPr lang="en-US" dirty="0"/>
                  <a:t>Average output of a random variable</a:t>
                </a:r>
                <a:endParaRPr lang="en-US" b="0" dirty="0"/>
              </a:p>
              <a:p>
                <a:r>
                  <a:rPr lang="en-US" b="1" dirty="0"/>
                  <a:t>Variance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Spread of your data across the variable</a:t>
                </a:r>
                <a:endParaRPr lang="en-US" b="0" i="0" dirty="0">
                  <a:solidFill>
                    <a:srgbClr val="1D1C1D"/>
                  </a:solidFill>
                  <a:effectLst/>
                  <a:latin typeface="Slack-Lato"/>
                </a:endParaRPr>
              </a:p>
              <a:p>
                <a:r>
                  <a:rPr lang="en-US" b="1" dirty="0"/>
                  <a:t>Standard Deviation (SD)</a:t>
                </a:r>
              </a:p>
              <a:p>
                <a:pPr lvl="1"/>
                <a:r>
                  <a:rPr lang="en-US" dirty="0"/>
                  <a:t>Square root of variance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AF6A25-D050-4390-888F-3FE25DAD3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5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75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FFA5AC-0256-4D64-85DA-C40F425511C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Poisson(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FFA5AC-0256-4D64-85DA-C40F42551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EFEAD0-4CAD-4BDD-8DB9-2786F7474E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Probability distribution gives the probability of a number of events occurring in a fixed interval of time or space</a:t>
                </a:r>
              </a:p>
              <a:p>
                <a:endParaRPr lang="en-US" dirty="0"/>
              </a:p>
              <a:p>
                <a:r>
                  <a:rPr lang="en-US" dirty="0"/>
                  <a:t>Parameterized by mean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Variance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EFEAD0-4CAD-4BDD-8DB9-2786F7474E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11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66A7-C4A2-4773-9AC2-D4907FF3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DFD5F-FB2D-423B-8BE8-AE167815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You are “on call” at work. And every night between 12 and 8 AM you receive about 6 calls from customers</a:t>
            </a:r>
          </a:p>
          <a:p>
            <a:pPr lvl="1"/>
            <a:r>
              <a:rPr lang="en-US" dirty="0"/>
              <a:t>Question: What is the probability you receive a call from 2-4 AM?</a:t>
            </a:r>
          </a:p>
          <a:p>
            <a:pPr lvl="1"/>
            <a:r>
              <a:rPr lang="en-US" dirty="0"/>
              <a:t>Definitions: X~P(u) where X is a random variable with a Poisson distribution, and  “u” is the mean for the interval</a:t>
            </a:r>
          </a:p>
          <a:p>
            <a:pPr lvl="1"/>
            <a:r>
              <a:rPr lang="en-US" dirty="0"/>
              <a:t>6 calls over an 8 hour window is about ¾ of a call every hour, our window is 2 hours, so our “u” value is 2*3/4 = 1.5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https://homepage.divms.uiowa.edu/~mbognar/applets/pois.html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3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FF3D350-EF91-48F2-934A-CAB3FC5744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Poisson(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 Distribution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FF3D350-EF91-48F2-934A-CAB3FC574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E1810AF-1762-4170-8F97-60C9F811D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41" y="1450981"/>
            <a:ext cx="6655443" cy="274391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A0EE8C0-BCD8-4098-AF6C-33FC755C0D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41" y="4053268"/>
            <a:ext cx="6655443" cy="27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B5E7-50D1-4F7A-959F-B470F903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Bernoulli(p)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171DD-D9A1-42DD-BAE4-CFA7F77AD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</a:t>
            </a:r>
          </a:p>
          <a:p>
            <a:r>
              <a:rPr lang="en-US" dirty="0"/>
              <a:t>Two outcomes: 0,1 || fail, success</a:t>
            </a:r>
          </a:p>
          <a:p>
            <a:r>
              <a:rPr lang="en-US" dirty="0" err="1"/>
              <a:t>Pr</a:t>
            </a:r>
            <a:r>
              <a:rPr lang="en-US" dirty="0"/>
              <a:t>(X = 1) = p = 1-q</a:t>
            </a:r>
          </a:p>
          <a:p>
            <a:r>
              <a:rPr lang="en-US" dirty="0" err="1"/>
              <a:t>Pr</a:t>
            </a:r>
            <a:r>
              <a:rPr lang="en-US" dirty="0"/>
              <a:t>(X = 0) = q = 1-p</a:t>
            </a:r>
          </a:p>
          <a:p>
            <a:endParaRPr lang="en-US" dirty="0"/>
          </a:p>
          <a:p>
            <a:r>
              <a:rPr lang="en-US" dirty="0"/>
              <a:t>Expectation:</a:t>
            </a:r>
          </a:p>
          <a:p>
            <a:pPr lvl="1"/>
            <a:r>
              <a:rPr lang="en-US" dirty="0"/>
              <a:t>E[x] = 1*p + (0)*(1-p) = p</a:t>
            </a:r>
          </a:p>
        </p:txBody>
      </p:sp>
      <p:pic>
        <p:nvPicPr>
          <p:cNvPr id="1026" name="Picture 2" descr="Bernoulli Distribution: Definition and Examples - Statistics How To">
            <a:extLst>
              <a:ext uri="{FF2B5EF4-FFF2-40B4-BE49-F238E27FC236}">
                <a16:creationId xmlns:a16="http://schemas.microsoft.com/office/drawing/2014/main" id="{290995FF-6A9A-42FB-BE93-273069D8C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172" y="2610679"/>
            <a:ext cx="42291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5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F9F0-CC38-44FA-81EC-39B20202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Binomial(</a:t>
            </a:r>
            <a:r>
              <a:rPr lang="en-US" dirty="0" err="1"/>
              <a:t>n,p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B77F90-9A7B-4157-8BA3-74E26BEC25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Discrete, closely related to Bernoulli</a:t>
                </a:r>
              </a:p>
              <a:p>
                <a:r>
                  <a:rPr lang="en-US" dirty="0"/>
                  <a:t>Repeat of Bernoulli distribution n times</a:t>
                </a:r>
              </a:p>
              <a:p>
                <a:r>
                  <a:rPr lang="en-US" dirty="0"/>
                  <a:t>Bernoulli = binomial with n = 1</a:t>
                </a:r>
              </a:p>
              <a:p>
                <a:r>
                  <a:rPr lang="en-US" dirty="0"/>
                  <a:t>Binomial is the sum of </a:t>
                </a:r>
                <a:r>
                  <a:rPr lang="en-US" b="1" dirty="0"/>
                  <a:t>n</a:t>
                </a:r>
                <a:r>
                  <a:rPr lang="en-US" dirty="0"/>
                  <a:t> Bernoulli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Expectation</a:t>
                </a:r>
              </a:p>
              <a:p>
                <a:pPr lvl="1"/>
                <a:r>
                  <a:rPr lang="en-US" dirty="0"/>
                  <a:t>Use linearity of expectations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D1C1D"/>
                        </a:solidFill>
                        <a:effectLst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1D1C1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1D1C1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1D1C1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1D1C1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1D1C1D"/>
                            </a:solidFill>
                            <a:effectLst/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1D1C1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1D1C1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1D1C1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1D1C1D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1D1C1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1D1C1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1D1C1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1D1C1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1D1C1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1D1C1D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1D1C1D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1D1C1D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0" smtClean="0">
                        <a:solidFill>
                          <a:srgbClr val="1D1C1D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1D1C1D"/>
                        </a:solidFill>
                        <a:effectLst/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solidFill>
                          <a:srgbClr val="1D1C1D"/>
                        </a:solidFill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1D1C1D"/>
                        </a:solidFill>
                        <a:effectLst/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Example: Flip a coin 5 times, what is the probability of exactly 2 heads?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B77F90-9A7B-4157-8BA3-74E26BEC25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5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1217</Words>
  <Application>Microsoft Office PowerPoint</Application>
  <PresentationFormat>Widescreen</PresentationFormat>
  <Paragraphs>203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Slack-Lato</vt:lpstr>
      <vt:lpstr>Arial</vt:lpstr>
      <vt:lpstr>Calibri</vt:lpstr>
      <vt:lpstr>Calibri Light</vt:lpstr>
      <vt:lpstr>Cambria Math</vt:lpstr>
      <vt:lpstr>Office Theme</vt:lpstr>
      <vt:lpstr>Lab 2</vt:lpstr>
      <vt:lpstr>Independence</vt:lpstr>
      <vt:lpstr>Independence</vt:lpstr>
      <vt:lpstr>Definitions</vt:lpstr>
      <vt:lpstr>Poisson(μ)</vt:lpstr>
      <vt:lpstr>Poisson Example</vt:lpstr>
      <vt:lpstr>Poisson(μ) Distribution</vt:lpstr>
      <vt:lpstr>Bernoulli(p) </vt:lpstr>
      <vt:lpstr>Binomial(n,p)</vt:lpstr>
      <vt:lpstr>Binomial Distributions PDF</vt:lpstr>
      <vt:lpstr>Binomial Distribution CDF</vt:lpstr>
      <vt:lpstr>Geometric(p)</vt:lpstr>
      <vt:lpstr>Geometric Expectation Derivation</vt:lpstr>
      <vt:lpstr>Uniform - Discrete</vt:lpstr>
      <vt:lpstr>Uniform - Continuous</vt:lpstr>
      <vt:lpstr>Exponential</vt:lpstr>
      <vt:lpstr>Laplace(</vt:lpstr>
      <vt:lpstr>Gaussian – One dimension</vt:lpstr>
      <vt:lpstr>Chebyshev Inequality</vt:lpstr>
      <vt:lpstr>Poisson Chebyshev problem</vt:lpstr>
      <vt:lpstr>Poisson Chebyshev solution</vt:lpstr>
      <vt:lpstr>End</vt:lpstr>
      <vt:lpstr>Practice Problem</vt:lpstr>
      <vt:lpstr>Practice Solution</vt:lpstr>
      <vt:lpstr>Practice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Ryan</dc:creator>
  <cp:lastModifiedBy>Yu, Ryan</cp:lastModifiedBy>
  <cp:revision>19</cp:revision>
  <dcterms:created xsi:type="dcterms:W3CDTF">2022-01-30T17:14:21Z</dcterms:created>
  <dcterms:modified xsi:type="dcterms:W3CDTF">2022-01-31T13:12:23Z</dcterms:modified>
</cp:coreProperties>
</file>