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 Light"/>
      <p:regular r:id="rId14"/>
      <p:bold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Squada One"/>
      <p:regular r:id="rId20"/>
    </p:embeddedFont>
    <p:embeddedFont>
      <p:font typeface="Bahiana"/>
      <p:regular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quadaOne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Bahiana-regular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SlabLight-bold.fntdata"/><Relationship Id="rId14" Type="http://schemas.openxmlformats.org/officeDocument/2006/relationships/font" Target="fonts/RobotoSlabLight-regular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7da8eaa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7da8eaa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7da8eaa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7da8eaa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7e4ddc0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7e4ddc0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8411bba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8411bba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7da8eaa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7da8eaa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7e4ddc0a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7e4ddc0a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7da8eaad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7da8eaa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8411bba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8411bba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bd56c9061_0_2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bd56c9061_0_2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rect b="b" l="l" r="r" t="t"/>
                <a:pathLst>
                  <a:path extrusionOk="0" h="70199" w="147426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rect b="b" l="l" r="r" t="t"/>
                <a:pathLst>
                  <a:path extrusionOk="0" h="39833" w="31243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 flipH="1" rot="5400000">
            <a:off x="5830875" y="332825"/>
            <a:ext cx="3645950" cy="2980275"/>
          </a:xfrm>
          <a:custGeom>
            <a:rect b="b" l="l" r="r" t="t"/>
            <a:pathLst>
              <a:path extrusionOk="0" h="119211" w="145838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-12" y="0"/>
            <a:ext cx="3588013" cy="5143488"/>
            <a:chOff x="-12" y="0"/>
            <a:chExt cx="3588013" cy="5143488"/>
          </a:xfrm>
        </p:grpSpPr>
        <p:sp>
          <p:nvSpPr>
            <p:cNvPr id="164" name="Google Shape;164;p11"/>
            <p:cNvSpPr/>
            <p:nvPr/>
          </p:nvSpPr>
          <p:spPr>
            <a:xfrm flipH="1" rot="-5400000">
              <a:off x="-332850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262852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67" name="Google Shape;167;p11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1"/>
          <p:cNvSpPr txBox="1"/>
          <p:nvPr>
            <p:ph idx="1" type="subTitle"/>
          </p:nvPr>
        </p:nvSpPr>
        <p:spPr>
          <a:xfrm>
            <a:off x="1527362" y="3245225"/>
            <a:ext cx="6094200" cy="4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hasCustomPrompt="1" type="title"/>
          </p:nvPr>
        </p:nvSpPr>
        <p:spPr>
          <a:xfrm>
            <a:off x="730999" y="1833175"/>
            <a:ext cx="76869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flipH="1" rot="-5400000">
              <a:off x="-332850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2"/>
          <p:cNvSpPr txBox="1"/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12"/>
          <p:cNvSpPr txBox="1"/>
          <p:nvPr>
            <p:ph idx="1" type="subTitle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2"/>
          <p:cNvSpPr txBox="1"/>
          <p:nvPr>
            <p:ph idx="2" type="ctrTitle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12"/>
          <p:cNvSpPr txBox="1"/>
          <p:nvPr>
            <p:ph idx="3" type="subTitle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4" type="ctrTitle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12"/>
          <p:cNvSpPr txBox="1"/>
          <p:nvPr>
            <p:ph idx="5" type="subTitle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6" type="ctrTitle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12"/>
          <p:cNvSpPr txBox="1"/>
          <p:nvPr>
            <p:ph idx="7" type="subTitle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3"/>
          <p:cNvSpPr txBox="1"/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" type="subTitle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rect b="b" l="l" r="r" t="t"/>
                <a:pathLst>
                  <a:path extrusionOk="0" h="39833" w="31243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4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idx="1" type="subTitle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2" type="subTitle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3" type="subTitle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idx="4" type="subTitle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3" name="Google Shape;243;p15"/>
          <p:cNvSpPr txBox="1"/>
          <p:nvPr>
            <p:ph idx="5" type="subTitle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4" name="Google Shape;244;p15"/>
          <p:cNvSpPr txBox="1"/>
          <p:nvPr>
            <p:ph idx="6" type="subTitle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5" name="Google Shape;245;p1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rect b="b" l="l" r="r" t="t"/>
              <a:pathLst>
                <a:path extrusionOk="0" h="39833" w="31243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6"/>
          <p:cNvSpPr txBox="1"/>
          <p:nvPr>
            <p:ph idx="1" type="subTitle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72" name="Google Shape;272;p16"/>
          <p:cNvSpPr txBox="1"/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flipH="1" rot="-5400000">
              <a:off x="-332850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7"/>
          <p:cNvSpPr txBox="1"/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92" name="Google Shape;292;p18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302" name="Google Shape;302;p18"/>
            <p:cNvSpPr/>
            <p:nvPr/>
          </p:nvSpPr>
          <p:spPr>
            <a:xfrm>
              <a:off x="1777625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725263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5" name="Google Shape;305;p18"/>
          <p:cNvSpPr txBox="1"/>
          <p:nvPr>
            <p:ph idx="2" type="subTitle"/>
          </p:nvPr>
        </p:nvSpPr>
        <p:spPr>
          <a:xfrm>
            <a:off x="6034224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3" type="subTitle"/>
          </p:nvPr>
        </p:nvSpPr>
        <p:spPr>
          <a:xfrm>
            <a:off x="725298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7" name="Google Shape;307;p18"/>
          <p:cNvSpPr txBox="1"/>
          <p:nvPr>
            <p:ph idx="4" type="subTitle"/>
          </p:nvPr>
        </p:nvSpPr>
        <p:spPr>
          <a:xfrm>
            <a:off x="6034188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8" name="Google Shape;308;p18"/>
          <p:cNvSpPr txBox="1"/>
          <p:nvPr>
            <p:ph idx="5" type="subTitle"/>
          </p:nvPr>
        </p:nvSpPr>
        <p:spPr>
          <a:xfrm>
            <a:off x="725263" y="3032669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9" name="Google Shape;309;p18"/>
          <p:cNvSpPr txBox="1"/>
          <p:nvPr>
            <p:ph idx="6" type="subTitle"/>
          </p:nvPr>
        </p:nvSpPr>
        <p:spPr>
          <a:xfrm>
            <a:off x="6034223" y="303266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7" type="subTitle"/>
          </p:nvPr>
        </p:nvSpPr>
        <p:spPr>
          <a:xfrm>
            <a:off x="725298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11" name="Google Shape;311;p18"/>
          <p:cNvSpPr txBox="1"/>
          <p:nvPr>
            <p:ph idx="8" type="subTitle"/>
          </p:nvPr>
        </p:nvSpPr>
        <p:spPr>
          <a:xfrm>
            <a:off x="6034188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12" name="Google Shape;312;p18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/>
          <p:nvPr/>
        </p:nvSpPr>
        <p:spPr>
          <a:xfrm flipH="1" rot="-5400000">
            <a:off x="-332850" y="1830375"/>
            <a:ext cx="3645950" cy="2980275"/>
          </a:xfrm>
          <a:custGeom>
            <a:rect b="b" l="l" r="r" t="t"/>
            <a:pathLst>
              <a:path extrusionOk="0" h="119211" w="145838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16" name="Google Shape;316;p19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21" name="Google Shape;321;p1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Google Shape;323;p1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9"/>
          <p:cNvSpPr txBox="1"/>
          <p:nvPr>
            <p:ph idx="1" type="subTitle"/>
          </p:nvPr>
        </p:nvSpPr>
        <p:spPr>
          <a:xfrm>
            <a:off x="6183627" y="37354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26" name="Google Shape;326;p19"/>
          <p:cNvSpPr txBox="1"/>
          <p:nvPr>
            <p:ph hasCustomPrompt="1" type="title"/>
          </p:nvPr>
        </p:nvSpPr>
        <p:spPr>
          <a:xfrm>
            <a:off x="6183642" y="338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19"/>
          <p:cNvSpPr txBox="1"/>
          <p:nvPr>
            <p:ph idx="2" type="subTitle"/>
          </p:nvPr>
        </p:nvSpPr>
        <p:spPr>
          <a:xfrm>
            <a:off x="6183627" y="19007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28" name="Google Shape;328;p19"/>
          <p:cNvSpPr txBox="1"/>
          <p:nvPr>
            <p:ph hasCustomPrompt="1" idx="3" type="title"/>
          </p:nvPr>
        </p:nvSpPr>
        <p:spPr>
          <a:xfrm>
            <a:off x="6183642" y="1547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9"/>
          <p:cNvSpPr txBox="1"/>
          <p:nvPr>
            <p:ph idx="4" type="ctrTitle"/>
          </p:nvPr>
        </p:nvSpPr>
        <p:spPr>
          <a:xfrm>
            <a:off x="720050" y="351842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0"/>
          <p:cNvGrpSpPr/>
          <p:nvPr/>
        </p:nvGrpSpPr>
        <p:grpSpPr>
          <a:xfrm>
            <a:off x="2011573" y="-2"/>
            <a:ext cx="6885302" cy="5143502"/>
            <a:chOff x="2011573" y="-2"/>
            <a:chExt cx="6885302" cy="5143502"/>
          </a:xfrm>
        </p:grpSpPr>
        <p:sp>
          <p:nvSpPr>
            <p:cNvPr id="332" name="Google Shape;332;p20"/>
            <p:cNvSpPr/>
            <p:nvPr/>
          </p:nvSpPr>
          <p:spPr>
            <a:xfrm>
              <a:off x="6400100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 rot="10800000">
              <a:off x="2011573" y="-2"/>
              <a:ext cx="1289834" cy="1349075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35" name="Google Shape;335;p20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2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2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47" name="Google Shape;347;p21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1235925" y="0"/>
              <a:ext cx="4590109" cy="2185646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51" name="Google Shape;351;p21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2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6" name="Google Shape;356;p2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2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1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1" name="Google Shape;361;p21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2" name="Google Shape;362;p21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3" name="Google Shape;363;p21"/>
          <p:cNvSpPr txBox="1"/>
          <p:nvPr>
            <p:ph idx="4" type="subTitle"/>
          </p:nvPr>
        </p:nvSpPr>
        <p:spPr>
          <a:xfrm>
            <a:off x="72005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4" name="Google Shape;364;p21"/>
          <p:cNvSpPr txBox="1"/>
          <p:nvPr>
            <p:ph idx="5" type="subTitle"/>
          </p:nvPr>
        </p:nvSpPr>
        <p:spPr>
          <a:xfrm>
            <a:off x="349496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5" name="Google Shape;365;p21"/>
          <p:cNvSpPr txBox="1"/>
          <p:nvPr>
            <p:ph idx="6" type="subTitle"/>
          </p:nvPr>
        </p:nvSpPr>
        <p:spPr>
          <a:xfrm>
            <a:off x="627960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2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69" name="Google Shape;369;p22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235925" y="0"/>
              <a:ext cx="4590109" cy="2185646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2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73" name="Google Shape;373;p2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74" name="Google Shape;374;p22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2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2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4" name="Google Shape;384;p22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387" name="Google Shape;387;p23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91" name="Google Shape;391;p23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2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3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3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23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05" name="Google Shape;405;p24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2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10" name="Google Shape;410;p2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4"/>
          <p:cNvGrpSpPr/>
          <p:nvPr/>
        </p:nvGrpSpPr>
        <p:grpSpPr>
          <a:xfrm>
            <a:off x="2418563" y="0"/>
            <a:ext cx="6160813" cy="5143500"/>
            <a:chOff x="2415963" y="0"/>
            <a:chExt cx="6160813" cy="5143500"/>
          </a:xfrm>
        </p:grpSpPr>
        <p:sp>
          <p:nvSpPr>
            <p:cNvPr id="415" name="Google Shape;415;p24"/>
            <p:cNvSpPr/>
            <p:nvPr/>
          </p:nvSpPr>
          <p:spPr>
            <a:xfrm>
              <a:off x="6080000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415963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4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24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9" name="Google Shape;419;p24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422" name="Google Shape;422;p25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25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rect b="b" l="l" r="r" t="t"/>
                <a:pathLst>
                  <a:path extrusionOk="0" h="70199" w="147426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rect b="b" l="l" r="r" t="t"/>
                <a:pathLst>
                  <a:path extrusionOk="0" h="39833" w="31243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29" name="Google Shape;429;p25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2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5"/>
          <p:cNvSpPr txBox="1"/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25"/>
          <p:cNvSpPr txBox="1"/>
          <p:nvPr/>
        </p:nvSpPr>
        <p:spPr>
          <a:xfrm>
            <a:off x="5628450" y="1155025"/>
            <a:ext cx="27960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flipH="1" rot="5400000">
              <a:off x="5830875" y="33282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rect b="b" l="l" r="r" t="t"/>
                <a:pathLst>
                  <a:path extrusionOk="0" h="70199" w="147426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64" name="Google Shape;64;p4"/>
          <p:cNvSpPr txBox="1"/>
          <p:nvPr>
            <p:ph idx="1" type="subTitle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flipH="1" rot="10800000">
            <a:off x="-12" y="3476400"/>
            <a:ext cx="781075" cy="995825"/>
          </a:xfrm>
          <a:custGeom>
            <a:rect b="b" l="l" r="r" t="t"/>
            <a:pathLst>
              <a:path extrusionOk="0" h="39833" w="31243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subTitle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3" type="subTitle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4" type="subTitle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89" name="Google Shape;89;p6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99" name="Google Shape;99;p6"/>
            <p:cNvSpPr/>
            <p:nvPr/>
          </p:nvSpPr>
          <p:spPr>
            <a:xfrm>
              <a:off x="1777625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7"/>
          <p:cNvSpPr txBox="1"/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7"/>
          <p:cNvSpPr txBox="1"/>
          <p:nvPr>
            <p:ph idx="1" type="subTitle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21" name="Google Shape;121;p8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8"/>
          <p:cNvSpPr txBox="1"/>
          <p:nvPr>
            <p:ph type="title"/>
          </p:nvPr>
        </p:nvSpPr>
        <p:spPr>
          <a:xfrm>
            <a:off x="1052350" y="762350"/>
            <a:ext cx="7139400" cy="3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33" name="Google Shape;133;p9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9"/>
          <p:cNvSpPr txBox="1"/>
          <p:nvPr>
            <p:ph type="title"/>
          </p:nvPr>
        </p:nvSpPr>
        <p:spPr>
          <a:xfrm flipH="1">
            <a:off x="4555625" y="1723200"/>
            <a:ext cx="3863100" cy="20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43" name="Google Shape;143;p9"/>
          <p:cNvSpPr txBox="1"/>
          <p:nvPr>
            <p:ph idx="1" type="subTitle"/>
          </p:nvPr>
        </p:nvSpPr>
        <p:spPr>
          <a:xfrm flipH="1">
            <a:off x="2374625" y="3795910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hasCustomPrompt="1" idx="2" type="title"/>
          </p:nvPr>
        </p:nvSpPr>
        <p:spPr>
          <a:xfrm flipH="1">
            <a:off x="7242125" y="952809"/>
            <a:ext cx="1176600" cy="85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 flipH="1">
            <a:off x="900063" y="0"/>
            <a:ext cx="2496775" cy="5143500"/>
            <a:chOff x="5744400" y="0"/>
            <a:chExt cx="2496775" cy="5143500"/>
          </a:xfrm>
        </p:grpSpPr>
        <p:sp>
          <p:nvSpPr>
            <p:cNvPr id="147" name="Google Shape;147;p10"/>
            <p:cNvSpPr/>
            <p:nvPr/>
          </p:nvSpPr>
          <p:spPr>
            <a:xfrm>
              <a:off x="5744400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0"/>
          <p:cNvSpPr/>
          <p:nvPr/>
        </p:nvSpPr>
        <p:spPr>
          <a:xfrm rot="5400000">
            <a:off x="5830875" y="1830375"/>
            <a:ext cx="3645950" cy="2980275"/>
          </a:xfrm>
          <a:custGeom>
            <a:rect b="b" l="l" r="r" t="t"/>
            <a:pathLst>
              <a:path extrusionOk="0" h="119211" w="145838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51" name="Google Shape;151;p10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1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1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rankirsh/evolution-of-top-games-on-twitch" TargetMode="External"/><Relationship Id="rId5" Type="http://schemas.openxmlformats.org/officeDocument/2006/relationships/hyperlink" Target="https://www.kaggle.com/aayushmishra1512/twitchdata" TargetMode="External"/><Relationship Id="rId6" Type="http://schemas.openxmlformats.org/officeDocument/2006/relationships/hyperlink" Target="https://sullygnome.com/" TargetMode="External"/><Relationship Id="rId7" Type="http://schemas.openxmlformats.org/officeDocument/2006/relationships/hyperlink" Target="https://dev.twitch.tv/" TargetMode="External"/><Relationship Id="rId8" Type="http://schemas.openxmlformats.org/officeDocument/2006/relationships/hyperlink" Target="https://plotl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idx="1" type="subTitle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 txBox="1"/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065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8"/>
          <p:cNvSpPr txBox="1"/>
          <p:nvPr>
            <p:ph type="ctrTitle"/>
          </p:nvPr>
        </p:nvSpPr>
        <p:spPr>
          <a:xfrm>
            <a:off x="3294000" y="3549150"/>
            <a:ext cx="5638500" cy="14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Twitch </a:t>
            </a:r>
            <a:r>
              <a:rPr lang="en" sz="3800"/>
              <a:t>to the moon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Module d’approfondissement: Visualisation de l’information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Par: Florian Feuillade, Massimo De Santis et Cédric Campus Carvalho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Supervisé par: David Grunenwald</a:t>
            </a:r>
            <a:endParaRPr i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725275" y="554975"/>
            <a:ext cx="38631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Objectifs</a:t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466" name="Google Shape;466;p29"/>
          <p:cNvPicPr preferRelativeResize="0"/>
          <p:nvPr/>
        </p:nvPicPr>
        <p:blipFill rotWithShape="1">
          <a:blip r:embed="rId3">
            <a:alphaModFix/>
          </a:blip>
          <a:srcRect b="0" l="26302" r="28050" t="0"/>
          <a:stretch/>
        </p:blipFill>
        <p:spPr>
          <a:xfrm flipH="1" rot="-1025818">
            <a:off x="5730709" y="1399911"/>
            <a:ext cx="2633332" cy="324497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9"/>
          <p:cNvSpPr txBox="1"/>
          <p:nvPr>
            <p:ph idx="1" type="subTitle"/>
          </p:nvPr>
        </p:nvSpPr>
        <p:spPr>
          <a:xfrm>
            <a:off x="725275" y="1812075"/>
            <a:ext cx="74607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cible 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Editeurs / Equipe 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Buts :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Démontrer le potentiel de la plateforme Twitch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Analyser les performances de ses jeux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Comparer les statistiques avec la concurrence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 b="59940" l="0" r="81534" t="0"/>
          <a:stretch/>
        </p:blipFill>
        <p:spPr>
          <a:xfrm>
            <a:off x="3365737" y="-42650"/>
            <a:ext cx="1041826" cy="12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/>
          <p:nvPr>
            <p:ph type="title"/>
          </p:nvPr>
        </p:nvSpPr>
        <p:spPr>
          <a:xfrm>
            <a:off x="725275" y="276150"/>
            <a:ext cx="56217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Données</a:t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474" name="Google Shape;474;p30"/>
          <p:cNvPicPr preferRelativeResize="0"/>
          <p:nvPr/>
        </p:nvPicPr>
        <p:blipFill rotWithShape="1">
          <a:blip r:embed="rId3">
            <a:alphaModFix/>
          </a:blip>
          <a:srcRect b="0" l="26302" r="28050" t="0"/>
          <a:stretch/>
        </p:blipFill>
        <p:spPr>
          <a:xfrm flipH="1" rot="5400024">
            <a:off x="-587515" y="2816808"/>
            <a:ext cx="2045779" cy="252095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0"/>
          <p:cNvSpPr txBox="1"/>
          <p:nvPr>
            <p:ph idx="1" type="subTitle"/>
          </p:nvPr>
        </p:nvSpPr>
        <p:spPr>
          <a:xfrm>
            <a:off x="725275" y="1382550"/>
            <a:ext cx="51327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Données mensuelles de 2016 à 2021.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1761 jeux différents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Colonnes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Rang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Heures regardées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Heures diffusées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Pic spectateurs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Pic chaînes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Nombre de chaînes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Moyenne de spectateurs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Moyenne de chaînes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>
                <a:solidFill>
                  <a:schemeClr val="accent2"/>
                </a:solidFill>
              </a:rPr>
              <a:t>Moyenne spectateurs par chaînes (ratio)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0"/>
          <p:cNvPicPr preferRelativeResize="0"/>
          <p:nvPr/>
        </p:nvPicPr>
        <p:blipFill rotWithShape="1">
          <a:blip r:embed="rId3">
            <a:alphaModFix/>
          </a:blip>
          <a:srcRect b="59940" l="0" r="81534" t="0"/>
          <a:stretch/>
        </p:blipFill>
        <p:spPr>
          <a:xfrm>
            <a:off x="5537337" y="587113"/>
            <a:ext cx="1041826" cy="127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30"/>
          <p:cNvGrpSpPr/>
          <p:nvPr/>
        </p:nvGrpSpPr>
        <p:grpSpPr>
          <a:xfrm>
            <a:off x="5309239" y="1965381"/>
            <a:ext cx="3201069" cy="1671611"/>
            <a:chOff x="5159450" y="1919950"/>
            <a:chExt cx="1541050" cy="862500"/>
          </a:xfrm>
        </p:grpSpPr>
        <p:sp>
          <p:nvSpPr>
            <p:cNvPr id="478" name="Google Shape;478;p30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479" name="Google Shape;479;p30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80" name="Google Shape;480;p30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30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type="title"/>
          </p:nvPr>
        </p:nvSpPr>
        <p:spPr>
          <a:xfrm>
            <a:off x="1052350" y="398975"/>
            <a:ext cx="71394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Fonctionnement</a:t>
            </a:r>
            <a:endParaRPr/>
          </a:p>
        </p:txBody>
      </p:sp>
      <p:pic>
        <p:nvPicPr>
          <p:cNvPr id="487" name="Google Shape;4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101" y="1321775"/>
            <a:ext cx="4370246" cy="3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475" y="3419350"/>
            <a:ext cx="680899" cy="3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1"/>
          <p:cNvSpPr txBox="1"/>
          <p:nvPr>
            <p:ph idx="4294967295" type="subTitle"/>
          </p:nvPr>
        </p:nvSpPr>
        <p:spPr>
          <a:xfrm>
            <a:off x="433425" y="2278500"/>
            <a:ext cx="37227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Libraries Python : Pandas, Numpy,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Plotly pour les graphes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 pour le framework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Bootstrap pour le style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/>
          <p:nvPr>
            <p:ph type="title"/>
          </p:nvPr>
        </p:nvSpPr>
        <p:spPr>
          <a:xfrm>
            <a:off x="725275" y="504850"/>
            <a:ext cx="38631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95" name="Google Shape;495;p32"/>
          <p:cNvSpPr txBox="1"/>
          <p:nvPr>
            <p:ph idx="1" type="subTitle"/>
          </p:nvPr>
        </p:nvSpPr>
        <p:spPr>
          <a:xfrm>
            <a:off x="850375" y="1572200"/>
            <a:ext cx="42672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Niveau de détail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</a:rPr>
              <a:t>Home page</a:t>
            </a:r>
            <a:endParaRPr sz="1500">
              <a:solidFill>
                <a:schemeClr val="accen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</a:rPr>
              <a:t>Game page</a:t>
            </a:r>
            <a:endParaRPr sz="15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Personalisation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</a:rPr>
              <a:t>Couleur</a:t>
            </a:r>
            <a:endParaRPr sz="1500">
              <a:solidFill>
                <a:schemeClr val="accen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</a:rPr>
              <a:t>Ligne/marker</a:t>
            </a:r>
            <a:endParaRPr sz="15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Interaction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</a:rPr>
              <a:t>Add/remove</a:t>
            </a:r>
            <a:endParaRPr sz="1500">
              <a:solidFill>
                <a:schemeClr val="accen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</a:pPr>
            <a:r>
              <a:rPr lang="en" sz="1500">
                <a:solidFill>
                  <a:schemeClr val="accent2"/>
                </a:solidFill>
              </a:rPr>
              <a:t>Hide/show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2"/>
          <p:cNvGrpSpPr/>
          <p:nvPr/>
        </p:nvGrpSpPr>
        <p:grpSpPr>
          <a:xfrm>
            <a:off x="5407037" y="1582283"/>
            <a:ext cx="2119595" cy="1978936"/>
            <a:chOff x="2633105" y="2431859"/>
            <a:chExt cx="363243" cy="328585"/>
          </a:xfrm>
        </p:grpSpPr>
        <p:sp>
          <p:nvSpPr>
            <p:cNvPr id="497" name="Google Shape;497;p32"/>
            <p:cNvSpPr/>
            <p:nvPr/>
          </p:nvSpPr>
          <p:spPr>
            <a:xfrm>
              <a:off x="2633105" y="2498260"/>
              <a:ext cx="250462" cy="262184"/>
            </a:xfrm>
            <a:custGeom>
              <a:rect b="b" l="l" r="r" t="t"/>
              <a:pathLst>
                <a:path extrusionOk="0" h="8276" w="7906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772655" y="2680800"/>
              <a:ext cx="38491" cy="10613"/>
            </a:xfrm>
            <a:custGeom>
              <a:rect b="b" l="l" r="r" t="t"/>
              <a:pathLst>
                <a:path extrusionOk="0" h="335" w="1215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72928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774176" y="2583131"/>
              <a:ext cx="35482" cy="35862"/>
            </a:xfrm>
            <a:custGeom>
              <a:rect b="b" l="l" r="r" t="t"/>
              <a:pathLst>
                <a:path extrusionOk="0" h="1132" w="112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81792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653475" y="2431859"/>
              <a:ext cx="342873" cy="275394"/>
            </a:xfrm>
            <a:custGeom>
              <a:rect b="b" l="l" r="r" t="t"/>
              <a:pathLst>
                <a:path extrusionOk="0" h="8693" w="10823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881286" y="2460529"/>
              <a:ext cx="87532" cy="87912"/>
            </a:xfrm>
            <a:custGeom>
              <a:rect b="b" l="l" r="r" t="t"/>
              <a:pathLst>
                <a:path extrusionOk="0" h="2775" w="2763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908436" y="2488059"/>
              <a:ext cx="33612" cy="33993"/>
            </a:xfrm>
            <a:custGeom>
              <a:rect b="b" l="l" r="r" t="t"/>
              <a:pathLst>
                <a:path extrusionOk="0" h="1073" w="1061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/>
          <p:nvPr>
            <p:ph type="title"/>
          </p:nvPr>
        </p:nvSpPr>
        <p:spPr>
          <a:xfrm>
            <a:off x="725275" y="504850"/>
            <a:ext cx="38631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Metriques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0" name="Google Shape;510;p33"/>
          <p:cNvSpPr txBox="1"/>
          <p:nvPr>
            <p:ph idx="1" type="subTitle"/>
          </p:nvPr>
        </p:nvSpPr>
        <p:spPr>
          <a:xfrm>
            <a:off x="725275" y="1563775"/>
            <a:ext cx="2661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Domination</a:t>
            </a:r>
            <a:endParaRPr/>
          </a:p>
        </p:txBody>
      </p:sp>
      <p:sp>
        <p:nvSpPr>
          <p:cNvPr id="511" name="Google Shape;511;p33"/>
          <p:cNvSpPr txBox="1"/>
          <p:nvPr>
            <p:ph idx="1" type="subTitle"/>
          </p:nvPr>
        </p:nvSpPr>
        <p:spPr>
          <a:xfrm>
            <a:off x="725275" y="1931575"/>
            <a:ext cx="2661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Peak viewers</a:t>
            </a:r>
            <a:endParaRPr/>
          </a:p>
        </p:txBody>
      </p:sp>
      <p:sp>
        <p:nvSpPr>
          <p:cNvPr id="512" name="Google Shape;512;p33"/>
          <p:cNvSpPr txBox="1"/>
          <p:nvPr>
            <p:ph idx="1" type="subTitle"/>
          </p:nvPr>
        </p:nvSpPr>
        <p:spPr>
          <a:xfrm>
            <a:off x="725275" y="2236138"/>
            <a:ext cx="2661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accent2"/>
                </a:solidFill>
              </a:rPr>
              <a:t>All views</a:t>
            </a:r>
            <a:endParaRPr/>
          </a:p>
        </p:txBody>
      </p:sp>
      <p:sp>
        <p:nvSpPr>
          <p:cNvPr id="513" name="Google Shape;513;p33"/>
          <p:cNvSpPr txBox="1"/>
          <p:nvPr>
            <p:ph idx="1" type="subTitle"/>
          </p:nvPr>
        </p:nvSpPr>
        <p:spPr>
          <a:xfrm>
            <a:off x="725275" y="2565038"/>
            <a:ext cx="2661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accent2"/>
                </a:solidFill>
              </a:rPr>
              <a:t>Ratio viewer / channel</a:t>
            </a:r>
            <a:endParaRPr/>
          </a:p>
        </p:txBody>
      </p:sp>
      <p:sp>
        <p:nvSpPr>
          <p:cNvPr id="514" name="Google Shape;514;p33"/>
          <p:cNvSpPr txBox="1"/>
          <p:nvPr>
            <p:ph idx="1" type="subTitle"/>
          </p:nvPr>
        </p:nvSpPr>
        <p:spPr>
          <a:xfrm>
            <a:off x="725275" y="2908525"/>
            <a:ext cx="28467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accent2"/>
                </a:solidFill>
              </a:rPr>
              <a:t>Ratio viewed / streamed</a:t>
            </a:r>
            <a:endParaRPr/>
          </a:p>
        </p:txBody>
      </p:sp>
      <p:sp>
        <p:nvSpPr>
          <p:cNvPr id="515" name="Google Shape;515;p33"/>
          <p:cNvSpPr txBox="1"/>
          <p:nvPr>
            <p:ph idx="1" type="subTitle"/>
          </p:nvPr>
        </p:nvSpPr>
        <p:spPr>
          <a:xfrm>
            <a:off x="725275" y="3248975"/>
            <a:ext cx="28467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accent2"/>
                </a:solidFill>
              </a:rPr>
              <a:t>Average views</a:t>
            </a:r>
            <a:endParaRPr/>
          </a:p>
        </p:txBody>
      </p:sp>
      <p:pic>
        <p:nvPicPr>
          <p:cNvPr id="516" name="Google Shape;5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75" y="1769200"/>
            <a:ext cx="3324727" cy="13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425" y="2056650"/>
            <a:ext cx="4292618" cy="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625" y="2126875"/>
            <a:ext cx="4101499" cy="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6988" y="1672375"/>
            <a:ext cx="3914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6266" y="1894974"/>
            <a:ext cx="4591608" cy="12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4803" y="2091425"/>
            <a:ext cx="4951859" cy="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34"/>
          <p:cNvGrpSpPr/>
          <p:nvPr/>
        </p:nvGrpSpPr>
        <p:grpSpPr>
          <a:xfrm>
            <a:off x="-1115885" y="-1327341"/>
            <a:ext cx="10835817" cy="7361836"/>
            <a:chOff x="-2354410" y="-1327341"/>
            <a:chExt cx="10835817" cy="7361836"/>
          </a:xfrm>
        </p:grpSpPr>
        <p:sp>
          <p:nvSpPr>
            <p:cNvPr id="527" name="Google Shape;527;p34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4"/>
          <p:cNvSpPr txBox="1"/>
          <p:nvPr>
            <p:ph type="title"/>
          </p:nvPr>
        </p:nvSpPr>
        <p:spPr>
          <a:xfrm flipH="1">
            <a:off x="5290925" y="2003825"/>
            <a:ext cx="31278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3847567" y="4061536"/>
            <a:ext cx="708055" cy="134873"/>
          </a:xfrm>
          <a:custGeom>
            <a:rect b="b" l="l" r="r" t="t"/>
            <a:pathLst>
              <a:path extrusionOk="0" h="3931" w="20637">
                <a:moveTo>
                  <a:pt x="20636" y="3931"/>
                </a:move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34"/>
          <p:cNvPicPr preferRelativeResize="0"/>
          <p:nvPr/>
        </p:nvPicPr>
        <p:blipFill rotWithShape="1">
          <a:blip r:embed="rId3">
            <a:alphaModFix/>
          </a:blip>
          <a:srcRect b="0" l="24651" r="24646" t="16548"/>
          <a:stretch/>
        </p:blipFill>
        <p:spPr>
          <a:xfrm>
            <a:off x="862575" y="1613350"/>
            <a:ext cx="3812827" cy="3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/>
          <p:nvPr>
            <p:ph type="title"/>
          </p:nvPr>
        </p:nvSpPr>
        <p:spPr>
          <a:xfrm>
            <a:off x="725275" y="504850"/>
            <a:ext cx="38631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8" name="Google Shape;538;p35"/>
          <p:cNvSpPr txBox="1"/>
          <p:nvPr>
            <p:ph idx="1" type="subTitle"/>
          </p:nvPr>
        </p:nvSpPr>
        <p:spPr>
          <a:xfrm>
            <a:off x="725275" y="1563775"/>
            <a:ext cx="75477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accent2"/>
                </a:solidFill>
              </a:rPr>
              <a:t>Affichage de statistiques</a:t>
            </a:r>
            <a:endParaRPr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</a:rPr>
              <a:t>Globales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</a:rPr>
              <a:t>Détaillées</a:t>
            </a:r>
            <a:endParaRPr sz="16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Système de comparaison entre jeux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Graphes interactifs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Améliorations possibles: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</a:rPr>
              <a:t>Nouvelles données:</a:t>
            </a:r>
            <a:endParaRPr sz="1600">
              <a:solidFill>
                <a:schemeClr val="accent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Streamers</a:t>
            </a:r>
            <a:endParaRPr sz="1600">
              <a:solidFill>
                <a:schemeClr val="accent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Langues/Localisations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en" sz="1600">
                <a:solidFill>
                  <a:schemeClr val="accent2"/>
                </a:solidFill>
              </a:rPr>
              <a:t>Récupération des données dynamiquement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4" name="Google Shape;544;p36"/>
          <p:cNvSpPr txBox="1"/>
          <p:nvPr/>
        </p:nvSpPr>
        <p:spPr>
          <a:xfrm>
            <a:off x="1378575" y="3964875"/>
            <a:ext cx="664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Logo designer, Antoine “Edarsel” Lestrade              </a:t>
            </a:r>
            <a:r>
              <a:rPr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@e.stradel</a:t>
            </a:r>
            <a:r>
              <a:rPr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45" name="Google Shape;545;p36"/>
          <p:cNvGrpSpPr/>
          <p:nvPr/>
        </p:nvGrpSpPr>
        <p:grpSpPr>
          <a:xfrm>
            <a:off x="5227393" y="4323249"/>
            <a:ext cx="346056" cy="345674"/>
            <a:chOff x="3303268" y="3817349"/>
            <a:chExt cx="346056" cy="345674"/>
          </a:xfrm>
        </p:grpSpPr>
        <p:sp>
          <p:nvSpPr>
            <p:cNvPr id="546" name="Google Shape;546;p36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0" name="Google Shape;5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150" y="3964872"/>
            <a:ext cx="692969" cy="9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6"/>
          <p:cNvSpPr txBox="1"/>
          <p:nvPr>
            <p:ph idx="4294967295" type="subTitle"/>
          </p:nvPr>
        </p:nvSpPr>
        <p:spPr>
          <a:xfrm flipH="1">
            <a:off x="1378575" y="1395675"/>
            <a:ext cx="63870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https://www.kaggle.com/rankirsh/evolution-of-top-games-on-twitch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https://www.kaggle.com/aayushmishra1512/twitchdata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https://sullygnome.com/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https://dev.twitch.tv/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 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https://plotly.com/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