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9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3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6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9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0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43"/>
  </p:notesMasterIdLst>
  <p:sldIdLst>
    <p:sldId id="256" r:id="rId2"/>
    <p:sldId id="257" r:id="rId3"/>
    <p:sldId id="259" r:id="rId4"/>
    <p:sldId id="356" r:id="rId5"/>
    <p:sldId id="357" r:id="rId6"/>
    <p:sldId id="358" r:id="rId7"/>
    <p:sldId id="393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81" r:id="rId27"/>
    <p:sldId id="377" r:id="rId28"/>
    <p:sldId id="378" r:id="rId29"/>
    <p:sldId id="380" r:id="rId30"/>
    <p:sldId id="379" r:id="rId31"/>
    <p:sldId id="383" r:id="rId32"/>
    <p:sldId id="384" r:id="rId33"/>
    <p:sldId id="385" r:id="rId34"/>
    <p:sldId id="386" r:id="rId35"/>
    <p:sldId id="382" r:id="rId36"/>
    <p:sldId id="387" r:id="rId37"/>
    <p:sldId id="388" r:id="rId38"/>
    <p:sldId id="389" r:id="rId39"/>
    <p:sldId id="390" r:id="rId40"/>
    <p:sldId id="391" r:id="rId41"/>
    <p:sldId id="3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9717" autoAdjust="0"/>
  </p:normalViewPr>
  <p:slideViewPr>
    <p:cSldViewPr snapToGrid="0">
      <p:cViewPr varScale="1">
        <p:scale>
          <a:sx n="63" d="100"/>
          <a:sy n="63" d="100"/>
        </p:scale>
        <p:origin x="5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5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8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3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1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2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2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0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2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4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 gate is equivalent to an OR gate with inverted inputs</a:t>
            </a:r>
          </a:p>
          <a:p>
            <a:r>
              <a:rPr lang="en-US" dirty="0"/>
              <a:t>NOR gate is equivalent to an AND gate with inverted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7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1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5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Complementary metal–oxide–semiconductor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4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9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5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2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PLA: programmable logic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6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6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30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4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3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7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8.emf"/><Relationship Id="rId2" Type="http://schemas.openxmlformats.org/officeDocument/2006/relationships/tags" Target="../tags/tag3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34.xml"/><Relationship Id="rId7" Type="http://schemas.openxmlformats.org/officeDocument/2006/relationships/oleObject" Target="../embeddings/oleObject6.bin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7.xml"/><Relationship Id="rId7" Type="http://schemas.openxmlformats.org/officeDocument/2006/relationships/oleObject" Target="../embeddings/oleObject7.bin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0.wmf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1.wmf"/><Relationship Id="rId2" Type="http://schemas.openxmlformats.org/officeDocument/2006/relationships/tags" Target="../tags/tag4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4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4" Type="http://schemas.openxmlformats.org/officeDocument/2006/relationships/tags" Target="../tags/tag45.xml"/><Relationship Id="rId9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4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2.v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7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8.wmf"/><Relationship Id="rId2" Type="http://schemas.openxmlformats.org/officeDocument/2006/relationships/tags" Target="../tags/tag5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9.wmf"/><Relationship Id="rId2" Type="http://schemas.openxmlformats.org/officeDocument/2006/relationships/tags" Target="../tags/tag6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20.wmf"/><Relationship Id="rId2" Type="http://schemas.openxmlformats.org/officeDocument/2006/relationships/tags" Target="../tags/tag6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66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70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wmf"/><Relationship Id="rId2" Type="http://schemas.openxmlformats.org/officeDocument/2006/relationships/tags" Target="../tags/tag75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18.v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image" Target="../media/image24.wmf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98.xml"/><Relationship Id="rId7" Type="http://schemas.openxmlformats.org/officeDocument/2006/relationships/oleObject" Target="../embeddings/oleObject21.bin"/><Relationship Id="rId2" Type="http://schemas.openxmlformats.org/officeDocument/2006/relationships/tags" Target="../tags/tag97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wmf"/><Relationship Id="rId4" Type="http://schemas.openxmlformats.org/officeDocument/2006/relationships/tags" Target="../tags/tag99.xml"/><Relationship Id="rId9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wmf"/><Relationship Id="rId2" Type="http://schemas.openxmlformats.org/officeDocument/2006/relationships/tags" Target="../tags/tag100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04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103.xml"/><Relationship Id="rId10" Type="http://schemas.openxmlformats.org/officeDocument/2006/relationships/image" Target="../media/image28.wmf"/><Relationship Id="rId4" Type="http://schemas.openxmlformats.org/officeDocument/2006/relationships/tags" Target="../tags/tag102.xml"/><Relationship Id="rId9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108.xml"/><Relationship Id="rId10" Type="http://schemas.openxmlformats.org/officeDocument/2006/relationships/image" Target="../media/image28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30.wmf"/><Relationship Id="rId2" Type="http://schemas.openxmlformats.org/officeDocument/2006/relationships/tags" Target="../tags/tag1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31.wmf"/><Relationship Id="rId2" Type="http://schemas.openxmlformats.org/officeDocument/2006/relationships/tags" Target="../tags/tag1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32.wmf"/><Relationship Id="rId2" Type="http://schemas.openxmlformats.org/officeDocument/2006/relationships/tags" Target="../tags/tag11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33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tags" Target="../tags/tag119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wmf"/><Relationship Id="rId4" Type="http://schemas.openxmlformats.org/officeDocument/2006/relationships/tags" Target="../tags/tag120.xml"/><Relationship Id="rId9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122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21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wmf"/><Relationship Id="rId4" Type="http://schemas.openxmlformats.org/officeDocument/2006/relationships/tags" Target="../tags/tag123.xml"/><Relationship Id="rId9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25.xml"/><Relationship Id="rId7" Type="http://schemas.openxmlformats.org/officeDocument/2006/relationships/oleObject" Target="../embeddings/oleObject32.bin"/><Relationship Id="rId2" Type="http://schemas.openxmlformats.org/officeDocument/2006/relationships/tags" Target="../tags/tag124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4" Type="http://schemas.openxmlformats.org/officeDocument/2006/relationships/tags" Target="../tags/tag126.xml"/><Relationship Id="rId9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128.xml"/><Relationship Id="rId7" Type="http://schemas.openxmlformats.org/officeDocument/2006/relationships/oleObject" Target="../embeddings/oleObject34.bin"/><Relationship Id="rId2" Type="http://schemas.openxmlformats.org/officeDocument/2006/relationships/tags" Target="../tags/tag127.xml"/><Relationship Id="rId1" Type="http://schemas.openxmlformats.org/officeDocument/2006/relationships/vmlDrawing" Target="../drawings/vmlDrawing29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wmf"/><Relationship Id="rId4" Type="http://schemas.openxmlformats.org/officeDocument/2006/relationships/tags" Target="../tags/tag129.xml"/><Relationship Id="rId9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w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227" y="787749"/>
            <a:ext cx="9624793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Zero to One (part 1)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6800" y="4743576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Sum-of-Products (SOP)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equations can be written in SOP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TRUE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sum (OR) of products (AND terms)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F3843F7-5A10-4FA7-8E9D-5B6D5AB75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645109"/>
              </p:ext>
            </p:extLst>
          </p:nvPr>
        </p:nvGraphicFramePr>
        <p:xfrm>
          <a:off x="3929913" y="4014592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9913" y="4014592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">
            <a:extLst>
              <a:ext uri="{FF2B5EF4-FFF2-40B4-BE49-F238E27FC236}">
                <a16:creationId xmlns:a16="http://schemas.microsoft.com/office/drawing/2014/main" id="{ADC9150A-0510-4E67-BADD-B2978AE71B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2592" y="5995792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9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Sum-of-Products (SOP)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equations can be written in SOP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TRUE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sum (OR) of products (AND terms)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ADC9150A-0510-4E67-BADD-B2978AE71B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2592" y="5995792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105F54-13A4-4508-BB11-C7EEDEF88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718541"/>
              </p:ext>
            </p:extLst>
          </p:nvPr>
        </p:nvGraphicFramePr>
        <p:xfrm>
          <a:off x="3929856" y="4014592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56" y="4014592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06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Sum-of-Products (SOP)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equations can be written in SOP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output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terms)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105F54-13A4-4508-BB11-C7EEDEF88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856" y="4014592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E105F54-13A4-4508-BB11-C7EEDEF88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56" y="4014592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6010F00F-76DA-4E97-B472-338D255167F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2592" y="5995792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AB + AB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71250F5-3BD6-4E37-A883-859658F61A2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056339" y="602919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Product-of-Sums (POS)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970682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Boolean equations can be written in POS form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a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maxterm is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literals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maxterm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 (and only that row)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function by ANDing maxterms for which output is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(AND) of sums (OR terms)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1040F7C-B1CF-4073-944B-0149EEA1B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28447"/>
              </p:ext>
            </p:extLst>
          </p:nvPr>
        </p:nvGraphicFramePr>
        <p:xfrm>
          <a:off x="3808434" y="4014592"/>
          <a:ext cx="4575132" cy="215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VISIO" r:id="rId7" imgW="1794960" imgH="844560" progId="Visio.Drawing.6">
                  <p:embed/>
                </p:oleObj>
              </mc:Choice>
              <mc:Fallback>
                <p:oleObj name="VISIO" r:id="rId7" imgW="1794960" imgH="8445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8434" y="4014592"/>
                        <a:ext cx="4575132" cy="2152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0E80B0B2-3EC4-4E0D-B17E-2A6BB1D674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65119" y="6087649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(0, 2)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508A9E68-BDB3-4703-B694-7E45D6F4A32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096000" y="61666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970682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going to the cafeteria for lunch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won’t eat lunch (E): 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not open (O)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only serve corndogs (C)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truth table for determining if you will eat lunch (E)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E1CCA0E8-8204-4728-945C-0879EBF4B66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1093439"/>
              </p:ext>
            </p:extLst>
          </p:nvPr>
        </p:nvGraphicFramePr>
        <p:xfrm>
          <a:off x="4872831" y="3711879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865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831" y="3711879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13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970682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going to the cafeteria for lunch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won’t eat lunch (E): 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not open (O)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1027113" lvl="1" indent="-287338">
              <a:spcBef>
                <a:spcPts val="400"/>
              </a:spcBef>
              <a:buFont typeface="Times New Roman" panose="02020603050405020304" pitchFamily="18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only serve corndogs (C)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truth table for determining if you will eat lunch (E)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AFC2D564-A9C3-41CD-9945-D0C9DC14332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50038199"/>
              </p:ext>
            </p:extLst>
          </p:nvPr>
        </p:nvGraphicFramePr>
        <p:xfrm>
          <a:off x="4872038" y="3711575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1025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711575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28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SOP &amp; POS Forms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A22BF7-5161-4BC8-BE6D-59CF173E0FA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4" y="1027134"/>
            <a:ext cx="410432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– product-of-sums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6CF59441-3E2B-47AE-B9E5-B266A68C4F0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6158066"/>
              </p:ext>
            </p:extLst>
          </p:nvPr>
        </p:nvGraphicFramePr>
        <p:xfrm>
          <a:off x="2456182" y="1639909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VISIO" r:id="rId7" imgW="1280880" imgH="737640" progId="Visio.Drawing.6">
                  <p:embed/>
                </p:oleObj>
              </mc:Choice>
              <mc:Fallback>
                <p:oleObj name="VISIO" r:id="rId7" imgW="1280880" imgH="737640" progId="Visio.Drawing.6">
                  <p:embed/>
                  <p:pic>
                    <p:nvPicPr>
                      <p:cNvPr id="1109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182" y="1639909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9D354006-9D90-4985-95CE-345B0AB32F9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6527589"/>
              </p:ext>
            </p:extLst>
          </p:nvPr>
        </p:nvGraphicFramePr>
        <p:xfrm>
          <a:off x="2456182" y="4351359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VISIO" r:id="rId9" imgW="1287720" imgH="757080" progId="Visio.Drawing.6">
                  <p:embed/>
                </p:oleObj>
              </mc:Choice>
              <mc:Fallback>
                <p:oleObj name="VISIO" r:id="rId9" imgW="1287720" imgH="757080" progId="Visio.Drawing.6">
                  <p:embed/>
                  <p:pic>
                    <p:nvPicPr>
                      <p:cNvPr id="11090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182" y="4351359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11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SOP &amp; POS Forms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A22BF7-5161-4BC8-BE6D-59CF173E0FA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4" y="1027134"/>
            <a:ext cx="410432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– product-of-sums</a:t>
            </a:r>
          </a:p>
        </p:txBody>
      </p:sp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8AAD38CF-C022-46D8-A813-B7E8E71B61D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08723777"/>
              </p:ext>
            </p:extLst>
          </p:nvPr>
        </p:nvGraphicFramePr>
        <p:xfrm>
          <a:off x="2438400" y="4312479"/>
          <a:ext cx="3657600" cy="215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1106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12479"/>
                        <a:ext cx="3657600" cy="2150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75B7A727-63B6-45A8-A671-862DA79C48C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1625242"/>
              </p:ext>
            </p:extLst>
          </p:nvPr>
        </p:nvGraphicFramePr>
        <p:xfrm>
          <a:off x="2438400" y="168034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1106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8034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>
            <a:extLst>
              <a:ext uri="{FF2B5EF4-FFF2-40B4-BE49-F238E27FC236}">
                <a16:creationId xmlns:a16="http://schemas.microsoft.com/office/drawing/2014/main" id="{7770B387-BA48-48A6-803C-C7165F2861F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96492" y="2804659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5BB43890-D60D-453F-885E-EA6DE1426BD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10606" y="290290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A5829FC8-8B54-449F-9F8E-996FC85B9BC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082372" y="490915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946BDFEC-DF9D-4AE2-96D1-7172DEC6E8E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96492" y="4810784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3D641205-A547-458B-9892-E6BCEFE8E391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053186" y="490915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B4FE805C-F550-4E3C-A15D-B5F8DF425C35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451932" y="490915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Algebra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Axioms and theorems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equations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regular algebra, but simpler: variables have only two values (1 or 0)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axioms and theorems:</a:t>
            </a:r>
          </a:p>
          <a:p>
            <a:pPr marL="857250" lvl="2" indent="-457200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ANDs and ORs, 0’s and 1’s interchanged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3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Axioms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3799853-E006-449E-932B-CEB99BD65A5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768" y="3685785"/>
            <a:ext cx="6816463" cy="23602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F11D03-E709-40F3-AA15-B64B1FBA07C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8" y="1171185"/>
            <a:ext cx="6816463" cy="235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1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Introduction</a:t>
            </a:r>
          </a:p>
          <a:p>
            <a:r>
              <a:rPr lang="en-US" sz="2800" b="1" dirty="0"/>
              <a:t>Boolean Equations</a:t>
            </a:r>
          </a:p>
          <a:p>
            <a:r>
              <a:rPr lang="en-US" sz="2800" b="1" dirty="0"/>
              <a:t>Boolean Algebra</a:t>
            </a:r>
          </a:p>
          <a:p>
            <a:r>
              <a:rPr lang="en-US" sz="2800" b="1" dirty="0"/>
              <a:t>From Logic to Gates</a:t>
            </a:r>
          </a:p>
          <a:p>
            <a:r>
              <a:rPr lang="en-US" sz="2800" b="1" dirty="0"/>
              <a:t>Multilevel Combinational Logic</a:t>
            </a:r>
          </a:p>
          <a:p>
            <a:r>
              <a:rPr lang="en-US" sz="2800" b="1" dirty="0"/>
              <a:t>X’s and Z’s, Oh My</a:t>
            </a:r>
          </a:p>
          <a:p>
            <a:r>
              <a:rPr lang="en-US" sz="2800" b="1" dirty="0"/>
              <a:t>Karnaugh Maps</a:t>
            </a:r>
          </a:p>
          <a:p>
            <a:r>
              <a:rPr lang="en-US" sz="2800" b="1" dirty="0"/>
              <a:t>Combinational Building Blocks</a:t>
            </a:r>
          </a:p>
          <a:p>
            <a:r>
              <a:rPr lang="en-US" sz="2800" b="1" dirty="0"/>
              <a:t>Timing</a:t>
            </a:r>
            <a:endParaRPr lang="en-US" sz="2800" dirty="0"/>
          </a:p>
          <a:p>
            <a:pPr marL="463550" indent="-463550"/>
            <a:endParaRPr lang="en-US" sz="2800" dirty="0">
              <a:solidFill>
                <a:srgbClr val="00B0F0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C5F5-B4F2-43BB-ABB0-6C5A0B167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53" y="1177449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T1: Identity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1 = B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+ 0 = B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F3A1880-BBF2-4C2E-B4C1-FB4FBA547D0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6894696"/>
              </p:ext>
            </p:extLst>
          </p:nvPr>
        </p:nvGraphicFramePr>
        <p:xfrm>
          <a:off x="3818351" y="2600129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1027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351" y="2600129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04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T2: Null Element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0 = 0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+ 1 = 1</a:t>
            </a:r>
            <a:endParaRPr lang="en-GB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562B58E-7E2D-463C-95E0-BD71EB269DD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061462"/>
              </p:ext>
            </p:extLst>
          </p:nvPr>
        </p:nvGraphicFramePr>
        <p:xfrm>
          <a:off x="3830878" y="2857798"/>
          <a:ext cx="4114800" cy="282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1037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878" y="2857798"/>
                        <a:ext cx="4114800" cy="282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49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T3: Idempotency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B = B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B = B</a:t>
            </a:r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AB1B64E-6CED-4487-83A8-5032B5A09C0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83297751"/>
              </p:ext>
            </p:extLst>
          </p:nvPr>
        </p:nvGraphicFramePr>
        <p:xfrm>
          <a:off x="3794985" y="2791215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1039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985" y="2791215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16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T4: Identity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CEEF81-0E69-4247-84DB-919FB97E267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68765720"/>
              </p:ext>
            </p:extLst>
          </p:nvPr>
        </p:nvGraphicFramePr>
        <p:xfrm>
          <a:off x="3296433" y="2822575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1041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433" y="2822575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>
            <a:extLst>
              <a:ext uri="{FF2B5EF4-FFF2-40B4-BE49-F238E27FC236}">
                <a16:creationId xmlns:a16="http://schemas.microsoft.com/office/drawing/2014/main" id="{7FE82D5E-33E0-445E-B827-7FDB7DBE958E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35269" y="12515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97797F5-AD92-4039-A459-0EDE8BFD51F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35269" y="11753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T5: Complement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·</a:t>
            </a:r>
            <a:r>
              <a:rPr lang="en-US" sz="2800" dirty="0">
                <a:latin typeface="Times New Roman" pitchFamily="18" charset="0"/>
                <a:cs typeface="Arial" charset="0"/>
              </a:rPr>
              <a:t>  B = 0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B + B = 1</a:t>
            </a:r>
            <a:endParaRPr lang="en-GB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24C36AE-CC6D-4F6B-A7FB-5E803DED1EC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08663156"/>
              </p:ext>
            </p:extLst>
          </p:nvPr>
        </p:nvGraphicFramePr>
        <p:xfrm>
          <a:off x="4150518" y="2751735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VISIO" r:id="rId8" imgW="1298160" imgH="842760" progId="Visio.Drawing.6">
                  <p:embed/>
                </p:oleObj>
              </mc:Choice>
              <mc:Fallback>
                <p:oleObj name="VISIO" r:id="rId8" imgW="1298160" imgH="842760" progId="Visio.Drawing.6">
                  <p:embed/>
                  <p:pic>
                    <p:nvPicPr>
                      <p:cNvPr id="1043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518" y="2751735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>
            <a:extLst>
              <a:ext uri="{FF2B5EF4-FFF2-40B4-BE49-F238E27FC236}">
                <a16:creationId xmlns:a16="http://schemas.microsoft.com/office/drawing/2014/main" id="{00188ECE-C88A-4C29-A8AA-96DB8302A59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38606" y="173903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E63BCF3-625F-4D67-BE94-5BDCC79FBEF1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038606" y="127765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Boolean Theorems of Several Vars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37F7334-F792-4FD3-8971-F07D2B02FB1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26" y="1171185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51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T12: </a:t>
            </a:r>
            <a:r>
              <a:rPr lang="en-US" b="1" dirty="0" err="1"/>
              <a:t>DeMorgan’s</a:t>
            </a:r>
            <a:r>
              <a:rPr lang="en-US" b="1" dirty="0"/>
              <a:t> Theorem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GB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CF48773-F6FB-4942-B693-6277ECD9EF0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794352" y="1437361"/>
            <a:ext cx="3810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70C0"/>
                </a:solidFill>
              </a:rPr>
              <a:t>Y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i="1" dirty="0">
                <a:solidFill>
                  <a:srgbClr val="0070C0"/>
                </a:solidFill>
              </a:rPr>
              <a:t>AB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i="1" dirty="0">
                <a:solidFill>
                  <a:srgbClr val="0070C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 + </a:t>
            </a:r>
            <a:r>
              <a:rPr lang="en-US" sz="2800" i="1" dirty="0">
                <a:solidFill>
                  <a:srgbClr val="0070C0"/>
                </a:solidFill>
              </a:rPr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70C0"/>
                </a:solidFill>
              </a:rPr>
              <a:t>Y = A + B = A B</a:t>
            </a: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98015F19-813F-4133-AB88-8136CC3F5F07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19837533"/>
              </p:ext>
            </p:extLst>
          </p:nvPr>
        </p:nvGraphicFramePr>
        <p:xfrm>
          <a:off x="5985352" y="1352715"/>
          <a:ext cx="2436838" cy="207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876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352" y="1352715"/>
                        <a:ext cx="2436838" cy="2076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CAB50F47-0C43-4C09-8615-2CC505C0E061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72445219"/>
              </p:ext>
            </p:extLst>
          </p:nvPr>
        </p:nvGraphicFramePr>
        <p:xfrm>
          <a:off x="5985352" y="3704806"/>
          <a:ext cx="2326190" cy="198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876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352" y="3704806"/>
                        <a:ext cx="2326190" cy="198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4">
            <a:extLst>
              <a:ext uri="{FF2B5EF4-FFF2-40B4-BE49-F238E27FC236}">
                <a16:creationId xmlns:a16="http://schemas.microsoft.com/office/drawing/2014/main" id="{A46F2816-32CB-438A-991A-F6BE8E76743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4749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EA553A5B-E15C-43CC-9291-1F9C88E6357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06030" y="147493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015761A3-0E47-43F8-A0C3-518B17B411C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895600" y="14749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D00C66F-6062-402F-86BB-4AA1DC6FD1F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152900" y="36745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F5A3E8C1-FB5A-4C9B-801D-F8FF8AAFD6FB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20330" y="36745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69C4843D-A49C-4ECA-8193-45FC790394C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933700" y="36745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=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  <a:r>
              <a:rPr lang="en-US" sz="2800" dirty="0">
                <a:solidFill>
                  <a:schemeClr val="accent2"/>
                </a:solidFill>
              </a:rPr>
              <a:t> +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213964" y="1961475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	=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  <a:r>
              <a:rPr lang="en-US" sz="2800" dirty="0">
                <a:solidFill>
                  <a:schemeClr val="accent2"/>
                </a:solidFill>
              </a:rPr>
              <a:t> + </a:t>
            </a:r>
            <a:r>
              <a:rPr lang="en-US" sz="2800" i="1" dirty="0">
                <a:solidFill>
                  <a:schemeClr val="accent2"/>
                </a:solidFill>
              </a:rPr>
              <a:t>AB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i="1" dirty="0">
                <a:solidFill>
                  <a:srgbClr val="002060"/>
                </a:solidFill>
              </a:rPr>
              <a:t>= (A+A)B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(1) B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346312" y="1961475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0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	= </a:t>
            </a:r>
            <a:r>
              <a:rPr lang="en-US" sz="2800" i="1" dirty="0">
                <a:solidFill>
                  <a:schemeClr val="accent2"/>
                </a:solidFill>
              </a:rPr>
              <a:t>A(AB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n-US" sz="2800" i="1" dirty="0">
                <a:solidFill>
                  <a:schemeClr val="accent2"/>
                </a:solidFill>
              </a:rPr>
              <a:t>ABC)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32529" y="447920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 circuit is composed of: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</a:t>
            </a:r>
          </a:p>
          <a:p>
            <a:pPr marL="463550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specification</a:t>
            </a:r>
          </a:p>
          <a:p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F37AF8E-7B60-4236-86D2-A0EC5DC6690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1851789"/>
              </p:ext>
            </p:extLst>
          </p:nvPr>
        </p:nvGraphicFramePr>
        <p:xfrm>
          <a:off x="3166669" y="4209787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75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669" y="4209787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81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Simplifying 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4DEB1A-D2A4-429D-A9F7-93B4B7D488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584537" y="1872749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Y</a:t>
            </a:r>
            <a:r>
              <a:rPr lang="en-US" sz="2800" dirty="0">
                <a:solidFill>
                  <a:schemeClr val="accent2"/>
                </a:solidFill>
              </a:rPr>
              <a:t> 	= </a:t>
            </a:r>
            <a:r>
              <a:rPr lang="en-US" sz="2800" i="1" dirty="0">
                <a:solidFill>
                  <a:schemeClr val="accent2"/>
                </a:solidFill>
              </a:rPr>
              <a:t>A(AB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n-US" sz="2800" i="1" dirty="0">
                <a:solidFill>
                  <a:schemeClr val="accent2"/>
                </a:solidFill>
              </a:rPr>
              <a:t>ABC)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i="1" dirty="0">
                <a:solidFill>
                  <a:srgbClr val="002060"/>
                </a:solidFill>
              </a:rPr>
              <a:t>= A(AB(1+C)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A(AB(1))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A(AB)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(AA)B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	= AB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BDCBE8B-3AE3-44B3-8E85-E366E48B797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32529" y="447920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“Bubble Pushing”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circuits prefer NANDs and NORs than ANDs and ORs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inversion circle is called “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pushing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– pushing a bubble through the gate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backward: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changes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bubbles to inputs</a:t>
            </a:r>
          </a:p>
          <a:p>
            <a:endParaRPr lang="en-US" sz="1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forward: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changes</a:t>
            </a:r>
          </a:p>
          <a:p>
            <a:pPr marL="688975" lvl="1" indent="-4016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bubble to output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39DECB4-8B2E-4CEE-A0BB-D7874B58517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1280468"/>
              </p:ext>
            </p:extLst>
          </p:nvPr>
        </p:nvGraphicFramePr>
        <p:xfrm>
          <a:off x="6096000" y="2983581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877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83581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CEDD4E1-E595-42EA-8082-1135EFEF6A3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305864"/>
              </p:ext>
            </p:extLst>
          </p:nvPr>
        </p:nvGraphicFramePr>
        <p:xfrm>
          <a:off x="6167437" y="4594615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877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7" y="4594615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051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“Bubble Pushing”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288181A-CFB6-4879-8313-2426F773142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003089"/>
              </p:ext>
            </p:extLst>
          </p:nvPr>
        </p:nvGraphicFramePr>
        <p:xfrm>
          <a:off x="2557919" y="166475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VISIO" r:id="rId9" imgW="1407240" imgH="714240" progId="Visio.Drawing.6">
                  <p:embed/>
                </p:oleObj>
              </mc:Choice>
              <mc:Fallback>
                <p:oleObj name="VISIO" r:id="rId9" imgW="1407240" imgH="714240" progId="Visio.Drawing.6">
                  <p:embed/>
                  <p:pic>
                    <p:nvPicPr>
                      <p:cNvPr id="878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919" y="166475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8A215A8-22D8-4E97-B9BD-D51C027B328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01999663"/>
              </p:ext>
            </p:extLst>
          </p:nvPr>
        </p:nvGraphicFramePr>
        <p:xfrm>
          <a:off x="2634119" y="4523086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VISIO" r:id="rId11" imgW="1407240" imgH="714240" progId="Visio.Drawing.6">
                  <p:embed/>
                </p:oleObj>
              </mc:Choice>
              <mc:Fallback>
                <p:oleObj name="VISIO" r:id="rId11" imgW="1407240" imgH="7142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119" y="4523086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F1AE16D-A210-48EA-8739-58233A474B8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2281" y="5303342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85E1547-534C-4BD1-BCD6-19DBECA3614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2281" y="2724817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? </a:t>
            </a: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E7F64-291A-46A9-9B83-7282EDF5E385}"/>
              </a:ext>
            </a:extLst>
          </p:cNvPr>
          <p:cNvSpPr/>
          <p:nvPr/>
        </p:nvSpPr>
        <p:spPr>
          <a:xfrm>
            <a:off x="2276744" y="3911265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Pushing the bubble: </a:t>
            </a:r>
          </a:p>
        </p:txBody>
      </p:sp>
    </p:spTree>
    <p:extLst>
      <p:ext uri="{BB962C8B-B14F-4D97-AF65-F5344CB8AC3E}">
        <p14:creationId xmlns:p14="http://schemas.microsoft.com/office/powerpoint/2010/main" val="4219053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“Bubble Pushing”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288181A-CFB6-4879-8313-2426F773142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557919" y="166475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VISIO" r:id="rId9" imgW="1407240" imgH="714240" progId="Visio.Drawing.6">
                  <p:embed/>
                </p:oleObj>
              </mc:Choice>
              <mc:Fallback>
                <p:oleObj name="VISIO" r:id="rId9" imgW="1407240" imgH="714240" progId="Visio.Drawing.6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288181A-CFB6-4879-8313-2426F7731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919" y="166475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8A215A8-22D8-4E97-B9BD-D51C027B3285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634119" y="4523086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VISIO" r:id="rId11" imgW="1407240" imgH="714240" progId="Visio.Drawing.6">
                  <p:embed/>
                </p:oleObj>
              </mc:Choice>
              <mc:Fallback>
                <p:oleObj name="VISIO" r:id="rId11" imgW="1407240" imgH="714240" progId="Visio.Drawing.6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A215A8-22D8-4E97-B9BD-D51C027B3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119" y="4523086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F1AE16D-A210-48EA-8739-58233A474B8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2281" y="5303342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85E1547-534C-4BD1-BCD6-19DBECA3614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2281" y="2724817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? </a:t>
            </a: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E7F64-291A-46A9-9B83-7282EDF5E385}"/>
              </a:ext>
            </a:extLst>
          </p:cNvPr>
          <p:cNvSpPr/>
          <p:nvPr/>
        </p:nvSpPr>
        <p:spPr>
          <a:xfrm>
            <a:off x="2276744" y="3911265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Pushing the bubble: </a:t>
            </a:r>
          </a:p>
        </p:txBody>
      </p:sp>
    </p:spTree>
    <p:extLst>
      <p:ext uri="{BB962C8B-B14F-4D97-AF65-F5344CB8AC3E}">
        <p14:creationId xmlns:p14="http://schemas.microsoft.com/office/powerpoint/2010/main" val="184919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Bubble Pushing Rules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at output, then work toward inputs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bubbles on final output back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gates in a form so bubbles cancel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54CA5E15-A45F-481E-99EB-0FB58D80954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1291526"/>
              </p:ext>
            </p:extLst>
          </p:nvPr>
        </p:nvGraphicFramePr>
        <p:xfrm>
          <a:off x="2701999" y="3443304"/>
          <a:ext cx="6860190" cy="25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99" y="3443304"/>
                        <a:ext cx="6860190" cy="256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A641EFB-27FB-4BD1-9E8A-FF66D2904363}"/>
              </a:ext>
            </a:extLst>
          </p:cNvPr>
          <p:cNvSpPr/>
          <p:nvPr/>
        </p:nvSpPr>
        <p:spPr>
          <a:xfrm>
            <a:off x="2156427" y="2905780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3456915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Applying Bubble Pushing Rules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GB" dirty="0"/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3B5A8C5B-50DB-46C9-A938-F86084BB564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68298866"/>
              </p:ext>
            </p:extLst>
          </p:nvPr>
        </p:nvGraphicFramePr>
        <p:xfrm>
          <a:off x="3649578" y="929421"/>
          <a:ext cx="4892843" cy="59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VISIO" r:id="rId6" imgW="2235960" imgH="2709000" progId="Visio.Drawing.6">
                  <p:embed/>
                </p:oleObj>
              </mc:Choice>
              <mc:Fallback>
                <p:oleObj name="VISIO" r:id="rId6" imgW="2235960" imgH="2709000" progId="Visio.Drawing.6">
                  <p:embed/>
                  <p:pic>
                    <p:nvPicPr>
                      <p:cNvPr id="1050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578" y="929421"/>
                        <a:ext cx="4892843" cy="5928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6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From Logic to Gates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logic: ANDs followed by 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41EFB-27FB-4BD1-9E8A-FF66D2904363}"/>
              </a:ext>
            </a:extLst>
          </p:cNvPr>
          <p:cNvSpPr/>
          <p:nvPr/>
        </p:nvSpPr>
        <p:spPr>
          <a:xfrm>
            <a:off x="2132364" y="2045635"/>
            <a:ext cx="367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591330B-19E5-4496-8166-0261CEB9507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6923738"/>
              </p:ext>
            </p:extLst>
          </p:nvPr>
        </p:nvGraphicFramePr>
        <p:xfrm>
          <a:off x="2933700" y="2587015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VISIO" r:id="rId6" imgW="3041640" imgH="1914480" progId="Visio.Drawing.6">
                  <p:embed/>
                </p:oleObj>
              </mc:Choice>
              <mc:Fallback>
                <p:oleObj name="VISIO" r:id="rId6" imgW="3041640" imgH="1914480" progId="Visio.Drawing.6">
                  <p:embed/>
                  <p:pic>
                    <p:nvPicPr>
                      <p:cNvPr id="899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587015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32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Circuit Schematics Rules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on the left (or top)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on right (or bottom)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flow from left to right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wires are best (use ruler)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always connect at a T junction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dot where wires cross indicates a connection between wires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crossing without a dot make no connection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1A882E77-6806-4E29-814F-9BBE1EB493E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45418226"/>
              </p:ext>
            </p:extLst>
          </p:nvPr>
        </p:nvGraphicFramePr>
        <p:xfrm>
          <a:off x="2808925" y="4482236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917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925" y="4482236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8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Multiple-Output 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Circuit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asserted corresponding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most significant TRUE input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AE852A2-A644-4F8B-96F9-E59D7677CB7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5134848"/>
              </p:ext>
            </p:extLst>
          </p:nvPr>
        </p:nvGraphicFramePr>
        <p:xfrm>
          <a:off x="6902862" y="1564106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1056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62" y="1564106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60899A1-1A9A-4967-A0E8-9817E37BC91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6838665"/>
              </p:ext>
            </p:extLst>
          </p:nvPr>
        </p:nvGraphicFramePr>
        <p:xfrm>
          <a:off x="3856420" y="3286515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1056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20" y="3286515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7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Multiple-Output 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Circuit</a:t>
            </a:r>
          </a:p>
          <a:p>
            <a:pPr marL="0" indent="228600">
              <a:spcBef>
                <a:spcPts val="6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asserted corresponding</a:t>
            </a:r>
          </a:p>
          <a:p>
            <a:pPr marL="0" indent="288925">
              <a:spcBef>
                <a:spcPts val="6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most significant TRUE input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60899A1-1A9A-4967-A0E8-9817E37BC91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03575151"/>
              </p:ext>
            </p:extLst>
          </p:nvPr>
        </p:nvGraphicFramePr>
        <p:xfrm>
          <a:off x="3856419" y="3286515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VISIO" r:id="rId7" imgW="1405800" imgH="1177920" progId="Visio.Drawing.6">
                  <p:embed/>
                </p:oleObj>
              </mc:Choice>
              <mc:Fallback>
                <p:oleObj name="VISIO" r:id="rId7" imgW="1405800" imgH="1177920" progId="Visio.Drawing.6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D60899A1-1A9A-4967-A0E8-9817E37BC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19" y="3286515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4CE2BB6-50DD-41FC-A9FC-2C2F8A9F817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27484286"/>
              </p:ext>
            </p:extLst>
          </p:nvPr>
        </p:nvGraphicFramePr>
        <p:xfrm>
          <a:off x="6902863" y="1564106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VISIO" r:id="rId9" imgW="1873440" imgH="2105640" progId="Visio.Drawing.6">
                  <p:embed/>
                </p:oleObj>
              </mc:Choice>
              <mc:Fallback>
                <p:oleObj name="VISIO" r:id="rId9" imgW="1873440" imgH="2105640" progId="Visio.Drawing.6">
                  <p:embed/>
                  <p:pic>
                    <p:nvPicPr>
                      <p:cNvPr id="1056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63" y="1564106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9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whose voltage conveys a discrete-valued variable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Outputs: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Internal: n1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elements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E1, E2, E3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 circuit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6634733-F6FB-4759-866B-2BCCE5C68CF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32168859"/>
              </p:ext>
            </p:extLst>
          </p:nvPr>
        </p:nvGraphicFramePr>
        <p:xfrm>
          <a:off x="5867364" y="2893513"/>
          <a:ext cx="4799592" cy="204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859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364" y="2893513"/>
                        <a:ext cx="4799592" cy="2043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39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Priority Circuit Hardware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C2A3DF61-8B44-4C27-8DD9-13B982B1C90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3740355"/>
              </p:ext>
            </p:extLst>
          </p:nvPr>
        </p:nvGraphicFramePr>
        <p:xfrm>
          <a:off x="2189273" y="1331550"/>
          <a:ext cx="4056075" cy="435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901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273" y="1331550"/>
                        <a:ext cx="4056075" cy="435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AEF55FB-F83F-4B34-A381-1799707302F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5234414"/>
              </p:ext>
            </p:extLst>
          </p:nvPr>
        </p:nvGraphicFramePr>
        <p:xfrm>
          <a:off x="6447518" y="1848703"/>
          <a:ext cx="3727265" cy="342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VISIO" r:id="rId9" imgW="1200240" imgH="1154520" progId="Visio.Drawing.6">
                  <p:embed/>
                </p:oleObj>
              </mc:Choice>
              <mc:Fallback>
                <p:oleObj name="VISIO" r:id="rId9" imgW="1200240" imgH="1154520" progId="Visio.Drawing.6">
                  <p:embed/>
                  <p:pic>
                    <p:nvPicPr>
                      <p:cNvPr id="901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518" y="1848703"/>
                        <a:ext cx="3727265" cy="342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887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Don’t Care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191822D-670E-4AE0-8173-F60157E255F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3040251"/>
              </p:ext>
            </p:extLst>
          </p:nvPr>
        </p:nvGraphicFramePr>
        <p:xfrm>
          <a:off x="2121568" y="1295200"/>
          <a:ext cx="3974432" cy="426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902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568" y="1295200"/>
                        <a:ext cx="3974432" cy="426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7F70EC84-F5F7-411B-9D6B-00C6C83EC820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3176378"/>
              </p:ext>
            </p:extLst>
          </p:nvPr>
        </p:nvGraphicFramePr>
        <p:xfrm>
          <a:off x="6096000" y="2446070"/>
          <a:ext cx="4634497" cy="214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VISIO" r:id="rId9" imgW="1913040" imgH="884520" progId="Visio.Drawing.6">
                  <p:embed/>
                </p:oleObj>
              </mc:Choice>
              <mc:Fallback>
                <p:oleObj name="VISIO" r:id="rId9" imgW="1913040" imgH="884520" progId="Visio.Drawing.6">
                  <p:embed/>
                  <p:pic>
                    <p:nvPicPr>
                      <p:cNvPr id="902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46070"/>
                        <a:ext cx="4634497" cy="2141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2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Circuits</a:t>
            </a:r>
          </a:p>
          <a:p>
            <a:pPr marL="400050" indent="-287338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</a:t>
            </a:r>
          </a:p>
          <a:p>
            <a:pPr marL="568325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Memoryless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8325" lvl="1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determined by current values of inputs</a:t>
            </a:r>
          </a:p>
          <a:p>
            <a:pPr marL="400050" indent="-287338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Logic</a:t>
            </a:r>
          </a:p>
          <a:p>
            <a:pPr marL="568325" lvl="1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memory</a:t>
            </a:r>
          </a:p>
          <a:p>
            <a:pPr marL="568325" lvl="1" indent="-280988"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determined by previous and current values of inputs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87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Combinational Composition</a:t>
            </a:r>
          </a:p>
          <a:p>
            <a:pPr marL="463550" indent="-350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is combinational</a:t>
            </a:r>
          </a:p>
          <a:p>
            <a:pPr marL="463550" indent="-350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either an input or connects to exactly one output</a:t>
            </a:r>
          </a:p>
          <a:p>
            <a:pPr marL="463550" indent="-350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contains no cyclic paths</a:t>
            </a:r>
          </a:p>
          <a:p>
            <a:pPr marL="0" indent="0">
              <a:buNone/>
            </a:pPr>
            <a:endParaRPr lang="en-GB" dirty="0"/>
          </a:p>
          <a:p>
            <a:pPr marL="0" indent="400050"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23438D-B02F-497A-A475-2996E30BD06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09613600"/>
              </p:ext>
            </p:extLst>
          </p:nvPr>
        </p:nvGraphicFramePr>
        <p:xfrm>
          <a:off x="4905261" y="3826702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76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261" y="3826702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51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Circuits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Logic: </a:t>
            </a:r>
          </a:p>
          <a:p>
            <a:pPr marL="630238" indent="-395288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Circuits as Memory</a:t>
            </a:r>
          </a:p>
          <a:p>
            <a:pPr marL="23495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S-R latch stores a single binary digit (1 or 0)</a:t>
            </a:r>
          </a:p>
          <a:p>
            <a:pPr marL="630238" indent="-395288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4B7C427-AA45-4786-8762-7C23B18A4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08" y="3060743"/>
            <a:ext cx="2667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8CFAFD34-2CA7-4DAC-814B-311F601061FA}"/>
              </a:ext>
            </a:extLst>
          </p:cNvPr>
          <p:cNvSpPr txBox="1">
            <a:spLocks noChangeArrowheads="1"/>
          </p:cNvSpPr>
          <p:nvPr/>
        </p:nvSpPr>
        <p:spPr>
          <a:xfrm>
            <a:off x="4997234" y="2946381"/>
            <a:ext cx="5700358" cy="375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S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 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never both 0 at the same time</a:t>
            </a:r>
          </a:p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this circuit guarantees that the two outputs X and Y are always complements of each other</a:t>
            </a:r>
          </a:p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X at any point in time is considered to be the current state of the circuit</a:t>
            </a:r>
          </a:p>
          <a:p>
            <a:pPr>
              <a:buFontTx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X is 1, the circuit is storing a 1; if X is 0, the circuit is storing a 0</a:t>
            </a:r>
          </a:p>
        </p:txBody>
      </p:sp>
    </p:spTree>
    <p:extLst>
      <p:ext uri="{BB962C8B-B14F-4D97-AF65-F5344CB8AC3E}">
        <p14:creationId xmlns:p14="http://schemas.microsoft.com/office/powerpoint/2010/main" val="284468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269224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 of outputs in terms of inputs</a:t>
            </a:r>
            <a:endParaRPr lang="en-GB" dirty="0"/>
          </a:p>
          <a:p>
            <a:pPr marL="0" indent="400050"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</a:t>
            </a:r>
            <a:r>
              <a:rPr lang="en-US" b="1" dirty="0"/>
              <a:t>:</a:t>
            </a:r>
          </a:p>
          <a:p>
            <a:pPr marL="0" indent="2116138">
              <a:spcBef>
                <a:spcPts val="0"/>
              </a:spcBef>
              <a:buNone/>
            </a:pPr>
            <a:r>
              <a:rPr lang="en-US" sz="2800" b="1" i="1" dirty="0"/>
              <a:t>S</a:t>
            </a:r>
            <a:r>
              <a:rPr lang="en-US" sz="2800" b="1" dirty="0"/>
              <a:t>      = F(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 err="1"/>
              <a:t>C</a:t>
            </a:r>
            <a:r>
              <a:rPr lang="en-US" sz="2800" b="1" baseline="-25000" dirty="0" err="1"/>
              <a:t>in</a:t>
            </a:r>
            <a:r>
              <a:rPr lang="en-US" sz="2800" b="1" dirty="0"/>
              <a:t>)</a:t>
            </a:r>
          </a:p>
          <a:p>
            <a:pPr indent="1711325">
              <a:buFontTx/>
              <a:buNone/>
            </a:pPr>
            <a:r>
              <a:rPr lang="en-US" sz="2800" b="1" i="1" dirty="0"/>
              <a:t> </a:t>
            </a:r>
            <a:r>
              <a:rPr lang="en-US" sz="2800" b="1" i="1" dirty="0" err="1"/>
              <a:t>C</a:t>
            </a:r>
            <a:r>
              <a:rPr lang="en-US" sz="2800" b="1" baseline="-25000" dirty="0" err="1"/>
              <a:t>out</a:t>
            </a:r>
            <a:r>
              <a:rPr lang="en-US" sz="2800" b="1" dirty="0"/>
              <a:t> = F(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 err="1"/>
              <a:t>C</a:t>
            </a:r>
            <a:r>
              <a:rPr lang="en-US" sz="2800" b="1" baseline="-25000" dirty="0" err="1"/>
              <a:t>in</a:t>
            </a:r>
            <a:r>
              <a:rPr lang="en-US" sz="2800" b="1" dirty="0"/>
              <a:t>) </a:t>
            </a:r>
          </a:p>
          <a:p>
            <a:pPr marL="0" indent="400050">
              <a:buNone/>
            </a:pPr>
            <a:endParaRPr lang="en-US" b="1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91664DF-5155-4AD6-9B49-5976021619A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04095175"/>
              </p:ext>
            </p:extLst>
          </p:nvPr>
        </p:nvGraphicFramePr>
        <p:xfrm>
          <a:off x="3757613" y="3429000"/>
          <a:ext cx="4476750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888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429000"/>
                        <a:ext cx="4476750" cy="288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74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Boolean Equations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6922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with a bar over it</a:t>
            </a:r>
          </a:p>
          <a:p>
            <a:pPr marL="463550" indent="-288925">
              <a:lnSpc>
                <a:spcPct val="90000"/>
              </a:lnSpc>
              <a:buNone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or its complement</a:t>
            </a:r>
          </a:p>
          <a:p>
            <a:pPr marL="463550" indent="-288925"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 of literals</a:t>
            </a:r>
          </a:p>
          <a:p>
            <a:pPr marL="463550" indent="-288925">
              <a:lnSpc>
                <a:spcPct val="90000"/>
              </a:lnSpc>
              <a:buFontTx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roduct that includes all input variables</a:t>
            </a:r>
          </a:p>
          <a:p>
            <a:pPr marL="463550" indent="-288925">
              <a:lnSpc>
                <a:spcPct val="90000"/>
              </a:lnSpc>
              <a:buFontTx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  <a:p>
            <a:pPr marL="463550" indent="-2889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 	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(A+B+C)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(A+B+C)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(A+B+C)</a:t>
            </a:r>
            <a:endParaRPr lang="en-GB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0FAF843F-87D6-4E01-97FA-6F9B9F595E2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439439" y="3231715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0848D868-E9BD-4665-9C58-C2703FB1385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205614" y="3231715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6656571-9D60-4153-9ABF-BDA6FDFB7F8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82228" y="3231715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DAB74968-0E3B-4926-81A7-E06B7AEE066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515639" y="419830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0F1EFC0-BA45-452B-BD1A-2C01A15F123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904990" y="419830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9F030B8-6C35-45DF-A9B3-C426444FE7B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477018" y="5152372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6AA5DF25-DACA-4017-BC98-61FD518AA6B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16889" y="5152372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AE8D856F-FBDE-4314-A9BD-EE379C5CE0B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358014" y="5152372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124CAF13-6F9B-4BAF-803B-1CFE4A8B3F1A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565745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4E117006-91A2-4E37-849D-0DFDFA29233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608535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E7315F71-190E-4B0D-A7D7-42DA4112927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410201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35BA0123-2ECF-47DE-965C-62A2F842E67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19800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4C5A2C14-3662-4D2C-839C-7554D0D94369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424809" y="6116877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DE135279-8176-43DA-A30B-77F99260309C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065746" y="2269299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51040EDF-A4C8-467D-B269-792A5AC8F4B8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13345" y="2269299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E12453B0-889F-49D1-B269-5DFCBF3CE635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828790" y="2269299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9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19491</TotalTime>
  <Words>1394</Words>
  <Application>Microsoft Office PowerPoint</Application>
  <PresentationFormat>Widescreen</PresentationFormat>
  <Paragraphs>283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VISIO</vt:lpstr>
      <vt:lpstr>Chapter 2 From Zero to One (part 1)</vt:lpstr>
      <vt:lpstr>Topics:</vt:lpstr>
      <vt:lpstr>Introduction</vt:lpstr>
      <vt:lpstr>Circuits</vt:lpstr>
      <vt:lpstr>Circuits</vt:lpstr>
      <vt:lpstr>Circuits</vt:lpstr>
      <vt:lpstr>Circuits</vt:lpstr>
      <vt:lpstr>Boolean Equations</vt:lpstr>
      <vt:lpstr>Boolean Equations</vt:lpstr>
      <vt:lpstr>Sum-of-Products (SOP) Form</vt:lpstr>
      <vt:lpstr>Sum-of-Products (SOP) Form</vt:lpstr>
      <vt:lpstr>Sum-of-Products (SOP) Form</vt:lpstr>
      <vt:lpstr>Product-of-Sums (POS) Form</vt:lpstr>
      <vt:lpstr>Boolean Equations Example</vt:lpstr>
      <vt:lpstr>Boolean Equations Example</vt:lpstr>
      <vt:lpstr>SOP &amp; POS Forms</vt:lpstr>
      <vt:lpstr>SOP &amp; POS Forms</vt:lpstr>
      <vt:lpstr>Boolean Algebra </vt:lpstr>
      <vt:lpstr>Boolean Axioms </vt:lpstr>
      <vt:lpstr>T1: Identity Theorem</vt:lpstr>
      <vt:lpstr>T2: Null Element Theorem</vt:lpstr>
      <vt:lpstr>T3: Idempotency Theorem</vt:lpstr>
      <vt:lpstr>T4: Identity Theorem</vt:lpstr>
      <vt:lpstr>T5: Complement Theorem</vt:lpstr>
      <vt:lpstr>Boolean Theorems of Several Vars </vt:lpstr>
      <vt:lpstr>T12: DeMorgan’s Theorem</vt:lpstr>
      <vt:lpstr>Simplifying Boolean Equations</vt:lpstr>
      <vt:lpstr>Simplifying Boolean Equations</vt:lpstr>
      <vt:lpstr>Simplifying Boolean Equations</vt:lpstr>
      <vt:lpstr>Simplifying Boolean Equations</vt:lpstr>
      <vt:lpstr>“Bubble Pushing” </vt:lpstr>
      <vt:lpstr>“Bubble Pushing” </vt:lpstr>
      <vt:lpstr>“Bubble Pushing” </vt:lpstr>
      <vt:lpstr>Bubble Pushing Rules </vt:lpstr>
      <vt:lpstr>Applying Bubble Pushing Rules</vt:lpstr>
      <vt:lpstr>From Logic to Gates</vt:lpstr>
      <vt:lpstr>Circuit Schematics Rules</vt:lpstr>
      <vt:lpstr>Multiple-Output Circuits</vt:lpstr>
      <vt:lpstr>Multiple-Output Circuits</vt:lpstr>
      <vt:lpstr>Priority Circuit Hardware</vt:lpstr>
      <vt:lpstr>Don’t 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Michael Campos</cp:lastModifiedBy>
  <cp:revision>260</cp:revision>
  <dcterms:created xsi:type="dcterms:W3CDTF">2018-08-29T16:08:13Z</dcterms:created>
  <dcterms:modified xsi:type="dcterms:W3CDTF">2020-04-19T19:49:58Z</dcterms:modified>
</cp:coreProperties>
</file>