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1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2.xml" ContentType="application/vnd.openxmlformats-officedocument.presentationml.notesSlide+xml"/>
  <Override PartName="/ppt/tags/tag23.xml" ContentType="application/vnd.openxmlformats-officedocument.presentationml.tags+xml"/>
  <Override PartName="/ppt/notesSlides/notesSlide13.xml" ContentType="application/vnd.openxmlformats-officedocument.presentationml.notesSlide+xml"/>
  <Override PartName="/ppt/tags/tag24.xml" ContentType="application/vnd.openxmlformats-officedocument.presentationml.tags+xml"/>
  <Override PartName="/ppt/notesSlides/notesSlide14.xml" ContentType="application/vnd.openxmlformats-officedocument.presentationml.notesSlide+xml"/>
  <Override PartName="/ppt/tags/tag25.xml" ContentType="application/vnd.openxmlformats-officedocument.presentationml.tags+xml"/>
  <Override PartName="/ppt/notesSlides/notesSlide15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6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7.xml" ContentType="application/vnd.openxmlformats-officedocument.presentationml.notesSlide+xml"/>
  <Override PartName="/ppt/tags/tag32.xml" ContentType="application/vnd.openxmlformats-officedocument.presentationml.tags+xml"/>
  <Override PartName="/ppt/notesSlides/notesSlide18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9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20.xml" ContentType="application/vnd.openxmlformats-officedocument.presentationml.notesSlide+xml"/>
  <Override PartName="/ppt/tags/tag38.xml" ContentType="application/vnd.openxmlformats-officedocument.presentationml.tags+xml"/>
  <Override PartName="/ppt/notesSlides/notesSlide21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22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23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24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25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3" r:id="rId1"/>
  </p:sldMasterIdLst>
  <p:notesMasterIdLst>
    <p:notesMasterId r:id="rId28"/>
  </p:notesMasterIdLst>
  <p:sldIdLst>
    <p:sldId id="256" r:id="rId2"/>
    <p:sldId id="257" r:id="rId3"/>
    <p:sldId id="258" r:id="rId4"/>
    <p:sldId id="391" r:id="rId5"/>
    <p:sldId id="392" r:id="rId6"/>
    <p:sldId id="393" r:id="rId7"/>
    <p:sldId id="394" r:id="rId8"/>
    <p:sldId id="395" r:id="rId9"/>
    <p:sldId id="396" r:id="rId10"/>
    <p:sldId id="397" r:id="rId11"/>
    <p:sldId id="398" r:id="rId12"/>
    <p:sldId id="399" r:id="rId13"/>
    <p:sldId id="400" r:id="rId14"/>
    <p:sldId id="401" r:id="rId15"/>
    <p:sldId id="402" r:id="rId16"/>
    <p:sldId id="403" r:id="rId17"/>
    <p:sldId id="404" r:id="rId18"/>
    <p:sldId id="413" r:id="rId19"/>
    <p:sldId id="405" r:id="rId20"/>
    <p:sldId id="406" r:id="rId21"/>
    <p:sldId id="407" r:id="rId22"/>
    <p:sldId id="408" r:id="rId23"/>
    <p:sldId id="409" r:id="rId24"/>
    <p:sldId id="410" r:id="rId25"/>
    <p:sldId id="411" r:id="rId26"/>
    <p:sldId id="41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82" autoAdjust="0"/>
    <p:restoredTop sz="86754" autoAdjust="0"/>
  </p:normalViewPr>
  <p:slideViewPr>
    <p:cSldViewPr snapToGrid="0">
      <p:cViewPr varScale="1">
        <p:scale>
          <a:sx n="95" d="100"/>
          <a:sy n="95" d="100"/>
        </p:scale>
        <p:origin x="648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762F5-AF41-40F8-9BCC-39D2140ECA9A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D630A-B235-419D-9123-5C5B13CB2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24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31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58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81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58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299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90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Other conditional instructions: </a:t>
            </a:r>
            <a:r>
              <a:rPr lang="en-US" dirty="0" err="1"/>
              <a:t>bge</a:t>
            </a:r>
            <a:r>
              <a:rPr lang="en-US" dirty="0"/>
              <a:t>,</a:t>
            </a:r>
            <a:r>
              <a:rPr lang="en-US" baseline="0" dirty="0"/>
              <a:t> </a:t>
            </a:r>
            <a:r>
              <a:rPr lang="en-US" baseline="0" dirty="0" err="1"/>
              <a:t>bgt</a:t>
            </a:r>
            <a:r>
              <a:rPr lang="en-US" baseline="0" dirty="0"/>
              <a:t> </a:t>
            </a:r>
            <a:r>
              <a:rPr lang="en-US" baseline="0" dirty="0" err="1"/>
              <a:t>bgtz</a:t>
            </a:r>
            <a:r>
              <a:rPr lang="en-US" baseline="0" dirty="0"/>
              <a:t>, </a:t>
            </a:r>
            <a:r>
              <a:rPr lang="en-US" baseline="0" dirty="0" err="1"/>
              <a:t>bgez</a:t>
            </a:r>
            <a:r>
              <a:rPr lang="en-US" baseline="0" dirty="0"/>
              <a:t>, </a:t>
            </a:r>
            <a:r>
              <a:rPr lang="en-US" baseline="0" dirty="0" err="1"/>
              <a:t>ble</a:t>
            </a:r>
            <a:r>
              <a:rPr lang="en-US" baseline="0" dirty="0"/>
              <a:t>, </a:t>
            </a:r>
            <a:r>
              <a:rPr lang="en-US" baseline="0" dirty="0" err="1"/>
              <a:t>blt</a:t>
            </a:r>
            <a:r>
              <a:rPr lang="en-US" baseline="0" dirty="0"/>
              <a:t>, </a:t>
            </a:r>
            <a:r>
              <a:rPr lang="en-US" baseline="0" dirty="0" err="1"/>
              <a:t>blez</a:t>
            </a:r>
            <a:r>
              <a:rPr lang="en-US" baseline="0" dirty="0"/>
              <a:t>, </a:t>
            </a:r>
            <a:r>
              <a:rPr lang="en-US" baseline="0" dirty="0" err="1"/>
              <a:t>bltz</a:t>
            </a:r>
            <a:r>
              <a:rPr lang="en-US" baseline="0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271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81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instructions: </a:t>
            </a:r>
            <a:r>
              <a:rPr lang="en-US" dirty="0" err="1"/>
              <a:t>bge</a:t>
            </a:r>
            <a:r>
              <a:rPr lang="en-US" dirty="0"/>
              <a:t>,</a:t>
            </a:r>
            <a:r>
              <a:rPr lang="en-US" baseline="0" dirty="0"/>
              <a:t> </a:t>
            </a:r>
            <a:r>
              <a:rPr lang="en-US" baseline="0" dirty="0" err="1"/>
              <a:t>bgt</a:t>
            </a:r>
            <a:r>
              <a:rPr lang="en-US" baseline="0" dirty="0"/>
              <a:t> </a:t>
            </a:r>
            <a:r>
              <a:rPr lang="en-US" baseline="0" dirty="0" err="1"/>
              <a:t>bgtz</a:t>
            </a:r>
            <a:r>
              <a:rPr lang="en-US" baseline="0" dirty="0"/>
              <a:t>, </a:t>
            </a:r>
            <a:r>
              <a:rPr lang="en-US" baseline="0" dirty="0" err="1"/>
              <a:t>bgez</a:t>
            </a:r>
            <a:r>
              <a:rPr lang="en-US" baseline="0" dirty="0"/>
              <a:t>, </a:t>
            </a:r>
            <a:r>
              <a:rPr lang="en-US" baseline="0" dirty="0" err="1"/>
              <a:t>ble</a:t>
            </a:r>
            <a:r>
              <a:rPr lang="en-US" baseline="0" dirty="0"/>
              <a:t>, </a:t>
            </a:r>
            <a:r>
              <a:rPr lang="en-US" baseline="0" dirty="0" err="1"/>
              <a:t>blt</a:t>
            </a:r>
            <a:r>
              <a:rPr lang="en-US" baseline="0" dirty="0"/>
              <a:t>, </a:t>
            </a:r>
            <a:r>
              <a:rPr lang="en-US" baseline="0" dirty="0" err="1"/>
              <a:t>blez</a:t>
            </a:r>
            <a:r>
              <a:rPr lang="en-US" baseline="0" dirty="0"/>
              <a:t>, </a:t>
            </a:r>
            <a:r>
              <a:rPr lang="en-US" baseline="0" dirty="0" err="1"/>
              <a:t>bltz</a:t>
            </a:r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946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instructions: </a:t>
            </a:r>
            <a:r>
              <a:rPr lang="en-US" dirty="0" err="1"/>
              <a:t>bge</a:t>
            </a:r>
            <a:r>
              <a:rPr lang="en-US" dirty="0"/>
              <a:t>,</a:t>
            </a:r>
            <a:r>
              <a:rPr lang="en-US" baseline="0" dirty="0"/>
              <a:t> </a:t>
            </a:r>
            <a:r>
              <a:rPr lang="en-US" baseline="0" dirty="0" err="1"/>
              <a:t>bgt</a:t>
            </a:r>
            <a:r>
              <a:rPr lang="en-US" baseline="0" dirty="0"/>
              <a:t> </a:t>
            </a:r>
            <a:r>
              <a:rPr lang="en-US" baseline="0" dirty="0" err="1"/>
              <a:t>bgtz</a:t>
            </a:r>
            <a:r>
              <a:rPr lang="en-US" baseline="0" dirty="0"/>
              <a:t>, </a:t>
            </a:r>
            <a:r>
              <a:rPr lang="en-US" baseline="0" dirty="0" err="1"/>
              <a:t>bgez</a:t>
            </a:r>
            <a:r>
              <a:rPr lang="en-US" baseline="0" dirty="0"/>
              <a:t>, </a:t>
            </a:r>
            <a:r>
              <a:rPr lang="en-US" baseline="0" dirty="0" err="1"/>
              <a:t>ble</a:t>
            </a:r>
            <a:r>
              <a:rPr lang="en-US" baseline="0" dirty="0"/>
              <a:t>, </a:t>
            </a:r>
            <a:r>
              <a:rPr lang="en-US" baseline="0" dirty="0" err="1"/>
              <a:t>blt</a:t>
            </a:r>
            <a:r>
              <a:rPr lang="en-US" baseline="0" dirty="0"/>
              <a:t>, </a:t>
            </a:r>
            <a:r>
              <a:rPr lang="en-US" baseline="0" dirty="0" err="1"/>
              <a:t>blez</a:t>
            </a:r>
            <a:r>
              <a:rPr lang="en-US" baseline="0" dirty="0"/>
              <a:t>, </a:t>
            </a:r>
            <a:r>
              <a:rPr lang="en-US" baseline="0" dirty="0" err="1"/>
              <a:t>bltz</a:t>
            </a:r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793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46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516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068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289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672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407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12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757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slt</a:t>
            </a:r>
            <a:r>
              <a:rPr lang="en-US" dirty="0"/>
              <a:t>: set less than instruction: </a:t>
            </a:r>
          </a:p>
          <a:p>
            <a:r>
              <a:rPr lang="en-US" dirty="0"/>
              <a:t>      </a:t>
            </a:r>
            <a:r>
              <a:rPr lang="en-US" dirty="0" err="1"/>
              <a:t>rd</a:t>
            </a:r>
            <a:r>
              <a:rPr lang="en-US" dirty="0"/>
              <a:t>=1 if </a:t>
            </a:r>
            <a:r>
              <a:rPr lang="en-US" dirty="0" err="1"/>
              <a:t>rs</a:t>
            </a:r>
            <a:r>
              <a:rPr lang="en-US" dirty="0"/>
              <a:t> &lt; </a:t>
            </a:r>
            <a:r>
              <a:rPr lang="en-US" dirty="0" err="1"/>
              <a:t>rd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rd</a:t>
            </a:r>
            <a:r>
              <a:rPr lang="en-US" dirty="0"/>
              <a:t>=0 otherwise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14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20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67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77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77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07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96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D630A-B235-419D-9123-5C5B13CB22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92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570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5923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83189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42074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63290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93286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597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5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9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05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300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2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38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27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20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87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  <p:sldLayoutId id="2147483948" r:id="rId15"/>
    <p:sldLayoutId id="214748394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tags" Target="../tags/tag15.xml"/><Relationship Id="rId7" Type="http://schemas.openxmlformats.org/officeDocument/2006/relationships/oleObject" Target="../embeddings/oleObject5.bin"/><Relationship Id="rId2" Type="http://schemas.openxmlformats.org/officeDocument/2006/relationships/tags" Target="../tags/tag14.xml"/><Relationship Id="rId1" Type="http://schemas.openxmlformats.org/officeDocument/2006/relationships/vmlDrawing" Target="../drawings/vmlDrawing5.v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.wmf"/><Relationship Id="rId4" Type="http://schemas.openxmlformats.org/officeDocument/2006/relationships/tags" Target="../tags/tag16.xml"/><Relationship Id="rId9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3" Type="http://schemas.openxmlformats.org/officeDocument/2006/relationships/tags" Target="../tags/tag1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7" Type="http://schemas.openxmlformats.org/officeDocument/2006/relationships/notesSlide" Target="../notesSlides/notesSlide22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3.xml"/><Relationship Id="rId4" Type="http://schemas.openxmlformats.org/officeDocument/2006/relationships/tags" Target="../tags/tag4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1.wmf"/><Relationship Id="rId2" Type="http://schemas.openxmlformats.org/officeDocument/2006/relationships/tags" Target="../tags/tag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2.wmf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3.wmf"/><Relationship Id="rId2" Type="http://schemas.openxmlformats.org/officeDocument/2006/relationships/tags" Target="../tags/tag8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image" Target="../media/image4.wmf"/><Relationship Id="rId2" Type="http://schemas.openxmlformats.org/officeDocument/2006/relationships/tags" Target="../tags/tag10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84B78-8B27-4925-8D1F-1FFD5862C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8688" y="812801"/>
            <a:ext cx="8574622" cy="2616199"/>
          </a:xfrm>
        </p:spPr>
        <p:txBody>
          <a:bodyPr anchor="ctr">
            <a:noAutofit/>
          </a:bodyPr>
          <a:lstStyle/>
          <a:p>
            <a:pPr algn="ctr"/>
            <a:r>
              <a:rPr lang="en-US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6</a:t>
            </a:r>
            <a:br>
              <a:rPr lang="en-US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(2)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1D76B-0CD2-4959-9362-1D377593E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2177" y="4524285"/>
            <a:ext cx="6987645" cy="1388534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sz="3600" b="1" dirty="0"/>
              <a:t>Suffolk County Community College</a:t>
            </a:r>
          </a:p>
          <a:p>
            <a:pPr algn="ctr"/>
            <a:r>
              <a:rPr lang="en-US" sz="3600" b="1" dirty="0"/>
              <a:t>CSE 222, Spring 2020</a:t>
            </a:r>
          </a:p>
          <a:p>
            <a:pPr algn="ctr"/>
            <a:endParaRPr lang="en-US" sz="3600" dirty="0"/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0412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Arithmetic/logic Instructions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809028" cy="5342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Shift instructions</a:t>
            </a:r>
          </a:p>
          <a:p>
            <a:pPr marL="457200" indent="-231775">
              <a:spcBef>
                <a:spcPts val="600"/>
              </a:spcBef>
              <a:buFontTx/>
              <a:buChar char="•"/>
            </a:pP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sllv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 left logical variable</a:t>
            </a:r>
          </a:p>
          <a:p>
            <a:pPr marL="838200" lvl="1" indent="-381000">
              <a:spcBef>
                <a:spcPts val="600"/>
              </a:spcBef>
              <a:buFontTx/>
              <a:buChar char="–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sllv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$t0, $t1, $t2 # $t0 &lt;= $t1 &lt;&lt; $t2</a:t>
            </a:r>
          </a:p>
          <a:p>
            <a:pPr marL="457200" indent="-231775">
              <a:spcBef>
                <a:spcPts val="600"/>
              </a:spcBef>
              <a:buFontTx/>
              <a:buChar char="•"/>
            </a:pP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srlv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 right logical variable</a:t>
            </a:r>
          </a:p>
          <a:p>
            <a:pPr marL="838200" lvl="1" indent="-381000">
              <a:spcBef>
                <a:spcPts val="600"/>
              </a:spcBef>
              <a:buFontTx/>
              <a:buChar char="–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srlv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$t0, $t1, $t2 # $t0 &lt;= $t1 &gt;&gt;&gt; $t2</a:t>
            </a:r>
          </a:p>
          <a:p>
            <a:pPr marL="457200" indent="-231775">
              <a:spcBef>
                <a:spcPts val="600"/>
              </a:spcBef>
              <a:buFontTx/>
              <a:buChar char="•"/>
            </a:pP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srav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 right arithmetic variable</a:t>
            </a:r>
          </a:p>
          <a:p>
            <a:pPr marL="838200" lvl="1" indent="-381000">
              <a:spcBef>
                <a:spcPts val="600"/>
              </a:spcBef>
              <a:buFontTx/>
              <a:buChar char="–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srav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$t0, $t1, $t2 # $t0 &lt;= $t1 &gt;&gt; $t2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419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Arithmetic/logic Instructions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71185"/>
            <a:ext cx="9809028" cy="5342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 instructions</a:t>
            </a:r>
          </a:p>
          <a:p>
            <a:pPr marL="457200" indent="-231775">
              <a:spcBef>
                <a:spcPts val="600"/>
              </a:spcBef>
              <a:buFontTx/>
              <a:buChar char="•"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DFAF468C-CE8D-4F4D-9EDD-27ABA2A5A109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175404196"/>
              </p:ext>
            </p:extLst>
          </p:nvPr>
        </p:nvGraphicFramePr>
        <p:xfrm>
          <a:off x="2380989" y="1830388"/>
          <a:ext cx="6553200" cy="243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8" name="VISIO" r:id="rId7" imgW="2400480" imgH="892080" progId="Visio.Drawing.6">
                  <p:embed/>
                </p:oleObj>
              </mc:Choice>
              <mc:Fallback>
                <p:oleObj name="VISIO" r:id="rId7" imgW="2400480" imgH="892080" progId="Visio.Drawing.6">
                  <p:embed/>
                  <p:pic>
                    <p:nvPicPr>
                      <p:cNvPr id="10506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0989" y="1830388"/>
                        <a:ext cx="6553200" cy="243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1EE0ED9C-837D-4AF3-8992-899B9B99EB8D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475197528"/>
              </p:ext>
            </p:extLst>
          </p:nvPr>
        </p:nvGraphicFramePr>
        <p:xfrm>
          <a:off x="2823575" y="4265613"/>
          <a:ext cx="6248400" cy="259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9" name="VISIO" r:id="rId9" imgW="2214720" imgH="919800" progId="Visio.Drawing.6">
                  <p:embed/>
                </p:oleObj>
              </mc:Choice>
              <mc:Fallback>
                <p:oleObj name="VISIO" r:id="rId9" imgW="2214720" imgH="919800" progId="Visio.Drawing.6">
                  <p:embed/>
                  <p:pic>
                    <p:nvPicPr>
                      <p:cNvPr id="10506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3575" y="4265613"/>
                        <a:ext cx="6248400" cy="2592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7900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Arithmetic/logic Instructions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809028" cy="5342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Generating Constants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D24E9C3-E718-4CBB-BC75-6C009EADFECE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991675" y="1757036"/>
            <a:ext cx="8305800" cy="4438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282575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16-bit constants using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282575">
              <a:spcBef>
                <a:spcPts val="1800"/>
              </a:spcBef>
              <a:buFontTx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32-bit constants using load upper immediate (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urier New" pitchFamily="49" charset="0"/>
                <a:cs typeface="Arial" charset="0"/>
              </a:rPr>
              <a:t>	</a:t>
            </a: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FB6D27B-2287-4B79-9F5D-138700F553F5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815224" y="4771634"/>
            <a:ext cx="3657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 err="1">
                <a:latin typeface="Courier New" pitchFamily="49" charset="0"/>
                <a:cs typeface="Arial" charset="0"/>
              </a:rPr>
              <a:t>int</a:t>
            </a:r>
            <a:r>
              <a:rPr lang="en-US" dirty="0">
                <a:latin typeface="Courier New" pitchFamily="49" charset="0"/>
                <a:cs typeface="Arial" charset="0"/>
              </a:rPr>
              <a:t> a = 0xFEDC8765;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7AB659C-B4A2-4692-A70F-1E61E036D7D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387224" y="4771634"/>
            <a:ext cx="39624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# $s0 = a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 err="1">
                <a:latin typeface="Courier New" pitchFamily="49" charset="0"/>
                <a:cs typeface="Arial" charset="0"/>
              </a:rPr>
              <a:t>lui</a:t>
            </a:r>
            <a:r>
              <a:rPr lang="en-US" dirty="0">
                <a:latin typeface="Courier New" pitchFamily="49" charset="0"/>
                <a:cs typeface="Arial" charset="0"/>
              </a:rPr>
              <a:t> $s0, 0xFEDC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 err="1">
                <a:latin typeface="Courier New" pitchFamily="49" charset="0"/>
                <a:cs typeface="Arial" charset="0"/>
              </a:rPr>
              <a:t>ori</a:t>
            </a:r>
            <a:r>
              <a:rPr lang="en-US" dirty="0">
                <a:latin typeface="Courier New" pitchFamily="49" charset="0"/>
                <a:cs typeface="Arial" charset="0"/>
              </a:rPr>
              <a:t> $s0, $s0, 0x8765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C93AFC00-E3E6-4C40-B565-494620D9F3A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815224" y="2413609"/>
            <a:ext cx="44196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// </a:t>
            </a:r>
            <a:r>
              <a:rPr lang="en-US" dirty="0" err="1">
                <a:latin typeface="Courier New" pitchFamily="49" charset="0"/>
                <a:cs typeface="Arial" charset="0"/>
              </a:rPr>
              <a:t>int</a:t>
            </a:r>
            <a:r>
              <a:rPr lang="en-US" dirty="0">
                <a:latin typeface="Courier New" pitchFamily="49" charset="0"/>
                <a:cs typeface="Arial" charset="0"/>
              </a:rPr>
              <a:t> is a 32-bit signed word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 err="1">
                <a:latin typeface="Courier New" pitchFamily="49" charset="0"/>
                <a:cs typeface="Arial" charset="0"/>
              </a:rPr>
              <a:t>int</a:t>
            </a:r>
            <a:r>
              <a:rPr lang="en-US" dirty="0">
                <a:latin typeface="Courier New" pitchFamily="49" charset="0"/>
                <a:cs typeface="Arial" charset="0"/>
              </a:rPr>
              <a:t> a = 0x4f3c;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8EDB09EF-BD7F-4569-B23C-72C4959AD2AD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387224" y="2452491"/>
            <a:ext cx="39624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# $s0 = a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 err="1">
                <a:latin typeface="Courier New" pitchFamily="49" charset="0"/>
                <a:cs typeface="Arial" charset="0"/>
              </a:rPr>
              <a:t>addi</a:t>
            </a:r>
            <a:r>
              <a:rPr lang="en-US" dirty="0">
                <a:latin typeface="Courier New" pitchFamily="49" charset="0"/>
                <a:cs typeface="Arial" charset="0"/>
              </a:rPr>
              <a:t> $s0, $0, 0x4f3c</a:t>
            </a:r>
          </a:p>
        </p:txBody>
      </p:sp>
    </p:spTree>
    <p:extLst>
      <p:ext uri="{BB962C8B-B14F-4D97-AF65-F5344CB8AC3E}">
        <p14:creationId xmlns:p14="http://schemas.microsoft.com/office/powerpoint/2010/main" val="3471569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Arithmetic/logic Instructions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809028" cy="56868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 and Division</a:t>
            </a:r>
          </a:p>
          <a:p>
            <a:pPr marL="457200" indent="-231775">
              <a:lnSpc>
                <a:spcPct val="110000"/>
              </a:lnSpc>
              <a:spcBef>
                <a:spcPts val="600"/>
              </a:spcBef>
              <a:buFontTx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registers: lo, hi</a:t>
            </a:r>
          </a:p>
          <a:p>
            <a:pPr marL="457200" indent="-231775">
              <a:lnSpc>
                <a:spcPct val="110000"/>
              </a:lnSpc>
              <a:spcBef>
                <a:spcPts val="600"/>
              </a:spcBef>
              <a:buFontTx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 × 32 multiplication, 64 bit result</a:t>
            </a:r>
          </a:p>
          <a:p>
            <a:pPr marL="838200" lvl="1" indent="-38100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</a:t>
            </a:r>
            <a:r>
              <a:rPr lang="en-US" sz="2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$s0, $s1 </a:t>
            </a:r>
          </a:p>
          <a:p>
            <a:pPr marL="1089025" lvl="1" indent="-4000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Result in {hi, lo}</a:t>
            </a:r>
          </a:p>
          <a:p>
            <a:pPr marL="457200" indent="-231775">
              <a:lnSpc>
                <a:spcPct val="120000"/>
              </a:lnSpc>
              <a:spcBef>
                <a:spcPts val="600"/>
              </a:spcBef>
              <a:buFontTx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32-bit division, 32-bit quotient, remainder</a:t>
            </a:r>
          </a:p>
          <a:p>
            <a:pPr marL="838200" lvl="1" indent="-38100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div $s0, $s1 </a:t>
            </a:r>
          </a:p>
          <a:p>
            <a:pPr marL="1089025" lvl="1" indent="-461963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Quotient in 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lo</a:t>
            </a:r>
          </a:p>
          <a:p>
            <a:pPr marL="1089025" lvl="1" indent="-461963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Remainder in 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</a:t>
            </a:r>
          </a:p>
          <a:p>
            <a:pPr marL="457200" indent="-231775">
              <a:lnSpc>
                <a:spcPct val="120000"/>
              </a:lnSpc>
              <a:spcBef>
                <a:spcPts val="600"/>
              </a:spcBef>
              <a:buFontTx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Moves from lo/hi special registers</a:t>
            </a:r>
          </a:p>
          <a:p>
            <a:pPr marL="838200" lvl="1" indent="-381000" algn="just">
              <a:lnSpc>
                <a:spcPct val="110000"/>
              </a:lnSpc>
              <a:spcBef>
                <a:spcPts val="0"/>
              </a:spcBef>
              <a:buFontTx/>
              <a:buChar char="–"/>
            </a:pPr>
            <a:r>
              <a:rPr lang="en-US" sz="2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mflo</a:t>
            </a:r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$s2	#load the upper 32 bits from the product register</a:t>
            </a:r>
          </a:p>
          <a:p>
            <a:pPr marL="838200" lvl="1" indent="-381000" algn="just">
              <a:lnSpc>
                <a:spcPct val="110000"/>
              </a:lnSpc>
              <a:spcBef>
                <a:spcPts val="0"/>
              </a:spcBef>
              <a:buFontTx/>
              <a:buChar char="–"/>
            </a:pPr>
            <a:r>
              <a:rPr lang="en-US" sz="2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mfhi</a:t>
            </a:r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$s3	#load the lower 32 bits from the product register </a:t>
            </a:r>
          </a:p>
        </p:txBody>
      </p:sp>
    </p:spTree>
    <p:extLst>
      <p:ext uri="{BB962C8B-B14F-4D97-AF65-F5344CB8AC3E}">
        <p14:creationId xmlns:p14="http://schemas.microsoft.com/office/powerpoint/2010/main" val="749046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Review: Stored Program</a:t>
            </a:r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15371D44-6B1B-41FA-B741-3FF89F493A7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24409314"/>
              </p:ext>
            </p:extLst>
          </p:nvPr>
        </p:nvGraphicFramePr>
        <p:xfrm>
          <a:off x="3837781" y="1246340"/>
          <a:ext cx="4516437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6" name="VISIO" r:id="rId5" imgW="2286000" imgH="2776680" progId="Visio.Drawing.6">
                  <p:embed/>
                </p:oleObj>
              </mc:Choice>
              <mc:Fallback>
                <p:oleObj name="VISIO" r:id="rId5" imgW="2286000" imgH="2776680" progId="Visio.Drawing.6">
                  <p:embed/>
                  <p:pic>
                    <p:nvPicPr>
                      <p:cNvPr id="10516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7781" y="1246340"/>
                        <a:ext cx="4516437" cy="548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715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Branching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809028" cy="5342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 instructions out of sequence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branches: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</a:t>
            </a:r>
          </a:p>
          <a:p>
            <a:pPr marL="1027113" lvl="1" indent="-287338" algn="just">
              <a:spcBef>
                <a:spcPts val="600"/>
              </a:spcBef>
              <a:buFontTx/>
              <a:buChar char="–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 if equal (</a:t>
            </a:r>
            <a:r>
              <a:rPr 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beq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027113" lvl="1" indent="-287338" algn="just">
              <a:spcBef>
                <a:spcPts val="600"/>
              </a:spcBef>
              <a:buFontTx/>
              <a:buChar char="–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 if not equal (</a:t>
            </a:r>
            <a:r>
              <a:rPr 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bne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Unconditional</a:t>
            </a:r>
          </a:p>
          <a:p>
            <a:pPr marL="1027113" lvl="1" indent="-287338" algn="just">
              <a:spcBef>
                <a:spcPts val="600"/>
              </a:spcBef>
              <a:buFontTx/>
              <a:buChar char="–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 (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027113" lvl="1" indent="-287338" algn="just">
              <a:spcBef>
                <a:spcPts val="600"/>
              </a:spcBef>
              <a:buFontTx/>
              <a:buChar char="–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 register (</a:t>
            </a:r>
            <a:r>
              <a:rPr 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jr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027113" lvl="1" indent="-287338" algn="just">
              <a:spcBef>
                <a:spcPts val="600"/>
              </a:spcBef>
              <a:buFontTx/>
              <a:buChar char="–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 and link (</a:t>
            </a:r>
            <a:r>
              <a:rPr 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jal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2544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Branching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809028" cy="5342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Branching: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beq</a:t>
            </a:r>
            <a:endParaRPr lang="en-US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CF33C9E-AD97-4154-8366-C57533FB73B4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2235860" y="1828798"/>
            <a:ext cx="7371604" cy="38580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# MIPS assembly</a:t>
            </a:r>
            <a:endParaRPr lang="en-US" sz="2000" dirty="0">
              <a:solidFill>
                <a:schemeClr val="accent1"/>
              </a:solidFill>
              <a:latin typeface="Courier New" pitchFamily="49" charset="0"/>
            </a:endParaRPr>
          </a:p>
          <a:p>
            <a:pPr indent="-117475">
              <a:buFontTx/>
              <a:buNone/>
            </a:pPr>
            <a:r>
              <a:rPr lang="en-US" sz="2000" dirty="0"/>
              <a:t> 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$s0, $0, 4    	# $s0 = 0 + 4 = 4</a:t>
            </a:r>
          </a:p>
          <a:p>
            <a:pPr indent="-117475">
              <a:buFontTx/>
              <a:buNone/>
            </a:pP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$s1, $0, 1    	# $s1 = 0 + 1 = 1</a:t>
            </a:r>
          </a:p>
          <a:p>
            <a:pPr indent="-117475">
              <a:buFontTx/>
              <a:buNone/>
            </a:pP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sll</a:t>
            </a:r>
            <a:r>
              <a:rPr lang="en-US" sz="2000" dirty="0">
                <a:latin typeface="Courier New" pitchFamily="49" charset="0"/>
              </a:rPr>
              <a:t>  $s1, $s1, 2   	# $s1 = 1 &lt;&lt; 2 = 4</a:t>
            </a:r>
          </a:p>
          <a:p>
            <a:pPr indent="-117475">
              <a:buFontTx/>
              <a:buNone/>
            </a:pP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</a:rPr>
              <a:t>beq</a:t>
            </a:r>
            <a:r>
              <a:rPr lang="en-US" sz="2000" dirty="0">
                <a:latin typeface="Courier New" pitchFamily="49" charset="0"/>
              </a:rPr>
              <a:t>  $s0, $s1, target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# branch is taken</a:t>
            </a:r>
          </a:p>
          <a:p>
            <a:pPr indent="-117475">
              <a:buFontTx/>
              <a:buNone/>
            </a:pP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$s1, $s1, 1     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# not executed</a:t>
            </a:r>
          </a:p>
          <a:p>
            <a:pPr indent="-117475">
              <a:buFontTx/>
              <a:buNone/>
            </a:pPr>
            <a:r>
              <a:rPr lang="en-US" sz="2000" dirty="0">
                <a:latin typeface="Courier New" pitchFamily="49" charset="0"/>
              </a:rPr>
              <a:t> sub  $s1, $s1, $s0   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# not executed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target:			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</a:rPr>
              <a:t># label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add  $s1, $s1, $s0  	# $s1 = 4 + 4 = 8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41BF95CE-75B3-486F-BB6E-540C5BCE6617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35859" y="5874381"/>
            <a:ext cx="796446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</a:rPr>
              <a:t>Labels</a:t>
            </a:r>
            <a:r>
              <a:rPr lang="en-US" sz="2400" dirty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</a:rPr>
              <a:t>indicate instruction location. They can’t be reserved words and must be followed by colon (:)</a:t>
            </a:r>
          </a:p>
        </p:txBody>
      </p:sp>
    </p:spTree>
    <p:extLst>
      <p:ext uri="{BB962C8B-B14F-4D97-AF65-F5344CB8AC3E}">
        <p14:creationId xmlns:p14="http://schemas.microsoft.com/office/powerpoint/2010/main" val="160138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Branching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809028" cy="5342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Branching: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bne</a:t>
            </a:r>
            <a:endParaRPr lang="en-US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41BF95CE-75B3-486F-BB6E-540C5BCE6617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35859" y="5874381"/>
            <a:ext cx="796446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</a:rPr>
              <a:t>Labels</a:t>
            </a:r>
            <a:r>
              <a:rPr lang="en-US" sz="2400" dirty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</a:rPr>
              <a:t>indicate instruction location. They can’t be reserved words and must be followed by colon (:)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8D1775B-9F8A-4B54-8D6B-3B033771D70A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2235859" y="1825667"/>
            <a:ext cx="7221292" cy="40333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# MIPS assembly</a:t>
            </a:r>
            <a:r>
              <a:rPr lang="en-US" sz="2000" dirty="0">
                <a:solidFill>
                  <a:schemeClr val="accent1"/>
                </a:solidFill>
              </a:rPr>
              <a:t>  </a:t>
            </a:r>
          </a:p>
          <a:p>
            <a:pPr marL="338138" indent="-112713">
              <a:buFontTx/>
              <a:buNone/>
            </a:pP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$s0, $0, 4         # $s0 = 0 + 4 = 4</a:t>
            </a:r>
          </a:p>
          <a:p>
            <a:pPr marL="338138" indent="-112713">
              <a:buFontTx/>
              <a:buNone/>
            </a:pP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$s1, $0, 1         # $s1 = 0 + 1 = 1</a:t>
            </a:r>
          </a:p>
          <a:p>
            <a:pPr marL="338138" indent="-112713">
              <a:buFontTx/>
              <a:buNone/>
            </a:pP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sll</a:t>
            </a:r>
            <a:r>
              <a:rPr lang="en-US" sz="2000" dirty="0">
                <a:latin typeface="Courier New" pitchFamily="49" charset="0"/>
              </a:rPr>
              <a:t>  	$s1, $s1, 2        # $s1 = 1 &lt;&lt; 2 = 4</a:t>
            </a:r>
          </a:p>
          <a:p>
            <a:pPr marL="338138" indent="-112713">
              <a:buFontTx/>
              <a:buNone/>
            </a:pP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</a:rPr>
              <a:t>bne</a:t>
            </a:r>
            <a:r>
              <a:rPr lang="en-US" sz="2000" dirty="0">
                <a:latin typeface="Courier New" pitchFamily="49" charset="0"/>
              </a:rPr>
              <a:t>  	$s0, $s1, target	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# branch not taken</a:t>
            </a:r>
          </a:p>
          <a:p>
            <a:pPr marL="338138" indent="-112713">
              <a:buFontTx/>
              <a:buNone/>
            </a:pP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$s1, $s1, 1      	# $s1 = 4 + 1 = 5</a:t>
            </a:r>
          </a:p>
          <a:p>
            <a:pPr marL="338138" indent="-112713">
              <a:buFontTx/>
              <a:buNone/>
            </a:pPr>
            <a:r>
              <a:rPr lang="en-US" sz="2000" dirty="0">
                <a:latin typeface="Courier New" pitchFamily="49" charset="0"/>
              </a:rPr>
              <a:t> sub  	$s1, $s1, $s0  	   # $s1 = 5 – 4 = 1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target: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add  	$s1, $s1, $s0  	  # $s1 = 1 + 4 = 5</a:t>
            </a:r>
          </a:p>
        </p:txBody>
      </p:sp>
    </p:spTree>
    <p:extLst>
      <p:ext uri="{BB962C8B-B14F-4D97-AF65-F5344CB8AC3E}">
        <p14:creationId xmlns:p14="http://schemas.microsoft.com/office/powerpoint/2010/main" val="4174452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Branching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809028" cy="5342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MIPS branch instructions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B66AE7-2816-49EA-81C1-2C2117C15A4F}"/>
              </a:ext>
            </a:extLst>
          </p:cNvPr>
          <p:cNvSpPr/>
          <p:nvPr/>
        </p:nvSpPr>
        <p:spPr>
          <a:xfrm>
            <a:off x="2050239" y="1900361"/>
            <a:ext cx="823755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beq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bne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bgtz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bltz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bgez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blez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the only conditional branch opcodes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set on less then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for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&gt;, &lt;, &gt;=, &lt;=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comparisons between two registers</a:t>
            </a:r>
          </a:p>
          <a:p>
            <a:r>
              <a:rPr lang="en-US" sz="2800" dirty="0"/>
              <a:t>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slt</a:t>
            </a: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rt 	</a:t>
            </a: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if </a:t>
            </a:r>
            <a:r>
              <a:rPr lang="en-US" sz="28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rt, </a:t>
            </a:r>
            <a:r>
              <a:rPr lang="en-US" sz="28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1; </a:t>
            </a:r>
          </a:p>
          <a:p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else      </a:t>
            </a:r>
            <a:r>
              <a:rPr lang="en-US" sz="11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6777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Branching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809028" cy="5342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Unconditional Branching: 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12810A1-7518-4A56-802B-86E04F6A15BF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2210808" y="1801660"/>
            <a:ext cx="6795406" cy="40730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900" b="1" dirty="0">
                <a:solidFill>
                  <a:schemeClr val="accent1"/>
                </a:solidFill>
                <a:latin typeface="Courier New" pitchFamily="49" charset="0"/>
              </a:rPr>
              <a:t># </a:t>
            </a:r>
            <a:r>
              <a:rPr lang="en-US" sz="1700" b="1" dirty="0">
                <a:solidFill>
                  <a:schemeClr val="accent1"/>
                </a:solidFill>
                <a:latin typeface="Courier New" pitchFamily="49" charset="0"/>
              </a:rPr>
              <a:t>MIPS assembly</a:t>
            </a:r>
            <a:endParaRPr lang="en-US" sz="1700" dirty="0">
              <a:solidFill>
                <a:schemeClr val="accent1"/>
              </a:solidFill>
              <a:latin typeface="Courier New" pitchFamily="49" charset="0"/>
            </a:endParaRPr>
          </a:p>
          <a:p>
            <a:pPr indent="-230188">
              <a:buFontTx/>
              <a:buNone/>
            </a:pPr>
            <a:r>
              <a:rPr lang="en-US" sz="1900" dirty="0">
                <a:latin typeface="Courier New" pitchFamily="49" charset="0"/>
              </a:rPr>
              <a:t>  </a:t>
            </a:r>
            <a:r>
              <a:rPr lang="en-US" sz="1900" dirty="0" err="1">
                <a:latin typeface="Courier New" pitchFamily="49" charset="0"/>
              </a:rPr>
              <a:t>addi</a:t>
            </a:r>
            <a:r>
              <a:rPr lang="en-US" sz="1900" dirty="0">
                <a:latin typeface="Courier New" pitchFamily="49" charset="0"/>
              </a:rPr>
              <a:t> $s0, $0, 4     	# $s0 = 4</a:t>
            </a:r>
          </a:p>
          <a:p>
            <a:pPr indent="-230188">
              <a:buFontTx/>
              <a:buNone/>
            </a:pPr>
            <a:r>
              <a:rPr lang="en-US" sz="1900" dirty="0">
                <a:latin typeface="Courier New" pitchFamily="49" charset="0"/>
              </a:rPr>
              <a:t>  	</a:t>
            </a:r>
            <a:r>
              <a:rPr lang="en-US" sz="1900" dirty="0" err="1">
                <a:latin typeface="Courier New" pitchFamily="49" charset="0"/>
              </a:rPr>
              <a:t>addi</a:t>
            </a:r>
            <a:r>
              <a:rPr lang="en-US" sz="1900" dirty="0">
                <a:latin typeface="Courier New" pitchFamily="49" charset="0"/>
              </a:rPr>
              <a:t> $s1, $0, 1     	# $s1 = 1</a:t>
            </a:r>
          </a:p>
          <a:p>
            <a:pPr indent="-230188">
              <a:buFontTx/>
              <a:buNone/>
            </a:pPr>
            <a:r>
              <a:rPr lang="en-US" sz="1900" dirty="0">
                <a:latin typeface="Courier New" pitchFamily="49" charset="0"/>
              </a:rPr>
              <a:t>  	</a:t>
            </a:r>
            <a:r>
              <a:rPr lang="en-US" sz="1900" b="1" dirty="0">
                <a:solidFill>
                  <a:srgbClr val="0000FF"/>
                </a:solidFill>
                <a:latin typeface="Courier New" pitchFamily="49" charset="0"/>
              </a:rPr>
              <a:t>j</a:t>
            </a:r>
            <a:r>
              <a:rPr lang="en-US" sz="1900" dirty="0">
                <a:latin typeface="Courier New" pitchFamily="49" charset="0"/>
              </a:rPr>
              <a:t>    	target      	   # </a:t>
            </a:r>
            <a:r>
              <a:rPr lang="en-US" sz="1900" b="1" dirty="0">
                <a:solidFill>
                  <a:srgbClr val="0070C0"/>
                </a:solidFill>
                <a:latin typeface="Courier New" pitchFamily="49" charset="0"/>
              </a:rPr>
              <a:t>jump to target</a:t>
            </a:r>
          </a:p>
          <a:p>
            <a:pPr indent="-230188">
              <a:buFontTx/>
              <a:buNone/>
            </a:pPr>
            <a:r>
              <a:rPr lang="en-US" sz="1900" dirty="0">
                <a:latin typeface="Courier New" pitchFamily="49" charset="0"/>
              </a:rPr>
              <a:t>  	</a:t>
            </a:r>
            <a:r>
              <a:rPr lang="en-US" sz="1900" dirty="0" err="1">
                <a:latin typeface="Courier New" pitchFamily="49" charset="0"/>
              </a:rPr>
              <a:t>sra</a:t>
            </a:r>
            <a:r>
              <a:rPr lang="en-US" sz="1900" dirty="0">
                <a:latin typeface="Courier New" pitchFamily="49" charset="0"/>
              </a:rPr>
              <a:t>  	$s1, $s1, 2 	   </a:t>
            </a:r>
            <a:r>
              <a:rPr lang="en-US" sz="1900" b="1" dirty="0">
                <a:solidFill>
                  <a:schemeClr val="accent1"/>
                </a:solidFill>
                <a:latin typeface="Courier New" pitchFamily="49" charset="0"/>
              </a:rPr>
              <a:t># not executed</a:t>
            </a:r>
          </a:p>
          <a:p>
            <a:pPr indent="-230188">
              <a:buFontTx/>
              <a:buNone/>
            </a:pPr>
            <a:r>
              <a:rPr lang="en-US" sz="1900" dirty="0">
                <a:latin typeface="Courier New" pitchFamily="49" charset="0"/>
              </a:rPr>
              <a:t>  	</a:t>
            </a:r>
            <a:r>
              <a:rPr lang="en-US" sz="1900" dirty="0" err="1">
                <a:latin typeface="Courier New" pitchFamily="49" charset="0"/>
              </a:rPr>
              <a:t>addi</a:t>
            </a:r>
            <a:r>
              <a:rPr lang="en-US" sz="1900" dirty="0">
                <a:latin typeface="Courier New" pitchFamily="49" charset="0"/>
              </a:rPr>
              <a:t> 	$s1, $s1, 1 	   </a:t>
            </a:r>
            <a:r>
              <a:rPr lang="en-US" sz="1900" b="1" dirty="0">
                <a:solidFill>
                  <a:schemeClr val="accent1"/>
                </a:solidFill>
                <a:latin typeface="Courier New" pitchFamily="49" charset="0"/>
              </a:rPr>
              <a:t># not executed</a:t>
            </a:r>
          </a:p>
          <a:p>
            <a:pPr indent="-230188">
              <a:buFontTx/>
              <a:buNone/>
            </a:pPr>
            <a:r>
              <a:rPr lang="en-US" sz="1900" dirty="0">
                <a:latin typeface="Courier New" pitchFamily="49" charset="0"/>
              </a:rPr>
              <a:t>  	sub  	$s1, $s1, $s0  	</a:t>
            </a:r>
            <a:r>
              <a:rPr lang="en-US" sz="1900" b="1" dirty="0">
                <a:solidFill>
                  <a:schemeClr val="accent1"/>
                </a:solidFill>
                <a:latin typeface="Courier New" pitchFamily="49" charset="0"/>
              </a:rPr>
              <a:t># not executed</a:t>
            </a:r>
          </a:p>
          <a:p>
            <a:pPr>
              <a:buFontTx/>
              <a:buNone/>
            </a:pPr>
            <a:endParaRPr lang="en-US" sz="19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900" dirty="0">
                <a:latin typeface="Courier New" pitchFamily="49" charset="0"/>
              </a:rPr>
              <a:t>  target:</a:t>
            </a:r>
          </a:p>
          <a:p>
            <a:pPr>
              <a:buFontTx/>
              <a:buNone/>
            </a:pPr>
            <a:r>
              <a:rPr lang="en-US" sz="1900" dirty="0">
                <a:latin typeface="Courier New" pitchFamily="49" charset="0"/>
              </a:rPr>
              <a:t>  	add  	$s1, $s1, $s0  	# $s1 = 1 + 4 = 5</a:t>
            </a:r>
          </a:p>
          <a:p>
            <a:pPr algn="just"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719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/>
          <a:lstStyle/>
          <a:p>
            <a:r>
              <a:rPr lang="en-US" b="1" dirty="0"/>
              <a:t>Topics: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809028" cy="5342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3550" indent="-46355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</a:p>
          <a:p>
            <a:pPr marL="463550" indent="-46355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63550" indent="-46355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Assembly Language</a:t>
            </a:r>
          </a:p>
          <a:p>
            <a:pPr marL="463550" indent="-46355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Language</a:t>
            </a:r>
          </a:p>
          <a:p>
            <a:pPr marL="463550" indent="-463550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</a:p>
          <a:p>
            <a:pPr marL="463550" indent="-463550"/>
            <a:r>
              <a:rPr lang="en-US" sz="28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Addressing Modes</a:t>
            </a:r>
          </a:p>
          <a:p>
            <a:pPr marL="463550" indent="-463550"/>
            <a:r>
              <a:rPr lang="en-US" sz="28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Lights, Camera, Action: Compiling, Assembling, &amp; Loading</a:t>
            </a:r>
          </a:p>
          <a:p>
            <a:pPr marL="463550" indent="-463550"/>
            <a:r>
              <a:rPr lang="en-US" sz="28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Odds and Ends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7788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Branching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809028" cy="5342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Unconditional Branching: </a:t>
            </a:r>
            <a:r>
              <a:rPr lang="en-US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jr</a:t>
            </a:r>
            <a:endParaRPr lang="en-US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4FDA781-BE5F-4B42-8672-411134680B9C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2154495" y="1823582"/>
            <a:ext cx="7052135" cy="2961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b="1" dirty="0">
                <a:solidFill>
                  <a:schemeClr val="accent1"/>
                </a:solidFill>
                <a:latin typeface="Courier New" pitchFamily="49" charset="0"/>
              </a:rPr>
              <a:t># </a:t>
            </a:r>
            <a:r>
              <a:rPr lang="en-US" sz="1700" b="1" dirty="0">
                <a:solidFill>
                  <a:schemeClr val="accent1"/>
                </a:solidFill>
                <a:latin typeface="Courier New" pitchFamily="49" charset="0"/>
              </a:rPr>
              <a:t>MIPS assembly</a:t>
            </a:r>
            <a:endParaRPr lang="en-US" sz="1700" b="1" dirty="0">
              <a:solidFill>
                <a:schemeClr val="accent1"/>
              </a:solidFill>
            </a:endParaRPr>
          </a:p>
          <a:p>
            <a:pPr marL="463550" indent="-176213">
              <a:buFontTx/>
              <a:buNone/>
            </a:pPr>
            <a:r>
              <a:rPr lang="en-US" sz="1900" b="1" dirty="0">
                <a:latin typeface="Courier New" pitchFamily="49" charset="0"/>
              </a:rPr>
              <a:t>0x00002000</a:t>
            </a:r>
            <a:r>
              <a:rPr lang="en-US" sz="1900" dirty="0">
                <a:latin typeface="Courier New" pitchFamily="49" charset="0"/>
              </a:rPr>
              <a:t>       </a:t>
            </a:r>
            <a:r>
              <a:rPr lang="en-US" sz="1900" dirty="0" err="1">
                <a:latin typeface="Courier New" pitchFamily="49" charset="0"/>
              </a:rPr>
              <a:t>addi</a:t>
            </a:r>
            <a:r>
              <a:rPr lang="en-US" sz="1900" dirty="0">
                <a:latin typeface="Courier New" pitchFamily="49" charset="0"/>
              </a:rPr>
              <a:t> $s0, $0, 0x2010</a:t>
            </a:r>
          </a:p>
          <a:p>
            <a:pPr marL="463550" indent="-176213">
              <a:buFontTx/>
              <a:buNone/>
            </a:pPr>
            <a:r>
              <a:rPr lang="en-US" sz="1900" b="1" dirty="0">
                <a:latin typeface="Courier New" pitchFamily="49" charset="0"/>
              </a:rPr>
              <a:t>0x00002004</a:t>
            </a:r>
            <a:r>
              <a:rPr lang="en-US" sz="1900" dirty="0">
                <a:latin typeface="Courier New" pitchFamily="49" charset="0"/>
              </a:rPr>
              <a:t>       </a:t>
            </a:r>
            <a:r>
              <a:rPr lang="en-US" sz="1900" b="1" dirty="0" err="1">
                <a:solidFill>
                  <a:srgbClr val="0000FF"/>
                </a:solidFill>
                <a:latin typeface="Courier New" pitchFamily="49" charset="0"/>
              </a:rPr>
              <a:t>jr</a:t>
            </a:r>
            <a:r>
              <a:rPr lang="en-US" sz="1900" dirty="0">
                <a:latin typeface="Courier New" pitchFamily="49" charset="0"/>
              </a:rPr>
              <a:t>   $s0               </a:t>
            </a:r>
          </a:p>
          <a:p>
            <a:pPr marL="463550" indent="-176213">
              <a:buFontTx/>
              <a:buNone/>
            </a:pPr>
            <a:r>
              <a:rPr lang="en-US" sz="1900" b="1" dirty="0">
                <a:latin typeface="Courier New" pitchFamily="49" charset="0"/>
              </a:rPr>
              <a:t>0x00002008</a:t>
            </a:r>
            <a:r>
              <a:rPr lang="en-US" sz="1900" dirty="0">
                <a:latin typeface="Courier New" pitchFamily="49" charset="0"/>
              </a:rPr>
              <a:t>       </a:t>
            </a:r>
            <a:r>
              <a:rPr lang="en-US" sz="1900" dirty="0" err="1">
                <a:latin typeface="Courier New" pitchFamily="49" charset="0"/>
              </a:rPr>
              <a:t>addi</a:t>
            </a:r>
            <a:r>
              <a:rPr lang="en-US" sz="1900" dirty="0">
                <a:latin typeface="Courier New" pitchFamily="49" charset="0"/>
              </a:rPr>
              <a:t> $s1, $0, 1</a:t>
            </a:r>
          </a:p>
          <a:p>
            <a:pPr marL="463550" indent="-176213">
              <a:buFontTx/>
              <a:buNone/>
            </a:pPr>
            <a:r>
              <a:rPr lang="en-US" sz="1900" b="1" dirty="0">
                <a:latin typeface="Courier New" pitchFamily="49" charset="0"/>
              </a:rPr>
              <a:t>0x0000200C</a:t>
            </a:r>
            <a:r>
              <a:rPr lang="en-US" sz="1900" dirty="0">
                <a:latin typeface="Courier New" pitchFamily="49" charset="0"/>
              </a:rPr>
              <a:t>       </a:t>
            </a:r>
            <a:r>
              <a:rPr lang="en-US" sz="1900" dirty="0" err="1">
                <a:latin typeface="Courier New" pitchFamily="49" charset="0"/>
              </a:rPr>
              <a:t>sra</a:t>
            </a:r>
            <a:r>
              <a:rPr lang="en-US" sz="1900" dirty="0">
                <a:latin typeface="Courier New" pitchFamily="49" charset="0"/>
              </a:rPr>
              <a:t>  $s1, $s1, 2</a:t>
            </a:r>
          </a:p>
          <a:p>
            <a:pPr marL="463550" indent="-176213">
              <a:buFontTx/>
              <a:buNone/>
            </a:pPr>
            <a:r>
              <a:rPr lang="en-US" sz="1900" b="1" dirty="0">
                <a:latin typeface="Courier New" pitchFamily="49" charset="0"/>
              </a:rPr>
              <a:t>0x00002010</a:t>
            </a:r>
            <a:r>
              <a:rPr lang="en-US" sz="1900" dirty="0">
                <a:latin typeface="Courier New" pitchFamily="49" charset="0"/>
              </a:rPr>
              <a:t>       </a:t>
            </a:r>
            <a:r>
              <a:rPr lang="en-US" sz="1900" dirty="0" err="1">
                <a:latin typeface="Courier New" pitchFamily="49" charset="0"/>
              </a:rPr>
              <a:t>lw</a:t>
            </a:r>
            <a:r>
              <a:rPr lang="en-US" sz="1900" dirty="0">
                <a:latin typeface="Courier New" pitchFamily="49" charset="0"/>
              </a:rPr>
              <a:t>   $s3, 44($s1)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7AC61ACE-C7B3-423A-9374-9F82FD3615AD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396646" y="5372239"/>
            <a:ext cx="5715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jr</a:t>
            </a:r>
            <a:r>
              <a:rPr lang="en-US" sz="2400" dirty="0">
                <a:latin typeface="Times New Roman" pitchFamily="18" charset="0"/>
              </a:rPr>
              <a:t> is an </a:t>
            </a: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</a:rPr>
              <a:t>R-type</a:t>
            </a:r>
            <a:r>
              <a:rPr lang="en-US" sz="2400" dirty="0">
                <a:latin typeface="Times New Roman" pitchFamily="18" charset="0"/>
              </a:rPr>
              <a:t> instruction</a:t>
            </a:r>
            <a:r>
              <a:rPr lang="en-US" sz="3000" dirty="0">
                <a:latin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5758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High Level Code Constructs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809028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statements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if/else statements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loops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loops</a:t>
            </a:r>
          </a:p>
          <a:p>
            <a:pPr marL="457200" indent="-231775">
              <a:lnSpc>
                <a:spcPct val="110000"/>
              </a:lnSpc>
              <a:spcBef>
                <a:spcPts val="600"/>
              </a:spcBef>
              <a:buFontTx/>
              <a:buChar char="•"/>
            </a:pPr>
            <a:endParaRPr lang="en-US" sz="2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195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High Level Code Constructs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809028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statements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if/else statements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loops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loops</a:t>
            </a:r>
          </a:p>
          <a:p>
            <a:pPr marL="457200" indent="-231775">
              <a:lnSpc>
                <a:spcPct val="110000"/>
              </a:lnSpc>
              <a:spcBef>
                <a:spcPts val="600"/>
              </a:spcBef>
              <a:buFontTx/>
              <a:buChar char="•"/>
            </a:pPr>
            <a:endParaRPr lang="en-US" sz="2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93F9CB6-00E7-4963-B954-F18178F82999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67627" y="1799573"/>
            <a:ext cx="3352800" cy="228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if 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 == j)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f = g + h;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f = f –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;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C93D8B8-056F-4084-A471-3B607ABEF8CA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972827" y="1799573"/>
            <a:ext cx="3962400" cy="2242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$s0 = f, $s1 = g, $s2 = h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$s3 =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, $s4 = j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bne</a:t>
            </a:r>
            <a:r>
              <a:rPr lang="en-US" sz="1800" dirty="0">
                <a:latin typeface="Courier New" pitchFamily="49" charset="0"/>
                <a:cs typeface="Arial" charset="0"/>
              </a:rPr>
              <a:t> $s3, $s4, L1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add $s0, $s1, $s2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L1: sub $s0, $s0, $s3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C3FE9418-F566-48CD-9369-C5AF8E930D7A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732745" y="4361577"/>
            <a:ext cx="4989535" cy="999563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F0C10C92-D0A9-4CA3-88CB-4578422F13B4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820427" y="4507415"/>
            <a:ext cx="508293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</a:rPr>
              <a:t>Assembly tests </a:t>
            </a:r>
            <a:r>
              <a:rPr lang="en-US" sz="2000" b="1" dirty="0">
                <a:solidFill>
                  <a:srgbClr val="FF0000"/>
                </a:solidFill>
              </a:rPr>
              <a:t>opposite</a:t>
            </a:r>
            <a:r>
              <a:rPr lang="en-US" sz="2000" dirty="0">
                <a:solidFill>
                  <a:srgbClr val="FF0000"/>
                </a:solidFill>
              </a:rPr>
              <a:t> case (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</a:rPr>
              <a:t> != j</a:t>
            </a:r>
            <a:r>
              <a:rPr lang="en-US" sz="2000" dirty="0">
                <a:solidFill>
                  <a:srgbClr val="FF0000"/>
                </a:solidFill>
              </a:rPr>
              <a:t>) of high-level code (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</a:rPr>
              <a:t> == j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5414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High Level Code Constructs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809028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statements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if/else statements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loops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loops</a:t>
            </a:r>
          </a:p>
          <a:p>
            <a:pPr marL="457200" indent="-231775">
              <a:lnSpc>
                <a:spcPct val="110000"/>
              </a:lnSpc>
              <a:spcBef>
                <a:spcPts val="600"/>
              </a:spcBef>
              <a:buFontTx/>
              <a:buChar char="•"/>
            </a:pPr>
            <a:endParaRPr lang="en-US" sz="2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8D36D6-C4B6-4D3C-87A4-D89DA0173E1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32725" y="2400822"/>
            <a:ext cx="3352800" cy="2784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if 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 == j)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f = g + h;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else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f = f –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;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021140C-B49D-492C-89C3-7F0218784F3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237925" y="2400822"/>
            <a:ext cx="3962400" cy="2496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$s0 = f, $s1 = g, $s2 = h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$s3 =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, $s4 = j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bne</a:t>
            </a:r>
            <a:r>
              <a:rPr lang="en-US" sz="1800" dirty="0">
                <a:latin typeface="Courier New" pitchFamily="49" charset="0"/>
                <a:cs typeface="Arial" charset="0"/>
              </a:rPr>
              <a:t> $s3, $s4, L1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add $s0, $s1, $s2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j   done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L1:   sub $s0, $s0, $s3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done:</a:t>
            </a:r>
          </a:p>
        </p:txBody>
      </p:sp>
    </p:spTree>
    <p:extLst>
      <p:ext uri="{BB962C8B-B14F-4D97-AF65-F5344CB8AC3E}">
        <p14:creationId xmlns:p14="http://schemas.microsoft.com/office/powerpoint/2010/main" val="4084394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High Level Code Constructs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809028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statements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if/else statements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loops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loops</a:t>
            </a:r>
          </a:p>
          <a:p>
            <a:pPr marL="457200" indent="-231775">
              <a:lnSpc>
                <a:spcPct val="110000"/>
              </a:lnSpc>
              <a:spcBef>
                <a:spcPts val="600"/>
              </a:spcBef>
              <a:buFontTx/>
              <a:buChar char="•"/>
            </a:pPr>
            <a:endParaRPr lang="en-US" sz="2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84FE89-2E1B-4B4F-A835-82E9DFBA46E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38400" y="2838483"/>
            <a:ext cx="3962400" cy="3159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determines the power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of x such that 2</a:t>
            </a:r>
            <a:r>
              <a:rPr lang="en-US" sz="1600" baseline="30000" dirty="0">
                <a:latin typeface="Courier New" pitchFamily="49" charset="0"/>
                <a:cs typeface="Arial" charset="0"/>
              </a:rPr>
              <a:t>x</a:t>
            </a:r>
            <a:r>
              <a:rPr lang="en-US" sz="1600" dirty="0">
                <a:latin typeface="Courier New" pitchFamily="49" charset="0"/>
                <a:cs typeface="Arial" charset="0"/>
              </a:rPr>
              <a:t> = 128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=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x  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!= 128)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* 2;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x = x + 1;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299C1D-8CB5-4456-897D-CFE60E61F27C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096000" y="2838483"/>
            <a:ext cx="4953000" cy="3102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# $s0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, $s1 = x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$s0, $0,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add  $s1, $0, 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$t0, $0, 128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while: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beq</a:t>
            </a:r>
            <a:r>
              <a:rPr lang="en-US" sz="1600" dirty="0">
                <a:latin typeface="Courier New" pitchFamily="49" charset="0"/>
                <a:cs typeface="Arial" charset="0"/>
              </a:rPr>
              <a:t>  $s0, $t0, done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sll</a:t>
            </a:r>
            <a:r>
              <a:rPr lang="en-US" sz="1600" dirty="0">
                <a:latin typeface="Courier New" pitchFamily="49" charset="0"/>
                <a:cs typeface="Arial" charset="0"/>
              </a:rPr>
              <a:t>  $s0, $s0,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$s1, $s1,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j    while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done:</a:t>
            </a:r>
          </a:p>
        </p:txBody>
      </p:sp>
    </p:spTree>
    <p:extLst>
      <p:ext uri="{BB962C8B-B14F-4D97-AF65-F5344CB8AC3E}">
        <p14:creationId xmlns:p14="http://schemas.microsoft.com/office/powerpoint/2010/main" val="1572765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High Level Code Constructs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809028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statements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if/else statements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loops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loops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31775">
              <a:lnSpc>
                <a:spcPct val="110000"/>
              </a:lnSpc>
              <a:spcBef>
                <a:spcPts val="600"/>
              </a:spcBef>
              <a:buFontTx/>
              <a:buChar char="•"/>
            </a:pPr>
            <a:endParaRPr lang="en-US" sz="2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B35CF7C-0240-4EB1-898C-49F67951186D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31720" y="3579123"/>
            <a:ext cx="3962400" cy="2992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add the numbers from 0 to 9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sum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=0;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!=10;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= i+1)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sum = sum +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31156DC-B38A-4095-80B9-927BD2EFD53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522720" y="3579123"/>
            <a:ext cx="4191000" cy="2937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# $s0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, $s1 = sum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$s1, $0, 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add  $s0, $0, $0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$t0, $0, 10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for: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beq</a:t>
            </a:r>
            <a:r>
              <a:rPr lang="en-US" sz="1600" dirty="0">
                <a:latin typeface="Courier New" pitchFamily="49" charset="0"/>
                <a:cs typeface="Arial" charset="0"/>
              </a:rPr>
              <a:t>  $s0, $t0, done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add  $s1, $s1, $s0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$s0, $s0,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j    for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done:</a:t>
            </a:r>
          </a:p>
        </p:txBody>
      </p:sp>
    </p:spTree>
    <p:extLst>
      <p:ext uri="{BB962C8B-B14F-4D97-AF65-F5344CB8AC3E}">
        <p14:creationId xmlns:p14="http://schemas.microsoft.com/office/powerpoint/2010/main" val="3675959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High Level Code Constructs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809028" cy="568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statements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if/else statements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loops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loops – 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 than comparison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31775">
              <a:lnSpc>
                <a:spcPct val="110000"/>
              </a:lnSpc>
              <a:spcBef>
                <a:spcPts val="600"/>
              </a:spcBef>
              <a:buFontTx/>
              <a:buChar char="•"/>
            </a:pPr>
            <a:endParaRPr lang="en-US" sz="2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C3467AE-1AD3-4976-9C96-4D2AE78FB7A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43912" y="3544071"/>
            <a:ext cx="3962400" cy="3207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add the powers of 2 from 1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to 100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sum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=1;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&lt; 101;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*2)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sum = sum +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1841762-6C51-4E44-94E8-65AB03365D2A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534912" y="3544071"/>
            <a:ext cx="3962400" cy="3149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# $s0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, $s1 = sum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$s1, $0, 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$s0, $0,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$t0, $0, 101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loop: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slt</a:t>
            </a:r>
            <a:r>
              <a:rPr lang="en-US" sz="1600" dirty="0">
                <a:latin typeface="Courier New" pitchFamily="49" charset="0"/>
                <a:cs typeface="Arial" charset="0"/>
              </a:rPr>
              <a:t>  $t1, $s0, $t0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beq</a:t>
            </a:r>
            <a:r>
              <a:rPr lang="en-US" sz="1600" dirty="0">
                <a:latin typeface="Courier New" pitchFamily="49" charset="0"/>
                <a:cs typeface="Arial" charset="0"/>
              </a:rPr>
              <a:t>  $t1, $0, done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add  $s1, $s1, $s0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sll</a:t>
            </a:r>
            <a:r>
              <a:rPr lang="en-US" sz="1600" dirty="0">
                <a:latin typeface="Courier New" pitchFamily="49" charset="0"/>
                <a:cs typeface="Arial" charset="0"/>
              </a:rPr>
              <a:t>  $s0, $s0,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j    loop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done:</a:t>
            </a:r>
          </a:p>
        </p:txBody>
      </p:sp>
    </p:spTree>
    <p:extLst>
      <p:ext uri="{BB962C8B-B14F-4D97-AF65-F5344CB8AC3E}">
        <p14:creationId xmlns:p14="http://schemas.microsoft.com/office/powerpoint/2010/main" val="1983490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/>
          <a:lstStyle/>
          <a:p>
            <a:r>
              <a:rPr lang="en-US" b="1" dirty="0"/>
              <a:t>Programming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809028" cy="5342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High-level languages: </a:t>
            </a:r>
          </a:p>
          <a:p>
            <a:pPr marL="838200" lvl="1" indent="-381000">
              <a:spcBef>
                <a:spcPts val="6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e.g., C, Java, Python</a:t>
            </a:r>
          </a:p>
          <a:p>
            <a:pPr marL="838200" lvl="1" indent="-381000">
              <a:spcBef>
                <a:spcPts val="6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Written at higher level of abstraction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high-level software constructs:</a:t>
            </a:r>
          </a:p>
          <a:p>
            <a:pPr marL="838200" lvl="1" indent="-381000">
              <a:spcBef>
                <a:spcPts val="600"/>
              </a:spcBef>
              <a:buFontTx/>
              <a:buChar char="–"/>
            </a:pPr>
            <a:r>
              <a:rPr lang="en-US" sz="26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if/else statements</a:t>
            </a:r>
          </a:p>
          <a:p>
            <a:pPr marL="838200" lvl="1" indent="-381000">
              <a:spcBef>
                <a:spcPts val="600"/>
              </a:spcBef>
              <a:buFontTx/>
              <a:buChar char="–"/>
            </a:pPr>
            <a:r>
              <a:rPr lang="en-US" sz="26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for loops</a:t>
            </a:r>
          </a:p>
          <a:p>
            <a:pPr marL="838200" lvl="1" indent="-381000">
              <a:spcBef>
                <a:spcPts val="600"/>
              </a:spcBef>
              <a:buFontTx/>
              <a:buChar char="–"/>
            </a:pPr>
            <a:r>
              <a:rPr lang="en-US" sz="26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while loops</a:t>
            </a:r>
          </a:p>
          <a:p>
            <a:pPr marL="838200" lvl="1" indent="-381000">
              <a:spcBef>
                <a:spcPts val="600"/>
              </a:spcBef>
              <a:buFontTx/>
              <a:buChar char="–"/>
            </a:pPr>
            <a:r>
              <a:rPr lang="en-US" sz="26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Arial" charset="0"/>
              </a:rPr>
              <a:t>arrays</a:t>
            </a:r>
          </a:p>
          <a:p>
            <a:pPr marL="838200" lvl="1" indent="-381000">
              <a:spcBef>
                <a:spcPts val="600"/>
              </a:spcBef>
              <a:buFontTx/>
              <a:buChar char="–"/>
            </a:pPr>
            <a:r>
              <a:rPr lang="en-US" sz="26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Arial" charset="0"/>
              </a:rPr>
              <a:t>function calls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2148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Arithmetic/logic Instructions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809028" cy="53423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 instructions</a:t>
            </a:r>
          </a:p>
          <a:p>
            <a:pPr marL="514350" indent="-288925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</a:t>
            </a:r>
          </a:p>
          <a:p>
            <a:pPr marL="852488" lvl="1" indent="-276225">
              <a:spcBef>
                <a:spcPts val="600"/>
              </a:spcBef>
              <a:buFontTx/>
              <a:buChar char="–"/>
            </a:pP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useful for </a:t>
            </a:r>
            <a:r>
              <a:rPr lang="en-US" sz="2600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masking</a:t>
            </a:r>
            <a:r>
              <a:rPr lang="en-US" sz="2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bits</a:t>
            </a:r>
          </a:p>
          <a:p>
            <a:pPr marL="1257300" lvl="2" indent="-342900">
              <a:spcBef>
                <a:spcPts val="600"/>
              </a:spcBef>
              <a:buFontTx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Masking  all but the least significant byte of a value: 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0xF234012F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0x000000FF = 0x0000002F</a:t>
            </a:r>
          </a:p>
          <a:p>
            <a:pPr marL="852488" lvl="1" indent="-276225">
              <a:spcBef>
                <a:spcPts val="600"/>
              </a:spcBef>
              <a:buFontTx/>
              <a:buChar char="–"/>
            </a:pP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useful for </a:t>
            </a:r>
            <a:r>
              <a:rPr lang="en-US" sz="2600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combining</a:t>
            </a:r>
            <a:r>
              <a:rPr lang="en-US" sz="2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fields</a:t>
            </a:r>
          </a:p>
          <a:p>
            <a:pPr marL="1257300" lvl="2" indent="-342900">
              <a:spcBef>
                <a:spcPts val="600"/>
              </a:spcBef>
              <a:buFontTx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0xF2340000 with 0x000012BC: 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0xF2340000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0x000012BC = 0xF23412BC</a:t>
            </a:r>
          </a:p>
          <a:p>
            <a:pPr marL="852488" lvl="1" indent="-276225">
              <a:spcBef>
                <a:spcPts val="600"/>
              </a:spcBef>
              <a:buFontTx/>
              <a:buChar char="–"/>
            </a:pP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useful for </a:t>
            </a:r>
            <a:r>
              <a:rPr lang="en-US" sz="2600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inverting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bits: </a:t>
            </a:r>
          </a:p>
          <a:p>
            <a:pPr marL="1257300" lvl="2" indent="-342900">
              <a:spcBef>
                <a:spcPts val="600"/>
              </a:spcBef>
              <a:buFontTx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$0 = NOT A</a:t>
            </a:r>
          </a:p>
          <a:p>
            <a:pPr marL="514350" indent="-288925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xori</a:t>
            </a:r>
            <a:endParaRPr lang="en-US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2488" lvl="1" indent="-276225">
              <a:spcBef>
                <a:spcPts val="600"/>
              </a:spcBef>
              <a:buFontTx/>
              <a:buChar char="–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16-bit </a:t>
            </a:r>
            <a:r>
              <a:rPr lang="en-US" sz="2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immediate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zero-extended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sign-extended)</a:t>
            </a:r>
          </a:p>
          <a:p>
            <a:pPr marL="852488" lvl="1" indent="-276225">
              <a:spcBef>
                <a:spcPts val="600"/>
              </a:spcBef>
              <a:buFontTx/>
              <a:buChar char="–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nori not needed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3724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Arithmetic/logic Instructions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27342"/>
            <a:ext cx="9809028" cy="5385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 instructions</a:t>
            </a:r>
          </a:p>
          <a:p>
            <a:pPr marL="514350" indent="-288925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1</a:t>
            </a:r>
          </a:p>
          <a:p>
            <a:pPr marL="514350" indent="-288925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graphicFrame>
        <p:nvGraphicFramePr>
          <p:cNvPr id="7" name="Object 9">
            <a:extLst>
              <a:ext uri="{FF2B5EF4-FFF2-40B4-BE49-F238E27FC236}">
                <a16:creationId xmlns:a16="http://schemas.microsoft.com/office/drawing/2014/main" id="{F7371127-28DB-456F-901B-C8F17DF5496E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73281436"/>
              </p:ext>
            </p:extLst>
          </p:nvPr>
        </p:nvGraphicFramePr>
        <p:xfrm>
          <a:off x="1905000" y="2039056"/>
          <a:ext cx="8382000" cy="356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7" name="VISIO" r:id="rId6" imgW="3618360" imgH="1536480" progId="Visio.Drawing.6">
                  <p:embed/>
                </p:oleObj>
              </mc:Choice>
              <mc:Fallback>
                <p:oleObj name="VISIO" r:id="rId6" imgW="3618360" imgH="1536480" progId="Visio.Drawing.6">
                  <p:embed/>
                  <p:pic>
                    <p:nvPicPr>
                      <p:cNvPr id="112333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039056"/>
                        <a:ext cx="8382000" cy="356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130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Arithmetic/logic Instructions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27342"/>
            <a:ext cx="9809028" cy="5385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 instructions</a:t>
            </a:r>
          </a:p>
          <a:p>
            <a:pPr marL="514350" indent="-288925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1</a:t>
            </a:r>
          </a:p>
          <a:p>
            <a:pPr marL="514350" indent="-288925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4CC6A7E-97BE-4E66-A478-AD9605388AF1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310895952"/>
              </p:ext>
            </p:extLst>
          </p:nvPr>
        </p:nvGraphicFramePr>
        <p:xfrm>
          <a:off x="1905000" y="2039056"/>
          <a:ext cx="8382000" cy="356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2" name="VISIO" r:id="rId6" imgW="3618360" imgH="1536480" progId="Visio.Drawing.6">
                  <p:embed/>
                </p:oleObj>
              </mc:Choice>
              <mc:Fallback>
                <p:oleObj name="VISIO" r:id="rId6" imgW="3618360" imgH="1536480" progId="Visio.Drawing.6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C4CC6A7E-97BE-4E66-A478-AD9605388A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039056"/>
                        <a:ext cx="8382000" cy="356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9559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Arithmetic/logic Instructions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27342"/>
            <a:ext cx="9809028" cy="5385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 instructions</a:t>
            </a:r>
          </a:p>
          <a:p>
            <a:pPr marL="514350" indent="-288925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2</a:t>
            </a:r>
          </a:p>
          <a:p>
            <a:pPr marL="514350" indent="-288925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C85C45D5-BCA4-40DD-9C5C-B7A52437E286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293484520"/>
              </p:ext>
            </p:extLst>
          </p:nvPr>
        </p:nvGraphicFramePr>
        <p:xfrm>
          <a:off x="1825191" y="2100658"/>
          <a:ext cx="8621516" cy="3132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5" name="VISIO" r:id="rId6" imgW="3757680" imgH="1365120" progId="Visio.Drawing.6">
                  <p:embed/>
                </p:oleObj>
              </mc:Choice>
              <mc:Fallback>
                <p:oleObj name="VISIO" r:id="rId6" imgW="3757680" imgH="1365120" progId="Visio.Drawing.6">
                  <p:embed/>
                  <p:pic>
                    <p:nvPicPr>
                      <p:cNvPr id="113050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191" y="2100658"/>
                        <a:ext cx="8621516" cy="31323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2947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Arithmetic/logic Instructions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91675" y="1127342"/>
            <a:ext cx="9809028" cy="5385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 instructions</a:t>
            </a:r>
          </a:p>
          <a:p>
            <a:pPr marL="514350" indent="-288925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2</a:t>
            </a:r>
          </a:p>
          <a:p>
            <a:pPr marL="514350" indent="-288925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FE5BFF3-C654-4574-B45D-E6A535191E6B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127962665"/>
              </p:ext>
            </p:extLst>
          </p:nvPr>
        </p:nvGraphicFramePr>
        <p:xfrm>
          <a:off x="1841327" y="2124521"/>
          <a:ext cx="8542750" cy="3103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9" name="VISIO" r:id="rId6" imgW="3757680" imgH="1365120" progId="Visio.Drawing.6">
                  <p:embed/>
                </p:oleObj>
              </mc:Choice>
              <mc:Fallback>
                <p:oleObj name="VISIO" r:id="rId6" imgW="3757680" imgH="1365120" progId="Visio.Drawing.6">
                  <p:embed/>
                  <p:pic>
                    <p:nvPicPr>
                      <p:cNvPr id="13035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327" y="2124521"/>
                        <a:ext cx="8542750" cy="31037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8898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675" y="0"/>
            <a:ext cx="8911687" cy="1027134"/>
          </a:xfrm>
        </p:spPr>
        <p:txBody>
          <a:bodyPr anchor="ctr">
            <a:normAutofit/>
          </a:bodyPr>
          <a:lstStyle/>
          <a:p>
            <a:r>
              <a:rPr lang="en-US" b="1" dirty="0"/>
              <a:t>Arithmetic/logic Instructions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91675" y="1171185"/>
            <a:ext cx="9809028" cy="5342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 instructions</a:t>
            </a:r>
          </a:p>
          <a:p>
            <a:pPr marL="514350" indent="-2889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sll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shift left logical</a:t>
            </a:r>
          </a:p>
          <a:p>
            <a:pPr marL="838200" lvl="1" indent="-381000">
              <a:spcBef>
                <a:spcPts val="600"/>
              </a:spcBef>
              <a:buFontTx/>
              <a:buChar char="–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$t0, $t1, 5  # $t0 &lt;= $t1 &lt;&lt; 5</a:t>
            </a:r>
          </a:p>
          <a:p>
            <a:pPr marL="514350" indent="-2889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srl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shift right logical</a:t>
            </a:r>
          </a:p>
          <a:p>
            <a:pPr marL="838200" lvl="1" indent="-381000">
              <a:spcBef>
                <a:spcPts val="600"/>
              </a:spcBef>
              <a:buFontTx/>
              <a:buChar char="–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$t0, $t1, 5  # $t0 &lt;= $t1 &gt;&gt;&gt; 5</a:t>
            </a:r>
          </a:p>
          <a:p>
            <a:pPr marL="514350" indent="-2889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shift right arithmetic</a:t>
            </a:r>
          </a:p>
          <a:p>
            <a:pPr marL="838200" lvl="1" indent="-381000">
              <a:spcBef>
                <a:spcPts val="600"/>
              </a:spcBef>
              <a:buFontTx/>
              <a:buChar char="–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$t0, $t1, 5  # $t0 &lt;= $t1 &gt;&gt; 5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04688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Wisp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34623</TotalTime>
  <Words>1371</Words>
  <Application>Microsoft Office PowerPoint</Application>
  <PresentationFormat>Widescreen</PresentationFormat>
  <Paragraphs>333</Paragraphs>
  <Slides>26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Century Gothic</vt:lpstr>
      <vt:lpstr>Courier New</vt:lpstr>
      <vt:lpstr>Times New Roman</vt:lpstr>
      <vt:lpstr>Wingdings</vt:lpstr>
      <vt:lpstr>Wingdings 3</vt:lpstr>
      <vt:lpstr>Wisp</vt:lpstr>
      <vt:lpstr>VISIO</vt:lpstr>
      <vt:lpstr>Chapter 6 Architecture (2)</vt:lpstr>
      <vt:lpstr>Topics:</vt:lpstr>
      <vt:lpstr>Programming</vt:lpstr>
      <vt:lpstr>Arithmetic/logic Instructions</vt:lpstr>
      <vt:lpstr>Arithmetic/logic Instructions</vt:lpstr>
      <vt:lpstr>Arithmetic/logic Instructions</vt:lpstr>
      <vt:lpstr>Arithmetic/logic Instructions</vt:lpstr>
      <vt:lpstr>Arithmetic/logic Instructions</vt:lpstr>
      <vt:lpstr>Arithmetic/logic Instructions</vt:lpstr>
      <vt:lpstr>Arithmetic/logic Instructions</vt:lpstr>
      <vt:lpstr>Arithmetic/logic Instructions</vt:lpstr>
      <vt:lpstr>Arithmetic/logic Instructions</vt:lpstr>
      <vt:lpstr>Arithmetic/logic Instructions</vt:lpstr>
      <vt:lpstr>Review: Stored Program</vt:lpstr>
      <vt:lpstr>Branching</vt:lpstr>
      <vt:lpstr>Branching</vt:lpstr>
      <vt:lpstr>Branching</vt:lpstr>
      <vt:lpstr>Branching</vt:lpstr>
      <vt:lpstr>Branching</vt:lpstr>
      <vt:lpstr>Branching</vt:lpstr>
      <vt:lpstr>High Level Code Constructs</vt:lpstr>
      <vt:lpstr>High Level Code Constructs</vt:lpstr>
      <vt:lpstr>High Level Code Constructs</vt:lpstr>
      <vt:lpstr>High Level Code Constructs</vt:lpstr>
      <vt:lpstr>High Level Code Constructs</vt:lpstr>
      <vt:lpstr>High Level Code Constructs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Programming</dc:title>
  <dc:creator>Bin Li</dc:creator>
  <cp:lastModifiedBy>Bin Li</cp:lastModifiedBy>
  <cp:revision>313</cp:revision>
  <dcterms:created xsi:type="dcterms:W3CDTF">2018-08-29T16:08:13Z</dcterms:created>
  <dcterms:modified xsi:type="dcterms:W3CDTF">2020-02-16T17:10:10Z</dcterms:modified>
</cp:coreProperties>
</file>