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0.xml" ContentType="application/vnd.openxmlformats-officedocument.presentationml.notesSlide+xml"/>
  <Override PartName="/ppt/tags/tag47.xml" ContentType="application/vnd.openxmlformats-officedocument.presentationml.tags+xml"/>
  <Override PartName="/ppt/notesSlides/notesSlide41.xml" ContentType="application/vnd.openxmlformats-officedocument.presentationml.notesSlide+xml"/>
  <Override PartName="/ppt/tags/tag48.xml" ContentType="application/vnd.openxmlformats-officedocument.presentationml.tags+xml"/>
  <Override PartName="/ppt/notesSlides/notesSlide42.xml" ContentType="application/vnd.openxmlformats-officedocument.presentationml.notesSlide+xml"/>
  <Override PartName="/ppt/tags/tag49.xml" ContentType="application/vnd.openxmlformats-officedocument.presentationml.tags+xml"/>
  <Override PartName="/ppt/notesSlides/notesSlide43.xml" ContentType="application/vnd.openxmlformats-officedocument.presentationml.notesSlide+xml"/>
  <Override PartName="/ppt/tags/tag50.xml" ContentType="application/vnd.openxmlformats-officedocument.presentationml.tags+xml"/>
  <Override PartName="/ppt/notesSlides/notesSlide4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6.xml" ContentType="application/vnd.openxmlformats-officedocument.presentationml.notesSlide+xml"/>
  <Override PartName="/ppt/tags/tag59.xml" ContentType="application/vnd.openxmlformats-officedocument.presentationml.tags+xml"/>
  <Override PartName="/ppt/notesSlides/notesSlide4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9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53"/>
  </p:notesMasterIdLst>
  <p:sldIdLst>
    <p:sldId id="256" r:id="rId2"/>
    <p:sldId id="257" r:id="rId3"/>
    <p:sldId id="259" r:id="rId4"/>
    <p:sldId id="258" r:id="rId5"/>
    <p:sldId id="355" r:id="rId6"/>
    <p:sldId id="260" r:id="rId7"/>
    <p:sldId id="354" r:id="rId8"/>
    <p:sldId id="307" r:id="rId9"/>
    <p:sldId id="306" r:id="rId10"/>
    <p:sldId id="308" r:id="rId11"/>
    <p:sldId id="309" r:id="rId12"/>
    <p:sldId id="302" r:id="rId13"/>
    <p:sldId id="303" r:id="rId14"/>
    <p:sldId id="310" r:id="rId15"/>
    <p:sldId id="312" r:id="rId16"/>
    <p:sldId id="263" r:id="rId17"/>
    <p:sldId id="313" r:id="rId18"/>
    <p:sldId id="311" r:id="rId19"/>
    <p:sldId id="314" r:id="rId20"/>
    <p:sldId id="320" r:id="rId21"/>
    <p:sldId id="319" r:id="rId22"/>
    <p:sldId id="317" r:id="rId23"/>
    <p:sldId id="321" r:id="rId24"/>
    <p:sldId id="323" r:id="rId25"/>
    <p:sldId id="322" r:id="rId26"/>
    <p:sldId id="324" r:id="rId27"/>
    <p:sldId id="315" r:id="rId28"/>
    <p:sldId id="316" r:id="rId29"/>
    <p:sldId id="326" r:id="rId30"/>
    <p:sldId id="325" r:id="rId31"/>
    <p:sldId id="327" r:id="rId32"/>
    <p:sldId id="328" r:id="rId33"/>
    <p:sldId id="329" r:id="rId34"/>
    <p:sldId id="330" r:id="rId35"/>
    <p:sldId id="331" r:id="rId36"/>
    <p:sldId id="332" r:id="rId37"/>
    <p:sldId id="335" r:id="rId38"/>
    <p:sldId id="333" r:id="rId39"/>
    <p:sldId id="336" r:id="rId40"/>
    <p:sldId id="337" r:id="rId41"/>
    <p:sldId id="338" r:id="rId42"/>
    <p:sldId id="343" r:id="rId43"/>
    <p:sldId id="339" r:id="rId44"/>
    <p:sldId id="344" r:id="rId45"/>
    <p:sldId id="342" r:id="rId46"/>
    <p:sldId id="345" r:id="rId47"/>
    <p:sldId id="346" r:id="rId48"/>
    <p:sldId id="347" r:id="rId49"/>
    <p:sldId id="351" r:id="rId50"/>
    <p:sldId id="352" r:id="rId51"/>
    <p:sldId id="35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89717" autoAdjust="0"/>
  </p:normalViewPr>
  <p:slideViewPr>
    <p:cSldViewPr snapToGrid="0">
      <p:cViewPr varScale="1">
        <p:scale>
          <a:sx n="77" d="100"/>
          <a:sy n="77" d="100"/>
        </p:scale>
        <p:origin x="4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0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80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MSB: most significant bit/byte</a:t>
            </a:r>
          </a:p>
          <a:p>
            <a:r>
              <a:rPr lang="en-US" dirty="0"/>
              <a:t>LSB: least significant bit/byte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7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6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MSB: most significant bit/byte</a:t>
            </a:r>
          </a:p>
          <a:p>
            <a:r>
              <a:rPr lang="en-US" dirty="0"/>
              <a:t>LSB: least significant bit/byte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MSB: most significant bit/byte</a:t>
            </a:r>
          </a:p>
          <a:p>
            <a:r>
              <a:rPr lang="en-US" dirty="0"/>
              <a:t>LSB: least significant bit/byte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5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MSB: most significant bit/byte</a:t>
            </a:r>
          </a:p>
          <a:p>
            <a:r>
              <a:rPr lang="en-US" dirty="0"/>
              <a:t>LSB: least significant bit/byte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9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3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1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2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4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2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8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9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3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9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19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2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7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8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s://www.computerscience.gcse.guru/glossary/random-access-memo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computerscience.gcse.guru/glossary/central-processing-un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science.gcse.guru/glossary/program-counter" TargetMode="External"/><Relationship Id="rId7" Type="http://schemas.openxmlformats.org/officeDocument/2006/relationships/hyperlink" Target="https://www.computerscience.gcse.guru/glossary/control-b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science.gcse.guru/glossary/current-instruction-register" TargetMode="External"/><Relationship Id="rId5" Type="http://schemas.openxmlformats.org/officeDocument/2006/relationships/hyperlink" Target="https://www.computerscience.gcse.guru/glossary/memory-data-register" TargetMode="External"/><Relationship Id="rId4" Type="http://schemas.openxmlformats.org/officeDocument/2006/relationships/hyperlink" Target="https://www.computerscience.gcse.guru/glossary/address-bu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9.wmf"/><Relationship Id="rId3" Type="http://schemas.openxmlformats.org/officeDocument/2006/relationships/tags" Target="../tags/tag19.xml"/><Relationship Id="rId7" Type="http://schemas.openxmlformats.org/officeDocument/2006/relationships/notesSlide" Target="../notesSlides/notesSlide25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5" Type="http://schemas.openxmlformats.org/officeDocument/2006/relationships/tags" Target="../tags/tag2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0.xml"/><Relationship Id="rId9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30.xml"/><Relationship Id="rId7" Type="http://schemas.openxmlformats.org/officeDocument/2006/relationships/oleObject" Target="../embeddings/oleObject4.bin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4" Type="http://schemas.openxmlformats.org/officeDocument/2006/relationships/tags" Target="../tags/tag31.xml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2.xml"/><Relationship Id="rId7" Type="http://schemas.openxmlformats.org/officeDocument/2006/relationships/oleObject" Target="../embeddings/oleObject6.bin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5.xml"/><Relationship Id="rId7" Type="http://schemas.openxmlformats.org/officeDocument/2006/relationships/oleObject" Target="../embeddings/oleObject7.bin"/><Relationship Id="rId2" Type="http://schemas.openxmlformats.org/officeDocument/2006/relationships/tags" Target="../tags/tag44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2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wmf"/><Relationship Id="rId5" Type="http://schemas.openxmlformats.org/officeDocument/2006/relationships/tags" Target="../tags/tag54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3.xml"/><Relationship Id="rId9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58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57.xml"/><Relationship Id="rId9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6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64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191" y="905736"/>
            <a:ext cx="9756057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br>
              <a:rPr lang="en-US" altLang="en-US" sz="6000" dirty="0"/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Zero to One (part 1)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398" y="4778056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dirty="0"/>
              <a:t>Suffolk County Community College</a:t>
            </a:r>
          </a:p>
          <a:p>
            <a:pPr algn="ctr"/>
            <a:r>
              <a:rPr lang="en-US" sz="3600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6"/>
            <a:ext cx="9412925" cy="568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</a:p>
          <a:p>
            <a:pPr marL="520700" indent="-2921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 are the means by which data is transmitted from one part of a computer to another, connecting all major internal components to the CPU and memory.</a:t>
            </a:r>
          </a:p>
          <a:p>
            <a:pPr marL="520700" indent="-2921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CPU system bus is comprised of 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control bus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bus</a:t>
            </a: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C991A-1160-48D6-96A8-212518EB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94516"/>
              </p:ext>
            </p:extLst>
          </p:nvPr>
        </p:nvGraphicFramePr>
        <p:xfrm>
          <a:off x="2585955" y="3837837"/>
          <a:ext cx="8224363" cy="25336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16811">
                  <a:extLst>
                    <a:ext uri="{9D8B030D-6E8A-4147-A177-3AD203B41FA5}">
                      <a16:colId xmlns:a16="http://schemas.microsoft.com/office/drawing/2014/main" val="2276818853"/>
                    </a:ext>
                  </a:extLst>
                </a:gridCol>
                <a:gridCol w="6707552">
                  <a:extLst>
                    <a:ext uri="{9D8B030D-6E8A-4147-A177-3AD203B41FA5}">
                      <a16:colId xmlns:a16="http://schemas.microsoft.com/office/drawing/2014/main" val="1058650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Bus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Carries the addresses of data (but not the data) between the processor and memory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270423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Carries data between the processor, the memory unit and the input/output devices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212470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Bus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Carries control signals/commands from the CPU (and status signals from other devices) in order to control and coordinate all the activities within the computer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61458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64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6"/>
            <a:ext cx="9298625" cy="503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Unit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unit consists of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sometimes referred to as primary or main memory.  Unlike a hard drive (secondary memory), this memory is fast and also directly accessible by the CPU.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is split into partitions.  Each partition consists of an address and its contents (both in binary form).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will uniquely identify every location in the memory.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from permanent memory (hard drive), into the faster and directly accessible temporary memory (RAM), allows the CPU to operate much quicker</a:t>
            </a: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3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Fetch-Execute Cycle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fetch-execute cycle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basic operation (instruction) cycle of a computer.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fetch execute cycle, the computer retrieves a program instruction from its memory. It then establishes and carries out the actions that are required for that instruction.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cycle of fetching, decoding, and executing an instruction is continually repeated by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whilst the computer is turned on.</a:t>
            </a:r>
          </a:p>
          <a:p>
            <a:pPr marL="520700" indent="-2921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40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Fetch-Execute Cycle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9ADE1B2-F39B-4E3F-83CB-5904611D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92" y="1623822"/>
            <a:ext cx="7920806" cy="445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65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Fetch-Execute Cycle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714A60-02BE-4937-8FBE-F5D3150D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7612"/>
              </p:ext>
            </p:extLst>
          </p:nvPr>
        </p:nvGraphicFramePr>
        <p:xfrm>
          <a:off x="1816100" y="1129884"/>
          <a:ext cx="9087262" cy="5347116"/>
        </p:xfrm>
        <a:graphic>
          <a:graphicData uri="http://schemas.openxmlformats.org/drawingml/2006/table">
            <a:tbl>
              <a:tblPr/>
              <a:tblGrid>
                <a:gridCol w="776099">
                  <a:extLst>
                    <a:ext uri="{9D8B030D-6E8A-4147-A177-3AD203B41FA5}">
                      <a16:colId xmlns:a16="http://schemas.microsoft.com/office/drawing/2014/main" val="984991133"/>
                    </a:ext>
                  </a:extLst>
                </a:gridCol>
                <a:gridCol w="5040501">
                  <a:extLst>
                    <a:ext uri="{9D8B030D-6E8A-4147-A177-3AD203B41FA5}">
                      <a16:colId xmlns:a16="http://schemas.microsoft.com/office/drawing/2014/main" val="4139367463"/>
                    </a:ext>
                  </a:extLst>
                </a:gridCol>
                <a:gridCol w="3270662">
                  <a:extLst>
                    <a:ext uri="{9D8B030D-6E8A-4147-A177-3AD203B41FA5}">
                      <a16:colId xmlns:a16="http://schemas.microsoft.com/office/drawing/2014/main" val="1849664973"/>
                    </a:ext>
                  </a:extLst>
                </a:gridCol>
              </a:tblGrid>
              <a:tr h="4044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Stage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Description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12044"/>
                  </a:ext>
                </a:extLst>
              </a:tr>
              <a:tr h="5671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PC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contains the address of the memory location that has the next instruction which has to be fetched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has address of next instruction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32086"/>
                  </a:ext>
                </a:extLst>
              </a:tr>
              <a:tr h="40443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address is then copied from the PC to the MAR via the </a:t>
                      </a: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address bus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contents is copied to the MAR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55216"/>
                  </a:ext>
                </a:extLst>
              </a:tr>
              <a:tr h="5671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contents (instruction) at the memory location (address) contained in MAR are then copied into the </a:t>
                      </a: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Lookup MAR and get contents. Copy contents into the MDR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62313"/>
                  </a:ext>
                </a:extLst>
              </a:tr>
              <a:tr h="40443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contents (instruction) in the MDR is then copied and placed into the </a:t>
                      </a: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CIR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MDR contents into the CIR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31043"/>
                  </a:ext>
                </a:extLst>
              </a:tr>
              <a:tr h="5671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in the PC is then incremented by 1 so that it now points to the next instruction which has to be fetched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is then incremented by 1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45690"/>
                  </a:ext>
                </a:extLst>
              </a:tr>
              <a:tr h="72979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instruction is finally decoded and then executed by sending out signals (via </a:t>
                      </a: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control bus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to the various components of the computer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instruction is decoded and then executed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8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</a:t>
                      </a:r>
                    </a:p>
                  </a:txBody>
                  <a:tcPr marL="39540" marR="39540" marT="39540" marB="39540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4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22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184325" cy="386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notation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457200" indent="-4572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26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5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notation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6858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749300" lvl="1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10, Symbols (0, 1, 2, 3, 4, 5, 6, 7, 8, 9)</a:t>
            </a:r>
          </a:p>
          <a:p>
            <a:pPr marL="6858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marL="749300" lvl="1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2, Symbols (0, 1)</a:t>
            </a:r>
          </a:p>
          <a:p>
            <a:pPr marL="6858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</a:p>
          <a:p>
            <a:pPr marL="749300" lvl="1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16, Symbols (0, 1, 2, 3, 4, 5, 6, 7, 8, 9, A, B, C, D, E,F)</a:t>
            </a:r>
          </a:p>
          <a:p>
            <a:pPr marL="6858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decimal</a:t>
            </a:r>
          </a:p>
          <a:p>
            <a:pPr marL="749300" lvl="1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8, Symbols (0, 1, 2, 3, 4, 5, 6, 7)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05AFE5F-2D25-4C75-8DF4-1B3AA8CB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2728506"/>
            <a:ext cx="8153400" cy="20005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642 in base 10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notation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6 x 10</a:t>
            </a:r>
            <a:r>
              <a:rPr lang="en-US" altLang="en-US" sz="24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6 x 100   =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+ 4 x 10</a:t>
            </a:r>
            <a:r>
              <a:rPr lang="en-US" altLang="en-US" sz="24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4 x 10   =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+ 2 x 10º  =     2 x 1   = 2      = 642 in base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cs typeface="Arial" panose="020B0604020202020204" pitchFamily="34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3FAC5CC-8524-4E1C-9E4C-2C3D4CEAD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3047" y="4304934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F348EED9-7CBF-426A-B293-92348C8A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53" y="4940300"/>
            <a:ext cx="2514600" cy="1371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b="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This number is in </a:t>
            </a:r>
          </a:p>
          <a:p>
            <a:pPr algn="ctr">
              <a:defRPr/>
            </a:pPr>
            <a:r>
              <a:rPr lang="en-US" sz="2200" b="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base 10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023BDB2E-EE2D-4CCB-BB2E-BFEB545AAA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1935" y="418598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0CF6A0B7-BFA2-4E1C-8313-F2D0FD74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841" y="4890993"/>
            <a:ext cx="29718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b="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power indicates</a:t>
            </a:r>
          </a:p>
          <a:p>
            <a:pPr algn="ctr">
              <a:defRPr/>
            </a:pPr>
            <a:r>
              <a:rPr lang="en-US" sz="2200" b="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the position of </a:t>
            </a:r>
          </a:p>
          <a:p>
            <a:pPr algn="ctr">
              <a:defRPr/>
            </a:pPr>
            <a:r>
              <a:rPr lang="en-US" sz="2200" b="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number</a:t>
            </a:r>
          </a:p>
        </p:txBody>
      </p:sp>
    </p:spTree>
    <p:extLst>
      <p:ext uri="{BB962C8B-B14F-4D97-AF65-F5344CB8AC3E}">
        <p14:creationId xmlns:p14="http://schemas.microsoft.com/office/powerpoint/2010/main" val="278256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94E3EED5-0147-489D-B66C-EF9E7DF6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494" y="3586162"/>
            <a:ext cx="65532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 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altLang="en-US" sz="2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en-US" altLang="en-US" sz="2400" b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altLang="en-US" sz="2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... + d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altLang="en-US" sz="2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en-US" altLang="en-US" sz="2400" b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altLang="en-US" sz="2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554AB876-F196-4810-B22E-2E4B1B2C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485" y="2967335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General Formula:</a:t>
            </a:r>
            <a:endParaRPr lang="en-US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3405E67-0ABE-4B77-860F-5E8C04A2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494" y="6125885"/>
            <a:ext cx="4812927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642 is   6 * 10</a:t>
            </a:r>
            <a:r>
              <a:rPr lang="en-US" altLang="en-US" sz="28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 4 * 10 </a:t>
            </a:r>
            <a:r>
              <a:rPr lang="en-US" altLang="en-US" sz="28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2 * 1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55F2FD1C-DF29-42C4-904C-B5083960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21" y="1865899"/>
            <a:ext cx="2286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 is the base </a:t>
            </a:r>
          </a:p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of the number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559B1E8-E4CA-49EA-A2EC-03D685C4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53" y="4649563"/>
            <a:ext cx="3048000" cy="12954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 is the number of </a:t>
            </a:r>
          </a:p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digits in the number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D836CAE0-14FB-446A-9357-5DBBAF715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4565073"/>
            <a:ext cx="3276600" cy="1600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 is the digit in the </a:t>
            </a:r>
          </a:p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</a:t>
            </a:r>
            <a:r>
              <a:rPr lang="en-US" sz="2200" baseline="30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position </a:t>
            </a:r>
          </a:p>
          <a:p>
            <a:pPr algn="ctr">
              <a:defRPr/>
            </a:pP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 the number</a:t>
            </a: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E3179338-AAB6-4FB1-9C32-8E1B99FA73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841" y="411003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B223C554-B03B-417C-A1BE-16AEC129D2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8849" y="4110037"/>
            <a:ext cx="461496" cy="787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E0FAFA72-3E76-4A1D-8B19-D17465107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66199" y="2847497"/>
            <a:ext cx="45895" cy="73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2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4C1AC614-5896-4A4E-A989-6B0AA898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465" y="2900362"/>
            <a:ext cx="77724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What if 642 has the base of 13?</a:t>
            </a:r>
            <a:endParaRPr lang="en-US" sz="28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	  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		   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642 in base 13 is equivalent to 1068 in base 10</a:t>
            </a: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CCD6BB24-3670-43C5-8097-497096D4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865" y="3683377"/>
            <a:ext cx="67056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indent="512763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+ 6 x 13</a:t>
            </a:r>
            <a:r>
              <a:rPr lang="en-US" altLang="en-US" sz="2400" baseline="2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 =  6 x 169   = 1014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	+ 4 x 13</a:t>
            </a:r>
            <a:r>
              <a:rPr lang="en-US" altLang="en-US" sz="2400" baseline="20000" dirty="0"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  =   4 x 13    =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 	+ 2 x 13º  =    2 x 1     =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	           =  1068 in base 10</a:t>
            </a:r>
          </a:p>
        </p:txBody>
      </p:sp>
    </p:spTree>
    <p:extLst>
      <p:ext uri="{BB962C8B-B14F-4D97-AF65-F5344CB8AC3E}">
        <p14:creationId xmlns:p14="http://schemas.microsoft.com/office/powerpoint/2010/main" val="12823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/>
              <a:t>Goals</a:t>
            </a:r>
          </a:p>
          <a:p>
            <a:pPr marL="463550" indent="-463550"/>
            <a:r>
              <a:rPr lang="en-US" sz="2800" b="1" dirty="0"/>
              <a:t>Background</a:t>
            </a:r>
          </a:p>
          <a:p>
            <a:pPr marL="463550" indent="-463550"/>
            <a:r>
              <a:rPr lang="en-US" sz="2800" b="1" dirty="0"/>
              <a:t>Managing Complexity</a:t>
            </a:r>
            <a:endParaRPr lang="en-US" sz="2800" dirty="0"/>
          </a:p>
          <a:p>
            <a:pPr marL="463550" indent="-463550"/>
            <a:r>
              <a:rPr lang="en-US" sz="2800" b="1" dirty="0"/>
              <a:t>The Digital Abstraction</a:t>
            </a:r>
          </a:p>
          <a:p>
            <a:pPr marL="463550" indent="-463550"/>
            <a:r>
              <a:rPr lang="en-US" sz="2800" b="1" dirty="0"/>
              <a:t>Von Neumann Architecture</a:t>
            </a:r>
            <a:endParaRPr lang="en-US" sz="2800" dirty="0"/>
          </a:p>
          <a:p>
            <a:pPr marL="463550" indent="-463550"/>
            <a:r>
              <a:rPr lang="en-US" sz="2800" b="1" dirty="0"/>
              <a:t>Number Systems</a:t>
            </a:r>
            <a:endParaRPr lang="en-US" sz="2800" dirty="0"/>
          </a:p>
          <a:p>
            <a:pPr marL="463550" indent="-463550"/>
            <a:r>
              <a:rPr lang="en-US" sz="2800" b="1" dirty="0">
                <a:solidFill>
                  <a:schemeClr val="accent3"/>
                </a:solidFill>
              </a:rPr>
              <a:t>Logic Gates (Combinational &amp;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Sequential</a:t>
            </a:r>
            <a:r>
              <a:rPr lang="en-US" sz="2800" b="1" dirty="0">
                <a:solidFill>
                  <a:schemeClr val="accent3"/>
                </a:solidFill>
              </a:rPr>
              <a:t> Logic )</a:t>
            </a:r>
            <a:endParaRPr lang="en-US" sz="2800" dirty="0">
              <a:solidFill>
                <a:schemeClr val="accent3"/>
              </a:solidFill>
            </a:endParaRPr>
          </a:p>
          <a:p>
            <a:pPr marL="463550" indent="-463550"/>
            <a:r>
              <a:rPr lang="en-US" sz="2800" b="1" dirty="0">
                <a:solidFill>
                  <a:schemeClr val="accent3"/>
                </a:solidFill>
              </a:rPr>
              <a:t>Logic Levels</a:t>
            </a:r>
            <a:endParaRPr lang="en-US" sz="2800" dirty="0">
              <a:solidFill>
                <a:schemeClr val="accent3"/>
              </a:solidFill>
            </a:endParaRPr>
          </a:p>
          <a:p>
            <a:pPr marL="463550" indent="-463550"/>
            <a:r>
              <a:rPr lang="en-US" sz="2800" b="1" dirty="0">
                <a:solidFill>
                  <a:srgbClr val="00B0F0"/>
                </a:solidFill>
              </a:rPr>
              <a:t>CMOS Transistors</a:t>
            </a:r>
            <a:endParaRPr lang="en-US" sz="2800" dirty="0">
              <a:solidFill>
                <a:srgbClr val="00B0F0"/>
              </a:solidFill>
            </a:endParaRPr>
          </a:p>
          <a:p>
            <a:pPr marL="463550" indent="-463550"/>
            <a:r>
              <a:rPr lang="en-US" sz="2800" b="1" dirty="0">
                <a:solidFill>
                  <a:srgbClr val="00B0F0"/>
                </a:solidFill>
              </a:rPr>
              <a:t>Power Consumption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Range</a:t>
            </a: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A4FE90-5ABF-4FAE-A506-D18D952205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332718" y="1587501"/>
            <a:ext cx="8229600" cy="515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 decimal number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values?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Range?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10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3-digit decimal number: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7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 binary number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values?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2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3-digit binary number:</a:t>
            </a:r>
          </a:p>
        </p:txBody>
      </p:sp>
    </p:spTree>
    <p:extLst>
      <p:ext uri="{BB962C8B-B14F-4D97-AF65-F5344CB8AC3E}">
        <p14:creationId xmlns:p14="http://schemas.microsoft.com/office/powerpoint/2010/main" val="18967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Systems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Range</a:t>
            </a: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A4FE90-5ABF-4FAE-A506-D18D952205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332718" y="1587501"/>
            <a:ext cx="8229600" cy="515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 decimal number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values?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Range?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10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3-digit decimal number: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1000 possible values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 [0, 999]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 binary number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values?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2</a:t>
            </a:r>
            <a:r>
              <a:rPr lang="en-US" sz="2000" b="1" i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3-digit binary number: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 possible values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 [0, 7] = [000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111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5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Conversion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Decimal conversion</a:t>
            </a:r>
            <a:endParaRPr lang="en-US" sz="3200" dirty="0"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10011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to decimal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400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to Binary conversion: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47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</a:rPr>
              <a:t> to binary</a:t>
            </a: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Conversion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Decimal conversion</a:t>
            </a:r>
            <a:endParaRPr lang="en-US" sz="3200" dirty="0"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10011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to decimal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+ 8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0 + 4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0 + 2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+ 1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= 19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to Binary conversion: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47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</a:rPr>
              <a:t> to binary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32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+ 16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0 + 8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×1</a:t>
            </a:r>
            <a:r>
              <a:rPr lang="en-US" sz="2400" dirty="0">
                <a:latin typeface="Times New Roman" pitchFamily="18" charset="0"/>
              </a:rPr>
              <a:t> + 4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+ 2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+ 1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 = 101111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Conversion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to Binary conversion</a:t>
            </a:r>
            <a:endParaRPr lang="en-US" sz="3200" dirty="0"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4AF</a:t>
            </a:r>
            <a:r>
              <a:rPr lang="en-US" sz="2400" baseline="-25000" dirty="0">
                <a:latin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</a:rPr>
              <a:t> (also written 0x4AF) to binary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0x4AF to decimal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400" baseline="-25000" dirty="0">
              <a:latin typeface="Times New Roman" pitchFamily="18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8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Number Conversion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E7991C-1494-4C70-B78E-FFB919F57ED5}"/>
              </a:ext>
            </a:extLst>
          </p:cNvPr>
          <p:cNvSpPr txBox="1">
            <a:spLocks/>
          </p:cNvSpPr>
          <p:nvPr/>
        </p:nvSpPr>
        <p:spPr>
          <a:xfrm>
            <a:off x="1991675" y="1027134"/>
            <a:ext cx="9463725" cy="557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to Binary conversion</a:t>
            </a:r>
            <a:endParaRPr lang="en-US" sz="3200" dirty="0"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4AF</a:t>
            </a:r>
            <a:r>
              <a:rPr lang="en-US" sz="2400" baseline="-25000" dirty="0">
                <a:latin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</a:rPr>
              <a:t> (also written 0x4AF) to binary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0100 1010 1111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Convert 0x4AF to decimal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16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+ 10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16</a:t>
            </a:r>
            <a:r>
              <a:rPr lang="en-US" sz="2400" baseline="30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+ 15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dirty="0">
                <a:latin typeface="Times New Roman" pitchFamily="18" charset="0"/>
              </a:rPr>
              <a:t>16</a:t>
            </a:r>
            <a:r>
              <a:rPr lang="en-US" sz="2400" baseline="30000" dirty="0"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 = 1199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ts val="6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Review: Bits, Bytes, Nibbles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104DF6-F8D6-4899-9BC6-74FA1886366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028699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&amp; Nibbles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6FF6657-0DFB-48C9-BEDB-6DD297F9702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3361819"/>
              </p:ext>
            </p:extLst>
          </p:nvPr>
        </p:nvGraphicFramePr>
        <p:xfrm>
          <a:off x="6007100" y="2396742"/>
          <a:ext cx="2311400" cy="151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VISIO" r:id="rId8" imgW="937260" imgH="638556" progId="Visio.Drawing.6">
                  <p:embed/>
                </p:oleObj>
              </mc:Choice>
              <mc:Fallback>
                <p:oleObj name="VISIO" r:id="rId8" imgW="937260" imgH="638556" progId="Visio.Drawing.6">
                  <p:embed/>
                  <p:pic>
                    <p:nvPicPr>
                      <p:cNvPr id="512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396742"/>
                        <a:ext cx="2311400" cy="1511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671504B-6B04-4AC1-BC17-5A611D9BE80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7548573"/>
              </p:ext>
            </p:extLst>
          </p:nvPr>
        </p:nvGraphicFramePr>
        <p:xfrm>
          <a:off x="5480050" y="4147976"/>
          <a:ext cx="2984500" cy="128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VISIO" r:id="rId10" imgW="1301496" imgH="560832" progId="Visio.Drawing.6">
                  <p:embed/>
                </p:oleObj>
              </mc:Choice>
              <mc:Fallback>
                <p:oleObj name="VISIO" r:id="rId10" imgW="1301496" imgH="560832" progId="Visio.Drawing.6">
                  <p:embed/>
                  <p:pic>
                    <p:nvPicPr>
                      <p:cNvPr id="512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147976"/>
                        <a:ext cx="2984500" cy="128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27D70D2-7048-4F29-87AC-6E735D537279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77884003"/>
              </p:ext>
            </p:extLst>
          </p:nvPr>
        </p:nvGraphicFramePr>
        <p:xfrm>
          <a:off x="5334000" y="1027134"/>
          <a:ext cx="3276600" cy="13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VISIO" r:id="rId12" imgW="1286256" imgH="562356" progId="Visio.Drawing.6">
                  <p:embed/>
                </p:oleObj>
              </mc:Choice>
              <mc:Fallback>
                <p:oleObj name="VISIO" r:id="rId12" imgW="1286256" imgH="562356" progId="Visio.Drawing.6">
                  <p:embed/>
                  <p:pic>
                    <p:nvPicPr>
                      <p:cNvPr id="512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27134"/>
                        <a:ext cx="3276600" cy="136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6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Review: Power of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5A8B3B-B83A-4AB3-9795-93C14CDFB1C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1066800"/>
            <a:ext cx="259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</a:pPr>
            <a:endParaRPr lang="en-US" sz="3200" baseline="30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B9A658-9E9C-4E30-B197-44421A1E9C6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16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6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Review: Power of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A21439-519F-4252-A5A2-07B8E133E3F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1066800"/>
            <a:ext cx="57277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 128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83252ED-9816-4D95-8A1E-8132FCC7F75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1066800"/>
            <a:ext cx="57277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 </a:t>
            </a:r>
            <a:r>
              <a:rPr lang="en-US" sz="3200" dirty="0">
                <a:latin typeface="Times New Roman" pitchFamily="18" charset="0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 32768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16</a:t>
            </a:r>
            <a:r>
              <a:rPr lang="en-US" sz="3200" dirty="0">
                <a:latin typeface="Times New Roman" pitchFamily="18" charset="0"/>
              </a:rPr>
              <a:t> = 65536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14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Review: Large Powers of Two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104DF6-F8D6-4899-9BC6-74FA1886366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028699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kilo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 (1024)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mega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million  (1,048,576)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giga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billion (1,073,741,824)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tera 	≈ ?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…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Goals: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what’s under the hood of a computer</a:t>
            </a:r>
          </a:p>
          <a:p>
            <a:pPr marL="400050" lvl="1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principles of digital design</a:t>
            </a:r>
          </a:p>
          <a:p>
            <a:pPr marL="400050" lvl="1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systematically debug increasingly complex designs </a:t>
            </a:r>
          </a:p>
          <a:p>
            <a:pPr marL="400050" lvl="1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build a microprocessor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Review: Large Powers of Two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30B20-4FFB-4E88-A8A9-983D4563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35" y="1418474"/>
            <a:ext cx="9561166" cy="4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7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Exercise: estimate powers of two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 can a 32-bit variable represent?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020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Exercise: estimate powers of two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2</a:t>
            </a:r>
            <a:r>
              <a:rPr lang="en-US" sz="28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16 million</a:t>
            </a:r>
          </a:p>
          <a:p>
            <a:pPr>
              <a:buFontTx/>
              <a:buNone/>
            </a:pP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values can a 32-bit variable represent?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8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2</a:t>
            </a:r>
            <a:r>
              <a:rPr lang="en-US" sz="28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4 billion</a:t>
            </a:r>
          </a:p>
          <a:p>
            <a:pPr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27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addition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addition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</a:p>
          <a:p>
            <a:pPr>
              <a:buFontTx/>
              <a:buNone/>
            </a:pP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3200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0987D08-B284-484F-9490-52B78D7B123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8265263"/>
              </p:ext>
            </p:extLst>
          </p:nvPr>
        </p:nvGraphicFramePr>
        <p:xfrm>
          <a:off x="5506094" y="1027134"/>
          <a:ext cx="2445982" cy="144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VISIO" r:id="rId7" imgW="854964" imgH="527304" progId="Visio.Drawing.6">
                  <p:embed/>
                </p:oleObj>
              </mc:Choice>
              <mc:Fallback>
                <p:oleObj name="VISIO" r:id="rId7" imgW="854964" imgH="527304" progId="Visio.Drawing.6">
                  <p:embed/>
                  <p:pic>
                    <p:nvPicPr>
                      <p:cNvPr id="553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094" y="1027134"/>
                        <a:ext cx="2445982" cy="144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1B18257-08FB-4FB2-B9BB-B80896B3BED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22662785"/>
              </p:ext>
            </p:extLst>
          </p:nvPr>
        </p:nvGraphicFramePr>
        <p:xfrm>
          <a:off x="5506094" y="2659410"/>
          <a:ext cx="2445982" cy="14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VISIO" r:id="rId9" imgW="858012" imgH="536448" progId="Visio.Drawing.6">
                  <p:embed/>
                </p:oleObj>
              </mc:Choice>
              <mc:Fallback>
                <p:oleObj name="VISIO" r:id="rId9" imgW="858012" imgH="536448" progId="Visio.Drawing.6">
                  <p:embed/>
                  <p:pic>
                    <p:nvPicPr>
                      <p:cNvPr id="553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094" y="2659410"/>
                        <a:ext cx="2445982" cy="1470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339C56A-93B1-4E05-8A11-76DDBD3D4173}"/>
              </a:ext>
            </a:extLst>
          </p:cNvPr>
          <p:cNvSpPr/>
          <p:nvPr/>
        </p:nvSpPr>
        <p:spPr>
          <a:xfrm>
            <a:off x="3232775" y="46246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28800">
              <a:lnSpc>
                <a:spcPct val="90000"/>
              </a:lnSpc>
              <a:tabLst>
                <a:tab pos="2743200" algn="l"/>
                <a:tab pos="537368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carries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0">
              <a:lnSpc>
                <a:spcPct val="90000"/>
              </a:lnSpc>
              <a:tabLst>
                <a:tab pos="2743200" algn="l"/>
                <a:tab pos="5373688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12A6	</a:t>
            </a:r>
          </a:p>
          <a:p>
            <a:pPr indent="1828800">
              <a:lnSpc>
                <a:spcPct val="90000"/>
              </a:lnSpc>
              <a:tabLst>
                <a:tab pos="463550" algn="l"/>
                <a:tab pos="2743200" algn="l"/>
                <a:tab pos="4510088" algn="l"/>
                <a:tab pos="53736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07CD</a:t>
            </a:r>
          </a:p>
          <a:p>
            <a:pPr indent="1828800">
              <a:lnSpc>
                <a:spcPct val="90000"/>
              </a:lnSpc>
              <a:tabLst>
                <a:tab pos="463550" algn="l"/>
                <a:tab pos="2743200" algn="l"/>
                <a:tab pos="4510088" algn="l"/>
                <a:tab pos="53736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1A93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71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Exercise: Addition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4-bit binary numbers:</a:t>
            </a: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	 1011</a:t>
            </a:r>
          </a:p>
          <a:p>
            <a:pPr marL="0" indent="1828800">
              <a:lnSpc>
                <a:spcPct val="110000"/>
              </a:lnSpc>
              <a:spcBef>
                <a:spcPts val="400"/>
              </a:spcBef>
              <a:buNone/>
              <a:tabLst>
                <a:tab pos="463550" algn="l"/>
                <a:tab pos="2743200" algn="l"/>
                <a:tab pos="4510088" algn="l"/>
                <a:tab pos="5424488" algn="l"/>
              </a:tabLs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	0101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	0110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00050" indent="-40005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4-bit hexadecimal numbers:</a:t>
            </a:r>
          </a:p>
          <a:p>
            <a:pPr marL="0" indent="1828800">
              <a:buNone/>
              <a:tabLst>
                <a:tab pos="2743200" algn="l"/>
                <a:tab pos="5373688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10A6	906A</a:t>
            </a:r>
          </a:p>
          <a:p>
            <a:pPr marL="0" indent="1828800">
              <a:lnSpc>
                <a:spcPct val="110000"/>
              </a:lnSpc>
              <a:spcBef>
                <a:spcPts val="400"/>
              </a:spcBef>
              <a:buNone/>
              <a:tabLst>
                <a:tab pos="463550" algn="l"/>
                <a:tab pos="2743200" algn="l"/>
                <a:tab pos="4510088" algn="l"/>
                <a:tab pos="5373688" algn="l"/>
              </a:tabLs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	07CD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	70DC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847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Overflow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Digital systems operate on a </a:t>
            </a:r>
            <a:r>
              <a:rPr lang="en-US" sz="2800" b="1" dirty="0">
                <a:latin typeface="Times New Roman" pitchFamily="18" charset="0"/>
              </a:rPr>
              <a:t>fixed number of bits</a:t>
            </a:r>
          </a:p>
          <a:p>
            <a:pPr marL="400050" indent="-400050"/>
            <a:r>
              <a:rPr lang="en-US" sz="2800" dirty="0">
                <a:latin typeface="Times New Roman" pitchFamily="18" charset="0"/>
              </a:rPr>
              <a:t>Overflow: when result is too big to fit in the available number of bits</a:t>
            </a:r>
          </a:p>
          <a:p>
            <a:pPr marL="400050" indent="-400050"/>
            <a:r>
              <a:rPr lang="en-US" sz="2800" dirty="0">
                <a:latin typeface="Times New Roman" pitchFamily="18" charset="0"/>
                <a:cs typeface="Times New Roman" panose="02020603050405020304" pitchFamily="18" charset="0"/>
              </a:rPr>
              <a:t>How to handle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overflow ?</a:t>
            </a:r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1802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8142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Sign/Magnitude Numbers</a:t>
            </a:r>
          </a:p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053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3"/>
            <a:ext cx="8142925" cy="126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Sign/Magnitude Numbers</a:t>
            </a:r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E1D85-A18F-4E45-A6FE-E066283323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124" y="1676400"/>
            <a:ext cx="8077200" cy="464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1 sign bit, </a:t>
            </a:r>
            <a:r>
              <a:rPr lang="en-US" sz="2600" i="1" dirty="0">
                <a:latin typeface="Times New Roman" pitchFamily="18" charset="0"/>
              </a:rPr>
              <a:t>N</a:t>
            </a:r>
            <a:r>
              <a:rPr lang="en-US" sz="2600" b="1" dirty="0">
                <a:latin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ts val="5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Positive number: sign bit = 0</a:t>
            </a:r>
          </a:p>
          <a:p>
            <a:pPr marL="742950" lvl="1" indent="-285750">
              <a:spcBef>
                <a:spcPts val="5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463550" indent="-17621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 Q: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4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bit sign/magnitude representations of ± 6:</a:t>
            </a:r>
          </a:p>
          <a:p>
            <a:pPr marL="576263" indent="400050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+6 = ?</a:t>
            </a:r>
          </a:p>
          <a:p>
            <a:pPr marL="576263" indent="400050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6 = ?</a:t>
            </a:r>
          </a:p>
          <a:p>
            <a:pPr marL="342900" indent="-555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Q: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Range of an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		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740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3"/>
            <a:ext cx="8142925" cy="126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Sign/Magnitude Numbers</a:t>
            </a:r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E1D85-A18F-4E45-A6FE-E066283323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124" y="1676400"/>
            <a:ext cx="8077200" cy="464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1 sign bit, </a:t>
            </a:r>
            <a:r>
              <a:rPr lang="en-US" sz="2600" i="1" dirty="0">
                <a:latin typeface="Times New Roman" pitchFamily="18" charset="0"/>
              </a:rPr>
              <a:t>N</a:t>
            </a:r>
            <a:r>
              <a:rPr lang="en-US" sz="2600" b="1" dirty="0">
                <a:latin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ts val="5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Positive number:  sign bit = 0</a:t>
            </a:r>
          </a:p>
          <a:p>
            <a:pPr marL="742950" lvl="1" indent="-285750">
              <a:spcBef>
                <a:spcPts val="5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463550" indent="-17621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 Q: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4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bit sign/mag representations of ± 6:</a:t>
            </a:r>
          </a:p>
          <a:p>
            <a:pPr marL="1314450" indent="-338138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+6 = 0110</a:t>
            </a:r>
          </a:p>
          <a:p>
            <a:pPr marL="1314450" indent="-338138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6 = 1110</a:t>
            </a:r>
          </a:p>
          <a:p>
            <a:pPr marL="342900" indent="-555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Q: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Range of an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-bit sign/magnitude number:</a:t>
            </a:r>
          </a:p>
          <a:p>
            <a:pPr marL="342900" indent="633413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[-(2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-1), 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-1]</a:t>
            </a:r>
          </a:p>
        </p:txBody>
      </p:sp>
    </p:spTree>
    <p:extLst>
      <p:ext uri="{BB962C8B-B14F-4D97-AF65-F5344CB8AC3E}">
        <p14:creationId xmlns:p14="http://schemas.microsoft.com/office/powerpoint/2010/main" val="261554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3"/>
            <a:ext cx="8142925" cy="126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Sign/Magnitude Numbers</a:t>
            </a:r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1828800">
              <a:buNone/>
              <a:tabLst>
                <a:tab pos="2743200" algn="l"/>
                <a:tab pos="531177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E1D85-A18F-4E45-A6FE-E066283323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48384" y="1659698"/>
            <a:ext cx="8077200" cy="464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</a:rPr>
              <a:t>Problems</a:t>
            </a:r>
            <a:r>
              <a:rPr lang="en-US" sz="2600" dirty="0">
                <a:latin typeface="Times New Roman" pitchFamily="18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     </a:t>
            </a:r>
            <a:r>
              <a:rPr lang="en-US" sz="2400" u="sng" dirty="0">
                <a:latin typeface="Times New Roman" pitchFamily="18" charset="0"/>
              </a:rPr>
              <a:t>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      10100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wrong!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endParaRPr lang="en-US" sz="26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</a:rPr>
              <a:t>Two</a:t>
            </a:r>
            <a:r>
              <a:rPr lang="en-US" sz="2600" dirty="0">
                <a:latin typeface="Times New Roman" pitchFamily="18" charset="0"/>
              </a:rPr>
              <a:t> representations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sz="2600" dirty="0">
                <a:latin typeface="Times New Roman" pitchFamily="18" charset="0"/>
              </a:rPr>
              <a:t> (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</a:rPr>
              <a:t>±0</a:t>
            </a:r>
            <a:r>
              <a:rPr lang="en-US" sz="2600" dirty="0">
                <a:latin typeface="Times New Roman" pitchFamily="18" charset="0"/>
              </a:rPr>
              <a:t>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</a:rPr>
              <a:t>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        0000</a:t>
            </a:r>
          </a:p>
        </p:txBody>
      </p:sp>
    </p:spTree>
    <p:extLst>
      <p:ext uri="{BB962C8B-B14F-4D97-AF65-F5344CB8AC3E}">
        <p14:creationId xmlns:p14="http://schemas.microsoft.com/office/powerpoint/2010/main" val="4768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Background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67010"/>
            <a:ext cx="903884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have revolutionized our 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phones, Internet, rapid advances in medicine, etc.</a:t>
            </a:r>
          </a:p>
          <a:p>
            <a:pPr marL="400050" indent="-4000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semiconductor industry has grown from $21 billion in 1985 to $300 billion in 2011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79" y="3376810"/>
            <a:ext cx="32480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26" y="3305372"/>
            <a:ext cx="2720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35" y="3135686"/>
            <a:ext cx="20558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48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Don’t have same problems as sign/magnitude numbers:</a:t>
            </a:r>
          </a:p>
          <a:p>
            <a:pPr marL="1144587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Addition works</a:t>
            </a: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Single representation for 0</a:t>
            </a:r>
          </a:p>
          <a:p>
            <a:pPr lvl="1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</a:rPr>
              <a:t>Msb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</a:rPr>
              <a:t> has value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</a:rPr>
              <a:t>-2</a:t>
            </a:r>
            <a:r>
              <a:rPr lang="en-US" sz="2600" b="1" i="1" baseline="30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600" b="1" baseline="30000" dirty="0">
                <a:solidFill>
                  <a:srgbClr val="FF0000"/>
                </a:solidFill>
                <a:latin typeface="Times New Roman" pitchFamily="18" charset="0"/>
              </a:rPr>
              <a:t>-1</a:t>
            </a:r>
          </a:p>
          <a:p>
            <a:pPr marL="744537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600" baseline="30000" dirty="0">
              <a:latin typeface="Times New Roman" pitchFamily="18" charset="0"/>
            </a:endParaRPr>
          </a:p>
          <a:p>
            <a:pPr marL="744537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600" baseline="30000" dirty="0">
              <a:latin typeface="Times New Roman" pitchFamily="18" charset="0"/>
            </a:endParaRPr>
          </a:p>
          <a:p>
            <a:pPr lvl="1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Most positive 4-bit number: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Most negative 4-bit number: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The most significant bit still indicates the sign: </a:t>
            </a:r>
          </a:p>
          <a:p>
            <a:pPr marL="914400" lvl="2" indent="338138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1 = negative, 0 = positive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Range of an N-bit two’s comp number: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296D8-D288-4838-8CF2-AEDB9159FC6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8192" y="3084534"/>
            <a:ext cx="8077200" cy="215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FAC863-E35A-48FF-A5E0-DF8E665A357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684426"/>
              </p:ext>
            </p:extLst>
          </p:nvPr>
        </p:nvGraphicFramePr>
        <p:xfrm>
          <a:off x="3419607" y="3429000"/>
          <a:ext cx="3396641" cy="95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7" imgW="1536700" imgH="431800" progId="Equation.DSMT4">
                  <p:embed/>
                </p:oleObj>
              </mc:Choice>
              <mc:Fallback>
                <p:oleObj name="Equation" r:id="rId7" imgW="1536700" imgH="431800" progId="Equation.DSMT4">
                  <p:embed/>
                  <p:pic>
                    <p:nvPicPr>
                      <p:cNvPr id="645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607" y="3429000"/>
                        <a:ext cx="3396641" cy="95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92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Don’t have same problems as sign/magnitude numbers:</a:t>
            </a:r>
          </a:p>
          <a:p>
            <a:pPr marL="1144587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Addition works</a:t>
            </a: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Single representation for 0</a:t>
            </a:r>
          </a:p>
          <a:p>
            <a:pPr lvl="1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Times New Roman" pitchFamily="18" charset="0"/>
              </a:rPr>
              <a:t>Msb</a:t>
            </a:r>
            <a:r>
              <a:rPr lang="en-US" sz="2600" dirty="0">
                <a:latin typeface="Times New Roman" pitchFamily="18" charset="0"/>
              </a:rPr>
              <a:t> has value of </a:t>
            </a:r>
            <a:r>
              <a:rPr lang="en-US" sz="2600" b="1" dirty="0">
                <a:latin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</a:rPr>
              <a:t>2</a:t>
            </a:r>
            <a:r>
              <a:rPr lang="en-US" sz="2600" i="1" baseline="30000" dirty="0">
                <a:latin typeface="Times New Roman" pitchFamily="18" charset="0"/>
              </a:rPr>
              <a:t>N</a:t>
            </a:r>
            <a:r>
              <a:rPr lang="en-US" sz="2600" baseline="30000" dirty="0">
                <a:latin typeface="Times New Roman" pitchFamily="18" charset="0"/>
              </a:rPr>
              <a:t>-1</a:t>
            </a:r>
          </a:p>
          <a:p>
            <a:pPr marL="744537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600" baseline="30000" dirty="0">
              <a:latin typeface="Times New Roman" pitchFamily="18" charset="0"/>
            </a:endParaRPr>
          </a:p>
          <a:p>
            <a:pPr marL="744537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600" baseline="30000" dirty="0">
              <a:latin typeface="Times New Roman" pitchFamily="18" charset="0"/>
            </a:endParaRPr>
          </a:p>
          <a:p>
            <a:pPr lvl="1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Most positive 4-bit number:  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0111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Most negative 4-bit number: 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1000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The most significant bit still indicates the sign: </a:t>
            </a:r>
          </a:p>
          <a:p>
            <a:pPr marL="914400" lvl="2" indent="338138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1 = negative, 0 = positive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Range of an N-bit two’s comp number: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[-(2</a:t>
            </a:r>
            <a:r>
              <a:rPr lang="en-US" sz="24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), 2</a:t>
            </a:r>
            <a:r>
              <a:rPr lang="en-US" sz="24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-1]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296D8-D288-4838-8CF2-AEDB9159FC6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8192" y="3084534"/>
            <a:ext cx="8077200" cy="215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FAC863-E35A-48FF-A5E0-DF8E665A357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419607" y="3429000"/>
          <a:ext cx="3396641" cy="95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7" imgW="1536700" imgH="431800" progId="Equation.DSMT4">
                  <p:embed/>
                </p:oleObj>
              </mc:Choice>
              <mc:Fallback>
                <p:oleObj name="Equation" r:id="rId7" imgW="1536700" imgH="431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FAC863-E35A-48FF-A5E0-DF8E665A3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607" y="3429000"/>
                        <a:ext cx="3396641" cy="95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395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51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“Taking the Two’s Complement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Flip the sign of a two’s complement number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Method: </a:t>
            </a:r>
          </a:p>
          <a:p>
            <a:pPr marL="1603375" lvl="2" indent="-350838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603375" lvl="2" indent="-350838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1: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</a:rPr>
              <a:t>Flip the sign of 3</a:t>
            </a:r>
            <a:r>
              <a:rPr lang="en-US" sz="2600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</a:rPr>
              <a:t> = 0011</a:t>
            </a:r>
            <a:r>
              <a:rPr lang="en-US" sz="2600" baseline="-25000" dirty="0">
                <a:solidFill>
                  <a:srgbClr val="0070C0"/>
                </a:solidFill>
                <a:latin typeface="Times New Roman" pitchFamily="18" charset="0"/>
              </a:rPr>
              <a:t>2</a:t>
            </a:r>
          </a:p>
          <a:p>
            <a:pPr indent="0">
              <a:spcBef>
                <a:spcPct val="20000"/>
              </a:spcBef>
              <a:buNone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0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51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“Taking the Two’s Complement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Flip the sign of a two’s complement number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Method: </a:t>
            </a:r>
          </a:p>
          <a:p>
            <a:pPr marL="1603375" lvl="2" indent="-350838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603375" lvl="2" indent="-350838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1: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</a:rPr>
              <a:t>Flip the sign of 3</a:t>
            </a:r>
            <a:r>
              <a:rPr lang="en-US" sz="2600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</a:rPr>
              <a:t> = 0011</a:t>
            </a:r>
            <a:r>
              <a:rPr lang="en-US" sz="2600" baseline="-25000" dirty="0">
                <a:solidFill>
                  <a:srgbClr val="0070C0"/>
                </a:solidFill>
                <a:latin typeface="Times New Roman" pitchFamily="18" charset="0"/>
              </a:rPr>
              <a:t>2</a:t>
            </a:r>
          </a:p>
          <a:p>
            <a:pPr marL="1371600" lvl="2" indent="-119063">
              <a:spcBef>
                <a:spcPct val="20000"/>
              </a:spcBef>
              <a:buFontTx/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1100</a:t>
            </a:r>
          </a:p>
          <a:p>
            <a:pPr marL="1371600" lvl="2" indent="-119063">
              <a:spcBef>
                <a:spcPct val="20000"/>
              </a:spcBef>
              <a:buFontTx/>
              <a:buAutoNum type="arabicPeriod"/>
            </a:pPr>
            <a:r>
              <a:rPr lang="en-US" sz="2600" b="1" u="sng" dirty="0">
                <a:solidFill>
                  <a:srgbClr val="0070C0"/>
                </a:solidFill>
                <a:latin typeface="Times New Roman" pitchFamily="18" charset="0"/>
              </a:rPr>
              <a:t>  +    1</a:t>
            </a:r>
          </a:p>
          <a:p>
            <a:pPr marL="1252537" lvl="2" indent="0">
              <a:spcBef>
                <a:spcPct val="2000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     1101 = -3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73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indent="5095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2:</a:t>
            </a:r>
            <a:r>
              <a:rPr lang="en-US" sz="2600" dirty="0">
                <a:latin typeface="Times New Roman" pitchFamily="18" charset="0"/>
              </a:rPr>
              <a:t> Take the two’s complement of 6</a:t>
            </a:r>
            <a:r>
              <a:rPr lang="en-US" sz="2600" baseline="-25000" dirty="0">
                <a:latin typeface="Times New Roman" pitchFamily="18" charset="0"/>
              </a:rPr>
              <a:t>10</a:t>
            </a:r>
            <a:r>
              <a:rPr lang="en-US" sz="2600" dirty="0">
                <a:latin typeface="Times New Roman" pitchFamily="18" charset="0"/>
              </a:rPr>
              <a:t> = 0110</a:t>
            </a:r>
            <a:r>
              <a:rPr lang="en-US" sz="2600" baseline="-25000" dirty="0">
                <a:latin typeface="Times New Roman" pitchFamily="18" charset="0"/>
              </a:rPr>
              <a:t>2</a:t>
            </a: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3:</a:t>
            </a:r>
            <a:r>
              <a:rPr lang="en-US" sz="2600" dirty="0">
                <a:latin typeface="Times New Roman" pitchFamily="18" charset="0"/>
              </a:rPr>
              <a:t> What is the decimal value of 1001</a:t>
            </a:r>
            <a:r>
              <a:rPr lang="en-US" sz="2600" baseline="-25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?</a:t>
            </a: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5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indent="5095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2:</a:t>
            </a:r>
            <a:r>
              <a:rPr lang="en-US" sz="2600" dirty="0">
                <a:latin typeface="Times New Roman" pitchFamily="18" charset="0"/>
              </a:rPr>
              <a:t> Take the two’s complement of 6</a:t>
            </a:r>
            <a:r>
              <a:rPr lang="en-US" sz="2600" baseline="-25000" dirty="0">
                <a:latin typeface="Times New Roman" pitchFamily="18" charset="0"/>
              </a:rPr>
              <a:t>10</a:t>
            </a:r>
            <a:r>
              <a:rPr lang="en-US" sz="2600" dirty="0">
                <a:latin typeface="Times New Roman" pitchFamily="18" charset="0"/>
              </a:rPr>
              <a:t> = 0110</a:t>
            </a:r>
            <a:r>
              <a:rPr lang="en-US" sz="26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 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u="sng" dirty="0">
                <a:solidFill>
                  <a:srgbClr val="0070C0"/>
                </a:solidFill>
                <a:latin typeface="Times New Roman" pitchFamily="18" charset="0"/>
              </a:rPr>
              <a:t>+      1</a:t>
            </a:r>
          </a:p>
          <a:p>
            <a:pPr marL="914400" lvl="2" indent="0"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rgbClr val="0070C0"/>
                </a:solidFill>
                <a:latin typeface="Times New Roman" pitchFamily="18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1010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= -6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600" baseline="-25000" dirty="0"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</a:rPr>
              <a:t>Example 3:</a:t>
            </a:r>
            <a:r>
              <a:rPr lang="en-US" sz="2600" dirty="0">
                <a:latin typeface="Times New Roman" pitchFamily="18" charset="0"/>
              </a:rPr>
              <a:t> What is the decimal value of 1001</a:t>
            </a:r>
            <a:r>
              <a:rPr lang="en-US" sz="2600" baseline="-25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  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u="sng" dirty="0">
                <a:solidFill>
                  <a:srgbClr val="0070C0"/>
                </a:solidFill>
                <a:latin typeface="Times New Roman" pitchFamily="18" charset="0"/>
              </a:rPr>
              <a:t>+       1</a:t>
            </a:r>
          </a:p>
          <a:p>
            <a:pPr marL="914400" lvl="2" indent="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</a:rPr>
              <a:t>     </a:t>
            </a:r>
            <a:r>
              <a:rPr lang="en-US" sz="1100" dirty="0">
                <a:solidFill>
                  <a:srgbClr val="0070C0"/>
                </a:solidFill>
                <a:latin typeface="Times New Roman" pitchFamily="18" charset="0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0111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= 7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, so 1001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= -7</a:t>
            </a:r>
            <a:r>
              <a:rPr lang="en-US" sz="2400" baseline="-25000" dirty="0">
                <a:solidFill>
                  <a:srgbClr val="0070C0"/>
                </a:solidFill>
                <a:latin typeface="Times New Roman" pitchFamily="18" charset="0"/>
              </a:rPr>
              <a:t>10</a:t>
            </a: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87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Addition</a:t>
            </a: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A31D82-565E-416D-B93A-D612CC27DC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68043" y="2066794"/>
            <a:ext cx="7371567" cy="414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287338" indent="-28733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Add </a:t>
            </a:r>
            <a:r>
              <a:rPr lang="en-US" sz="2600" b="1" dirty="0">
                <a:latin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</a:rPr>
              <a:t>2 + 3 using two’s complement numbers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FCA673-1A6D-43DE-A36B-9A2ABB30729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2340954"/>
              </p:ext>
            </p:extLst>
          </p:nvPr>
        </p:nvGraphicFramePr>
        <p:xfrm>
          <a:off x="4008438" y="2505075"/>
          <a:ext cx="17970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VISIO" r:id="rId8" imgW="550770" imgH="502083" progId="Visio.Drawing.6">
                  <p:embed/>
                </p:oleObj>
              </mc:Choice>
              <mc:Fallback>
                <p:oleObj name="VISIO" r:id="rId8" imgW="550770" imgH="502083" progId="Visio.Drawing.6">
                  <p:embed/>
                  <p:pic>
                    <p:nvPicPr>
                      <p:cNvPr id="706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505075"/>
                        <a:ext cx="179705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3FF1F0-E263-46EC-835F-1E55924FECB6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60859685"/>
              </p:ext>
            </p:extLst>
          </p:nvPr>
        </p:nvGraphicFramePr>
        <p:xfrm>
          <a:off x="3949637" y="4523744"/>
          <a:ext cx="1856179" cy="168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VISIO" r:id="rId10" imgW="550770" imgH="502083" progId="Visio.Drawing.6">
                  <p:embed/>
                </p:oleObj>
              </mc:Choice>
              <mc:Fallback>
                <p:oleObj name="VISIO" r:id="rId10" imgW="550770" imgH="502083" progId="Visio.Drawing.6">
                  <p:embed/>
                  <p:pic>
                    <p:nvPicPr>
                      <p:cNvPr id="706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37" y="4523744"/>
                        <a:ext cx="1856179" cy="1684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300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Addition</a:t>
            </a: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A31D82-565E-416D-B93A-D612CC27DC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68043" y="2066794"/>
            <a:ext cx="7371567" cy="414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287338" indent="-28733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Add </a:t>
            </a:r>
            <a:r>
              <a:rPr lang="en-US" sz="2600" b="1" dirty="0">
                <a:latin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</a:rPr>
              <a:t>2 + 3 using two’s complement numbers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B02ED44-A821-4E8E-929F-8903F3488DE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20470811"/>
              </p:ext>
            </p:extLst>
          </p:nvPr>
        </p:nvGraphicFramePr>
        <p:xfrm>
          <a:off x="4045079" y="2515580"/>
          <a:ext cx="1741398" cy="158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716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079" y="2515580"/>
                        <a:ext cx="1741398" cy="1581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9D331E6-CD6C-425E-9373-1A73801308BA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47200909"/>
              </p:ext>
            </p:extLst>
          </p:nvPr>
        </p:nvGraphicFramePr>
        <p:xfrm>
          <a:off x="3988218" y="4576322"/>
          <a:ext cx="1798259" cy="163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VISIO" r:id="rId10" imgW="551688" imgH="501396" progId="Visio.Drawing.6">
                  <p:embed/>
                </p:oleObj>
              </mc:Choice>
              <mc:Fallback>
                <p:oleObj name="VISIO" r:id="rId10" imgW="551688" imgH="501396" progId="Visio.Drawing.6">
                  <p:embed/>
                  <p:pic>
                    <p:nvPicPr>
                      <p:cNvPr id="716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218" y="4576322"/>
                        <a:ext cx="1798259" cy="163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717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marL="739775" lvl="1" indent="-3397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Extend number from N to M bits (M &gt; N) :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Sign-extension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Zero-extension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22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marL="739775" lvl="1" indent="-3397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Extend number from N to M bits (M &gt; N) :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Sign-extension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Zero-extension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2C5B5A-A566-4D0A-AD42-8FDF00C84A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78168" y="3031299"/>
            <a:ext cx="7180023" cy="369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Sign bit copied to </a:t>
            </a:r>
            <a:r>
              <a:rPr lang="en-US" sz="2400" dirty="0" err="1">
                <a:latin typeface="Times New Roman" pitchFamily="18" charset="0"/>
              </a:rPr>
              <a:t>msb’s</a:t>
            </a:r>
            <a:endParaRPr lang="en-US" sz="2400" dirty="0">
              <a:latin typeface="Times New Roman" pitchFamily="18" charset="0"/>
            </a:endParaRPr>
          </a:p>
          <a:p>
            <a:pPr marL="338138" indent="-338138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Number value is the same</a:t>
            </a:r>
          </a:p>
          <a:p>
            <a:pPr marL="533400" indent="-358775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Example 1: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3 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</a:t>
            </a:r>
          </a:p>
          <a:p>
            <a:pPr marL="533400" indent="-358775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Example 2: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-5 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1111</a:t>
            </a:r>
            <a:r>
              <a:rPr lang="en-US" sz="2400" dirty="0">
                <a:latin typeface="Times New Roman" pitchFamily="18" charset="0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Managing Complexity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7791151" cy="568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739775" lvl="2" indent="-3397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Hiding details when they aren’t important.</a:t>
            </a:r>
            <a:endParaRPr lang="en-US" sz="2600" dirty="0"/>
          </a:p>
          <a:p>
            <a:pPr marL="342900" lvl="1" indent="-3429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</a:p>
          <a:p>
            <a:pPr marL="688975" lvl="2" indent="-2889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Act of intentionally restrict design choices </a:t>
            </a:r>
          </a:p>
          <a:p>
            <a:pPr marL="688975" lvl="2" indent="-2889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More productive</a:t>
            </a:r>
          </a:p>
          <a:p>
            <a:pPr marL="688975" lvl="2" indent="-2889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Example: digital discipline</a:t>
            </a:r>
          </a:p>
          <a:p>
            <a:pPr marL="342900" lvl="1" indent="-3429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–Y’s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Hierarchy</a:t>
            </a:r>
          </a:p>
          <a:p>
            <a:pPr marL="852488" lvl="2" indent="-22542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A system divided into modules and submodules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Modularity</a:t>
            </a:r>
          </a:p>
          <a:p>
            <a:pPr marL="852488" lvl="2" indent="-22542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Having well-defined functions and interfaces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Regularity</a:t>
            </a:r>
          </a:p>
          <a:p>
            <a:pPr marL="852488" lvl="2" indent="-22542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Encouraging uniformity, so modules can be easily reused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181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Signed Binary Numbers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516B3-D7BA-4269-B3DD-C31B74F03FB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24537" y="1027134"/>
            <a:ext cx="9123627" cy="58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latin typeface="Times New Roman" pitchFamily="18" charset="0"/>
              </a:rPr>
              <a:t>Two’s Complement Numbers</a:t>
            </a:r>
          </a:p>
          <a:p>
            <a:pPr marL="739775" lvl="1" indent="-3397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Extend number from N to M bits (M &gt; N) :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Sign-extension</a:t>
            </a:r>
          </a:p>
          <a:p>
            <a:pPr marL="1027113" lvl="1" indent="-338138" algn="just">
              <a:spcBef>
                <a:spcPts val="600"/>
              </a:spcBef>
              <a:buFontTx/>
              <a:buChar char="–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Zero-extension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</a:endParaRPr>
          </a:p>
          <a:p>
            <a:pPr marL="1252537" lvl="2" indent="0">
              <a:spcBef>
                <a:spcPct val="20000"/>
              </a:spcBef>
              <a:buNone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indent="509588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 marL="1144587" lvl="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00050" indent="-400050"/>
            <a:endParaRPr lang="en-US" sz="28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12F898-6328-4B65-91EF-C60D0078082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750" y="3010422"/>
            <a:ext cx="8077200" cy="384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307975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Zeros copied to </a:t>
            </a:r>
            <a:r>
              <a:rPr lang="en-US" sz="2400" dirty="0" err="1">
                <a:latin typeface="Times New Roman" pitchFamily="18" charset="0"/>
              </a:rPr>
              <a:t>msb’s</a:t>
            </a:r>
            <a:endParaRPr lang="en-US" sz="2400" dirty="0">
              <a:latin typeface="Times New Roman" pitchFamily="18" charset="0"/>
            </a:endParaRPr>
          </a:p>
          <a:p>
            <a:pPr marL="533400" indent="-307975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Value changes for negative numbers</a:t>
            </a:r>
          </a:p>
          <a:p>
            <a:pPr marL="688975" indent="-350838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Example 1: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0011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688975" indent="-350838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Example 2:</a:t>
            </a: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1011 = -5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 marL="739775" lvl="1" indent="-282575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1011 = 11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10200325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Number System Comparison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205737F-C949-493A-AE67-95325F0A43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060143"/>
              </p:ext>
            </p:extLst>
          </p:nvPr>
        </p:nvGraphicFramePr>
        <p:xfrm>
          <a:off x="1371299" y="3902075"/>
          <a:ext cx="9449401" cy="221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VISIO" r:id="rId7" imgW="5744386" imgH="1346412" progId="Visio.Drawing.6">
                  <p:embed/>
                </p:oleObj>
              </mc:Choice>
              <mc:Fallback>
                <p:oleObj name="VISIO" r:id="rId7" imgW="5744386" imgH="1346412" progId="Visio.Drawing.6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299" y="3902075"/>
                        <a:ext cx="9449401" cy="221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02">
            <a:extLst>
              <a:ext uri="{FF2B5EF4-FFF2-40B4-BE49-F238E27FC236}">
                <a16:creationId xmlns:a16="http://schemas.microsoft.com/office/drawing/2014/main" id="{17D33190-17C6-4973-93F7-79B0B01C7A42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3505200" y="1219201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100">
            <a:extLst>
              <a:ext uri="{FF2B5EF4-FFF2-40B4-BE49-F238E27FC236}">
                <a16:creationId xmlns:a16="http://schemas.microsoft.com/office/drawing/2014/main" id="{F8D98D8E-1C6D-4B34-9D2D-8AC08B95E58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31242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4-bit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22967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509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lvl="1" indent="-40640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Program </a:t>
            </a:r>
          </a:p>
          <a:p>
            <a:pPr marL="801688" lvl="1" indent="-401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logically the same and both stored in the same space (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lvl="1" indent="-40640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801688" lvl="2" indent="-401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(Central Processing Unit)</a:t>
            </a:r>
          </a:p>
          <a:p>
            <a:pPr marL="1027113" lvl="3" indent="-2873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Arithmetic/Logic Unit 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7113" lvl="3" indent="-2873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7113" lvl="3" indent="-2873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1539875" lvl="4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1539875" lvl="4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 (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539875" lvl="4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Others: AC,MAR, MDR …</a:t>
            </a:r>
          </a:p>
          <a:p>
            <a:pPr marL="801688" lvl="2" indent="-401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801688" lvl="2" indent="-401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223775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GB" dirty="0"/>
          </a:p>
        </p:txBody>
      </p:sp>
      <p:pic>
        <p:nvPicPr>
          <p:cNvPr id="6" name="Picture 2" descr="Von Neumann Architecture Diagram - Computer Science GCSE">
            <a:extLst>
              <a:ext uri="{FF2B5EF4-FFF2-40B4-BE49-F238E27FC236}">
                <a16:creationId xmlns:a16="http://schemas.microsoft.com/office/drawing/2014/main" id="{0D63353B-60A3-4BA8-B5FB-46B133EC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34" y="1519260"/>
            <a:ext cx="6486741" cy="45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5EBEA4-0214-475E-BB2B-7503D6187417}"/>
              </a:ext>
            </a:extLst>
          </p:cNvPr>
          <p:cNvSpPr txBox="1">
            <a:spLocks/>
          </p:cNvSpPr>
          <p:nvPr/>
        </p:nvSpPr>
        <p:spPr>
          <a:xfrm>
            <a:off x="8317239" y="6098897"/>
            <a:ext cx="3358236" cy="50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 Neumann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3" y="1082571"/>
            <a:ext cx="3868116" cy="533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03924" y="6453209"/>
            <a:ext cx="5635287" cy="453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abstraction for an electronic computing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92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4" y="1171186"/>
            <a:ext cx="9792495" cy="5686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Processing Unit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CPU is the electronic circuit responsible for executing the instructions of a computer program.</a:t>
            </a:r>
          </a:p>
          <a:p>
            <a:pPr marL="520700" indent="-29210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contains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variety of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863600" lvl="1" indent="-2349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Arithmetic/Logic Unit 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</a:p>
          <a:p>
            <a:pPr marL="1206500" lvl="1" indent="-241300">
              <a:lnSpc>
                <a:spcPct val="110000"/>
              </a:lnSpc>
              <a:spcBef>
                <a:spcPts val="400"/>
              </a:spcBef>
              <a:buFont typeface="Times New Roman" panose="02020603050405020304" pitchFamily="18" charset="0"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 (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and logic operations (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operations are carried out</a:t>
            </a:r>
          </a:p>
          <a:p>
            <a:pPr marL="914400" lvl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6500" lvl="1" indent="-292100">
              <a:lnSpc>
                <a:spcPct val="110000"/>
              </a:lnSpc>
              <a:spcBef>
                <a:spcPts val="400"/>
              </a:spcBef>
              <a:buFont typeface="Times New Roman" panose="02020603050405020304" pitchFamily="18" charset="0"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operation of the computer’s ALU, memory and input/output devices.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timing and control signals required by other computer components</a:t>
            </a:r>
          </a:p>
          <a:p>
            <a:pPr marL="914400" lvl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1206500" lvl="1" indent="-292100">
              <a:lnSpc>
                <a:spcPct val="110000"/>
              </a:lnSpc>
              <a:spcBef>
                <a:spcPts val="400"/>
              </a:spcBef>
              <a:buFont typeface="Times New Roman" panose="02020603050405020304" pitchFamily="18" charset="0"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storage areas in the CPU.  All data must be stored in register before it can be processed</a:t>
            </a:r>
          </a:p>
        </p:txBody>
      </p:sp>
    </p:spTree>
    <p:extLst>
      <p:ext uri="{BB962C8B-B14F-4D97-AF65-F5344CB8AC3E}">
        <p14:creationId xmlns:p14="http://schemas.microsoft.com/office/powerpoint/2010/main" val="61229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Von Neumann Architecture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4" y="1171185"/>
            <a:ext cx="980662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79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9144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00" lvl="1" indent="-342900">
              <a:spcBef>
                <a:spcPts val="600"/>
              </a:spcBef>
              <a:buFont typeface="Times New Roman" panose="02020603050405020304" pitchFamily="18" charset="0"/>
              <a:buChar char="-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44DAEA-75EE-4A09-8ADC-A3E687C8F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26576"/>
              </p:ext>
            </p:extLst>
          </p:nvPr>
        </p:nvGraphicFramePr>
        <p:xfrm>
          <a:off x="1991674" y="2002010"/>
          <a:ext cx="8509001" cy="3200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43626">
                  <a:extLst>
                    <a:ext uri="{9D8B030D-6E8A-4147-A177-3AD203B41FA5}">
                      <a16:colId xmlns:a16="http://schemas.microsoft.com/office/drawing/2014/main" val="293996715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907524852"/>
                    </a:ext>
                  </a:extLst>
                </a:gridCol>
                <a:gridCol w="4379275">
                  <a:extLst>
                    <a:ext uri="{9D8B030D-6E8A-4147-A177-3AD203B41FA5}">
                      <a16:colId xmlns:a16="http://schemas.microsoft.com/office/drawing/2014/main" val="612751063"/>
                    </a:ext>
                  </a:extLst>
                </a:gridCol>
              </a:tblGrid>
              <a:tr h="6195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Address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Holds the memory location of data that needs to be accessed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Data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Holds data that is being transferred to or from 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2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intermediate arithmetic and logic results are stored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68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the address of the next instruction to be executed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2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CIR(IR)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Instruction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the current instruction during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9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64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17502</TotalTime>
  <Words>2006</Words>
  <Application>Microsoft Office PowerPoint</Application>
  <PresentationFormat>Widescreen</PresentationFormat>
  <Paragraphs>708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VISIO</vt:lpstr>
      <vt:lpstr>Equation</vt:lpstr>
      <vt:lpstr>Chapter 1 From Zero to One (part 1)</vt:lpstr>
      <vt:lpstr>Topics:</vt:lpstr>
      <vt:lpstr>Goals:</vt:lpstr>
      <vt:lpstr>Background</vt:lpstr>
      <vt:lpstr>Managing Complexity</vt:lpstr>
      <vt:lpstr>Von Neumann Architecture</vt:lpstr>
      <vt:lpstr>Von Neumann Architecture</vt:lpstr>
      <vt:lpstr>Von Neumann Architecture</vt:lpstr>
      <vt:lpstr>Von Neumann Architecture</vt:lpstr>
      <vt:lpstr>Von Neumann Architecture</vt:lpstr>
      <vt:lpstr>Von Neumann Architecture</vt:lpstr>
      <vt:lpstr>Von Neumann Architecture</vt:lpstr>
      <vt:lpstr>Fetch-Execute Cycle</vt:lpstr>
      <vt:lpstr>Fetch-Execute Cycle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Conversion</vt:lpstr>
      <vt:lpstr>Number Conversion</vt:lpstr>
      <vt:lpstr>Number Conversion</vt:lpstr>
      <vt:lpstr>Number Conversion</vt:lpstr>
      <vt:lpstr>Review: Bits, Bytes, Nibbles</vt:lpstr>
      <vt:lpstr>Review: Power of Two</vt:lpstr>
      <vt:lpstr>Review: Power of Two</vt:lpstr>
      <vt:lpstr>Review: Large Powers of Two</vt:lpstr>
      <vt:lpstr>Review: Large Powers of Two</vt:lpstr>
      <vt:lpstr>Exercise: estimate powers of two</vt:lpstr>
      <vt:lpstr>Exercise: estimate powers of two</vt:lpstr>
      <vt:lpstr>Addition </vt:lpstr>
      <vt:lpstr>Exercise: Addition </vt:lpstr>
      <vt:lpstr>Overflow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Signed Binary Numbers</vt:lpstr>
      <vt:lpstr>Number System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230</cp:revision>
  <dcterms:created xsi:type="dcterms:W3CDTF">2018-08-29T16:08:13Z</dcterms:created>
  <dcterms:modified xsi:type="dcterms:W3CDTF">2020-01-27T18:08:57Z</dcterms:modified>
</cp:coreProperties>
</file>