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9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3" r:id="rId1"/>
  </p:sldMasterIdLst>
  <p:notesMasterIdLst>
    <p:notesMasterId r:id="rId22"/>
  </p:notesMasterIdLst>
  <p:sldIdLst>
    <p:sldId id="256" r:id="rId2"/>
    <p:sldId id="257" r:id="rId3"/>
    <p:sldId id="443" r:id="rId4"/>
    <p:sldId id="442" r:id="rId5"/>
    <p:sldId id="444" r:id="rId6"/>
    <p:sldId id="445" r:id="rId7"/>
    <p:sldId id="446" r:id="rId8"/>
    <p:sldId id="447" r:id="rId9"/>
    <p:sldId id="449" r:id="rId10"/>
    <p:sldId id="448" r:id="rId11"/>
    <p:sldId id="450" r:id="rId12"/>
    <p:sldId id="452" r:id="rId13"/>
    <p:sldId id="451" r:id="rId14"/>
    <p:sldId id="453" r:id="rId15"/>
    <p:sldId id="454" r:id="rId16"/>
    <p:sldId id="455" r:id="rId17"/>
    <p:sldId id="456" r:id="rId18"/>
    <p:sldId id="457" r:id="rId19"/>
    <p:sldId id="458" r:id="rId20"/>
    <p:sldId id="4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 autoAdjust="0"/>
    <p:restoredTop sz="89717" autoAdjust="0"/>
  </p:normalViewPr>
  <p:slideViewPr>
    <p:cSldViewPr snapToGrid="0">
      <p:cViewPr varScale="1">
        <p:scale>
          <a:sx n="77" d="100"/>
          <a:sy n="77" d="100"/>
        </p:scale>
        <p:origin x="4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62F5-AF41-40F8-9BCC-39D2140ECA9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630A-B235-419D-9123-5C5B13CB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77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Arial" charset="0"/>
              </a:rPr>
              <a:t>three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79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Arial" charset="0"/>
              </a:rPr>
              <a:t>three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96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Arial" charset="0"/>
              </a:rPr>
              <a:t>three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1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Arial" charset="0"/>
              </a:rPr>
              <a:t>three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82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Arial" charset="0"/>
              </a:rPr>
              <a:t>three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02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Arial" charset="0"/>
              </a:rPr>
              <a:t>three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78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Arial" charset="0"/>
              </a:rPr>
              <a:t>three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5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Arial" charset="0"/>
              </a:rPr>
              <a:t>three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6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Arial" charset="0"/>
              </a:rPr>
              <a:t>three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88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Arial" charset="0"/>
              </a:rPr>
              <a:t>three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6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Arial" charset="0"/>
              </a:rPr>
              <a:t>three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9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0111 1000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9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0111 1000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0111 1000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0111 1000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Arial" charset="0"/>
              </a:rPr>
              <a:t>three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47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Arial" charset="0"/>
              </a:rPr>
              <a:t>three versions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Arial" charset="0"/>
              </a:rPr>
              <a:t>(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don’t reverse  steps 1 &amp; 2!</a:t>
            </a:r>
            <a:r>
              <a:rPr lang="en-US" sz="1200" dirty="0">
                <a:latin typeface="Times New Roman" pitchFamily="18" charset="0"/>
                <a:cs typeface="Arial" charset="0"/>
              </a:rPr>
              <a:t>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8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23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318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7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2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2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23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27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31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tags" Target="../tags/tag48.xml"/><Relationship Id="rId7" Type="http://schemas.openxmlformats.org/officeDocument/2006/relationships/oleObject" Target="../embeddings/oleObject7.bin"/><Relationship Id="rId2" Type="http://schemas.openxmlformats.org/officeDocument/2006/relationships/tags" Target="../tags/tag47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54.xml"/><Relationship Id="rId7" Type="http://schemas.openxmlformats.org/officeDocument/2006/relationships/oleObject" Target="../embeddings/oleObject8.bin"/><Relationship Id="rId2" Type="http://schemas.openxmlformats.org/officeDocument/2006/relationships/tags" Target="../tags/tag53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ags" Target="../tags/tag4.xml"/><Relationship Id="rId7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16.xml"/><Relationship Id="rId7" Type="http://schemas.openxmlformats.org/officeDocument/2006/relationships/oleObject" Target="../embeddings/oleObject2.bin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9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B78-8B27-4925-8D1F-1FFD5862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847" y="787749"/>
            <a:ext cx="9634715" cy="2616199"/>
          </a:xfrm>
        </p:spPr>
        <p:txBody>
          <a:bodyPr anchor="ctr">
            <a:noAutofit/>
          </a:bodyPr>
          <a:lstStyle/>
          <a:p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5</a:t>
            </a:r>
            <a:b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Building Blocks (2)</a:t>
            </a:r>
            <a:b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alt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Systems</a:t>
            </a:r>
            <a:endParaRPr lang="en-US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D76B-0CD2-4959-9362-1D37759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6406" y="5064852"/>
            <a:ext cx="6987645" cy="1388534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/>
              <a:t>Suffolk County Community College</a:t>
            </a:r>
          </a:p>
          <a:p>
            <a:r>
              <a:rPr lang="en-US" sz="3600" dirty="0"/>
              <a:t>CSE 222, Spring 2020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4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 Numbers: Representation 2:</a:t>
            </a: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BC08A-A067-4125-BFEB-61E68243766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1675" y="1560534"/>
            <a:ext cx="891168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4AD1DE4-AB52-431C-9CC4-89712F67C62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7077" y="182045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First bit of the mantissa is always 1:</a:t>
            </a:r>
          </a:p>
          <a:p>
            <a:pPr lvl="1" indent="284163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itchFamily="18" charset="0"/>
                <a:cs typeface="Arial" charset="0"/>
              </a:rPr>
              <a:t>228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10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11100100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.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11001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000" dirty="0">
                <a:latin typeface="Times New Roman" pitchFamily="18" charset="0"/>
                <a:cs typeface="Arial" charset="0"/>
              </a:rPr>
              <a:t> 2</a:t>
            </a:r>
            <a:r>
              <a:rPr lang="en-US" sz="2000" baseline="30000" dirty="0">
                <a:latin typeface="Times New Roman" pitchFamily="18" charset="0"/>
                <a:cs typeface="Arial" charset="0"/>
              </a:rPr>
              <a:t>7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No need to store it: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implicit leading 1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Store just fraction bits in 23-bit field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1ED58452-3A92-45BA-BF85-85466E70BDFF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64228468"/>
              </p:ext>
            </p:extLst>
          </p:nvPr>
        </p:nvGraphicFramePr>
        <p:xfrm>
          <a:off x="2491619" y="5041905"/>
          <a:ext cx="7908060" cy="131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VISIO" r:id="rId8" imgW="2761560" imgH="460440" progId="Visio.Drawing.6">
                  <p:embed/>
                </p:oleObj>
              </mc:Choice>
              <mc:Fallback>
                <p:oleObj name="VISIO" r:id="rId8" imgW="2761560" imgH="460440" progId="Visio.Drawing.6">
                  <p:embed/>
                  <p:pic>
                    <p:nvPicPr>
                      <p:cNvPr id="968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619" y="5041905"/>
                        <a:ext cx="7908060" cy="131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44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 Numbers: Representation 3:</a:t>
            </a: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BC08A-A067-4125-BFEB-61E68243766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1675" y="1560534"/>
            <a:ext cx="891168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3328BE-F137-438D-B78F-41716CCAB47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23125" y="1734333"/>
            <a:ext cx="878023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600" i="1" dirty="0">
                <a:latin typeface="Times New Roman" pitchFamily="18" charset="0"/>
                <a:cs typeface="Arial" charset="0"/>
              </a:rPr>
              <a:t>Biased exponent</a:t>
            </a:r>
            <a:r>
              <a:rPr lang="en-US" sz="2600" dirty="0">
                <a:latin typeface="Times New Roman" pitchFamily="18" charset="0"/>
                <a:cs typeface="Arial" charset="0"/>
              </a:rPr>
              <a:t>: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bias = 127 </a:t>
            </a:r>
            <a:r>
              <a:rPr lang="en-US" sz="2600" dirty="0">
                <a:latin typeface="Times New Roman" pitchFamily="18" charset="0"/>
                <a:cs typeface="Arial" charset="0"/>
              </a:rPr>
              <a:t>(01111111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600" dirty="0">
                <a:latin typeface="Times New Roman" pitchFamily="18" charset="0"/>
                <a:cs typeface="Arial" charset="0"/>
              </a:rPr>
              <a:t>)  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Biased exponent = bias + exponent</a:t>
            </a:r>
          </a:p>
          <a:p>
            <a:pPr marL="742950" lvl="1" indent="-285750" algn="just">
              <a:spcAft>
                <a:spcPts val="600"/>
              </a:spcAft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Exponent of 7 is stored as: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Arial" charset="0"/>
              </a:rPr>
              <a:t>			127 + 7 = 134 = 0x10000110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2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IEEE 754 32-bit floating-point representation</a:t>
            </a:r>
            <a:r>
              <a:rPr lang="en-US" sz="2600" dirty="0">
                <a:latin typeface="Times New Roman" pitchFamily="18" charset="0"/>
                <a:cs typeface="Arial" charset="0"/>
              </a:rPr>
              <a:t> of 228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10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itchFamily="18" charset="0"/>
                <a:cs typeface="Arial" charset="0"/>
              </a:rPr>
              <a:t>		    			</a:t>
            </a:r>
            <a:r>
              <a:rPr lang="en-US" sz="2800" dirty="0">
                <a:latin typeface="Times New Roman" pitchFamily="18" charset="0"/>
                <a:cs typeface="Arial" charset="0"/>
              </a:rPr>
              <a:t>in hexadecimal: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0x43640000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D595A905-B9D4-4763-B7C8-82E68203EB15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67484517"/>
              </p:ext>
            </p:extLst>
          </p:nvPr>
        </p:nvGraphicFramePr>
        <p:xfrm>
          <a:off x="2663577" y="4432664"/>
          <a:ext cx="7924800" cy="169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VISIO" r:id="rId8" imgW="2761560" imgH="590400" progId="Visio.Drawing.6">
                  <p:embed/>
                </p:oleObj>
              </mc:Choice>
              <mc:Fallback>
                <p:oleObj name="VISIO" r:id="rId8" imgW="2761560" imgH="590400" progId="Visio.Drawing.6">
                  <p:embed/>
                  <p:pic>
                    <p:nvPicPr>
                      <p:cNvPr id="969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577" y="4432664"/>
                        <a:ext cx="7924800" cy="1694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52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Examples</a:t>
            </a: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BC08A-A067-4125-BFEB-61E68243766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1675" y="1560534"/>
            <a:ext cx="891168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D6F0D27-D81B-4B7C-BF53-B1FF53B6B5F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23125" y="1676400"/>
            <a:ext cx="891168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Write -58.25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10</a:t>
            </a:r>
            <a:r>
              <a:rPr lang="en-US" sz="2600" dirty="0">
                <a:latin typeface="Times New Roman" pitchFamily="18" charset="0"/>
                <a:cs typeface="Arial" charset="0"/>
              </a:rPr>
              <a:t> in floating point (IEEE 754)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Arial" charset="0"/>
              </a:rPr>
              <a:t>Convert decimal to binary: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itchFamily="18" charset="0"/>
                <a:cs typeface="Arial" charset="0"/>
              </a:rPr>
              <a:t>	</a:t>
            </a:r>
            <a:r>
              <a:rPr lang="en-US" sz="2000" dirty="0">
                <a:latin typeface="Times New Roman" pitchFamily="18" charset="0"/>
                <a:cs typeface="Arial" charset="0"/>
              </a:rPr>
              <a:t>58.25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10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111010.01</a:t>
            </a:r>
            <a:r>
              <a:rPr lang="en-US" sz="20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</a:t>
            </a:r>
            <a:endParaRPr lang="en-US" sz="18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Arial" charset="0"/>
              </a:rPr>
              <a:t>Write in binary scientific notation: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itchFamily="18" charset="0"/>
                <a:cs typeface="Arial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1.1101001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2</a:t>
            </a:r>
            <a:r>
              <a:rPr lang="en-US" sz="2000" b="1" baseline="30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5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>
                <a:latin typeface="Times New Roman" pitchFamily="18" charset="0"/>
                <a:cs typeface="Arial" charset="0"/>
              </a:rPr>
              <a:t>Fill in fields: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Sign bit: </a:t>
            </a: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200" dirty="0">
                <a:latin typeface="Times New Roman" pitchFamily="18" charset="0"/>
                <a:cs typeface="Arial" charset="0"/>
              </a:rPr>
              <a:t> (negative)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8 exponent bits: </a:t>
            </a:r>
            <a:r>
              <a:rPr lang="en-US" sz="2200" dirty="0">
                <a:latin typeface="Times New Roman" pitchFamily="18" charset="0"/>
                <a:cs typeface="Arial" charset="0"/>
              </a:rPr>
              <a:t>(127 + 5) = 132 = </a:t>
            </a: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10000100</a:t>
            </a:r>
            <a:r>
              <a:rPr lang="en-US" sz="22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23 fraction bits: </a:t>
            </a: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110 1001 0000 0000 0000 0000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endParaRPr lang="en-US" sz="18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endParaRPr lang="en-US" sz="18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endParaRPr lang="en-US" sz="800" dirty="0">
              <a:latin typeface="Times New Roman" pitchFamily="18" charset="0"/>
              <a:cs typeface="Arial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in hexadecimal: </a:t>
            </a: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0xC2690000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967C5ED1-AE0A-41EB-90E8-E74E448397D0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621593" y="5297466"/>
          <a:ext cx="7315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VISIO" r:id="rId8" imgW="2761560" imgH="460440" progId="Visio.Drawing.6">
                  <p:embed/>
                </p:oleObj>
              </mc:Choice>
              <mc:Fallback>
                <p:oleObj name="VISIO" r:id="rId8" imgW="2761560" imgH="460440" progId="Visio.Drawing.6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967C5ED1-AE0A-41EB-90E8-E74E448397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593" y="5297466"/>
                        <a:ext cx="7315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39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Floating-Point: Special Cases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BC08A-A067-4125-BFEB-61E68243766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5" y="1560534"/>
            <a:ext cx="891168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1" name="Group 87">
            <a:extLst>
              <a:ext uri="{FF2B5EF4-FFF2-40B4-BE49-F238E27FC236}">
                <a16:creationId xmlns:a16="http://schemas.microsoft.com/office/drawing/2014/main" id="{493877FD-629B-4F5D-B61B-E04E7EB4D7DD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1273610"/>
              </p:ext>
            </p:extLst>
          </p:nvPr>
        </p:nvGraphicFramePr>
        <p:xfrm>
          <a:off x="2328862" y="1989930"/>
          <a:ext cx="7534275" cy="2878139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 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non-zero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10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Floating-Point: Precisions 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BC08A-A067-4125-BFEB-61E68243766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5" y="1560534"/>
            <a:ext cx="891168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E9B90D-6DC4-45EA-8626-9CB9222BEA3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23125" y="1751559"/>
            <a:ext cx="8077200" cy="49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Single-Precision: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32-bit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1 sign bit, 8 exponent bits, 23 fraction bits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bias = 127</a:t>
            </a:r>
          </a:p>
          <a:p>
            <a:pPr marL="742950" lvl="1" indent="-285750">
              <a:spcBef>
                <a:spcPct val="20000"/>
              </a:spcBef>
            </a:pP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Double-Precision: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64-bit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1 sign bit, 11 exponent bits, 52 fraction bits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bias = 1023</a:t>
            </a:r>
          </a:p>
          <a:p>
            <a:pPr marL="342900" indent="-342900">
              <a:spcBef>
                <a:spcPct val="20000"/>
              </a:spcBef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6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Floating-Point: Rounding 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BC08A-A067-4125-BFEB-61E68243766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5" y="1560534"/>
            <a:ext cx="891168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BA77241-8ADD-4CFF-86D3-998C7503105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23125" y="1762518"/>
            <a:ext cx="8077200" cy="503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Overflow:</a:t>
            </a:r>
            <a:r>
              <a:rPr lang="en-US" sz="2400" dirty="0">
                <a:latin typeface="Times New Roman" pitchFamily="18" charset="0"/>
                <a:cs typeface="Arial" charset="0"/>
              </a:rPr>
              <a:t> 	 number too large to be represented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Underflow: </a:t>
            </a:r>
            <a:r>
              <a:rPr lang="en-US" sz="2400" dirty="0">
                <a:latin typeface="Times New Roman" pitchFamily="18" charset="0"/>
                <a:cs typeface="Arial" charset="0"/>
              </a:rPr>
              <a:t>number too small to be represented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Rounding modes: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Down</a:t>
            </a: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Up</a:t>
            </a: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Toward zero</a:t>
            </a: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To nearest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 Example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round 1.100101 (1.578125)  to only 3 fraction bits</a:t>
            </a: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Down: 		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1.100</a:t>
            </a: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Up: 			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1.101</a:t>
            </a: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Toward zero:	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1.100</a:t>
            </a: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To nearest:	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1.101</a:t>
            </a:r>
            <a:r>
              <a:rPr lang="en-US" sz="2200" dirty="0">
                <a:latin typeface="Times New Roman" pitchFamily="18" charset="0"/>
                <a:cs typeface="Arial" charset="0"/>
              </a:rPr>
              <a:t> (1.625 is closer to 1.578125 than 1.5 is)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10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Floating-Point: Addition 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32E252-0204-48DD-9848-2FA33E89A26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762518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Arial" charset="0"/>
              </a:rPr>
              <a:t>Extract exponent and fraction bits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Arial" charset="0"/>
              </a:rPr>
              <a:t>Prepend leading 1 to form mantissa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Arial" charset="0"/>
              </a:rPr>
              <a:t>Compare exponents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Arial" charset="0"/>
              </a:rPr>
              <a:t>Shift smaller mantissa if necessary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Arial" charset="0"/>
              </a:rPr>
              <a:t>Add mantissas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Arial" charset="0"/>
              </a:rPr>
              <a:t>Normalize mantissa and adjust exponent if necessary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Arial" charset="0"/>
              </a:rPr>
              <a:t>Round result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Arial" charset="0"/>
              </a:rPr>
              <a:t>Assemble exponent and fraction back into floating-point format</a:t>
            </a: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1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Floating-Point: Addition</a:t>
            </a: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87FD9-A900-4BBE-A823-460E77A3F15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08918" y="1820451"/>
            <a:ext cx="8077200" cy="503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Example: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Add the following floating-point numbers:</a:t>
            </a:r>
          </a:p>
          <a:p>
            <a:pPr marL="533400" indent="-533400"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0x3FC00000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0x40500000</a:t>
            </a:r>
          </a:p>
        </p:txBody>
      </p:sp>
    </p:spTree>
    <p:extLst>
      <p:ext uri="{BB962C8B-B14F-4D97-AF65-F5344CB8AC3E}">
        <p14:creationId xmlns:p14="http://schemas.microsoft.com/office/powerpoint/2010/main" val="196746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Floating-Point: Addition</a:t>
            </a: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8AFB9F-50E5-404C-94BF-8B71DDB2C06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23125" y="182045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1.	Extract exponent and fraction bits</a:t>
            </a: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For first number (N1): 	      S = 0, E = 127, F = .1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For second number (N2): 	S = 0, E = 128, F = .101</a:t>
            </a: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2.	Prepend leading 1 to form mantissa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N1:	1.1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N2:	1.101	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39993F3F-1F1E-43F3-AA0A-A536C0FC3AE8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5587298"/>
              </p:ext>
            </p:extLst>
          </p:nvPr>
        </p:nvGraphicFramePr>
        <p:xfrm>
          <a:off x="3219207" y="2290546"/>
          <a:ext cx="4886325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VISIO" r:id="rId7" imgW="2761560" imgH="911160" progId="Visio.Drawing.6">
                  <p:embed/>
                </p:oleObj>
              </mc:Choice>
              <mc:Fallback>
                <p:oleObj name="VISIO" r:id="rId7" imgW="2761560" imgH="911160" progId="Visio.Drawing.6">
                  <p:embed/>
                  <p:pic>
                    <p:nvPicPr>
                      <p:cNvPr id="971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207" y="2290546"/>
                        <a:ext cx="4886325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6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Floating-Point: Addition</a:t>
            </a: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1BC3894-BE55-47B8-9D4B-F1307BC69EB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23125" y="182045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3.	Compare exponents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127 – 128 = -1, so shift N1 right by 1 bit</a:t>
            </a: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4.	Shift smaller mantissa if necessary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shift N1’s mantissa: 1.1 &gt;&gt; 1 = 0.11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× 2</a:t>
            </a:r>
            <a:r>
              <a:rPr lang="en-US" sz="2400" baseline="30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marL="533400" indent="-533400">
              <a:spcBef>
                <a:spcPct val="20000"/>
              </a:spcBef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5.	Add mantissas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		0.11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   	        +	1.101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  		          10.011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3410465" y="57747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5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Topics: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/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63550" indent="-463550"/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Circuits</a:t>
            </a:r>
          </a:p>
          <a:p>
            <a:pPr marL="463550" indent="-463550"/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Systems</a:t>
            </a:r>
          </a:p>
          <a:p>
            <a:pPr marL="463550" indent="-463550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Building Blocks</a:t>
            </a:r>
          </a:p>
          <a:p>
            <a:pPr marL="463550" indent="-463550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Arrays</a:t>
            </a:r>
          </a:p>
          <a:p>
            <a:pPr marL="463550" indent="-463550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Arrays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620A6-E5BD-4738-8C3E-212840CB47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25" y="1171185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8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Floating-Point: Addition</a:t>
            </a: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93391-1EFB-41A5-A4C5-7CAD449311B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57400" y="1820451"/>
            <a:ext cx="855214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6.	Normalize mantissa and adjust exponent if necessary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10.011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1.0011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533400" indent="-533400">
              <a:spcBef>
                <a:spcPct val="20000"/>
              </a:spcBef>
            </a:pPr>
            <a:endParaRPr lang="en-US" sz="1000" baseline="30000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7.	Round result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No need (fits in 23 bits)</a:t>
            </a:r>
          </a:p>
          <a:p>
            <a:pPr marL="533400" indent="-533400">
              <a:spcBef>
                <a:spcPct val="20000"/>
              </a:spcBef>
            </a:pPr>
            <a:endParaRPr lang="en-US" sz="1000" dirty="0"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8.	Assemble exponent and fraction back into floating-point format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S = 0, E = 2 + 127 = 129 = 10000001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400" dirty="0">
                <a:latin typeface="Times New Roman" pitchFamily="18" charset="0"/>
                <a:cs typeface="Arial" charset="0"/>
              </a:rPr>
              <a:t>, F = 001100..</a:t>
            </a: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     	in hexadecimal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 0x40980000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BACB74D8-563A-4AD5-8508-8140B2028693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06350117"/>
              </p:ext>
            </p:extLst>
          </p:nvPr>
        </p:nvGraphicFramePr>
        <p:xfrm>
          <a:off x="2723200" y="5204795"/>
          <a:ext cx="7477125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VISIO" r:id="rId7" imgW="2761560" imgH="460440" progId="Visio.Drawing.6">
                  <p:embed/>
                </p:oleObj>
              </mc:Choice>
              <mc:Fallback>
                <p:oleObj name="VISIO" r:id="rId7" imgW="2761560" imgH="460440" progId="Visio.Drawing.6">
                  <p:embed/>
                  <p:pic>
                    <p:nvPicPr>
                      <p:cNvPr id="9748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200" y="5204795"/>
                        <a:ext cx="7477125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8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dirty="0">
                <a:latin typeface="Times New Roman" pitchFamily="18" charset="0"/>
                <a:cs typeface="Arial" charset="0"/>
              </a:rPr>
              <a:t>Numbers we can represent using binary representations</a:t>
            </a:r>
          </a:p>
          <a:p>
            <a:pPr marL="739775" lvl="1" indent="-4032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Positive numbers</a:t>
            </a:r>
          </a:p>
          <a:p>
            <a:pPr marL="914400" lvl="2" indent="-288925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Unsigned binary</a:t>
            </a:r>
          </a:p>
          <a:p>
            <a:pPr marL="688975" lvl="1" indent="-3524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Negative numbers</a:t>
            </a:r>
          </a:p>
          <a:p>
            <a:pPr marL="914400" lvl="2" indent="-288925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Two’s complement</a:t>
            </a:r>
          </a:p>
          <a:p>
            <a:pPr marL="914400" lvl="2" indent="-288925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Sign/magnitude numbers</a:t>
            </a:r>
          </a:p>
          <a:p>
            <a:pPr marL="400050" lvl="1" indent="-400050"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Fractions</a:t>
            </a:r>
          </a:p>
          <a:p>
            <a:pPr marL="338137" lvl="1" indent="0">
              <a:spcBef>
                <a:spcPts val="600"/>
              </a:spcBef>
              <a:buNone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dirty="0">
                <a:latin typeface="Times New Roman" pitchFamily="18" charset="0"/>
                <a:cs typeface="Arial" charset="0"/>
              </a:rPr>
              <a:t>Two common notations:</a:t>
            </a:r>
          </a:p>
          <a:p>
            <a:pPr marL="688975" lvl="1" indent="-350838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Fixed-point: </a:t>
            </a:r>
            <a:r>
              <a:rPr lang="en-US" sz="2600" dirty="0">
                <a:latin typeface="Times New Roman" pitchFamily="18" charset="0"/>
                <a:cs typeface="Arial" charset="0"/>
              </a:rPr>
              <a:t>binary point fixed</a:t>
            </a:r>
          </a:p>
          <a:p>
            <a:pPr marL="688975" lvl="1" indent="-350838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Floating-point: </a:t>
            </a:r>
            <a:r>
              <a:rPr lang="en-US" sz="2600" dirty="0">
                <a:latin typeface="Times New Roman" pitchFamily="18" charset="0"/>
                <a:cs typeface="Arial" charset="0"/>
              </a:rPr>
              <a:t>binary point floats to the right of the most significant 1</a:t>
            </a: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42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Fixed-Point Numbers</a:t>
            </a: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FDB6A-98D7-4D75-92ED-8F279A74812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41948" y="1739289"/>
            <a:ext cx="9394524" cy="511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6.75 using 4 integer bits and 4 fraction bits: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Binary point is implied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number of integer and fraction bits must be agreed upon beforehand</a:t>
            </a:r>
          </a:p>
          <a:p>
            <a:pPr marL="0" lvl="1">
              <a:spcBef>
                <a:spcPts val="1800"/>
              </a:spcBef>
            </a:pP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  Example: </a:t>
            </a:r>
          </a:p>
          <a:p>
            <a:pPr marL="457200" lvl="2">
              <a:spcBef>
                <a:spcPct val="20000"/>
              </a:spcBef>
            </a:pP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   Represent 7.5</a:t>
            </a:r>
            <a:r>
              <a:rPr lang="en-US" sz="2600" baseline="-250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10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using 4 integer bits and 4 fraction bits ?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B5B6E0-1AC5-429E-A560-5CBB915E31EA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7929765"/>
              </p:ext>
            </p:extLst>
          </p:nvPr>
        </p:nvGraphicFramePr>
        <p:xfrm>
          <a:off x="2855935" y="2379540"/>
          <a:ext cx="4410205" cy="154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VISIO" r:id="rId7" imgW="1389960" imgH="487800" progId="Visio.Drawing.6">
                  <p:embed/>
                </p:oleObj>
              </mc:Choice>
              <mc:Fallback>
                <p:oleObj name="VISIO" r:id="rId7" imgW="1389960" imgH="487800" progId="Visio.Drawing.6">
                  <p:embed/>
                  <p:pic>
                    <p:nvPicPr>
                      <p:cNvPr id="953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35" y="2379540"/>
                        <a:ext cx="4410205" cy="1545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17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 Fixed-Point Numbers</a:t>
            </a: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FDB6A-98D7-4D75-92ED-8F279A74812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41948" y="1739289"/>
            <a:ext cx="9394524" cy="511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8E809DC-4A6F-4625-950F-88404F0D943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23124" y="1801663"/>
            <a:ext cx="898746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Representations: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Sign/magnitude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Two’s complement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>
                <a:latin typeface="Times New Roman" pitchFamily="18" charset="0"/>
                <a:cs typeface="Arial" charset="0"/>
              </a:rPr>
              <a:t>Represent -7.5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10</a:t>
            </a:r>
            <a:r>
              <a:rPr lang="en-US" sz="2600" dirty="0">
                <a:latin typeface="Times New Roman" pitchFamily="18" charset="0"/>
                <a:cs typeface="Arial" charset="0"/>
              </a:rPr>
              <a:t> using 4 integer and 4 fraction bits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Sign/magnitude: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800" dirty="0">
                <a:latin typeface="Times New Roman" pitchFamily="18" charset="0"/>
                <a:cs typeface="Arial" charset="0"/>
              </a:rPr>
              <a:t>			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Two’s complement: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	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0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 Fixed-Point numbers</a:t>
            </a: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FDB6A-98D7-4D75-92ED-8F279A74812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41948" y="1739289"/>
            <a:ext cx="9394524" cy="511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rgbClr val="0000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8E809DC-4A6F-4625-950F-88404F0D943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23124" y="1801663"/>
            <a:ext cx="8899779" cy="505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Representations: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Sign/magnitude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Two’s complement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>
                <a:latin typeface="Times New Roman" pitchFamily="18" charset="0"/>
                <a:cs typeface="Arial" charset="0"/>
              </a:rPr>
              <a:t>Represent -7.5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10</a:t>
            </a:r>
            <a:r>
              <a:rPr lang="en-US" sz="2600" dirty="0">
                <a:latin typeface="Times New Roman" pitchFamily="18" charset="0"/>
                <a:cs typeface="Arial" charset="0"/>
              </a:rPr>
              <a:t> using 4 integer and 4 fraction bits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Sign/magnitude: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	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000" dirty="0">
                <a:latin typeface="Times New Roman" pitchFamily="18" charset="0"/>
                <a:cs typeface="Arial" charset="0"/>
              </a:rPr>
              <a:t>1111000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Two’s complement: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	</a:t>
            </a:r>
            <a:r>
              <a:rPr lang="en-US" sz="2000" dirty="0">
                <a:latin typeface="Times New Roman" pitchFamily="18" charset="0"/>
                <a:cs typeface="Arial" charset="0"/>
              </a:rPr>
              <a:t>1. +7.5:			01111000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	2. Invert bits: 	10000111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        3. Add 1 to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lsb</a:t>
            </a:r>
            <a:r>
              <a:rPr lang="en-US" sz="2000" dirty="0">
                <a:latin typeface="Times New Roman" pitchFamily="18" charset="0"/>
                <a:cs typeface="Arial" charset="0"/>
              </a:rPr>
              <a:t>:	+           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               	            	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10001000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37CE7668-A393-4465-BE92-B53C09BF1B2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5210828" y="611687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 Numbers</a:t>
            </a: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7E76EAB-4E4F-4E59-82E6-05158431D28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23124" y="1776611"/>
            <a:ext cx="8780237" cy="508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Binary point floats to the right of the most significant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Similar to decimal scientific notation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</a:t>
            </a:r>
            <a:r>
              <a:rPr lang="en-US" sz="2400" u="sng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Example</a:t>
            </a:r>
            <a:r>
              <a:rPr lang="en-US" sz="2400" dirty="0">
                <a:latin typeface="Times New Roman" pitchFamily="18" charset="0"/>
                <a:cs typeface="Arial" charset="0"/>
              </a:rPr>
              <a:t>, write 273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 scientific notation: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		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273 = 2.73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2400" b="1" baseline="30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In general, a number is written in scientific notation as: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		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±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× B</a:t>
            </a:r>
            <a:r>
              <a:rPr lang="en-US" sz="2400" b="1" baseline="30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1089025" lvl="1" indent="-287338">
              <a:spcBef>
                <a:spcPts val="300"/>
              </a:spcBef>
              <a:buFontTx/>
              <a:buChar char="–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mantissa</a:t>
            </a:r>
          </a:p>
          <a:p>
            <a:pPr marL="1089025" lvl="1" indent="-287338">
              <a:spcBef>
                <a:spcPts val="300"/>
              </a:spcBef>
              <a:buFontTx/>
              <a:buChar char="–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400" dirty="0">
                <a:latin typeface="Times New Roman" pitchFamily="18" charset="0"/>
                <a:cs typeface="Arial" charset="0"/>
              </a:rPr>
              <a:t>  = base</a:t>
            </a:r>
          </a:p>
          <a:p>
            <a:pPr marL="1089025" lvl="1" indent="-287338">
              <a:spcBef>
                <a:spcPts val="300"/>
              </a:spcBef>
              <a:buFontTx/>
              <a:buChar char="–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sz="2400" dirty="0">
                <a:latin typeface="Times New Roman" pitchFamily="18" charset="0"/>
                <a:cs typeface="Arial" charset="0"/>
              </a:rPr>
              <a:t>  = exponent</a:t>
            </a:r>
          </a:p>
          <a:p>
            <a:pPr lvl="1">
              <a:spcBef>
                <a:spcPts val="12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  In the example, M = 2.73, B = 10, and E = 2</a:t>
            </a:r>
          </a:p>
        </p:txBody>
      </p:sp>
    </p:spTree>
    <p:extLst>
      <p:ext uri="{BB962C8B-B14F-4D97-AF65-F5344CB8AC3E}">
        <p14:creationId xmlns:p14="http://schemas.microsoft.com/office/powerpoint/2010/main" val="262452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 Numbers</a:t>
            </a: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BC08A-A067-4125-BFEB-61E68243766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1675" y="1560534"/>
            <a:ext cx="891168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1716088" indent="-1428750">
              <a:spcBef>
                <a:spcPct val="20000"/>
              </a:spcBef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Example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6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represent the value 228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10</a:t>
            </a:r>
            <a:r>
              <a:rPr lang="en-US" sz="2600" dirty="0">
                <a:latin typeface="Times New Roman" pitchFamily="18" charset="0"/>
                <a:cs typeface="Arial" charset="0"/>
              </a:rPr>
              <a:t> using a 32-bit floating point representation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2D2DDAFF-52F1-4868-810C-40284A5F4E0C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40796242"/>
              </p:ext>
            </p:extLst>
          </p:nvPr>
        </p:nvGraphicFramePr>
        <p:xfrm>
          <a:off x="2296475" y="1936315"/>
          <a:ext cx="7772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VISIO" r:id="rId7" imgW="2761560" imgH="460440" progId="Visio.Drawing.6">
                  <p:embed/>
                </p:oleObj>
              </mc:Choice>
              <mc:Fallback>
                <p:oleObj name="VISIO" r:id="rId7" imgW="2761560" imgH="460440" progId="Visio.Drawing.6">
                  <p:embed/>
                  <p:pic>
                    <p:nvPicPr>
                      <p:cNvPr id="9564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475" y="1936315"/>
                        <a:ext cx="77724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03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Number Systems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 Numbers: Representation 1:</a:t>
            </a:r>
          </a:p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>
              <a:spcBef>
                <a:spcPts val="6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00050" lvl="1" indent="-400050"/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BC08A-A067-4125-BFEB-61E68243766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1675" y="1560534"/>
            <a:ext cx="891168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FFAEDB-48E0-4E0E-B847-0471BFDCB4E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399" y="1806358"/>
            <a:ext cx="866487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Arial" charset="0"/>
              </a:rPr>
              <a:t>Convert decimal to binary: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228</a:t>
            </a:r>
            <a:r>
              <a:rPr lang="en-US" sz="20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10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11100100</a:t>
            </a:r>
            <a:r>
              <a:rPr lang="en-US" sz="20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Write the number in “binary scientific notation”: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11100100</a:t>
            </a:r>
            <a:r>
              <a:rPr lang="en-US" sz="20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1.11001</a:t>
            </a:r>
            <a:r>
              <a:rPr lang="en-US" sz="20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2</a:t>
            </a:r>
            <a:r>
              <a:rPr lang="en-US" sz="2000" b="1" baseline="30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7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Arial" charset="0"/>
              </a:rPr>
              <a:t>Fill in each field of the 32-bit floating point number: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The sign bit is positive (0)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The 8 exponent bits represent the value 7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The remaining 23 bits are the mantissa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D1C0FE1-40C4-42BD-A291-3592B4D74355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438401" y="5459434"/>
          <a:ext cx="7696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VISIO" r:id="rId8" imgW="2761560" imgH="460440" progId="Visio.Drawing.6">
                  <p:embed/>
                </p:oleObj>
              </mc:Choice>
              <mc:Fallback>
                <p:oleObj name="VISIO" r:id="rId8" imgW="2761560" imgH="460440" progId="Visio.Drawing.6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BD1C0FE1-40C4-42BD-A291-3592B4D743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5459434"/>
                        <a:ext cx="76962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83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25986</TotalTime>
  <Words>497</Words>
  <Application>Microsoft Office PowerPoint</Application>
  <PresentationFormat>Widescreen</PresentationFormat>
  <Paragraphs>362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VISIO</vt:lpstr>
      <vt:lpstr>Chapter 5 Digital Building Blocks (2) - Number Systems</vt:lpstr>
      <vt:lpstr>Topics: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Systems</vt:lpstr>
      <vt:lpstr>Number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Bin Li</dc:creator>
  <cp:lastModifiedBy>Bin Li</cp:lastModifiedBy>
  <cp:revision>302</cp:revision>
  <dcterms:created xsi:type="dcterms:W3CDTF">2018-08-29T16:08:13Z</dcterms:created>
  <dcterms:modified xsi:type="dcterms:W3CDTF">2020-01-30T20:44:43Z</dcterms:modified>
</cp:coreProperties>
</file>