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26"/>
  </p:notesMasterIdLst>
  <p:sldIdLst>
    <p:sldId id="256" r:id="rId2"/>
    <p:sldId id="257" r:id="rId3"/>
    <p:sldId id="418" r:id="rId4"/>
    <p:sldId id="419" r:id="rId5"/>
    <p:sldId id="420" r:id="rId6"/>
    <p:sldId id="421" r:id="rId7"/>
    <p:sldId id="423" r:id="rId8"/>
    <p:sldId id="424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89717" autoAdjust="0"/>
  </p:normalViewPr>
  <p:slideViewPr>
    <p:cSldViewPr snapToGrid="0">
      <p:cViewPr varScale="1">
        <p:scale>
          <a:sx n="98" d="100"/>
          <a:sy n="98" d="100"/>
        </p:scale>
        <p:origin x="7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1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6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4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2’s complement – reverse each bits + 1: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0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number - sign bit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6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3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1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1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9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7.emf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wmf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9.wmf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0.wmf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1.wmf"/><Relationship Id="rId2" Type="http://schemas.openxmlformats.org/officeDocument/2006/relationships/tags" Target="../tags/tag3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34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3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3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wmf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386" y="1013217"/>
            <a:ext cx="9411173" cy="3170476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Building Blocks(1)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-Arithmetic Circuits</a:t>
            </a:r>
            <a:endParaRPr 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149" y="4767822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Adder</a:t>
            </a:r>
          </a:p>
          <a:p>
            <a:pPr marL="576263" indent="-2381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Procedure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Step 1: Compute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i="1" baseline="-250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for all columns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Step 2: Compute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dirty="0">
                <a:latin typeface="Times New Roman" pitchFamily="18" charset="0"/>
                <a:cs typeface="Arial" charset="0"/>
              </a:rPr>
              <a:t> for k-bit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Step 3: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i="1" baseline="-25000" dirty="0" err="1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sz="2600" dirty="0">
                <a:latin typeface="Times New Roman" pitchFamily="18" charset="0"/>
                <a:cs typeface="Arial" charset="0"/>
              </a:rPr>
              <a:t> propagates through each k-bit propagate/generate block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71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Adder</a:t>
            </a:r>
          </a:p>
          <a:p>
            <a:pPr marL="338138" indent="0"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Times New Roman" pitchFamily="18" charset="0"/>
                <a:cs typeface="Arial" charset="0"/>
              </a:rPr>
              <a:t>4-bit blocks (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3:0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3:0</a:t>
            </a:r>
            <a:r>
              <a:rPr lang="en-US" sz="2800" dirty="0">
                <a:latin typeface="Times New Roman" pitchFamily="18" charset="0"/>
                <a:cs typeface="Arial" charset="0"/>
              </a:rPr>
              <a:t>) :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b="1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	Generally,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		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-2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 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     	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</a:t>
            </a:r>
            <a:endParaRPr lang="en-US" b="1" i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C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i-1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21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Adder</a:t>
            </a:r>
          </a:p>
          <a:p>
            <a:pPr marL="463550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32-bit CLA with </a:t>
            </a:r>
          </a:p>
          <a:p>
            <a:pPr marL="174625" indent="0">
              <a:spcBef>
                <a:spcPct val="20000"/>
              </a:spcBef>
              <a:buNone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	4-bit blocks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3869E0-C010-4213-A045-FD64ED8C257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31750415"/>
              </p:ext>
            </p:extLst>
          </p:nvPr>
        </p:nvGraphicFramePr>
        <p:xfrm>
          <a:off x="5845479" y="1295793"/>
          <a:ext cx="5991616" cy="543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VISIO" r:id="rId6" imgW="3914640" imgH="3552480" progId="Visio.Drawing.6">
                  <p:embed/>
                </p:oleObj>
              </mc:Choice>
              <mc:Fallback>
                <p:oleObj name="VISIO" r:id="rId6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79" y="1295793"/>
                        <a:ext cx="5991616" cy="5437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58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Adder</a:t>
            </a:r>
          </a:p>
          <a:p>
            <a:pPr marL="576263" indent="-2381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CLA Delay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0" indent="627063">
              <a:spcBef>
                <a:spcPct val="20000"/>
              </a:spcBef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For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400" dirty="0">
                <a:latin typeface="Times New Roman" pitchFamily="18" charset="0"/>
                <a:cs typeface="Arial" charset="0"/>
              </a:rPr>
              <a:t>-bit CLA with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-bit blocks: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 		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1201738" lvl="1" indent="-349250">
              <a:spcBef>
                <a:spcPct val="20000"/>
              </a:spcBef>
              <a:buFontTx/>
              <a:buChar char="–"/>
            </a:pP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400" dirty="0">
                <a:latin typeface="Times New Roman" pitchFamily="18" charset="0"/>
                <a:cs typeface="Arial" charset="0"/>
              </a:rPr>
              <a:t> : 	  	delay to generate all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</a:p>
          <a:p>
            <a:pPr marL="1201738" lvl="1" indent="-349250">
              <a:spcBef>
                <a:spcPct val="20000"/>
              </a:spcBef>
              <a:buFontTx/>
              <a:buChar char="–"/>
            </a:pP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400" dirty="0">
                <a:latin typeface="Times New Roman" pitchFamily="18" charset="0"/>
                <a:cs typeface="Arial" charset="0"/>
              </a:rPr>
              <a:t> : delay to generate all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1201738" lvl="1" indent="-349250">
              <a:spcBef>
                <a:spcPct val="20000"/>
              </a:spcBef>
              <a:buFontTx/>
              <a:buChar char="–"/>
            </a:pP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sz="2400" dirty="0">
                <a:latin typeface="Times New Roman" pitchFamily="18" charset="0"/>
                <a:cs typeface="Arial" charset="0"/>
              </a:rPr>
              <a:t>: delay from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out</a:t>
            </a:r>
            <a:r>
              <a:rPr lang="en-US" sz="2400" dirty="0">
                <a:latin typeface="Times New Roman" pitchFamily="18" charset="0"/>
                <a:cs typeface="Arial" charset="0"/>
              </a:rPr>
              <a:t> of final AND/OR gate in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-bit CLA block</a:t>
            </a:r>
          </a:p>
          <a:p>
            <a:pPr marL="627063" indent="0">
              <a:spcBef>
                <a:spcPts val="1200"/>
              </a:spcBef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An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400" dirty="0">
                <a:latin typeface="Times New Roman" pitchFamily="18" charset="0"/>
                <a:cs typeface="Arial" charset="0"/>
              </a:rPr>
              <a:t>-bit carry-lookahead adder is generally much faster than a ripple-carry adder for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400" dirty="0">
                <a:latin typeface="Times New Roman" pitchFamily="18" charset="0"/>
                <a:cs typeface="Arial" charset="0"/>
              </a:rPr>
              <a:t>  &gt; 16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1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Adder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Computes carry in (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C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-1</a:t>
            </a:r>
            <a:r>
              <a:rPr lang="en-US" sz="2600" dirty="0">
                <a:latin typeface="Times New Roman" pitchFamily="18" charset="0"/>
                <a:cs typeface="Arial" charset="0"/>
              </a:rPr>
              <a:t>) for each column, then computes sum: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</a:t>
            </a:r>
            <a:r>
              <a:rPr lang="en-US" b="1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C</a:t>
            </a:r>
            <a:r>
              <a:rPr lang="en-US" sz="28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20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576263" indent="-350838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Computes </a:t>
            </a:r>
            <a:r>
              <a:rPr lang="en-US" sz="2600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dirty="0">
                <a:latin typeface="Times New Roman" pitchFamily="18" charset="0"/>
                <a:cs typeface="Arial" charset="0"/>
              </a:rPr>
              <a:t> for 1-, 2-, 4-, 8-bit blocks, etc. until all </a:t>
            </a:r>
            <a:r>
              <a:rPr lang="en-US" sz="2600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(carry in) known</a:t>
            </a:r>
          </a:p>
          <a:p>
            <a:pPr marL="576263" indent="-350838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log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600" dirty="0">
                <a:latin typeface="Times New Roman" pitchFamily="18" charset="0"/>
                <a:cs typeface="Arial" charset="0"/>
              </a:rPr>
              <a:t> stages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8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Adder</a:t>
            </a:r>
            <a:r>
              <a:rPr lang="en-US" b="1" i="1" dirty="0">
                <a:latin typeface="Times New Roman" pitchFamily="18" charset="0"/>
                <a:cs typeface="Arial" charset="0"/>
              </a:rPr>
              <a:t>	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Carry in either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generated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in a column or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propagated</a:t>
            </a:r>
            <a:r>
              <a:rPr lang="en-US" sz="2600" dirty="0">
                <a:latin typeface="Times New Roman" pitchFamily="18" charset="0"/>
                <a:cs typeface="Arial" charset="0"/>
              </a:rPr>
              <a:t> from a previous column.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Column -1 holds </a:t>
            </a:r>
            <a:r>
              <a:rPr lang="en-US" sz="26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sz="2600" dirty="0">
                <a:latin typeface="Times New Roman" pitchFamily="18" charset="0"/>
                <a:cs typeface="Arial" charset="0"/>
              </a:rPr>
              <a:t>, so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6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Carry in to column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dirty="0">
                <a:latin typeface="Times New Roman" pitchFamily="18" charset="0"/>
                <a:cs typeface="Arial" charset="0"/>
              </a:rPr>
              <a:t>carry out of column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i-1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6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-1:-1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generate signal spanning columns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-1 to -1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Sum equation: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6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-1:-1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Goal:</a:t>
            </a:r>
            <a:r>
              <a:rPr lang="en-US" sz="2600" dirty="0">
                <a:latin typeface="Times New Roman" pitchFamily="18" charset="0"/>
                <a:cs typeface="Arial" charset="0"/>
              </a:rPr>
              <a:t> Quickly compute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4:-1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5:-1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… (called </a:t>
            </a:r>
            <a:r>
              <a:rPr lang="en-US" sz="2600" b="1" i="1" dirty="0">
                <a:latin typeface="Times New Roman" pitchFamily="18" charset="0"/>
                <a:cs typeface="Arial" charset="0"/>
              </a:rPr>
              <a:t>prefixes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)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6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Adder</a:t>
            </a:r>
            <a:r>
              <a:rPr lang="en-US" b="1" i="1" dirty="0">
                <a:latin typeface="Times New Roman" pitchFamily="18" charset="0"/>
                <a:cs typeface="Arial" charset="0"/>
              </a:rPr>
              <a:t>	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Generate and propagate signals for a block spanning bits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6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6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chemeClr val="accent1"/>
                </a:solidFill>
                <a:latin typeface="Symbol" pitchFamily="18" charset="2"/>
                <a:cs typeface="Arial" charset="0"/>
              </a:rPr>
              <a:t>+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-1: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6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6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-1:j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In words:</a:t>
            </a:r>
          </a:p>
          <a:p>
            <a:pPr marL="914400" lvl="1" indent="-287338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Generate: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block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600" dirty="0">
                <a:latin typeface="Times New Roman" pitchFamily="18" charset="0"/>
                <a:cs typeface="Arial" charset="0"/>
              </a:rPr>
              <a:t> will generate a carry if: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upper part (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600" dirty="0">
                <a:latin typeface="Times New Roman" pitchFamily="18" charset="0"/>
                <a:cs typeface="Arial" charset="0"/>
              </a:rPr>
              <a:t>) generates a carry or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upper part propagates a carry generated in lower part (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600" dirty="0">
                <a:latin typeface="Times New Roman" pitchFamily="18" charset="0"/>
                <a:cs typeface="Arial" charset="0"/>
              </a:rPr>
              <a:t>-1: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600" dirty="0">
                <a:latin typeface="Times New Roman" pitchFamily="18" charset="0"/>
                <a:cs typeface="Arial" charset="0"/>
              </a:rPr>
              <a:t>)</a:t>
            </a:r>
          </a:p>
          <a:p>
            <a:pPr marL="976313" lvl="1" indent="-4000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Propagate: </a:t>
            </a:r>
            <a:r>
              <a:rPr lang="en-US" sz="2600" dirty="0">
                <a:latin typeface="Times New Roman" pitchFamily="18" charset="0"/>
                <a:cs typeface="Arial" charset="0"/>
              </a:rPr>
              <a:t>block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600" dirty="0">
                <a:latin typeface="Times New Roman" pitchFamily="18" charset="0"/>
                <a:cs typeface="Arial" charset="0"/>
              </a:rPr>
              <a:t> will propagate a carry if:</a:t>
            </a:r>
          </a:p>
          <a:p>
            <a:pPr marL="1198563" lvl="2" indent="-284163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 both the upper and lower parts propagate the carry</a:t>
            </a: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77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Adder</a:t>
            </a:r>
            <a:r>
              <a:rPr lang="en-US" b="1" i="1" dirty="0">
                <a:latin typeface="Times New Roman" pitchFamily="18" charset="0"/>
                <a:cs typeface="Arial" charset="0"/>
              </a:rPr>
              <a:t>	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Schematic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0868B32-B576-44B0-9A8A-1519B665919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3367275"/>
              </p:ext>
            </p:extLst>
          </p:nvPr>
        </p:nvGraphicFramePr>
        <p:xfrm>
          <a:off x="4863230" y="1140557"/>
          <a:ext cx="5783894" cy="574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VISIO" r:id="rId6" imgW="4029120" imgH="4003560" progId="Visio.Drawing.6">
                  <p:embed/>
                </p:oleObj>
              </mc:Choice>
              <mc:Fallback>
                <p:oleObj name="VISIO" r:id="rId6" imgW="4029120" imgH="4003560" progId="Visio.Drawing.6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230" y="1140557"/>
                        <a:ext cx="5783894" cy="5748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64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Adder</a:t>
            </a:r>
            <a:r>
              <a:rPr lang="en-US" b="1" i="1" dirty="0">
                <a:latin typeface="Times New Roman" pitchFamily="18" charset="0"/>
                <a:cs typeface="Arial" charset="0"/>
              </a:rPr>
              <a:t>	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576263" indent="-2889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Arial" charset="0"/>
              </a:rPr>
              <a:t>Delay</a:t>
            </a:r>
            <a:r>
              <a:rPr lang="en-US" sz="26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CF9AA-04BE-40A5-8FC4-558C063EBA2D}"/>
              </a:ext>
            </a:extLst>
          </p:cNvPr>
          <p:cNvSpPr/>
          <p:nvPr/>
        </p:nvSpPr>
        <p:spPr>
          <a:xfrm>
            <a:off x="2672219" y="2213282"/>
            <a:ext cx="7528106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PA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log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N(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prefix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XOR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514350" lvl="1" indent="-288925">
              <a:spcBef>
                <a:spcPts val="1800"/>
              </a:spcBef>
              <a:buFontTx/>
              <a:buChar char="–"/>
            </a:pPr>
            <a:r>
              <a:rPr lang="en-US" sz="26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="1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Times New Roman" pitchFamily="18" charset="0"/>
                <a:cs typeface="Arial" charset="0"/>
              </a:rPr>
              <a:t> delay to produce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(AND or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sz="2600" dirty="0">
                <a:latin typeface="Times New Roman" pitchFamily="18" charset="0"/>
                <a:cs typeface="Arial" charset="0"/>
              </a:rPr>
              <a:t> gate)</a:t>
            </a:r>
          </a:p>
          <a:p>
            <a:pPr marL="514350" lvl="1" indent="-288925">
              <a:spcBef>
                <a:spcPct val="20000"/>
              </a:spcBef>
              <a:buFontTx/>
              <a:buChar char="–"/>
            </a:pPr>
            <a:r>
              <a:rPr lang="en-US" sz="26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="1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600" b="1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delay of black prefix cell (AND-OR gate)</a:t>
            </a:r>
          </a:p>
          <a:p>
            <a:pPr marL="514350" lvl="1" indent="-288925">
              <a:spcBef>
                <a:spcPct val="20000"/>
              </a:spcBef>
              <a:buFontTx/>
              <a:buChar char="–"/>
            </a:pPr>
            <a:r>
              <a:rPr lang="en-US" sz="26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="1" i="1" baseline="-25000" dirty="0" err="1">
                <a:latin typeface="Times New Roman" pitchFamily="18" charset="0"/>
                <a:cs typeface="Arial" charset="0"/>
              </a:rPr>
              <a:t>XOR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delay to produce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600" dirty="0">
                <a:latin typeface="Times New Roman" pitchFamily="18" charset="0"/>
                <a:cs typeface="Arial" charset="0"/>
              </a:rPr>
              <a:t> (XOR gate)</a:t>
            </a:r>
          </a:p>
          <a:p>
            <a:pPr marL="514350" lvl="1" indent="-288925"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Adder Delay Comparisons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dirty="0">
                <a:latin typeface="Times New Roman" pitchFamily="18" charset="0"/>
                <a:cs typeface="Arial" charset="0"/>
              </a:rPr>
              <a:t>Compare delay of: 32-bit ripple-carry, carry-lookahead, and prefix adders </a:t>
            </a:r>
          </a:p>
          <a:p>
            <a:pPr marL="627063" lvl="1" indent="-339725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CLA has 4-bit blocks</a:t>
            </a:r>
          </a:p>
          <a:p>
            <a:pPr marL="627063" lvl="1" indent="-3397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2-input gate delay = 100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800" dirty="0">
                <a:latin typeface="Times New Roman" pitchFamily="18" charset="0"/>
                <a:cs typeface="Arial" charset="0"/>
              </a:rPr>
              <a:t>; full adder delay = 300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2400" dirty="0">
                <a:latin typeface="Times New Roman" pitchFamily="18" charset="0"/>
                <a:cs typeface="Arial" charset="0"/>
              </a:rPr>
              <a:t> 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FA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32(300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	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9.6 ns</a:t>
            </a: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CLA</a:t>
            </a:r>
            <a:r>
              <a:rPr lang="en-US" sz="2400" dirty="0">
                <a:latin typeface="Times New Roman" pitchFamily="18" charset="0"/>
                <a:cs typeface="Arial" charset="0"/>
              </a:rPr>
              <a:t> 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N/k</a:t>
            </a:r>
            <a:r>
              <a:rPr lang="en-US" sz="2400" dirty="0">
                <a:latin typeface="Times New Roman" pitchFamily="18" charset="0"/>
                <a:cs typeface="Arial" charset="0"/>
              </a:rPr>
              <a:t> – 1)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AND_OR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600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400" dirty="0">
                <a:latin typeface="Times New Roman" pitchFamily="18" charset="0"/>
                <a:cs typeface="Arial" charset="0"/>
              </a:rPr>
              <a:t>(7)200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</a:t>
            </a:r>
            <a:r>
              <a:rPr lang="en-US" sz="2400" dirty="0">
                <a:latin typeface="Times New Roman" pitchFamily="18" charset="0"/>
                <a:cs typeface="Arial" charset="0"/>
              </a:rPr>
              <a:t> 4(300)]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3.3 ns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PA</a:t>
            </a:r>
            <a:r>
              <a:rPr lang="en-US" sz="2400" dirty="0">
                <a:latin typeface="Times New Roman" pitchFamily="18" charset="0"/>
                <a:cs typeface="Arial" charset="0"/>
              </a:rPr>
              <a:t> 		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log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N(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XOR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dirty="0">
                <a:latin typeface="Times New Roman" pitchFamily="18" charset="0"/>
                <a:cs typeface="Arial" charset="0"/>
              </a:rPr>
              <a:t>log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400" dirty="0">
                <a:latin typeface="Times New Roman" pitchFamily="18" charset="0"/>
                <a:cs typeface="Arial" charset="0"/>
              </a:rPr>
              <a:t>32(200)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+ 100]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ps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	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1.2 ns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Circuits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Building Blocks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Arrays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Arrays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20A6-E5BD-4738-8C3E-212840CB47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25" y="1171185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Subtractor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30DC170-268C-45F5-8728-B98720D55CC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554236"/>
              </p:ext>
            </p:extLst>
          </p:nvPr>
        </p:nvGraphicFramePr>
        <p:xfrm>
          <a:off x="2926556" y="1027134"/>
          <a:ext cx="6338888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VISIO" r:id="rId6" imgW="1942560" imgH="1428840" progId="Visio.Drawing.6">
                  <p:embed/>
                </p:oleObj>
              </mc:Choice>
              <mc:Fallback>
                <p:oleObj name="VISIO" r:id="rId6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56" y="1027134"/>
                        <a:ext cx="6338888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4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Comparator: Equality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B2A86F-D4C8-4C28-8326-48DF002712E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19181428"/>
              </p:ext>
            </p:extLst>
          </p:nvPr>
        </p:nvGraphicFramePr>
        <p:xfrm>
          <a:off x="2209800" y="1059252"/>
          <a:ext cx="77724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VISIO" r:id="rId6" imgW="2836080" imgH="1689480" progId="Visio.Drawing.6">
                  <p:embed/>
                </p:oleObj>
              </mc:Choice>
              <mc:Fallback>
                <p:oleObj name="VISIO" r:id="rId6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59252"/>
                        <a:ext cx="7772400" cy="462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Comparator: Less than 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8CED8A-CA79-4A69-96A9-91ABD36088F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5607242"/>
              </p:ext>
            </p:extLst>
          </p:nvPr>
        </p:nvGraphicFramePr>
        <p:xfrm>
          <a:off x="4895056" y="1502568"/>
          <a:ext cx="240188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VISIO" r:id="rId6" imgW="591120" imgH="990720" progId="Visio.Drawing.6">
                  <p:embed/>
                </p:oleObj>
              </mc:Choice>
              <mc:Fallback>
                <p:oleObj name="VISIO" r:id="rId6" imgW="591120" imgH="990720" progId="Visio.Drawing.6">
                  <p:embed/>
                  <p:pic>
                    <p:nvPicPr>
                      <p:cNvPr id="92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056" y="1502568"/>
                        <a:ext cx="2401888" cy="38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6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ALU: Arithmetic Logic Unit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031B99B-DF28-4DA0-8AAF-3DAD3AF4370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00643297"/>
              </p:ext>
            </p:extLst>
          </p:nvPr>
        </p:nvGraphicFramePr>
        <p:xfrm>
          <a:off x="2903951" y="1714890"/>
          <a:ext cx="2968625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92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951" y="1714890"/>
                        <a:ext cx="2968625" cy="313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73CDFE55-17FA-4964-944F-B3D6CC20E595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43531763"/>
              </p:ext>
            </p:extLst>
          </p:nvPr>
        </p:nvGraphicFramePr>
        <p:xfrm>
          <a:off x="6303643" y="1400565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ALU: Arithmetic Logic Unit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6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D75331D-DEDC-47F1-9383-66A4BCAAFE7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2036844"/>
              </p:ext>
            </p:extLst>
          </p:nvPr>
        </p:nvGraphicFramePr>
        <p:xfrm>
          <a:off x="2229670" y="1171185"/>
          <a:ext cx="5096883" cy="534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VISIO" r:id="rId7" imgW="2663640" imgH="2794320" progId="Visio.Drawing.6">
                  <p:embed/>
                </p:oleObj>
              </mc:Choice>
              <mc:Fallback>
                <p:oleObj name="VISIO" r:id="rId7" imgW="2663640" imgH="2794320" progId="Visio.Drawing.6">
                  <p:embed/>
                  <p:pic>
                    <p:nvPicPr>
                      <p:cNvPr id="925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70" y="1171185"/>
                        <a:ext cx="5096883" cy="5345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>
            <a:extLst>
              <a:ext uri="{FF2B5EF4-FFF2-40B4-BE49-F238E27FC236}">
                <a16:creationId xmlns:a16="http://schemas.microsoft.com/office/drawing/2014/main" id="{21E336C0-EB12-4055-B4B3-908FED5BA15F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6957797"/>
              </p:ext>
            </p:extLst>
          </p:nvPr>
        </p:nvGraphicFramePr>
        <p:xfrm>
          <a:off x="6573071" y="1411509"/>
          <a:ext cx="3048000" cy="4495803"/>
        </p:xfrm>
        <a:graphic>
          <a:graphicData uri="http://schemas.openxmlformats.org/drawingml/2006/table">
            <a:tbl>
              <a:tblPr/>
              <a:tblGrid>
                <a:gridCol w="118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building blocks: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Gates, multiplexers, decoders, registers, arithmetic circuits, counters, memory arrays, logic arrays</a:t>
            </a:r>
          </a:p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demonstrate hierarchy, modularity, and regularity:</a:t>
            </a: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simpler components</a:t>
            </a: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interfaces and functions</a:t>
            </a:r>
          </a:p>
          <a:p>
            <a:pPr lvl="1" defTabSz="9144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structure easily extends to different sizes</a:t>
            </a:r>
          </a:p>
          <a:p>
            <a:pPr marL="400050" lvl="1" indent="-400050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use these building blocks to build microprocessor</a:t>
            </a:r>
          </a:p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5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1-bit Adder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6489451-B712-4613-B003-68D5C773953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5312935"/>
              </p:ext>
            </p:extLst>
          </p:nvPr>
        </p:nvGraphicFramePr>
        <p:xfrm>
          <a:off x="3615531" y="1171185"/>
          <a:ext cx="496093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91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31" y="1171185"/>
                        <a:ext cx="496093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69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1-bit Adder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6489451-B712-4613-B003-68D5C773953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615531" y="1171185"/>
          <a:ext cx="496093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VISIO" r:id="rId7" imgW="2510280" imgH="2660400" progId="Visio.Drawing.6">
                  <p:embed/>
                </p:oleObj>
              </mc:Choice>
              <mc:Fallback>
                <p:oleObj name="VISIO" r:id="rId7" imgW="2510280" imgH="266040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C6489451-B712-4613-B003-68D5C7739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31" y="1171185"/>
                        <a:ext cx="496093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6523172-3725-4C66-A599-090D60616A9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69945017"/>
              </p:ext>
            </p:extLst>
          </p:nvPr>
        </p:nvGraphicFramePr>
        <p:xfrm>
          <a:off x="3615531" y="1171185"/>
          <a:ext cx="496093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VISIO" r:id="rId9" imgW="2510280" imgH="2660400" progId="Visio.Drawing.6">
                  <p:embed/>
                </p:oleObj>
              </mc:Choice>
              <mc:Fallback>
                <p:oleObj name="VISIO" r:id="rId9" imgW="2510280" imgH="2660400" progId="Visio.Drawing.6">
                  <p:embed/>
                  <p:pic>
                    <p:nvPicPr>
                      <p:cNvPr id="112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31" y="1171185"/>
                        <a:ext cx="496093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2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1-bit Adder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spcBef>
                <a:spcPct val="20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021010E-CE04-462F-8F98-1CB3BDA8964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341897"/>
              </p:ext>
            </p:extLst>
          </p:nvPr>
        </p:nvGraphicFramePr>
        <p:xfrm>
          <a:off x="3615531" y="1171185"/>
          <a:ext cx="4960938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VISIO" r:id="rId6" imgW="2510280" imgH="2660400" progId="Visio.Drawing.6">
                  <p:embed/>
                </p:oleObj>
              </mc:Choice>
              <mc:Fallback>
                <p:oleObj name="VISIO" r:id="rId6" imgW="2510280" imgH="2660400" progId="Visio.Drawing.6">
                  <p:embed/>
                  <p:pic>
                    <p:nvPicPr>
                      <p:cNvPr id="1122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31" y="1171185"/>
                        <a:ext cx="4960938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7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8780709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carry propagate adders (CPAs):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Ripple-carry 		(slow)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	(fast)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				(faster)</a:t>
            </a:r>
          </a:p>
          <a:p>
            <a:pPr marL="627063" lvl="1" indent="-401638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and prefix adders faster for large adders but require more hardware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6B42C4-0F4C-4F2E-8FB3-3590DF10B45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6104397"/>
              </p:ext>
            </p:extLst>
          </p:nvPr>
        </p:nvGraphicFramePr>
        <p:xfrm>
          <a:off x="4380078" y="4852988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VISIO" r:id="rId6" imgW="1050120" imgH="802080" progId="Visio.Drawing.6">
                  <p:embed/>
                </p:oleObj>
              </mc:Choice>
              <mc:Fallback>
                <p:oleObj name="VISIO" r:id="rId6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078" y="4852988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CE1718-BE42-45A6-8152-F75E8BADE06F}"/>
              </a:ext>
            </a:extLst>
          </p:cNvPr>
          <p:cNvSpPr/>
          <p:nvPr/>
        </p:nvSpPr>
        <p:spPr>
          <a:xfrm>
            <a:off x="5167541" y="4329768"/>
            <a:ext cx="1343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8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8911687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Ripple-Carry Adder 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 1-bit adders together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ripples through entire chain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–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Ripple-Carry Adder </a:t>
            </a:r>
            <a:r>
              <a:rPr lang="en-US" sz="26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3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6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ripple</a:t>
            </a:r>
            <a:r>
              <a:rPr lang="en-US" sz="3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6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Nt</a:t>
            </a:r>
            <a:r>
              <a:rPr lang="en-US" sz="36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FA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	</a:t>
            </a:r>
            <a:endParaRPr lang="en-US" sz="24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baseline="-25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delay of a full adder</a:t>
            </a:r>
            <a:endParaRPr lang="en-US" sz="2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DC8A0EA-785A-46F4-A56E-E6E4C4DC208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50864338"/>
              </p:ext>
            </p:extLst>
          </p:nvPr>
        </p:nvGraphicFramePr>
        <p:xfrm>
          <a:off x="2623122" y="3203531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VISIO" r:id="rId6" imgW="3135960" imgH="684360" progId="Visio.Drawing.6">
                  <p:embed/>
                </p:oleObj>
              </mc:Choice>
              <mc:Fallback>
                <p:oleObj name="VISIO" r:id="rId6" imgW="3135960" imgH="684360" progId="Visio.Drawing.6">
                  <p:embed/>
                  <p:pic>
                    <p:nvPicPr>
                      <p:cNvPr id="91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22" y="3203531"/>
                        <a:ext cx="81534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03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Multi-bits Adder (CPAs)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544796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Carry-Lookahead Adder</a:t>
            </a:r>
          </a:p>
          <a:p>
            <a:pPr marL="463550" lvl="1" indent="0">
              <a:spcBef>
                <a:spcPts val="600"/>
              </a:spcBef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Compute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out</a:t>
            </a:r>
            <a:r>
              <a:rPr lang="en-US" sz="2400" dirty="0">
                <a:latin typeface="Times New Roman" pitchFamily="18" charset="0"/>
                <a:cs typeface="Arial" charset="0"/>
              </a:rPr>
              <a:t>) for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-bit blocks using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generate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propagate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signals</a:t>
            </a:r>
          </a:p>
          <a:p>
            <a:pPr marL="576263" indent="-238125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Definitions: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Column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produces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by either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generating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propagating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Generate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propagate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signals for each column:</a:t>
            </a:r>
          </a:p>
          <a:p>
            <a:pPr marL="1027113" lvl="2" indent="-2873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Column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will generate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are both 1.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976313" lvl="2" indent="-2365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Column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will propagate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in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1.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976313" lvl="2" indent="-236538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carry out </a:t>
            </a:r>
            <a:r>
              <a:rPr lang="en-US" sz="2400" dirty="0">
                <a:latin typeface="Times New Roman" pitchFamily="18" charset="0"/>
                <a:cs typeface="Arial" charset="0"/>
              </a:rPr>
              <a:t>of column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C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is: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				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06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29745</TotalTime>
  <Words>546</Words>
  <Application>Microsoft Office PowerPoint</Application>
  <PresentationFormat>Widescreen</PresentationFormat>
  <Paragraphs>208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VISIO</vt:lpstr>
      <vt:lpstr>Chapter 5 Digital Building Blocks(1) -Arithmetic Circuits</vt:lpstr>
      <vt:lpstr>Topics:</vt:lpstr>
      <vt:lpstr>Introduction</vt:lpstr>
      <vt:lpstr>1-bit Adder</vt:lpstr>
      <vt:lpstr>1-bit Adder</vt:lpstr>
      <vt:lpstr>1-bit Adder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Multi-bits Adder (CPAs)</vt:lpstr>
      <vt:lpstr>Adder Delay Comparisons</vt:lpstr>
      <vt:lpstr>Subtractor</vt:lpstr>
      <vt:lpstr>Comparator: Equality </vt:lpstr>
      <vt:lpstr>Comparator: Less than </vt:lpstr>
      <vt:lpstr>ALU: Arithmetic Logic Unit</vt:lpstr>
      <vt:lpstr>ALU: Arithmetic Logic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311</cp:revision>
  <dcterms:created xsi:type="dcterms:W3CDTF">2018-08-29T16:08:13Z</dcterms:created>
  <dcterms:modified xsi:type="dcterms:W3CDTF">2020-04-12T03:31:32Z</dcterms:modified>
</cp:coreProperties>
</file>