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5.xml" ContentType="application/vnd.openxmlformats-officedocument.presentationml.notesSlide+xml"/>
  <Override PartName="/ppt/tags/tag53.xml" ContentType="application/vnd.openxmlformats-officedocument.presentationml.tags+xml"/>
  <Override PartName="/ppt/notesSlides/notesSlide26.xml" ContentType="application/vnd.openxmlformats-officedocument.presentationml.notesSlide+xml"/>
  <Override PartName="/ppt/tags/tag54.xml" ContentType="application/vnd.openxmlformats-officedocument.presentationml.tags+xml"/>
  <Override PartName="/ppt/notesSlides/notesSlide27.xml" ContentType="application/vnd.openxmlformats-officedocument.presentationml.notesSlide+xml"/>
  <Override PartName="/ppt/tags/tag55.xml" ContentType="application/vnd.openxmlformats-officedocument.presentationml.tags+xml"/>
  <Override PartName="/ppt/notesSlides/notesSlide2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3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4.xml" ContentType="application/vnd.openxmlformats-officedocument.presentationml.notesSlide+xml"/>
  <Override PartName="/ppt/tags/tag72.xml" ContentType="application/vnd.openxmlformats-officedocument.presentationml.tags+xml"/>
  <Override PartName="/ppt/notesSlides/notesSlide3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4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70" r:id="rId13"/>
    <p:sldId id="271" r:id="rId14"/>
    <p:sldId id="272" r:id="rId15"/>
    <p:sldId id="275" r:id="rId16"/>
    <p:sldId id="273" r:id="rId17"/>
    <p:sldId id="390" r:id="rId18"/>
    <p:sldId id="391" r:id="rId19"/>
    <p:sldId id="392" r:id="rId20"/>
    <p:sldId id="395" r:id="rId21"/>
    <p:sldId id="397" r:id="rId22"/>
    <p:sldId id="401" r:id="rId23"/>
    <p:sldId id="400" r:id="rId24"/>
    <p:sldId id="403" r:id="rId25"/>
    <p:sldId id="406" r:id="rId26"/>
    <p:sldId id="404" r:id="rId27"/>
    <p:sldId id="402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9717" autoAdjust="0"/>
  </p:normalViewPr>
  <p:slideViewPr>
    <p:cSldViewPr snapToGrid="0">
      <p:cViewPr varScale="1">
        <p:scale>
          <a:sx n="81" d="100"/>
          <a:sy n="81" d="100"/>
        </p:scale>
        <p:origin x="3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4.wmf"/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Programmers change the “PC” on branches and jumps </a:t>
            </a:r>
          </a:p>
          <a:p>
            <a:r>
              <a:rPr lang="en-US" sz="2800" dirty="0"/>
              <a:t>multiplication may result in a 64-bit product and division results in a quotient and remainder</a:t>
            </a:r>
          </a:p>
          <a:p>
            <a:r>
              <a:rPr lang="en-US" sz="2800" dirty="0"/>
              <a:t>There are special instructions to move data to and from the “hi” and “lo” registers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1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Arial" charset="0"/>
              </a:rPr>
              <a:t>Any register </a:t>
            </a:r>
            <a:r>
              <a:rPr lang="en-US" sz="2800" dirty="0">
                <a:latin typeface="Times New Roman" pitchFamily="18" charset="0"/>
                <a:cs typeface="Arial" charset="0"/>
              </a:rPr>
              <a:t>may be used as base address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6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Once you’ve learned one architecture, it’s easy to learn others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1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2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2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5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1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07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6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3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31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Once you’ve learned one architecture, it’s easy to learn others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0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R-type</a:t>
            </a:r>
            <a:r>
              <a:rPr lang="en-US" sz="2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instructions have an opcode “0”. 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7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0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</a:t>
            </a:r>
            <a:r>
              <a: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6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</a:t>
            </a:r>
            <a:r>
              <a: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</a:t>
            </a:r>
            <a:r>
              <a:rPr lang="en-US" sz="2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destination</a:t>
            </a:r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0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7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0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3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high-level code translates into multiple instructions, like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emf"/><Relationship Id="rId2" Type="http://schemas.openxmlformats.org/officeDocument/2006/relationships/tags" Target="../tags/tag2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0.xml"/><Relationship Id="rId7" Type="http://schemas.openxmlformats.org/officeDocument/2006/relationships/oleObject" Target="../embeddings/oleObject3.bin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33.xml"/><Relationship Id="rId7" Type="http://schemas.openxmlformats.org/officeDocument/2006/relationships/oleObject" Target="../embeddings/oleObject4.bin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5.emf"/><Relationship Id="rId2" Type="http://schemas.openxmlformats.org/officeDocument/2006/relationships/tags" Target="../tags/tag3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38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8.wmf"/><Relationship Id="rId2" Type="http://schemas.openxmlformats.org/officeDocument/2006/relationships/tags" Target="../tags/tag4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8.xml"/><Relationship Id="rId7" Type="http://schemas.openxmlformats.org/officeDocument/2006/relationships/oleObject" Target="../embeddings/oleObject9.bin"/><Relationship Id="rId2" Type="http://schemas.openxmlformats.org/officeDocument/2006/relationships/tags" Target="../tags/tag47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5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50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0.wmf"/><Relationship Id="rId2" Type="http://schemas.openxmlformats.org/officeDocument/2006/relationships/tags" Target="../tags/tag5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3.wmf"/><Relationship Id="rId3" Type="http://schemas.openxmlformats.org/officeDocument/2006/relationships/tags" Target="../tags/tag59.xml"/><Relationship Id="rId7" Type="http://schemas.openxmlformats.org/officeDocument/2006/relationships/notesSlide" Target="../notesSlides/notesSlide30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58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wmf"/><Relationship Id="rId5" Type="http://schemas.openxmlformats.org/officeDocument/2006/relationships/tags" Target="../tags/tag61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60.xml"/><Relationship Id="rId9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14.wmf"/><Relationship Id="rId2" Type="http://schemas.openxmlformats.org/officeDocument/2006/relationships/tags" Target="../tags/tag6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65.xml"/><Relationship Id="rId7" Type="http://schemas.openxmlformats.org/officeDocument/2006/relationships/oleObject" Target="../embeddings/oleObject16.bin"/><Relationship Id="rId2" Type="http://schemas.openxmlformats.org/officeDocument/2006/relationships/tags" Target="../tags/tag64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4" Type="http://schemas.openxmlformats.org/officeDocument/2006/relationships/tags" Target="../tags/tag66.xml"/><Relationship Id="rId9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7.wmf"/><Relationship Id="rId2" Type="http://schemas.openxmlformats.org/officeDocument/2006/relationships/tags" Target="../tags/tag6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70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7.wmf"/><Relationship Id="rId2" Type="http://schemas.openxmlformats.org/officeDocument/2006/relationships/tags" Target="../tags/tag69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34.xml"/><Relationship Id="rId11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71.xml"/><Relationship Id="rId9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9.wmf"/><Relationship Id="rId2" Type="http://schemas.openxmlformats.org/officeDocument/2006/relationships/tags" Target="../tags/tag7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20.wmf"/><Relationship Id="rId2" Type="http://schemas.openxmlformats.org/officeDocument/2006/relationships/tags" Target="../tags/tag7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909" y="847126"/>
            <a:ext cx="8574622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(1)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398" y="4681717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</a:t>
            </a:r>
            <a:r>
              <a:rPr lang="en-US" sz="3600" b="1" dirty="0" smtClean="0"/>
              <a:t>Spring 2020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</a:t>
            </a:r>
            <a:r>
              <a:rPr lang="en-US" b="1" dirty="0"/>
              <a:t>Design Principles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206593" cy="5686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1200"/>
              </a:spcBef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common case fast</a:t>
            </a:r>
          </a:p>
          <a:p>
            <a:pPr marL="514350" indent="-2889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simple, commonly used instructions</a:t>
            </a:r>
          </a:p>
          <a:p>
            <a:pPr marL="514350" indent="-2889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to decode and execute instructions can be simple, small, and fast</a:t>
            </a:r>
          </a:p>
          <a:p>
            <a:pPr marL="514350" indent="-2889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instructions (that are less common) performed using multiple simple instructions</a:t>
            </a:r>
          </a:p>
          <a:p>
            <a:pPr marL="627063" lvl="1" indent="-339725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is a </a:t>
            </a:r>
            <a:r>
              <a:rPr lang="en-US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instruction set computer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(RISC)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small number of simple instructions</a:t>
            </a:r>
          </a:p>
          <a:p>
            <a:pPr marL="627063" lvl="1" indent="-339725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architectures, such as Intel’s x86, are </a:t>
            </a:r>
            <a:r>
              <a:rPr lang="en-US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instruction set computers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(CISC)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1200"/>
              </a:spcBef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is faster</a:t>
            </a:r>
          </a:p>
          <a:p>
            <a:pPr marL="400050" lvl="1" indent="-400050">
              <a:spcBef>
                <a:spcPts val="1200"/>
              </a:spcBef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demands good compromises</a:t>
            </a:r>
          </a:p>
        </p:txBody>
      </p:sp>
    </p:spTree>
    <p:extLst>
      <p:ext uri="{BB962C8B-B14F-4D97-AF65-F5344CB8AC3E}">
        <p14:creationId xmlns:p14="http://schemas.microsoft.com/office/powerpoint/2010/main" val="326925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Operands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46132"/>
            <a:ext cx="9494692" cy="456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 location: physical location in computer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1027113" indent="-3381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are faster than memory</a:t>
            </a:r>
          </a:p>
          <a:p>
            <a:pPr marL="1027113" indent="-3381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has 32 32-bit registers</a:t>
            </a:r>
          </a:p>
          <a:p>
            <a:pPr marL="688975" indent="0">
              <a:spcBef>
                <a:spcPts val="60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“32-bit architecture” -- 32-bit data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 (also called </a:t>
            </a:r>
            <a:r>
              <a:rPr lang="en-US" sz="2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1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0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</a:t>
            </a:r>
            <a:r>
              <a:rPr lang="en-US" b="1" dirty="0"/>
              <a:t>Design Principles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common case fast</a:t>
            </a: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is faster</a:t>
            </a:r>
          </a:p>
          <a:p>
            <a:pPr marL="576263" lvl="1" indent="-28892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includes only a small number of registers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demands good compromises</a:t>
            </a:r>
          </a:p>
        </p:txBody>
      </p:sp>
    </p:spTree>
    <p:extLst>
      <p:ext uri="{BB962C8B-B14F-4D97-AF65-F5344CB8AC3E}">
        <p14:creationId xmlns:p14="http://schemas.microsoft.com/office/powerpoint/2010/main" val="345701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MIPS Register Set</a:t>
            </a:r>
            <a:endParaRPr lang="en-US" b="1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E4813750-5C99-49EE-A1F5-AB3EA14E081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9198979"/>
              </p:ext>
            </p:extLst>
          </p:nvPr>
        </p:nvGraphicFramePr>
        <p:xfrm>
          <a:off x="2743200" y="1252603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1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MIPS Operands: Registers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AAD979-5D5E-4841-8E75-4A1C47801F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027134"/>
            <a:ext cx="9469640" cy="583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before name &amp; number 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$0, “register zero”, “dollar zero”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used for specific purposes: 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 always holds the constant value 0.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registers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$s0-$s7, used to hold variables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registers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$t0 - $t9, used to hold intermediate values during a larger computation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direct access to some registers:</a:t>
            </a:r>
          </a:p>
          <a:p>
            <a:pPr marL="1027113" lvl="1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(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Store the address of the instruction executing; </a:t>
            </a:r>
          </a:p>
          <a:p>
            <a:pPr marL="1027113" lvl="1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registers: used in multiplication and division;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83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MIPS Operands: Registers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AAD979-5D5E-4841-8E75-4A1C47801F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027134"/>
            <a:ext cx="9469640" cy="583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instruction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29692A-222F-4DBD-A5EA-44AAF03BCD9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7299" y="2437569"/>
            <a:ext cx="3657600" cy="149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D7DD663-68D7-476D-98D2-A5563075904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0" y="2437569"/>
            <a:ext cx="3657600" cy="149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36CD9D9-236B-4119-99B1-92360294F4C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3955093"/>
            <a:ext cx="5214214" cy="149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Arial" charset="0"/>
              </a:rPr>
              <a:t>add $s0, $s1, $s2</a:t>
            </a:r>
          </a:p>
        </p:txBody>
      </p:sp>
    </p:spTree>
    <p:extLst>
      <p:ext uri="{BB962C8B-B14F-4D97-AF65-F5344CB8AC3E}">
        <p14:creationId xmlns:p14="http://schemas.microsoft.com/office/powerpoint/2010/main" val="132526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MIPS Operands: Memory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AAD979-5D5E-4841-8E75-4A1C47801F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027134"/>
            <a:ext cx="9469640" cy="583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data to fit in only 32 registers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more data in memory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large, but slow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variables kept in registers</a:t>
            </a:r>
          </a:p>
        </p:txBody>
      </p:sp>
    </p:spTree>
    <p:extLst>
      <p:ext uri="{BB962C8B-B14F-4D97-AF65-F5344CB8AC3E}">
        <p14:creationId xmlns:p14="http://schemas.microsoft.com/office/powerpoint/2010/main" val="248708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Word-Addressable Memory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257758EB-969B-4BEE-927F-F4559EFECC1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6977965"/>
              </p:ext>
            </p:extLst>
          </p:nvPr>
        </p:nvGraphicFramePr>
        <p:xfrm>
          <a:off x="2814637" y="2041741"/>
          <a:ext cx="656272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6" imgW="2164680" imgH="1145880" progId="Visio.Drawing.6">
                  <p:embed/>
                </p:oleObj>
              </mc:Choice>
              <mc:Fallback>
                <p:oleObj name="VISIO" r:id="rId6" imgW="2164680" imgH="1145880" progId="Visio.Drawing.6">
                  <p:embed/>
                  <p:pic>
                    <p:nvPicPr>
                      <p:cNvPr id="11038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7" y="2041741"/>
                        <a:ext cx="6562725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5" y="1027134"/>
            <a:ext cx="835482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32-bit data word has a unique address</a:t>
            </a:r>
          </a:p>
        </p:txBody>
      </p:sp>
    </p:spTree>
    <p:extLst>
      <p:ext uri="{BB962C8B-B14F-4D97-AF65-F5344CB8AC3E}">
        <p14:creationId xmlns:p14="http://schemas.microsoft.com/office/powerpoint/2010/main" val="412431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Word-Addressable Memory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91675" y="1027134"/>
            <a:ext cx="835482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word-addressable memory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read called </a:t>
            </a:r>
            <a:r>
              <a:rPr 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sz="2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word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$s0, 5($t1)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calculation: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($t1) to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= ($t1 + 5)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$s0 holds the value at address ($t1 + 5)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Word-Addressable Memory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027134"/>
            <a:ext cx="891168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word-addressable memory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word of data at memory address 1 into $s3</a:t>
            </a:r>
          </a:p>
          <a:p>
            <a:pPr marL="914400" lvl="1" indent="-287338">
              <a:spcBef>
                <a:spcPts val="12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= ($0 + 1) = 1</a:t>
            </a:r>
          </a:p>
          <a:p>
            <a:pPr marL="914400" lvl="1" indent="-28733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$s3 = </a:t>
            </a: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0xF2F1AC07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7062" lvl="1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Century Gothic" panose="020B0502020202020204" pitchFamily="34" charset="0"/>
                <a:cs typeface="Arial" charset="0"/>
              </a:rPr>
              <a:t>   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endParaRPr lang="en-US" sz="26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spcBef>
                <a:spcPts val="600"/>
              </a:spcBef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AB4F594D-CE2C-4F3D-A9C9-1A8132DCFA8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5646569"/>
              </p:ext>
            </p:extLst>
          </p:nvPr>
        </p:nvGraphicFramePr>
        <p:xfrm>
          <a:off x="3443805" y="4035708"/>
          <a:ext cx="5304389" cy="280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7" imgW="2164680" imgH="1145880" progId="Visio.Drawing.6">
                  <p:embed/>
                </p:oleObj>
              </mc:Choice>
              <mc:Fallback>
                <p:oleObj name="VISIO" r:id="rId7" imgW="2164680" imgH="1145880" progId="Visio.Drawing.6">
                  <p:embed/>
                  <p:pic>
                    <p:nvPicPr>
                      <p:cNvPr id="1105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05" y="4035708"/>
                        <a:ext cx="5304389" cy="2807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8E334451-38DE-4394-A983-15949055B06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08201" y="2999202"/>
            <a:ext cx="8647170" cy="125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$s3, 1($0)</a:t>
            </a: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read memory word 1 into $s3</a:t>
            </a:r>
          </a:p>
        </p:txBody>
      </p:sp>
    </p:spTree>
    <p:extLst>
      <p:ext uri="{BB962C8B-B14F-4D97-AF65-F5344CB8AC3E}">
        <p14:creationId xmlns:p14="http://schemas.microsoft.com/office/powerpoint/2010/main" val="14128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Lights, Camera, Action: Compiling, Assembling, &amp; Loading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Odds and Ends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Word-Addressable Memory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45711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word-addressable memory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read called </a:t>
            </a:r>
            <a:r>
              <a:rPr 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en-US" sz="2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(store) the value in $t4 into memory address 3</a:t>
            </a:r>
          </a:p>
          <a:p>
            <a:pPr marL="914400" lvl="1" indent="-28733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base address ($0) to the offset (0x3) </a:t>
            </a:r>
          </a:p>
          <a:p>
            <a:pPr marL="914400" lvl="1" indent="-28733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address: ($0 + 0x3) = 3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can be written in decimal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(default) or hexadecimal</a:t>
            </a:r>
          </a:p>
          <a:p>
            <a:pPr marL="627063" indent="-339725">
              <a:spcBef>
                <a:spcPts val="600"/>
              </a:spcBef>
              <a:buFontTx/>
              <a:buChar char="•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EEB2D558-CE32-4078-B1F7-25EA1508936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298801"/>
              </p:ext>
            </p:extLst>
          </p:nvPr>
        </p:nvGraphicFramePr>
        <p:xfrm>
          <a:off x="6737350" y="3644900"/>
          <a:ext cx="540543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VISIO" r:id="rId7" imgW="2164680" imgH="1145880" progId="Visio.Drawing.6">
                  <p:embed/>
                </p:oleObj>
              </mc:Choice>
              <mc:Fallback>
                <p:oleObj name="VISIO" r:id="rId7" imgW="2164680" imgH="1145880" progId="Visio.Drawing.6">
                  <p:embed/>
                  <p:pic>
                    <p:nvPicPr>
                      <p:cNvPr id="1107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644900"/>
                        <a:ext cx="5405438" cy="286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8D011E89-6F82-4C2D-8313-689930713DE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66204" y="4725966"/>
            <a:ext cx="6005458" cy="125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$t4, 0x3 ($0) 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write value in $t4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# to memory word 3</a:t>
            </a:r>
          </a:p>
        </p:txBody>
      </p:sp>
    </p:spTree>
    <p:extLst>
      <p:ext uri="{BB962C8B-B14F-4D97-AF65-F5344CB8AC3E}">
        <p14:creationId xmlns:p14="http://schemas.microsoft.com/office/powerpoint/2010/main" val="192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Byte-Addressable Memory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23164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byte has unique address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Load/store words or single bytes: load byte (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store byte (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word = 4 bytes, so word address increments by 4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4B631FF6-7112-43A8-B0C1-06660157D45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01674693"/>
              </p:ext>
            </p:extLst>
          </p:nvPr>
        </p:nvGraphicFramePr>
        <p:xfrm>
          <a:off x="3100993" y="3081403"/>
          <a:ext cx="5990013" cy="377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VISIO" r:id="rId6" imgW="2178720" imgH="1373760" progId="Visio.Drawing.6">
                  <p:embed/>
                </p:oleObj>
              </mc:Choice>
              <mc:Fallback>
                <p:oleObj name="VISIO" r:id="rId6" imgW="2178720" imgH="1373760" progId="Visio.Drawing.6">
                  <p:embed/>
                  <p:pic>
                    <p:nvPicPr>
                      <p:cNvPr id="1108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993" y="3081403"/>
                        <a:ext cx="5990013" cy="3776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96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Byte-Addressable Memory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469641" cy="240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byte-addressable memory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70C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E8A1B35-EB57-43B6-B98B-34AE4967427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23208236"/>
              </p:ext>
            </p:extLst>
          </p:nvPr>
        </p:nvGraphicFramePr>
        <p:xfrm>
          <a:off x="6447518" y="1917646"/>
          <a:ext cx="5608783" cy="353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DE8A1B35-EB57-43B6-B98B-34AE49674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518" y="1917646"/>
                        <a:ext cx="5608783" cy="353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09FE58B6-1D60-4D3D-B968-B80102A4EED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2078" y="1854204"/>
            <a:ext cx="5056339" cy="208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 word of data at memory address 4 into $s3.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$s3 holds the value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0xF2F1AC07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load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70C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269F963-EFF4-4B6C-AC6B-636C37AE6C8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32352" y="4456134"/>
            <a:ext cx="6559462" cy="130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$s3, 4($0)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read word at                          </a:t>
            </a:r>
          </a:p>
          <a:p>
            <a:pPr marL="342900" indent="-342900">
              <a:lnSpc>
                <a:spcPct val="9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# address 4 into $s3</a:t>
            </a:r>
          </a:p>
        </p:txBody>
      </p:sp>
    </p:spTree>
    <p:extLst>
      <p:ext uri="{BB962C8B-B14F-4D97-AF65-F5344CB8AC3E}">
        <p14:creationId xmlns:p14="http://schemas.microsoft.com/office/powerpoint/2010/main" val="162110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Byte-Addressable Memory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469641" cy="240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byte-addressable memory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70C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FE58B6-1D60-4D3D-B968-B80102A4EED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22079" y="1854204"/>
            <a:ext cx="4965780" cy="208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value held in $t7 into memory address 0x2C (44)</a:t>
            </a: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b="1" dirty="0">
              <a:solidFill>
                <a:srgbClr val="0070C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269F963-EFF4-4B6C-AC6B-636C37AE6C8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0139" y="4530246"/>
            <a:ext cx="6534410" cy="130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$t7, 44($0)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write $t7 into address 44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7EBD61FC-ADA4-406E-821E-47EB5F96EB63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49318572"/>
              </p:ext>
            </p:extLst>
          </p:nvPr>
        </p:nvGraphicFramePr>
        <p:xfrm>
          <a:off x="6315995" y="1854204"/>
          <a:ext cx="5546153" cy="344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1112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995" y="1854204"/>
                        <a:ext cx="5546153" cy="3444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56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Big-Endian &amp; Little Endian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469641" cy="429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number bytes within a word?</a:t>
            </a:r>
          </a:p>
          <a:p>
            <a:pPr marL="457200" indent="-231775">
              <a:spcBef>
                <a:spcPts val="600"/>
              </a:spcBef>
              <a:buFontTx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numbers start at the little (least significant) end</a:t>
            </a:r>
          </a:p>
          <a:p>
            <a:pPr marL="457200" indent="-282575">
              <a:spcBef>
                <a:spcPts val="600"/>
              </a:spcBef>
              <a:buFontTx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Big-endian: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numbers start at the big (most significant) end</a:t>
            </a:r>
          </a:p>
          <a:p>
            <a:pPr marL="174625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big- or little-endian</a:t>
            </a:r>
          </a:p>
          <a:p>
            <a:pPr marL="457200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rgbClr val="0070C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227D68A8-8CE4-4F69-904E-88AAF128B9E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17038551"/>
              </p:ext>
            </p:extLst>
          </p:nvPr>
        </p:nvGraphicFramePr>
        <p:xfrm>
          <a:off x="3671749" y="3570212"/>
          <a:ext cx="4848502" cy="32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1114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749" y="3570212"/>
                        <a:ext cx="4848502" cy="328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75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Big-Endian &amp; Little Endian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469641" cy="429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rgbClr val="0070C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D1297C-B399-4488-AA59-3327D3F7478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3" y="1697277"/>
            <a:ext cx="833659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$t0 initially contains 0x23456789</a:t>
            </a:r>
          </a:p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following code runs on big-endian system, what value is $s0?</a:t>
            </a:r>
          </a:p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$s0, 1($0)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E25359-6A37-4BA1-B5EE-2B96453DBDB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96142865"/>
              </p:ext>
            </p:extLst>
          </p:nvPr>
        </p:nvGraphicFramePr>
        <p:xfrm>
          <a:off x="4471792" y="4073963"/>
          <a:ext cx="7564064" cy="175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VISIO" r:id="rId7" imgW="2543223" imgH="590773" progId="Visio.Drawing.6">
                  <p:embed/>
                </p:oleObj>
              </mc:Choice>
              <mc:Fallback>
                <p:oleObj name="VISIO" r:id="rId7" imgW="2543223" imgH="590773" progId="Visio.Drawing.6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E25359-6A37-4BA1-B5EE-2B96453DB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792" y="4073963"/>
                        <a:ext cx="7564064" cy="1756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375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Big-Endian &amp; Little Endian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8E396F-406D-4495-8A10-A30575B72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4" y="1027134"/>
            <a:ext cx="9469641" cy="429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D1297C-B399-4488-AA59-3327D3F7478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1673" y="1697277"/>
            <a:ext cx="833659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$t0 initially contains 0x23456789</a:t>
            </a:r>
          </a:p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following code runs on big-endian system, what value is $s0?</a:t>
            </a:r>
          </a:p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$s0, 1($0)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entury Gothic" panose="020B0502020202020204" pitchFamily="34" charset="0"/>
              <a:cs typeface="Arial" charset="0"/>
            </a:endParaRPr>
          </a:p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Big-endian:    </a:t>
            </a:r>
          </a:p>
          <a:p>
            <a:pPr marL="112712">
              <a:spcBef>
                <a:spcPct val="20000"/>
              </a:spcBef>
            </a:pPr>
            <a:r>
              <a:rPr 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0x00000045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4488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Little-endian: </a:t>
            </a:r>
          </a:p>
          <a:p>
            <a:pPr marL="112712">
              <a:spcBef>
                <a:spcPct val="20000"/>
              </a:spcBef>
            </a:pP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0x00000067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E25359-6A37-4BA1-B5EE-2B96453DBDB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6354857"/>
              </p:ext>
            </p:extLst>
          </p:nvPr>
        </p:nvGraphicFramePr>
        <p:xfrm>
          <a:off x="4459266" y="4069700"/>
          <a:ext cx="7582422" cy="176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VISIO" r:id="rId7" imgW="2543223" imgH="590773" progId="Visio.Drawing.6">
                  <p:embed/>
                </p:oleObj>
              </mc:Choice>
              <mc:Fallback>
                <p:oleObj name="VISIO" r:id="rId7" imgW="2543223" imgH="590773" progId="Visio.Drawing.6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66" y="4069700"/>
                        <a:ext cx="7582422" cy="1761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212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</a:t>
            </a:r>
            <a:r>
              <a:rPr lang="en-US" b="1" dirty="0"/>
              <a:t>Design Principles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common case fast</a:t>
            </a: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is faster</a:t>
            </a: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demands good compromises</a:t>
            </a:r>
          </a:p>
          <a:p>
            <a:pPr marL="514350" indent="-2889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 formats allow flexibility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sub:  use 3 register operands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use 2 register operands and a constant</a:t>
            </a:r>
          </a:p>
          <a:p>
            <a:pPr marL="514350" indent="-288925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instruction formats kept small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adhere to design principles 1 and 3 (simplicity favors regularity and smaller is faster).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028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9331854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MIPS Operands: Constants/</a:t>
            </a:r>
            <a:r>
              <a:rPr lang="en-US" b="1" dirty="0" err="1">
                <a:solidFill>
                  <a:schemeClr val="tx1"/>
                </a:solidFill>
              </a:rPr>
              <a:t>Immediates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constants or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 available from instruction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two’s complement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immediate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immediate (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necessary? </a:t>
            </a:r>
          </a:p>
        </p:txBody>
      </p:sp>
    </p:spTree>
    <p:extLst>
      <p:ext uri="{BB962C8B-B14F-4D97-AF65-F5344CB8AC3E}">
        <p14:creationId xmlns:p14="http://schemas.microsoft.com/office/powerpoint/2010/main" val="306125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Machine Language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 of instructions</a:t>
            </a:r>
          </a:p>
          <a:p>
            <a:pPr marL="400050" indent="-40005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only understand 1’s and 0’s</a:t>
            </a:r>
          </a:p>
          <a:p>
            <a:pPr marL="400050" indent="-40005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instructions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regularity: 32-bit data &amp; instructions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instruction formats: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R-Type: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operands</a:t>
            </a:r>
            <a:endParaRPr lang="en-US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I-Type: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immediate operand</a:t>
            </a:r>
            <a:endParaRPr lang="en-US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J-Type: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for jumping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39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Goals: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6274995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0" lvl="1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programmer’s view of computer</a:t>
            </a:r>
          </a:p>
          <a:p>
            <a:pPr lvl="1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 locations</a:t>
            </a:r>
          </a:p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does not define the underlying hardware implementation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-400050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Microarchitecture</a:t>
            </a:r>
          </a:p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an architecture in hardware </a:t>
            </a: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BC5719D-4030-4E60-BD63-0FB94EE5C38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8134471"/>
              </p:ext>
            </p:extLst>
          </p:nvPr>
        </p:nvGraphicFramePr>
        <p:xfrm>
          <a:off x="8680537" y="834015"/>
          <a:ext cx="2548502" cy="5679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757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537" y="834015"/>
                        <a:ext cx="2548502" cy="5679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81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R-Type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57530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Register-type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register operands: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rt</a:t>
            </a:r>
            <a:r>
              <a:rPr lang="en-US" sz="2600" dirty="0">
                <a:latin typeface="Times New Roman" pitchFamily="18" charset="0"/>
                <a:cs typeface="Arial" charset="0"/>
              </a:rPr>
              <a:t>: source registers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       destination register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fields: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op</a:t>
            </a:r>
            <a:r>
              <a:rPr lang="en-US" sz="2600" dirty="0">
                <a:latin typeface="Times New Roman" pitchFamily="18" charset="0"/>
                <a:cs typeface="Arial" charset="0"/>
              </a:rPr>
              <a:t>: 	 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opcode </a:t>
            </a:r>
            <a:r>
              <a:rPr lang="en-US" sz="26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600" dirty="0">
                <a:latin typeface="Times New Roman" pitchFamily="18" charset="0"/>
                <a:cs typeface="Arial" charset="0"/>
              </a:rPr>
              <a:t>: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600" dirty="0">
                <a:latin typeface="Times New Roman" pitchFamily="18" charset="0"/>
                <a:cs typeface="Arial" charset="0"/>
              </a:rPr>
              <a:t>			with opcode, tells computer what operation to perform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600" dirty="0">
                <a:latin typeface="Times New Roman" pitchFamily="18" charset="0"/>
                <a:cs typeface="Arial" charset="0"/>
              </a:rPr>
              <a:t>: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6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EA6125E-EC77-453E-81A0-796341ADDCE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01371501"/>
              </p:ext>
            </p:extLst>
          </p:nvPr>
        </p:nvGraphicFramePr>
        <p:xfrm>
          <a:off x="3135312" y="5195498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VISIO" r:id="rId6" imgW="2089800" imgH="539640" progId="Visio.Drawing.6">
                  <p:embed/>
                </p:oleObj>
              </mc:Choice>
              <mc:Fallback>
                <p:oleObj name="VISIO" r:id="rId6" imgW="2089800" imgH="539640" progId="Visio.Drawing.6">
                  <p:embed/>
                  <p:pic>
                    <p:nvPicPr>
                      <p:cNvPr id="1036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2" y="5195498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70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R-Type Examples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24FEF69-7F30-480C-A7E7-61A3A9280B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0181215"/>
              </p:ext>
            </p:extLst>
          </p:nvPr>
        </p:nvGraphicFramePr>
        <p:xfrm>
          <a:off x="2047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VISIO" r:id="rId8" imgW="1235880" imgH="590760" progId="Visio.Drawing.6">
                  <p:embed/>
                </p:oleObj>
              </mc:Choice>
              <mc:Fallback>
                <p:oleObj name="VISIO" r:id="rId8" imgW="1235880" imgH="590760" progId="Visio.Drawing.6">
                  <p:embed/>
                  <p:pic>
                    <p:nvPicPr>
                      <p:cNvPr id="1037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5E0AE1A-1A7F-44D0-BB9D-572A53AED2B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99560102"/>
              </p:ext>
            </p:extLst>
          </p:nvPr>
        </p:nvGraphicFramePr>
        <p:xfrm>
          <a:off x="5257800" y="1104106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VISIO" r:id="rId10" imgW="1617480" imgH="705240" progId="Visio.Drawing.6">
                  <p:embed/>
                </p:oleObj>
              </mc:Choice>
              <mc:Fallback>
                <p:oleObj name="VISIO" r:id="rId10" imgW="1617480" imgH="705240" progId="Visio.Drawing.6">
                  <p:embed/>
                  <p:pic>
                    <p:nvPicPr>
                      <p:cNvPr id="1037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104106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54DB1DE9-58AF-47EC-A42C-D9F689E55DD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12923400"/>
              </p:ext>
            </p:extLst>
          </p:nvPr>
        </p:nvGraphicFramePr>
        <p:xfrm>
          <a:off x="3048000" y="3207205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VISIO" r:id="rId12" imgW="2221560" imgH="733320" progId="Visio.Drawing.6">
                  <p:embed/>
                </p:oleObj>
              </mc:Choice>
              <mc:Fallback>
                <p:oleObj name="VISIO" r:id="rId12" imgW="2221560" imgH="733320" progId="Visio.Drawing.6">
                  <p:embed/>
                  <p:pic>
                    <p:nvPicPr>
                      <p:cNvPr id="1037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07205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>
            <a:extLst>
              <a:ext uri="{FF2B5EF4-FFF2-40B4-BE49-F238E27FC236}">
                <a16:creationId xmlns:a16="http://schemas.microsoft.com/office/drawing/2014/main" id="{113F10B9-40F9-4224-BFAC-4D736B57FCD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0" y="5481754"/>
            <a:ext cx="551641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I-Type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57530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Immediate-type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operands: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rt</a:t>
            </a:r>
            <a:r>
              <a:rPr lang="en-US" sz="2600" dirty="0">
                <a:latin typeface="Times New Roman" pitchFamily="18" charset="0"/>
                <a:cs typeface="Arial" charset="0"/>
              </a:rPr>
              <a:t>: register operands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600" dirty="0">
                <a:latin typeface="Times New Roman" pitchFamily="18" charset="0"/>
                <a:cs typeface="Arial" charset="0"/>
              </a:rPr>
              <a:t>:     16-bit two’s complement immediate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fields:</a:t>
            </a:r>
          </a:p>
          <a:p>
            <a:pPr marL="801688" lvl="1" indent="-3444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op</a:t>
            </a:r>
            <a:r>
              <a:rPr lang="en-US" sz="2600" dirty="0">
                <a:latin typeface="Times New Roman" pitchFamily="18" charset="0"/>
                <a:cs typeface="Arial" charset="0"/>
              </a:rPr>
              <a:t>: 	 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opcode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Simplicity favors regularity: all instructions have opcode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Operation is completely determined by opcode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A58DAE2-CCCD-4B9A-A568-9EC84B32339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4176904"/>
              </p:ext>
            </p:extLst>
          </p:nvPr>
        </p:nvGraphicFramePr>
        <p:xfrm>
          <a:off x="2476500" y="4970073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VISIO" r:id="rId6" imgW="2089800" imgH="510120" progId="Visio.Drawing.6">
                  <p:embed/>
                </p:oleObj>
              </mc:Choice>
              <mc:Fallback>
                <p:oleObj name="VISIO" r:id="rId6" imgW="2089800" imgH="510120" progId="Visio.Drawing.6">
                  <p:embed/>
                  <p:pic>
                    <p:nvPicPr>
                      <p:cNvPr id="1038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70073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82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I-Type Examples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0D0826E-B9D5-4249-B36C-BA46E7614E7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9916585"/>
              </p:ext>
            </p:extLst>
          </p:nvPr>
        </p:nvGraphicFramePr>
        <p:xfrm>
          <a:off x="3312090" y="1037681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1039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090" y="1037681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0DE985A-0E7B-4881-B02A-68DDE45FDC5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57594736"/>
              </p:ext>
            </p:extLst>
          </p:nvPr>
        </p:nvGraphicFramePr>
        <p:xfrm>
          <a:off x="5399725" y="3845393"/>
          <a:ext cx="5358078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1039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725" y="3845393"/>
                        <a:ext cx="5358078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39AFCBC6-6BA0-4393-B57C-534BD18EE7D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16102" y="3855940"/>
            <a:ext cx="3683623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the differing order of registers in assembly and machine codes: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addi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imm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2404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J-Type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57530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Jump-type</a:t>
            </a:r>
          </a:p>
          <a:p>
            <a:pPr marL="519113" indent="-28416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addr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)</a:t>
            </a:r>
          </a:p>
          <a:p>
            <a:pPr marL="519113" indent="-284163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Used for jump instructions (j)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B11D8F6-31D8-4899-B01B-121799FFE81F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28840666"/>
              </p:ext>
            </p:extLst>
          </p:nvPr>
        </p:nvGraphicFramePr>
        <p:xfrm>
          <a:off x="2286000" y="3648207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1040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48207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79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Review: Instruction format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6CEF0FF-667B-4C06-9602-C0932ADB88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24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1119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94535AA-5830-450D-A911-E4EC7700A8E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24200" y="2819401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VISIO" r:id="rId9" imgW="2089800" imgH="510120" progId="Visio.Drawing.6">
                  <p:embed/>
                </p:oleObj>
              </mc:Choice>
              <mc:Fallback>
                <p:oleObj name="VISIO" r:id="rId9" imgW="2089800" imgH="510120" progId="Visio.Drawing.6">
                  <p:embed/>
                  <p:pic>
                    <p:nvPicPr>
                      <p:cNvPr id="1119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1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B846E3C-DE1F-4FB1-A3ED-665EFF24D9D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124200" y="4408489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VISIO" r:id="rId11" imgW="2089800" imgH="517680" progId="Visio.Drawing.6">
                  <p:embed/>
                </p:oleObj>
              </mc:Choice>
              <mc:Fallback>
                <p:oleObj name="VISIO" r:id="rId11" imgW="2089800" imgH="517680" progId="Visio.Drawing.6">
                  <p:embed/>
                  <p:pic>
                    <p:nvPicPr>
                      <p:cNvPr id="1119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08489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2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Power of the Stored Program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instructions &amp; data stored in memory</a:t>
            </a:r>
          </a:p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instructions: only difference between two applications</a:t>
            </a:r>
          </a:p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>
                <a:latin typeface="Times New Roman" pitchFamily="18" charset="0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Processor performs the specified operation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877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Stored Program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183629E-1269-429C-A76E-4BD058DDC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3260291"/>
              </p:ext>
            </p:extLst>
          </p:nvPr>
        </p:nvGraphicFramePr>
        <p:xfrm>
          <a:off x="2259906" y="1208762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VISIO" r:id="rId6" imgW="2286000" imgH="2776680" progId="Visio.Drawing.6">
                  <p:embed/>
                </p:oleObj>
              </mc:Choice>
              <mc:Fallback>
                <p:oleObj name="VISIO" r:id="rId6" imgW="2286000" imgH="2776680" progId="Visio.Drawing.6">
                  <p:embed/>
                  <p:pic>
                    <p:nvPicPr>
                      <p:cNvPr id="1162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906" y="1208762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4E8E67EA-7853-4967-AD25-76A91A335F7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94535" y="3313134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>
                <a:latin typeface="Times New Roman" pitchFamily="18" charset="0"/>
                <a:cs typeface="Arial" charset="0"/>
              </a:rPr>
              <a:t> keeps track of current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2865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Interpreting Machine Code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opcode: tells how to parse rest</a:t>
            </a:r>
          </a:p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opcode all 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tell operation </a:t>
            </a:r>
          </a:p>
          <a:p>
            <a:pPr marL="400050" indent="-40005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opcode tells operation</a:t>
            </a:r>
          </a:p>
          <a:p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11E3A4-AB55-4AE5-8B7E-1D26BA643D3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08989252"/>
              </p:ext>
            </p:extLst>
          </p:nvPr>
        </p:nvGraphicFramePr>
        <p:xfrm>
          <a:off x="1574136" y="4170138"/>
          <a:ext cx="9746763" cy="200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1126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36" y="4170138"/>
                        <a:ext cx="9746763" cy="2005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12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Assembly Language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in a computer’s language</a:t>
            </a:r>
          </a:p>
          <a:p>
            <a:pPr lvl="1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</a:p>
          <a:p>
            <a:pPr marL="457200" lvl="1" indent="0" defTabSz="914400">
              <a:spcBef>
                <a:spcPts val="600"/>
              </a:spcBef>
              <a:buNone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 format of instructions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</a:p>
          <a:p>
            <a:pPr marL="457200" lvl="1" indent="0" defTabSz="914400">
              <a:spcBef>
                <a:spcPts val="600"/>
              </a:spcBef>
              <a:buNone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computer-readable format (1’s and 0’s)</a:t>
            </a:r>
          </a:p>
          <a:p>
            <a:pPr marL="400050" indent="-4000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John Hennessy and his colleagues at Stanford and in the 1980’s.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many commercial systems, including Silicon Graphics, Nintendo, and Cisco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endParaRPr lang="en-US" sz="2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4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Design Principles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1281FA-DE62-4450-9AEB-1150AF0AB03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4" y="1131517"/>
            <a:ext cx="9194067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2" indent="-452438">
              <a:spcBef>
                <a:spcPts val="1800"/>
              </a:spcBef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</a:t>
            </a:r>
          </a:p>
          <a:p>
            <a:pPr marL="514350" lvl="2" indent="-452438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common case fast</a:t>
            </a:r>
          </a:p>
          <a:p>
            <a:pPr marL="514350" lvl="2" indent="-452438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is faster</a:t>
            </a:r>
          </a:p>
          <a:p>
            <a:pPr marL="514350" lvl="2" indent="-452438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demands good compromise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5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MIPS instruction: Addition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endParaRPr lang="en-US" sz="2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23502E9-B4ED-4652-94E0-EF95604E9DE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876816"/>
            <a:ext cx="3657600" cy="140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3B409B4-9253-4F72-A803-CEE13050B03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68267" y="1733811"/>
            <a:ext cx="3657600" cy="154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2C4B9-1B3F-4089-9926-1637E90545A7}"/>
              </a:ext>
            </a:extLst>
          </p:cNvPr>
          <p:cNvSpPr/>
          <p:nvPr/>
        </p:nvSpPr>
        <p:spPr>
          <a:xfrm>
            <a:off x="2078022" y="3283693"/>
            <a:ext cx="8738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mnemonic indicates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c: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operands (on which the operation is performed)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operand (to which the result is written)</a:t>
            </a:r>
          </a:p>
        </p:txBody>
      </p:sp>
    </p:spTree>
    <p:extLst>
      <p:ext uri="{BB962C8B-B14F-4D97-AF65-F5344CB8AC3E}">
        <p14:creationId xmlns:p14="http://schemas.microsoft.com/office/powerpoint/2010/main" val="326484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MIPS instruction: Subtraction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Subtraction</a:t>
            </a:r>
          </a:p>
          <a:p>
            <a:pPr lvl="1" defTabSz="914400">
              <a:spcBef>
                <a:spcPts val="600"/>
              </a:spcBef>
              <a:buFont typeface="Arial" pitchFamily="34" charset="0"/>
              <a:buChar char="–"/>
            </a:pPr>
            <a:endParaRPr lang="en-US" sz="2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23502E9-B4ED-4652-94E0-EF95604E9DE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876816"/>
            <a:ext cx="3657600" cy="140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3B409B4-9253-4F72-A803-CEE13050B03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68267" y="1733811"/>
            <a:ext cx="3657600" cy="154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2C4B9-1B3F-4089-9926-1637E90545A7}"/>
              </a:ext>
            </a:extLst>
          </p:cNvPr>
          <p:cNvSpPr/>
          <p:nvPr/>
        </p:nvSpPr>
        <p:spPr>
          <a:xfrm>
            <a:off x="2078022" y="3275282"/>
            <a:ext cx="7675578" cy="142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mnemonic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c: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operands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operand</a:t>
            </a:r>
          </a:p>
        </p:txBody>
      </p:sp>
    </p:spTree>
    <p:extLst>
      <p:ext uri="{BB962C8B-B14F-4D97-AF65-F5344CB8AC3E}">
        <p14:creationId xmlns:p14="http://schemas.microsoft.com/office/powerpoint/2010/main" val="312023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</a:t>
            </a:r>
            <a:r>
              <a:rPr lang="en-US" b="1" dirty="0"/>
              <a:t>Design Principles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81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instruction format</a:t>
            </a:r>
          </a:p>
          <a:p>
            <a:pPr marL="463550" indent="-2381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of operands (two sources and one destination)</a:t>
            </a:r>
          </a:p>
          <a:p>
            <a:pPr marL="463550" indent="-2381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encode and handle in hardware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common case fast</a:t>
            </a: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is faster</a:t>
            </a:r>
          </a:p>
          <a:p>
            <a:pPr marL="400050" lvl="1" indent="-400050">
              <a:spcBef>
                <a:spcPts val="12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demands good compromises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6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Architecture </a:t>
            </a:r>
            <a:r>
              <a:rPr lang="en-US" b="1" dirty="0"/>
              <a:t>Design Principles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494692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favors regularity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39725" defTabSz="914400">
              <a:spcBef>
                <a:spcPts val="6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code is handled by multiple MIPS instructions.</a:t>
            </a:r>
          </a:p>
          <a:p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A988AB-1CBA-4CE3-9CA9-A127DA27519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38608" y="2810012"/>
            <a:ext cx="3657600" cy="150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 = b + c - d;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416C0D-30D9-4F5A-8CA5-ABFE0F39F77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0" y="2810012"/>
            <a:ext cx="4569368" cy="150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</p:spTree>
    <p:extLst>
      <p:ext uri="{BB962C8B-B14F-4D97-AF65-F5344CB8AC3E}">
        <p14:creationId xmlns:p14="http://schemas.microsoft.com/office/powerpoint/2010/main" val="1494113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18481</TotalTime>
  <Words>1785</Words>
  <Application>Microsoft Office PowerPoint</Application>
  <PresentationFormat>Widescreen</PresentationFormat>
  <Paragraphs>364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Courier10 BT</vt:lpstr>
      <vt:lpstr>Times New Roman</vt:lpstr>
      <vt:lpstr>Wingdings</vt:lpstr>
      <vt:lpstr>Wingdings 3</vt:lpstr>
      <vt:lpstr>Wisp</vt:lpstr>
      <vt:lpstr>VISIO</vt:lpstr>
      <vt:lpstr>Chapter 6 Architecture (1)</vt:lpstr>
      <vt:lpstr>Topics:</vt:lpstr>
      <vt:lpstr>Goals:</vt:lpstr>
      <vt:lpstr>Assembly Language</vt:lpstr>
      <vt:lpstr>Architecture Design Principles</vt:lpstr>
      <vt:lpstr>MIPS instruction: Addition</vt:lpstr>
      <vt:lpstr>MIPS instruction: Subtraction</vt:lpstr>
      <vt:lpstr>Architecture Design Principles</vt:lpstr>
      <vt:lpstr>Architecture Design Principles</vt:lpstr>
      <vt:lpstr>Architecture Design Principles</vt:lpstr>
      <vt:lpstr>Operands</vt:lpstr>
      <vt:lpstr>Architecture Design Principles</vt:lpstr>
      <vt:lpstr>MIPS Register Set</vt:lpstr>
      <vt:lpstr>MIPS Operands: Registers</vt:lpstr>
      <vt:lpstr>MIPS Operands: Registers</vt:lpstr>
      <vt:lpstr>MIPS Operands: Memory</vt:lpstr>
      <vt:lpstr>Word-Addressable Memory</vt:lpstr>
      <vt:lpstr>Word-Addressable Memory</vt:lpstr>
      <vt:lpstr>Word-Addressable Memory</vt:lpstr>
      <vt:lpstr>Word-Addressable Memory</vt:lpstr>
      <vt:lpstr>Byte-Addressable Memory</vt:lpstr>
      <vt:lpstr>Byte-Addressable Memory</vt:lpstr>
      <vt:lpstr>Byte-Addressable Memory</vt:lpstr>
      <vt:lpstr>Big-Endian &amp; Little Endian</vt:lpstr>
      <vt:lpstr>Big-Endian &amp; Little Endian</vt:lpstr>
      <vt:lpstr>Big-Endian &amp; Little Endian</vt:lpstr>
      <vt:lpstr>Architecture Design Principles</vt:lpstr>
      <vt:lpstr>MIPS Operands: Constants/Immediates</vt:lpstr>
      <vt:lpstr>Machine Language</vt:lpstr>
      <vt:lpstr>R-Type Instructions</vt:lpstr>
      <vt:lpstr>R-Type Examples</vt:lpstr>
      <vt:lpstr>I-Type Instructions</vt:lpstr>
      <vt:lpstr>I-Type Examples</vt:lpstr>
      <vt:lpstr>J-Type Instructions</vt:lpstr>
      <vt:lpstr>Review: Instruction format</vt:lpstr>
      <vt:lpstr>Power of the Stored Program</vt:lpstr>
      <vt:lpstr>The Stored Program</vt:lpstr>
      <vt:lpstr>Interpreting 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Administrator</cp:lastModifiedBy>
  <cp:revision>276</cp:revision>
  <dcterms:created xsi:type="dcterms:W3CDTF">2018-08-29T16:08:13Z</dcterms:created>
  <dcterms:modified xsi:type="dcterms:W3CDTF">2020-02-04T18:32:33Z</dcterms:modified>
</cp:coreProperties>
</file>