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8.xml" ContentType="application/vnd.openxmlformats-officedocument.presentationml.notesSlide+xml"/>
  <Override PartName="/ppt/tags/tag32.xml" ContentType="application/vnd.openxmlformats-officedocument.presentationml.tags+xml"/>
  <Override PartName="/ppt/notesSlides/notesSlide1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2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4.xml" ContentType="application/vnd.openxmlformats-officedocument.presentationml.notesSlide+xml"/>
  <Override PartName="/ppt/tags/tag43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3" r:id="rId1"/>
  </p:sldMasterIdLst>
  <p:notesMasterIdLst>
    <p:notesMasterId r:id="rId28"/>
  </p:notesMasterIdLst>
  <p:sldIdLst>
    <p:sldId id="256" r:id="rId2"/>
    <p:sldId id="257" r:id="rId3"/>
    <p:sldId id="258" r:id="rId4"/>
    <p:sldId id="413" r:id="rId5"/>
    <p:sldId id="414" r:id="rId6"/>
    <p:sldId id="416" r:id="rId7"/>
    <p:sldId id="415" r:id="rId8"/>
    <p:sldId id="418" r:id="rId9"/>
    <p:sldId id="417" r:id="rId10"/>
    <p:sldId id="421" r:id="rId11"/>
    <p:sldId id="420" r:id="rId12"/>
    <p:sldId id="422" r:id="rId13"/>
    <p:sldId id="423" r:id="rId14"/>
    <p:sldId id="425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19" r:id="rId24"/>
    <p:sldId id="435" r:id="rId25"/>
    <p:sldId id="436" r:id="rId26"/>
    <p:sldId id="43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2" autoAdjust="0"/>
    <p:restoredTop sz="92548" autoAdjust="0"/>
  </p:normalViewPr>
  <p:slideViewPr>
    <p:cSldViewPr snapToGrid="0">
      <p:cViewPr varScale="1">
        <p:scale>
          <a:sx n="80" d="100"/>
          <a:sy n="80" d="100"/>
        </p:scale>
        <p:origin x="13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62F5-AF41-40F8-9BCC-39D2140ECA9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D630A-B235-419D-9123-5C5B13CB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2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51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89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18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65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99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3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7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58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79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34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0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0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37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29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30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52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925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8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2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67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64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04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40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6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23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3189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207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329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328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9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5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0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8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7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2.wmf"/><Relationship Id="rId2" Type="http://schemas.openxmlformats.org/officeDocument/2006/relationships/tags" Target="../tags/tag2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3.wmf"/><Relationship Id="rId2" Type="http://schemas.openxmlformats.org/officeDocument/2006/relationships/tags" Target="../tags/tag2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4.wmf"/><Relationship Id="rId2" Type="http://schemas.openxmlformats.org/officeDocument/2006/relationships/tags" Target="../tags/tag4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w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4B78-8B27-4925-8D1F-1FFD5862C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8" y="715560"/>
            <a:ext cx="8574622" cy="2616199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6</a:t>
            </a:r>
            <a:b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(3)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D76B-0CD2-4959-9362-1D377593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7" y="4975389"/>
            <a:ext cx="6987645" cy="138853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600" b="1" dirty="0"/>
              <a:t>Suffolk County Community College</a:t>
            </a:r>
          </a:p>
          <a:p>
            <a:pPr algn="ctr"/>
            <a:r>
              <a:rPr lang="en-US" sz="3600" b="1" dirty="0"/>
              <a:t>CSE 222, Spring 2020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41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Function calls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Conventions</a:t>
            </a:r>
          </a:p>
          <a:p>
            <a:pPr marL="463550" indent="-2921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Function: </a:t>
            </a: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and link </a:t>
            </a: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</a:t>
            </a: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63550" indent="-2921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function: jump register (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63550" indent="-2921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Arguments: </a:t>
            </a: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$a0 - $a3</a:t>
            </a:r>
          </a:p>
          <a:p>
            <a:pPr marL="463550" indent="-2921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</a:t>
            </a: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$v0</a:t>
            </a:r>
          </a:p>
        </p:txBody>
      </p:sp>
    </p:spTree>
    <p:extLst>
      <p:ext uri="{BB962C8B-B14F-4D97-AF65-F5344CB8AC3E}">
        <p14:creationId xmlns:p14="http://schemas.microsoft.com/office/powerpoint/2010/main" val="332628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Function calls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05AC5D-1CFA-4145-9EE7-606760BDA44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85118" y="1522476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29342FF-E50A-4101-8565-183BAE32F6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9339" y="1560576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700" dirty="0"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700" dirty="0">
                <a:latin typeface="Courier New" pitchFamily="49" charset="0"/>
                <a:cs typeface="Arial" charset="0"/>
              </a:rPr>
              <a:t> $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ra</a:t>
            </a:r>
            <a:endParaRPr lang="en-US" sz="1700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73673380-1B9D-44EE-B7BE-4C8621B9CA5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73131" y="5083471"/>
            <a:ext cx="6538679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jal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jumps to </a:t>
            </a:r>
            <a:r>
              <a:rPr lang="en-US" sz="2000" dirty="0">
                <a:latin typeface="Courier New" pitchFamily="49" charset="0"/>
              </a:rPr>
              <a:t>simple</a:t>
            </a:r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          </a:t>
            </a:r>
            <a:r>
              <a:rPr lang="en-US" sz="2000" dirty="0">
                <a:latin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Times New Roman" pitchFamily="18" charset="0"/>
              </a:rPr>
              <a:t> = PC + 4 = 0x00400204</a:t>
            </a:r>
          </a:p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jr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</a:rPr>
              <a:t>jumps to address in </a:t>
            </a:r>
            <a:r>
              <a:rPr lang="en-US" sz="2000" dirty="0">
                <a:latin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Times New Roman" pitchFamily="18" charset="0"/>
              </a:rPr>
              <a:t> (0x00400204)</a:t>
            </a:r>
          </a:p>
        </p:txBody>
      </p:sp>
    </p:spTree>
    <p:extLst>
      <p:ext uri="{BB962C8B-B14F-4D97-AF65-F5344CB8AC3E}">
        <p14:creationId xmlns:p14="http://schemas.microsoft.com/office/powerpoint/2010/main" val="196581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Function calls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80CEEA-BAAC-4A53-94D8-80F0CDD334A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91675" y="188976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main()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y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(2, 3, 4, 5);  // 4 arguments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g,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h,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result = (f + g) - (h +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return result;               // return value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7CA85DA-9D38-4ABA-83E8-A2B2A357297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37539" y="1027134"/>
            <a:ext cx="53590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conventions: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Argument values: </a:t>
            </a:r>
            <a:r>
              <a:rPr lang="en-US" sz="2600" dirty="0">
                <a:latin typeface="Courier New" pitchFamily="49" charset="0"/>
                <a:cs typeface="Arial" charset="0"/>
              </a:rPr>
              <a:t>$a0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$a3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 value: </a:t>
            </a:r>
            <a:r>
              <a:rPr lang="en-US" sz="2600" dirty="0">
                <a:latin typeface="Courier New" pitchFamily="49" charset="0"/>
                <a:cs typeface="Arial" charset="0"/>
              </a:rPr>
              <a:t>$v0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6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Function calls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E538D2E-A4D2-4755-B752-8A0EC9EA17F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91675" y="1172718"/>
            <a:ext cx="7162800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y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main:  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$a0, $0, 2    # argument 0 = 2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$a1, $0, 3    # argument 1 = 3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$a2, $0, 4    # argument 2 = 4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$a3, $0, 5    # argument 3 = 5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jal</a:t>
            </a:r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    # call Function</a:t>
            </a:r>
          </a:p>
          <a:p>
            <a:r>
              <a:rPr lang="en-US" sz="1700" dirty="0">
                <a:latin typeface="Courier New" pitchFamily="49" charset="0"/>
              </a:rPr>
              <a:t>  add  $s0, $v0, $0  # y = returned value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$t0,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$t1,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$s0,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</p:spTree>
    <p:extLst>
      <p:ext uri="{BB962C8B-B14F-4D97-AF65-F5344CB8AC3E}">
        <p14:creationId xmlns:p14="http://schemas.microsoft.com/office/powerpoint/2010/main" val="188890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Function calls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DDEF773-A7F7-4627-AA15-EFF17F76254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91675" y="1172718"/>
            <a:ext cx="7162800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1700" dirty="0">
                <a:latin typeface="Courier New" pitchFamily="49" charset="0"/>
              </a:rPr>
              <a:t>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1700" dirty="0">
                <a:latin typeface="Courier New" pitchFamily="49" charset="0"/>
              </a:rPr>
              <a:t>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1700" dirty="0">
                <a:latin typeface="Courier New" pitchFamily="49" charset="0"/>
              </a:rPr>
              <a:t>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4D92E62-3261-43D5-933C-2AC2F3D1B89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81200" y="3806952"/>
            <a:ext cx="82296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overwrote 3 registers: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$t0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$t1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$s0</a:t>
            </a:r>
            <a:endParaRPr lang="en-US" sz="26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can use </a:t>
            </a:r>
            <a:r>
              <a:rPr lang="en-US" sz="2600" i="1" dirty="0">
                <a:latin typeface="Times New Roman" pitchFamily="18" charset="0"/>
              </a:rPr>
              <a:t>stack </a:t>
            </a:r>
            <a:r>
              <a:rPr lang="en-US" sz="2600" dirty="0">
                <a:latin typeface="Times New Roman" pitchFamily="18" charset="0"/>
              </a:rPr>
              <a:t>to temporarily store registers</a:t>
            </a:r>
          </a:p>
        </p:txBody>
      </p:sp>
    </p:spTree>
    <p:extLst>
      <p:ext uri="{BB962C8B-B14F-4D97-AF65-F5344CB8AC3E}">
        <p14:creationId xmlns:p14="http://schemas.microsoft.com/office/powerpoint/2010/main" val="176484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Function calls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61247"/>
            <a:ext cx="9809028" cy="508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 marL="463550" indent="-2921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used to temporarily save variables</a:t>
            </a:r>
          </a:p>
          <a:p>
            <a:pPr marL="463550" indent="-2921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Last-In-First-Out (LIFO) 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pPr marL="463550" indent="-292100">
              <a:buFont typeface="Arial" panose="020B0604020202020204" pitchFamily="34" charset="0"/>
              <a:buChar char="•"/>
            </a:pPr>
            <a:r>
              <a:rPr lang="en-US" sz="26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Expands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uses more memory when more space needed</a:t>
            </a:r>
          </a:p>
          <a:p>
            <a:pPr marL="463550" indent="-292100">
              <a:buFont typeface="Arial" panose="020B0604020202020204" pitchFamily="34" charset="0"/>
              <a:buChar char="•"/>
            </a:pPr>
            <a:r>
              <a:rPr lang="en-US" sz="26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Contracts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uses less memory when the space is no longer needed</a:t>
            </a: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180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Function calls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61247"/>
            <a:ext cx="9809028" cy="508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 indent="-233363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Grows down (from higher to lower memory addresses)</a:t>
            </a:r>
          </a:p>
          <a:p>
            <a:pPr indent="-233363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Stack pointer: </a:t>
            </a:r>
            <a:r>
              <a:rPr lang="en-US" sz="2600" dirty="0">
                <a:latin typeface="Courier New" pitchFamily="49" charset="0"/>
                <a:cs typeface="Arial" charset="0"/>
              </a:rPr>
              <a:t>$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2600" dirty="0">
                <a:latin typeface="Times New Roman" pitchFamily="18" charset="0"/>
                <a:cs typeface="Arial" charset="0"/>
              </a:rPr>
              <a:t> points to top of the stack</a:t>
            </a:r>
          </a:p>
          <a:p>
            <a:pPr marL="463550" indent="-2921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24022AC3-A6B5-44C1-B740-B6433D8294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60369758"/>
              </p:ext>
            </p:extLst>
          </p:nvPr>
        </p:nvGraphicFramePr>
        <p:xfrm>
          <a:off x="2436940" y="3202242"/>
          <a:ext cx="8304212" cy="304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VISIO" r:id="rId6" imgW="3656520" imgH="1400040" progId="Visio.Drawing.6">
                  <p:embed/>
                </p:oleObj>
              </mc:Choice>
              <mc:Fallback>
                <p:oleObj name="VISIO" r:id="rId6" imgW="3656520" imgH="1400040" progId="Visio.Drawing.6">
                  <p:embed/>
                  <p:pic>
                    <p:nvPicPr>
                      <p:cNvPr id="11448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940" y="3202242"/>
                        <a:ext cx="8304212" cy="304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7565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Function calls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61247"/>
            <a:ext cx="9809028" cy="508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 indent="-233363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Called functions must have no unintended side effects</a:t>
            </a:r>
          </a:p>
          <a:p>
            <a:pPr marL="804863" indent="-403225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600" dirty="0" err="1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Arial" charset="0"/>
              </a:rPr>
              <a:t>diffofsums</a:t>
            </a:r>
            <a:r>
              <a:rPr lang="en-US" sz="2600" dirty="0">
                <a:latin typeface="Times New Roman" pitchFamily="18" charset="0"/>
                <a:cs typeface="Arial" charset="0"/>
              </a:rPr>
              <a:t> overwrites 3 registers: </a:t>
            </a:r>
            <a:r>
              <a:rPr lang="en-US" sz="2600" dirty="0">
                <a:latin typeface="Courier New" pitchFamily="49" charset="0"/>
                <a:cs typeface="Arial" charset="0"/>
              </a:rPr>
              <a:t>$t0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$t1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$s0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indent="-233363">
              <a:spcBef>
                <a:spcPct val="20000"/>
              </a:spcBef>
              <a:buFontTx/>
              <a:buChar char="•"/>
            </a:pP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63550" indent="-2921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4E21880-E911-48E9-91B5-91A1C82ABD56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561318" y="3189034"/>
            <a:ext cx="7772400" cy="29130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000" b="1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diffofsums: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add </a:t>
            </a:r>
            <a:r>
              <a:rPr lang="en-US" sz="2000" b="1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2000">
                <a:latin typeface="Courier New" pitchFamily="49" charset="0"/>
              </a:rPr>
              <a:t>, $a0, $a1  # $t0 = f + g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add </a:t>
            </a:r>
            <a:r>
              <a:rPr lang="en-US" sz="2000" b="1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2000">
                <a:latin typeface="Courier New" pitchFamily="49" charset="0"/>
              </a:rPr>
              <a:t>, $a2, $a3  # $t1 = h + i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sub </a:t>
            </a:r>
            <a:r>
              <a:rPr lang="en-US" sz="2000" b="1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2000">
                <a:latin typeface="Courier New" pitchFamily="49" charset="0"/>
              </a:rPr>
              <a:t>, $t0, $t1  # result = (f + g) - (h + i)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jr  $ra            # return to caller</a:t>
            </a: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45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Function calls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61247"/>
            <a:ext cx="9809028" cy="508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 indent="-233363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Called functions must have no unintended side effects</a:t>
            </a:r>
          </a:p>
          <a:p>
            <a:pPr marL="804863" indent="-403225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600" dirty="0" err="1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Arial" charset="0"/>
              </a:rPr>
              <a:t>diffofsums</a:t>
            </a:r>
            <a:r>
              <a:rPr lang="en-US" sz="2600" dirty="0">
                <a:latin typeface="Times New Roman" pitchFamily="18" charset="0"/>
                <a:cs typeface="Arial" charset="0"/>
              </a:rPr>
              <a:t> overwrites 3 registers: </a:t>
            </a:r>
            <a:r>
              <a:rPr lang="en-US" sz="2600" dirty="0">
                <a:latin typeface="Courier New" pitchFamily="49" charset="0"/>
                <a:cs typeface="Arial" charset="0"/>
              </a:rPr>
              <a:t>$t0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$t1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$s0</a:t>
            </a:r>
          </a:p>
          <a:p>
            <a:pPr marL="804863" indent="-403225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Storing register values on Stack</a:t>
            </a:r>
          </a:p>
          <a:p>
            <a:pPr indent="-233363">
              <a:spcBef>
                <a:spcPct val="20000"/>
              </a:spcBef>
              <a:buFontTx/>
              <a:buChar char="•"/>
            </a:pP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63550" indent="-2921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F4500314-B327-4026-8595-319944396E65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55264143"/>
              </p:ext>
            </p:extLst>
          </p:nvPr>
        </p:nvGraphicFramePr>
        <p:xfrm>
          <a:off x="2561318" y="3429000"/>
          <a:ext cx="7772400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VISIO" r:id="rId6" imgW="3504240" imgH="1388520" progId="Visio.Drawing.6">
                  <p:embed/>
                </p:oleObj>
              </mc:Choice>
              <mc:Fallback>
                <p:oleObj name="VISIO" r:id="rId6" imgW="3504240" imgH="1388520" progId="Visio.Drawing.6">
                  <p:embed/>
                  <p:pic>
                    <p:nvPicPr>
                      <p:cNvPr id="10813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318" y="3429000"/>
                        <a:ext cx="7772400" cy="294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41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Function calls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61247"/>
            <a:ext cx="9809028" cy="508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 indent="-233363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Called functions must have no unintended side effects</a:t>
            </a:r>
          </a:p>
          <a:p>
            <a:pPr marL="109537" indent="0">
              <a:spcBef>
                <a:spcPct val="20000"/>
              </a:spcBef>
              <a:buNone/>
            </a:pP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63550" indent="-2921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7E8328-056E-45E0-8F80-B07CB7E926C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427925" y="2203704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# $s0 = result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 err="1">
                <a:latin typeface="Courier New" pitchFamily="49" charset="0"/>
              </a:rPr>
              <a:t>diffofsums</a:t>
            </a:r>
            <a:r>
              <a:rPr lang="en-US" dirty="0">
                <a:latin typeface="Courier New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, -12  # make space on stack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                     # to store 3 registers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  $s0, 8($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)    # save $s0 on stack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  $t0, 4($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)    # save $t0 on stack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  $t1, 0($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)    # save $t1 on stack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  add  $t0, $a0, $a1  # $t0 = f + g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  add  $t1, $a2, $a3  # $t1 = h + </a:t>
            </a:r>
            <a:r>
              <a:rPr lang="en-US" dirty="0" err="1">
                <a:latin typeface="Courier New" pitchFamily="49" charset="0"/>
              </a:rPr>
              <a:t>i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  sub  $s0, $t0, $t1  # result = (f + g) - (h +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  add  $v0, $s0, $0   # put return value in $v0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  $t1, 0($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)    # restore $t1 from stack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  $t0, 4($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)    # restore $t0 from stack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  $s0, 8($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, 12   # deallocate stack space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>
                <a:latin typeface="Courier New" pitchFamily="49" charset="0"/>
              </a:rPr>
              <a:t>   $ra            # return to caller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7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Topics: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marL="463550" indent="-4635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63550" indent="-4635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</a:t>
            </a:r>
          </a:p>
          <a:p>
            <a:pPr marL="463550" indent="-4635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</a:t>
            </a:r>
          </a:p>
          <a:p>
            <a:pPr marL="463550" indent="-463550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  <a:p>
            <a:pPr marL="463550" indent="-463550"/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Modes</a:t>
            </a:r>
          </a:p>
          <a:p>
            <a:pPr marL="463550" indent="-463550"/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Lights, Camera, Action: Compiling, Assembling, &amp; Loading</a:t>
            </a:r>
          </a:p>
          <a:p>
            <a:pPr marL="463550" indent="-463550"/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Odds and Ends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78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Function calls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61247"/>
            <a:ext cx="9809028" cy="508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 indent="-233363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Registers</a:t>
            </a:r>
          </a:p>
          <a:p>
            <a:pPr indent="-233363">
              <a:spcBef>
                <a:spcPct val="20000"/>
              </a:spcBef>
              <a:buFontTx/>
              <a:buChar char="•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indent="-233363">
              <a:spcBef>
                <a:spcPct val="20000"/>
              </a:spcBef>
              <a:buFontTx/>
              <a:buChar char="•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9016A6-008D-4585-A48E-0219BD41A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038645"/>
              </p:ext>
            </p:extLst>
          </p:nvPr>
        </p:nvGraphicFramePr>
        <p:xfrm>
          <a:off x="2383518" y="2414354"/>
          <a:ext cx="81280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690727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2494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Callee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-Saved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Nonpreserved</a:t>
                      </a:r>
                      <a:endParaRPr kumimoji="0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Caller-Saved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4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$s0-$s7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$t0-$t9</a:t>
                      </a:r>
                      <a:endParaRPr kumimoji="0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+mn-ea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3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$ra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$a0-$a3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3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$v0-$v1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6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above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below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1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910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Function calls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61247"/>
            <a:ext cx="9809028" cy="508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Function Calls</a:t>
            </a:r>
          </a:p>
          <a:p>
            <a:pPr marL="109537" indent="0">
              <a:spcBef>
                <a:spcPct val="20000"/>
              </a:spcBef>
              <a:buNone/>
            </a:pP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63550" indent="-2921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6F924C-EAB4-4E2D-AABB-69F225A62A9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332718" y="185045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proc1:</a:t>
            </a:r>
          </a:p>
          <a:p>
            <a:pPr>
              <a:buFontTx/>
              <a:buNone/>
            </a:pPr>
            <a:r>
              <a:rPr lang="en-US" sz="2000" b="1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accent1"/>
                </a:solidFill>
                <a:latin typeface="Courier New" pitchFamily="49" charset="0"/>
              </a:rPr>
              <a:t>addi $sp, $sp, -4   # make space on stack</a:t>
            </a:r>
          </a:p>
          <a:p>
            <a:pPr>
              <a:buFontTx/>
              <a:buNone/>
            </a:pPr>
            <a:r>
              <a:rPr lang="en-US" sz="2000" b="1">
                <a:solidFill>
                  <a:schemeClr val="accent1"/>
                </a:solidFill>
                <a:latin typeface="Courier New" pitchFamily="49" charset="0"/>
              </a:rPr>
              <a:t>  sw   $ra, 0($sp)    # save $ra on stack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jal  proc2	    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2000" b="1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accent1"/>
                </a:solidFill>
                <a:latin typeface="Courier New" pitchFamily="49" charset="0"/>
              </a:rPr>
              <a:t>lw   $ra, 0($sp)    # restore $s0 from stack</a:t>
            </a:r>
          </a:p>
          <a:p>
            <a:pPr>
              <a:buFontTx/>
              <a:buNone/>
            </a:pPr>
            <a:r>
              <a:rPr lang="en-US" sz="2000" b="1">
                <a:solidFill>
                  <a:schemeClr val="accent1"/>
                </a:solidFill>
                <a:latin typeface="Courier New" pitchFamily="49" charset="0"/>
              </a:rPr>
              <a:t>  addi $sp, $sp, 4    # deallocate stack space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jr  $ra 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88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Function calls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61247"/>
            <a:ext cx="9809028" cy="508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 marL="463550" indent="-2921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Storing saved registers on stack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>
              <a:spcBef>
                <a:spcPct val="20000"/>
              </a:spcBef>
              <a:buNone/>
            </a:pP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63550" indent="-2921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A907CB-1013-432A-A6E1-C1D248889EA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332718" y="23320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diffofsums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-4  # make space on stack to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				   			# store one register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save $s0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                  # no need to save $t0 or $t1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$t0, $a0, $a1  # $t0 = f + g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$t1, $a2, $a3  # $t1 = h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$s0, $t0, $t1  # result = (f + g) - (h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4   # deallocate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$ra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62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Function calls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 calls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EB5C32-2808-426F-90DA-1216A90E98D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08918" y="2048256"/>
            <a:ext cx="8077200" cy="296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High-level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factorial(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n)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if (n &lt;= 1)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(n * factorial(n-1));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011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Function calls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 calls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6228356-A782-409B-81CC-4051B22253C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16480" y="1817682"/>
            <a:ext cx="7162800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0x90</a:t>
            </a:r>
            <a:r>
              <a:rPr lang="en-US" sz="1600" dirty="0">
                <a:latin typeface="Courier New" pitchFamily="49" charset="0"/>
              </a:rPr>
              <a:t> factorial: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-8  # make room</a:t>
            </a:r>
          </a:p>
          <a:p>
            <a:r>
              <a:rPr lang="en-US" sz="1600" b="1" dirty="0">
                <a:latin typeface="Courier New" pitchFamily="49" charset="0"/>
              </a:rPr>
              <a:t>0x94      </a:t>
            </a: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$a0, 4($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store $a0</a:t>
            </a:r>
          </a:p>
          <a:p>
            <a:r>
              <a:rPr lang="en-US" sz="1600" b="1" dirty="0">
                <a:latin typeface="Courier New" pitchFamily="49" charset="0"/>
              </a:rPr>
              <a:t>0x98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, 0($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store $</a:t>
            </a:r>
            <a:r>
              <a:rPr lang="en-US" sz="1600" dirty="0" err="1">
                <a:latin typeface="Courier New" pitchFamily="49" charset="0"/>
              </a:rPr>
              <a:t>ra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$t0, $0, 2    </a:t>
            </a:r>
          </a:p>
          <a:p>
            <a:r>
              <a:rPr lang="en-US" sz="1600" b="1" dirty="0">
                <a:latin typeface="Courier New" pitchFamily="49" charset="0"/>
              </a:rPr>
              <a:t>0xA0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slt</a:t>
            </a:r>
            <a:r>
              <a:rPr lang="en-US" sz="1600" dirty="0">
                <a:latin typeface="Courier New" pitchFamily="49" charset="0"/>
              </a:rPr>
              <a:t>  $t0, $a0, $t0 # a &lt;= 1 ?</a:t>
            </a:r>
          </a:p>
          <a:p>
            <a:r>
              <a:rPr lang="en-US" sz="1600" b="1" dirty="0">
                <a:latin typeface="Courier New" pitchFamily="49" charset="0"/>
              </a:rPr>
              <a:t>0xA4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 $t0, $0, else # no: go to else  </a:t>
            </a:r>
          </a:p>
          <a:p>
            <a:r>
              <a:rPr lang="en-US" sz="1600" b="1" dirty="0">
                <a:latin typeface="Courier New" pitchFamily="49" charset="0"/>
              </a:rPr>
              <a:t>0xA8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$v0, $0, 1    # yes: return 1</a:t>
            </a:r>
          </a:p>
          <a:p>
            <a:r>
              <a:rPr lang="en-US" sz="1600" b="1" dirty="0">
                <a:latin typeface="Courier New" pitchFamily="49" charset="0"/>
              </a:rPr>
              <a:t>0xAC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8   # restore $</a:t>
            </a:r>
            <a:r>
              <a:rPr lang="en-US" sz="1600" dirty="0" err="1">
                <a:latin typeface="Courier New" pitchFamily="49" charset="0"/>
              </a:rPr>
              <a:t>sp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0xB0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           # return</a:t>
            </a:r>
          </a:p>
          <a:p>
            <a:r>
              <a:rPr lang="en-US" sz="1600" b="1" dirty="0">
                <a:latin typeface="Courier New" pitchFamily="49" charset="0"/>
              </a:rPr>
              <a:t>0xB4 </a:t>
            </a:r>
            <a:r>
              <a:rPr lang="en-US" sz="1600" dirty="0">
                <a:latin typeface="Courier New" pitchFamily="49" charset="0"/>
              </a:rPr>
              <a:t>     else: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$a0, $a0, -1  # n = n - 1</a:t>
            </a:r>
          </a:p>
          <a:p>
            <a:r>
              <a:rPr lang="en-US" sz="1600" b="1" dirty="0">
                <a:latin typeface="Courier New" pitchFamily="49" charset="0"/>
              </a:rPr>
              <a:t>0xB8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jal</a:t>
            </a:r>
            <a:r>
              <a:rPr lang="en-US" sz="1600" dirty="0">
                <a:latin typeface="Courier New" pitchFamily="49" charset="0"/>
              </a:rPr>
              <a:t>  factorial     # recursive call</a:t>
            </a:r>
          </a:p>
          <a:p>
            <a:r>
              <a:rPr lang="en-US" sz="1600" b="1" dirty="0">
                <a:latin typeface="Courier New" pitchFamily="49" charset="0"/>
              </a:rPr>
              <a:t>0xBC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, 0($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restore $</a:t>
            </a:r>
            <a:r>
              <a:rPr lang="en-US" sz="1600" dirty="0" err="1">
                <a:latin typeface="Courier New" pitchFamily="49" charset="0"/>
              </a:rPr>
              <a:t>ra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$a0, 4($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restore $a0</a:t>
            </a:r>
          </a:p>
          <a:p>
            <a:r>
              <a:rPr lang="en-US" sz="1600" b="1" dirty="0">
                <a:latin typeface="Courier New" pitchFamily="49" charset="0"/>
              </a:rPr>
              <a:t>0xC4</a:t>
            </a: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8   # restore $</a:t>
            </a:r>
            <a:r>
              <a:rPr lang="en-US" sz="1600" dirty="0" err="1">
                <a:latin typeface="Courier New" pitchFamily="49" charset="0"/>
              </a:rPr>
              <a:t>sp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mul</a:t>
            </a:r>
            <a:r>
              <a:rPr lang="en-US" sz="1600" dirty="0">
                <a:latin typeface="Courier New" pitchFamily="49" charset="0"/>
              </a:rPr>
              <a:t>  $v0, $a0, $v0 # n * factorial(n-1)</a:t>
            </a:r>
          </a:p>
          <a:p>
            <a:r>
              <a:rPr lang="en-US" sz="1600" b="1" dirty="0">
                <a:latin typeface="Courier New" pitchFamily="49" charset="0"/>
              </a:rPr>
              <a:t>0xCC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           # return</a:t>
            </a:r>
          </a:p>
        </p:txBody>
      </p:sp>
    </p:spTree>
    <p:extLst>
      <p:ext uri="{BB962C8B-B14F-4D97-AF65-F5344CB8AC3E}">
        <p14:creationId xmlns:p14="http://schemas.microsoft.com/office/powerpoint/2010/main" val="299231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Function calls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809028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 calls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B69E36D9-D2CF-47A8-898E-16D3D77309BF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76321011"/>
              </p:ext>
            </p:extLst>
          </p:nvPr>
        </p:nvGraphicFramePr>
        <p:xfrm>
          <a:off x="2332718" y="1956308"/>
          <a:ext cx="8229600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VISIO" r:id="rId6" imgW="3946320" imgH="2162880" progId="Visio.Drawing.6">
                  <p:embed/>
                </p:oleObj>
              </mc:Choice>
              <mc:Fallback>
                <p:oleObj name="VISIO" r:id="rId6" imgW="3946320" imgH="2162880" progId="Visio.Drawing.6">
                  <p:embed/>
                  <p:pic>
                    <p:nvPicPr>
                      <p:cNvPr id="1163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718" y="1956308"/>
                        <a:ext cx="8229600" cy="450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432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Function calls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686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Summery</a:t>
            </a:r>
          </a:p>
          <a:p>
            <a:pPr indent="-233363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Caller</a:t>
            </a:r>
          </a:p>
          <a:p>
            <a:pPr marL="838200" lvl="1" indent="-381000">
              <a:lnSpc>
                <a:spcPct val="110000"/>
              </a:lnSpc>
              <a:spcBef>
                <a:spcPts val="0"/>
              </a:spcBef>
              <a:buFontTx/>
              <a:buChar char="–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Put arguments in $a0-$a3</a:t>
            </a:r>
          </a:p>
          <a:p>
            <a:pPr marL="838200" lvl="1" indent="-381000">
              <a:lnSpc>
                <a:spcPct val="110000"/>
              </a:lnSpc>
              <a:spcBef>
                <a:spcPts val="0"/>
              </a:spcBef>
              <a:buFontTx/>
              <a:buChar char="–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Save any needed registers ($ra, maybe $t0-t9)</a:t>
            </a:r>
          </a:p>
          <a:p>
            <a:pPr marL="838200" lvl="1" indent="-381000">
              <a:lnSpc>
                <a:spcPct val="110000"/>
              </a:lnSpc>
              <a:spcBef>
                <a:spcPts val="0"/>
              </a:spcBef>
              <a:buFontTx/>
              <a:buChar char="–"/>
            </a:pP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jal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callee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110000"/>
              </a:lnSpc>
              <a:spcBef>
                <a:spcPts val="0"/>
              </a:spcBef>
              <a:buFontTx/>
              <a:buChar char="–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Restore registers</a:t>
            </a:r>
          </a:p>
          <a:p>
            <a:pPr marL="838200" lvl="1" indent="-381000">
              <a:lnSpc>
                <a:spcPct val="110000"/>
              </a:lnSpc>
              <a:spcBef>
                <a:spcPts val="0"/>
              </a:spcBef>
              <a:buFontTx/>
              <a:buChar char="–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Look for result in $v0</a:t>
            </a:r>
          </a:p>
          <a:p>
            <a:pPr indent="-233363">
              <a:spcBef>
                <a:spcPct val="20000"/>
              </a:spcBef>
              <a:buFontTx/>
              <a:buChar char="•"/>
            </a:pPr>
            <a:r>
              <a:rPr lang="en-US" sz="2800" dirty="0" err="1">
                <a:latin typeface="Times New Roman" pitchFamily="18" charset="0"/>
                <a:cs typeface="Arial" charset="0"/>
              </a:rPr>
              <a:t>Callee</a:t>
            </a: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110000"/>
              </a:lnSpc>
              <a:spcBef>
                <a:spcPts val="0"/>
              </a:spcBef>
              <a:buFontTx/>
              <a:buChar char="–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Save registers that might be disturbed ($s0-$s7)</a:t>
            </a:r>
          </a:p>
          <a:p>
            <a:pPr marL="838200" lvl="1" indent="-381000">
              <a:lnSpc>
                <a:spcPct val="110000"/>
              </a:lnSpc>
              <a:spcBef>
                <a:spcPts val="0"/>
              </a:spcBef>
              <a:buFontTx/>
              <a:buChar char="–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Perform function</a:t>
            </a:r>
          </a:p>
          <a:p>
            <a:pPr marL="838200" lvl="1" indent="-381000">
              <a:lnSpc>
                <a:spcPct val="110000"/>
              </a:lnSpc>
              <a:spcBef>
                <a:spcPts val="0"/>
              </a:spcBef>
              <a:buFontTx/>
              <a:buChar char="–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Put result in $v0</a:t>
            </a:r>
          </a:p>
          <a:p>
            <a:pPr marL="838200" lvl="1" indent="-381000">
              <a:lnSpc>
                <a:spcPct val="110000"/>
              </a:lnSpc>
              <a:spcBef>
                <a:spcPts val="0"/>
              </a:spcBef>
              <a:buFontTx/>
              <a:buChar char="–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Restore registers</a:t>
            </a:r>
          </a:p>
          <a:p>
            <a:pPr marL="838200" lvl="1" indent="-381000">
              <a:lnSpc>
                <a:spcPct val="110000"/>
              </a:lnSpc>
              <a:spcBef>
                <a:spcPts val="0"/>
              </a:spcBef>
              <a:buFontTx/>
              <a:buChar char="–"/>
            </a:pP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jr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 $ra</a:t>
            </a: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Programming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languages: 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e.g., C, Java, Python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Written at higher level of abstraction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high-level software constructs: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if/else statements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for loops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while loops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arrays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function calls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14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Arrays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809028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Example</a:t>
            </a:r>
          </a:p>
          <a:p>
            <a:pPr indent="-233363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5-element array</a:t>
            </a:r>
          </a:p>
          <a:p>
            <a:pPr indent="-233363">
              <a:spcBef>
                <a:spcPct val="20000"/>
              </a:spcBef>
              <a:buFontTx/>
              <a:buChar char="•"/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Base address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0x12348000 (address of first element, </a:t>
            </a:r>
            <a:r>
              <a:rPr lang="en-US" sz="2600" dirty="0">
                <a:latin typeface="Courier New" pitchFamily="49" charset="0"/>
                <a:cs typeface="Arial" charset="0"/>
              </a:rPr>
              <a:t>array[0]</a:t>
            </a:r>
            <a:r>
              <a:rPr lang="en-US" sz="2600" dirty="0">
                <a:latin typeface="Times New Roman" pitchFamily="18" charset="0"/>
                <a:cs typeface="Arial" charset="0"/>
              </a:rPr>
              <a:t>)</a:t>
            </a:r>
          </a:p>
          <a:p>
            <a:pPr indent="-233363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First step in accessing an array: load base address into a register</a:t>
            </a:r>
            <a:endParaRPr lang="en-US" sz="2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BEA6C748-AEF0-4F29-A84A-BBE77A57540C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27040613"/>
              </p:ext>
            </p:extLst>
          </p:nvPr>
        </p:nvGraphicFramePr>
        <p:xfrm>
          <a:off x="4331493" y="3383280"/>
          <a:ext cx="3529013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VISIO" r:id="rId6" imgW="1877760" imgH="1491840" progId="Visio.Drawing.6">
                  <p:embed/>
                </p:oleObj>
              </mc:Choice>
              <mc:Fallback>
                <p:oleObj name="VISIO" r:id="rId6" imgW="1877760" imgH="1491840" progId="Visio.Drawing.6">
                  <p:embed/>
                  <p:pic>
                    <p:nvPicPr>
                      <p:cNvPr id="11376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493" y="3383280"/>
                        <a:ext cx="3529013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65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Arrays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Arrays</a:t>
            </a: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3191B1-2FB0-41AD-AF67-ED0121DAE83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279904" y="1676400"/>
            <a:ext cx="8915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C Code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1600" dirty="0">
                <a:latin typeface="Courier10 BT" pitchFamily="49" charset="0"/>
              </a:rPr>
              <a:t>	int array[5];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1600" dirty="0">
                <a:latin typeface="Courier10 BT" pitchFamily="49" charset="0"/>
              </a:rPr>
              <a:t>	array[0] = array[0] * 2;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1600" dirty="0">
                <a:latin typeface="Courier10 BT" pitchFamily="49" charset="0"/>
              </a:rPr>
              <a:t>	array[1] = array[1] * 2;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# array base address = $s0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1600" dirty="0"/>
              <a:t>     </a:t>
            </a:r>
            <a:r>
              <a:rPr lang="en-US" sz="1600" dirty="0" err="1">
                <a:latin typeface="Courier10 BT" pitchFamily="49" charset="0"/>
              </a:rPr>
              <a:t>lui</a:t>
            </a:r>
            <a:r>
              <a:rPr lang="en-US" sz="1600" dirty="0">
                <a:latin typeface="Courier10 BT" pitchFamily="49" charset="0"/>
              </a:rPr>
              <a:t>  $s0, 0x1234        	# 0x1234 in upper half of $S0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ori</a:t>
            </a:r>
            <a:r>
              <a:rPr lang="en-US" sz="1600" dirty="0">
                <a:latin typeface="Courier10 BT" pitchFamily="49" charset="0"/>
              </a:rPr>
              <a:t>  $s0, $s0, 0x8000   	# 0x8000 in lower half of $s0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lw</a:t>
            </a:r>
            <a:r>
              <a:rPr lang="en-US" sz="1600" dirty="0">
                <a:latin typeface="Courier10 BT" pitchFamily="49" charset="0"/>
              </a:rPr>
              <a:t>   $t1, 0($s0)        	# $t1 = array[0]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sll</a:t>
            </a:r>
            <a:r>
              <a:rPr lang="en-US" sz="1600" dirty="0">
                <a:latin typeface="Courier10 BT" pitchFamily="49" charset="0"/>
              </a:rPr>
              <a:t>  $t1, $t1, 1        	# $t1 = $t1 * 2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sw</a:t>
            </a:r>
            <a:r>
              <a:rPr lang="en-US" sz="1600" dirty="0">
                <a:latin typeface="Courier10 BT" pitchFamily="49" charset="0"/>
              </a:rPr>
              <a:t>   $t1, 0($s0)        	# array[0] = $t1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lw</a:t>
            </a:r>
            <a:r>
              <a:rPr lang="en-US" sz="1600" dirty="0">
                <a:latin typeface="Courier10 BT" pitchFamily="49" charset="0"/>
              </a:rPr>
              <a:t>   $t1, 4($s0)        	# $t1 = array[1]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sll</a:t>
            </a:r>
            <a:r>
              <a:rPr lang="en-US" sz="1600" dirty="0">
                <a:latin typeface="Courier10 BT" pitchFamily="49" charset="0"/>
              </a:rPr>
              <a:t>  $t1, $t1, 1        	# $t1 = $t1 * 2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sw</a:t>
            </a:r>
            <a:r>
              <a:rPr lang="en-US" sz="1600" dirty="0">
                <a:latin typeface="Courier10 BT" pitchFamily="49" charset="0"/>
              </a:rPr>
              <a:t>   $t1, 4($s0)        	# array[1] = $t1</a:t>
            </a:r>
          </a:p>
        </p:txBody>
      </p:sp>
    </p:spTree>
    <p:extLst>
      <p:ext uri="{BB962C8B-B14F-4D97-AF65-F5344CB8AC3E}">
        <p14:creationId xmlns:p14="http://schemas.microsoft.com/office/powerpoint/2010/main" val="84685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Arrays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using For-Loops</a:t>
            </a: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19156C6-F35A-43CD-9CDA-BE2B5497D4E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077019" y="1820451"/>
            <a:ext cx="7152325" cy="397074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// C Code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int array[1000];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int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for (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&lt; 1000;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+ 1)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  		array[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= array[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* 8;</a:t>
            </a:r>
          </a:p>
          <a:p>
            <a:pPr>
              <a:buFontTx/>
              <a:buNone/>
            </a:pPr>
            <a:endParaRPr lang="en-US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$s0 = array base address, $s1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3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Arrays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using For-Loops</a:t>
            </a: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BF24D5A-92A9-4EFA-9EFC-B4B9F25D9CC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203704" y="1676400"/>
            <a:ext cx="70866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$s0 = array base address, $s1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initialization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lui</a:t>
            </a:r>
            <a:r>
              <a:rPr lang="en-US" sz="1600" dirty="0">
                <a:latin typeface="Courier New" pitchFamily="49" charset="0"/>
              </a:rPr>
              <a:t>  $s0, 0x23B8        # $s0 = 0x23B80000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ori</a:t>
            </a:r>
            <a:r>
              <a:rPr lang="en-US" sz="1600" dirty="0">
                <a:latin typeface="Courier New" pitchFamily="49" charset="0"/>
              </a:rPr>
              <a:t>  $s0, $s0, 0xF000   # $s0 = 0x23B8F000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$s1, $0, 0 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$t2, $0, 1000      # $t2 = 1000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loop: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slt</a:t>
            </a:r>
            <a:r>
              <a:rPr lang="en-US" sz="1600" dirty="0">
                <a:latin typeface="Courier New" pitchFamily="49" charset="0"/>
              </a:rPr>
              <a:t>  $t0, $s1, $t2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1000?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 $t0, $0, done      # if not then done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</a:t>
            </a:r>
            <a:r>
              <a:rPr lang="en-US" sz="1600" dirty="0">
                <a:latin typeface="Courier New" pitchFamily="49" charset="0"/>
              </a:rPr>
              <a:t>  $t0, $s1, 2        # $t0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* 4 (byte offset)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add  $t0, $t0, $s0      # address of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$t1, 0($t0)        # $t1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</a:t>
            </a:r>
            <a:r>
              <a:rPr lang="en-US" sz="1600" dirty="0">
                <a:latin typeface="Courier New" pitchFamily="49" charset="0"/>
              </a:rPr>
              <a:t>  $t1, $t1, 3        # $t1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$t1, 0($t0)        #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$s1, $s1, 1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+ 1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j    loop               # repeat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6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Function calls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Caller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calling function (“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Callee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called function (“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EDC469-36DF-461B-9778-4953A7886BB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98064" y="2718816"/>
            <a:ext cx="4953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y = sum(42, 7);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return (a + 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724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Function calls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61247"/>
            <a:ext cx="9809028" cy="508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Conventions</a:t>
            </a:r>
          </a:p>
          <a:p>
            <a:pPr marL="463550" indent="-2921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Caller: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passes 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arguments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 to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callee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Arial" charset="0"/>
            </a:endParaRP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jumps to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callee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Arial" charset="0"/>
            </a:endParaRPr>
          </a:p>
          <a:p>
            <a:pPr marL="463550" indent="-292100"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Callee</a:t>
            </a: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performs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 the function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returns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 result to caller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returns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Arial" charset="0"/>
              </a:rPr>
              <a:t> to point of call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must  not overwrite 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registers or memory needed by caller</a:t>
            </a: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213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30966</TotalTime>
  <Words>1803</Words>
  <Application>Microsoft Office PowerPoint</Application>
  <PresentationFormat>Widescreen</PresentationFormat>
  <Paragraphs>345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Century Gothic</vt:lpstr>
      <vt:lpstr>Courier New</vt:lpstr>
      <vt:lpstr>Courier10 BT</vt:lpstr>
      <vt:lpstr>Times New Roman</vt:lpstr>
      <vt:lpstr>Wingdings</vt:lpstr>
      <vt:lpstr>Wingdings 3</vt:lpstr>
      <vt:lpstr>Wisp</vt:lpstr>
      <vt:lpstr>VISIO</vt:lpstr>
      <vt:lpstr>Chapter 6 Architecture (3)</vt:lpstr>
      <vt:lpstr>Topics:</vt:lpstr>
      <vt:lpstr>Programming</vt:lpstr>
      <vt:lpstr>Arrays</vt:lpstr>
      <vt:lpstr>Arrays</vt:lpstr>
      <vt:lpstr>Arrays</vt:lpstr>
      <vt:lpstr>Arrays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Programming</dc:title>
  <dc:creator>Bin Li</dc:creator>
  <cp:lastModifiedBy>Bin Li</cp:lastModifiedBy>
  <cp:revision>316</cp:revision>
  <dcterms:created xsi:type="dcterms:W3CDTF">2018-08-29T16:08:13Z</dcterms:created>
  <dcterms:modified xsi:type="dcterms:W3CDTF">2020-02-05T17:14:35Z</dcterms:modified>
</cp:coreProperties>
</file>