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tags/tag30.xml" ContentType="application/vnd.openxmlformats-officedocument.presentationml.tags+xml"/>
  <Override PartName="/ppt/notesSlides/notesSlide1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2.xml" ContentType="application/vnd.openxmlformats-officedocument.presentationml.notesSlide+xml"/>
  <Override PartName="/ppt/tags/tag38.xml" ContentType="application/vnd.openxmlformats-officedocument.presentationml.tags+xml"/>
  <Override PartName="/ppt/notesSlides/notesSlide23.xml" ContentType="application/vnd.openxmlformats-officedocument.presentationml.notesSlide+xml"/>
  <Override PartName="/ppt/tags/tag39.xml" ContentType="application/vnd.openxmlformats-officedocument.presentationml.tags+xml"/>
  <Override PartName="/ppt/notesSlides/notesSlide24.xml" ContentType="application/vnd.openxmlformats-officedocument.presentationml.notesSlide+xml"/>
  <Override PartName="/ppt/tags/tag40.xml" ContentType="application/vnd.openxmlformats-officedocument.presentationml.tags+xml"/>
  <Override PartName="/ppt/notesSlides/notesSlide25.xml" ContentType="application/vnd.openxmlformats-officedocument.presentationml.notesSlide+xml"/>
  <Override PartName="/ppt/tags/tag41.xml" ContentType="application/vnd.openxmlformats-officedocument.presentationml.tags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notesSlides/notesSlide27.xml" ContentType="application/vnd.openxmlformats-officedocument.presentationml.notesSlide+xml"/>
  <Override PartName="/ppt/tags/tag43.xml" ContentType="application/vnd.openxmlformats-officedocument.presentationml.tags+xml"/>
  <Override PartName="/ppt/notesSlides/notesSlide28.xml" ContentType="application/vnd.openxmlformats-officedocument.presentationml.notesSlide+xml"/>
  <Override PartName="/ppt/tags/tag44.xml" ContentType="application/vnd.openxmlformats-officedocument.presentationml.tags+xml"/>
  <Override PartName="/ppt/notesSlides/notesSlide29.xml" ContentType="application/vnd.openxmlformats-officedocument.presentationml.notesSlide+xml"/>
  <Override PartName="/ppt/tags/tag45.xml" ContentType="application/vnd.openxmlformats-officedocument.presentationml.tags+xml"/>
  <Override PartName="/ppt/notesSlides/notesSlide30.xml" ContentType="application/vnd.openxmlformats-officedocument.presentationml.notesSlide+xml"/>
  <Override PartName="/ppt/tags/tag46.xml" ContentType="application/vnd.openxmlformats-officedocument.presentationml.tags+xml"/>
  <Override PartName="/ppt/notesSlides/notesSlide3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3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89717" autoAdjust="0"/>
  </p:normalViewPr>
  <p:slideViewPr>
    <p:cSldViewPr snapToGrid="0">
      <p:cViewPr varScale="1">
        <p:scale>
          <a:sx n="74" d="100"/>
          <a:sy n="74" d="100"/>
        </p:scale>
        <p:origin x="583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7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4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4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0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0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Once you’ve learned one architecture, it’s easy to learn others</a:t>
            </a: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0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1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Once you’ve learned one architecture, it’s easy to learn others</a:t>
            </a: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20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3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5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1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2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4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0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3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61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0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0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67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Once you’ve learned one architecture, it’s easy to learn others</a:t>
            </a: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8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MIPS instruction:   </a:t>
            </a:r>
            <a:r>
              <a:rPr lang="en-US" sz="2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lw</a:t>
            </a: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2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$rt, </a:t>
            </a:r>
            <a:r>
              <a:rPr lang="en-US" sz="2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</a:t>
            </a: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code:     </a:t>
            </a:r>
            <a:r>
              <a:rPr lang="en-US" sz="2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lw</a:t>
            </a: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$rt, offset($</a:t>
            </a:r>
            <a:r>
              <a:rPr lang="en-US" sz="2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</a:t>
            </a: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offset</a:t>
            </a:r>
          </a:p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4.w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5.w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6.wmf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7.wmf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8.wmf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9.wmf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0.wmf"/><Relationship Id="rId2" Type="http://schemas.openxmlformats.org/officeDocument/2006/relationships/tags" Target="../tags/tag2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1.wmf"/><Relationship Id="rId2" Type="http://schemas.openxmlformats.org/officeDocument/2006/relationships/tags" Target="../tags/tag2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2.wmf"/><Relationship Id="rId2" Type="http://schemas.openxmlformats.org/officeDocument/2006/relationships/tags" Target="../tags/tag2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32.xml"/><Relationship Id="rId7" Type="http://schemas.openxmlformats.org/officeDocument/2006/relationships/oleObject" Target="../embeddings/oleObject14.bin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4" Type="http://schemas.openxmlformats.org/officeDocument/2006/relationships/tags" Target="../tags/tag33.xml"/><Relationship Id="rId9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3.wmf"/><Relationship Id="rId2" Type="http://schemas.openxmlformats.org/officeDocument/2006/relationships/tags" Target="../tags/tag3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48.xml"/><Relationship Id="rId7" Type="http://schemas.openxmlformats.org/officeDocument/2006/relationships/oleObject" Target="../embeddings/oleObject20.bin"/><Relationship Id="rId2" Type="http://schemas.openxmlformats.org/officeDocument/2006/relationships/tags" Target="../tags/tag47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w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958668"/>
            <a:ext cx="8574622" cy="261619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7</a:t>
            </a:r>
            <a:br>
              <a:rPr lang="en-US" alt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Mircoarchitecture</a:t>
            </a:r>
            <a:r>
              <a:rPr lang="en-US" alt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(1)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6862" y="4681717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b="1" dirty="0"/>
              <a:t>Suffolk County Community College</a:t>
            </a:r>
          </a:p>
          <a:p>
            <a:pPr algn="ctr"/>
            <a:r>
              <a:rPr lang="en-US" sz="3600" b="1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Datapath: </a:t>
            </a:r>
            <a:r>
              <a:rPr lang="en-US" b="1" dirty="0" err="1">
                <a:solidFill>
                  <a:srgbClr val="FF0000"/>
                </a:solidFill>
              </a:rPr>
              <a:t>lw</a:t>
            </a:r>
            <a:r>
              <a:rPr lang="en-US" b="1" dirty="0"/>
              <a:t>: fetch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instruction</a:t>
            </a:r>
          </a:p>
          <a:p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CEDA4A-CF6E-4A03-9811-13B14BCC64CC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74384365"/>
              </p:ext>
            </p:extLst>
          </p:nvPr>
        </p:nvGraphicFramePr>
        <p:xfrm>
          <a:off x="1515649" y="1918282"/>
          <a:ext cx="10045874" cy="218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131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649" y="1918282"/>
                        <a:ext cx="10045874" cy="2185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6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Datapath: </a:t>
            </a:r>
            <a:r>
              <a:rPr lang="en-US" b="1" dirty="0" err="1">
                <a:solidFill>
                  <a:srgbClr val="FF0000"/>
                </a:solidFill>
              </a:rPr>
              <a:t>lw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b="1" dirty="0"/>
              <a:t> Register Read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source operands from RF</a:t>
            </a:r>
          </a:p>
          <a:p>
            <a:endParaRPr lang="en-GB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7373B7A-9587-477C-968D-3A6BEDBEB2B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89083223"/>
              </p:ext>
            </p:extLst>
          </p:nvPr>
        </p:nvGraphicFramePr>
        <p:xfrm>
          <a:off x="1515649" y="1918282"/>
          <a:ext cx="10045866" cy="218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1172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649" y="1918282"/>
                        <a:ext cx="10045866" cy="2185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33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Datapath: </a:t>
            </a:r>
            <a:r>
              <a:rPr lang="en-US" b="1" dirty="0" err="1">
                <a:solidFill>
                  <a:srgbClr val="FF0000"/>
                </a:solidFill>
              </a:rPr>
              <a:t>lw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b="1" dirty="0"/>
              <a:t> Immediate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Sign-extend the immediate</a:t>
            </a:r>
          </a:p>
          <a:p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75311A9-D8EB-459E-89BB-CAD224F8386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8843204"/>
              </p:ext>
            </p:extLst>
          </p:nvPr>
        </p:nvGraphicFramePr>
        <p:xfrm>
          <a:off x="1515649" y="1918282"/>
          <a:ext cx="10045866" cy="366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VISIO" r:id="rId6" imgW="4344480" imgH="1585440" progId="Visio.Drawing.6">
                  <p:embed/>
                </p:oleObj>
              </mc:Choice>
              <mc:Fallback>
                <p:oleObj name="VISIO" r:id="rId6" imgW="4344480" imgH="1585440" progId="Visio.Drawing.6">
                  <p:embed/>
                  <p:pic>
                    <p:nvPicPr>
                      <p:cNvPr id="1173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649" y="1918282"/>
                        <a:ext cx="10045866" cy="366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2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Datapath: </a:t>
            </a:r>
            <a:r>
              <a:rPr lang="en-US" b="1" dirty="0" err="1">
                <a:solidFill>
                  <a:srgbClr val="0000FF"/>
                </a:solidFill>
              </a:rPr>
              <a:t>lw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b="1" dirty="0"/>
              <a:t> Address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 the memory address</a:t>
            </a:r>
          </a:p>
          <a:p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3FBCB94-6FBF-4D0A-A742-6507FAF21C15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94091864"/>
              </p:ext>
            </p:extLst>
          </p:nvPr>
        </p:nvGraphicFramePr>
        <p:xfrm>
          <a:off x="1515649" y="1492841"/>
          <a:ext cx="10045866" cy="409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VISIO" r:id="rId6" imgW="4344480" imgH="1770840" progId="Visio.Drawing.6">
                  <p:embed/>
                </p:oleObj>
              </mc:Choice>
              <mc:Fallback>
                <p:oleObj name="VISIO" r:id="rId6" imgW="4344480" imgH="1770840" progId="Visio.Drawing.6">
                  <p:embed/>
                  <p:pic>
                    <p:nvPicPr>
                      <p:cNvPr id="1174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649" y="1492841"/>
                        <a:ext cx="10045866" cy="4092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Datapath: </a:t>
            </a:r>
            <a:r>
              <a:rPr lang="en-US" b="1" dirty="0" err="1">
                <a:solidFill>
                  <a:srgbClr val="0000FF"/>
                </a:solidFill>
              </a:rPr>
              <a:t>lw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b="1" dirty="0"/>
              <a:t> Memory Read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data from memory and write it back to register file</a:t>
            </a:r>
          </a:p>
          <a:p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953ACC2-B977-4E3B-B0CA-84C88CE10B1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35097356"/>
              </p:ext>
            </p:extLst>
          </p:nvPr>
        </p:nvGraphicFramePr>
        <p:xfrm>
          <a:off x="1606048" y="1712048"/>
          <a:ext cx="10503939" cy="455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VISIO" r:id="rId6" imgW="4843440" imgH="2101320" progId="Visio.Drawing.6">
                  <p:embed/>
                </p:oleObj>
              </mc:Choice>
              <mc:Fallback>
                <p:oleObj name="VISIO" r:id="rId6" imgW="4843440" imgH="2101320" progId="Visio.Drawing.6">
                  <p:embed/>
                  <p:pic>
                    <p:nvPicPr>
                      <p:cNvPr id="1175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048" y="1712048"/>
                        <a:ext cx="10503939" cy="455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46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Datapath: </a:t>
            </a:r>
            <a:r>
              <a:rPr lang="en-US" b="1" dirty="0" err="1">
                <a:solidFill>
                  <a:srgbClr val="0000FF"/>
                </a:solidFill>
              </a:rPr>
              <a:t>lw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b="1" dirty="0"/>
              <a:t> PC Increment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address of next instruction</a:t>
            </a:r>
          </a:p>
          <a:p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636D6F-DE93-41BA-BD76-51340E7CEF3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3632340"/>
              </p:ext>
            </p:extLst>
          </p:nvPr>
        </p:nvGraphicFramePr>
        <p:xfrm>
          <a:off x="1220423" y="1712048"/>
          <a:ext cx="10950192" cy="465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VISIO" r:id="rId6" imgW="5044320" imgH="2143080" progId="Visio.Drawing.6">
                  <p:embed/>
                </p:oleObj>
              </mc:Choice>
              <mc:Fallback>
                <p:oleObj name="VISIO" r:id="rId6" imgW="5044320" imgH="2143080" progId="Visio.Drawing.6">
                  <p:embed/>
                  <p:pic>
                    <p:nvPicPr>
                      <p:cNvPr id="1176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423" y="1712048"/>
                        <a:ext cx="10950192" cy="4651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71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Datapath: </a:t>
            </a:r>
            <a:r>
              <a:rPr lang="en-US" b="1" dirty="0" err="1">
                <a:solidFill>
                  <a:srgbClr val="FF0000"/>
                </a:solidFill>
              </a:rPr>
              <a:t>sw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 in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memory</a:t>
            </a:r>
          </a:p>
          <a:p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9F30B7B-EF42-4B7D-B937-22C2CBAD4605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576671"/>
              </p:ext>
            </p:extLst>
          </p:nvPr>
        </p:nvGraphicFramePr>
        <p:xfrm>
          <a:off x="1220423" y="1712048"/>
          <a:ext cx="10949052" cy="465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VISIO" r:id="rId6" imgW="5044320" imgH="2143080" progId="Visio.Drawing.6">
                  <p:embed/>
                </p:oleObj>
              </mc:Choice>
              <mc:Fallback>
                <p:oleObj name="VISIO" r:id="rId6" imgW="5044320" imgH="2143080" progId="Visio.Drawing.6">
                  <p:embed/>
                  <p:pic>
                    <p:nvPicPr>
                      <p:cNvPr id="1177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423" y="1712048"/>
                        <a:ext cx="10949052" cy="4651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63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Datapath: </a:t>
            </a:r>
            <a:r>
              <a:rPr lang="en-US" b="1" dirty="0">
                <a:solidFill>
                  <a:srgbClr val="0000FF"/>
                </a:solidFill>
              </a:rPr>
              <a:t>R-type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from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register file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to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(instead of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A7CECC4-BB74-4CC8-8A5F-A01EA086DB8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3264788"/>
              </p:ext>
            </p:extLst>
          </p:nvPr>
        </p:nvGraphicFramePr>
        <p:xfrm>
          <a:off x="1601973" y="2604528"/>
          <a:ext cx="10122389" cy="425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VISIO" r:id="rId6" imgW="5101560" imgH="2143080" progId="Visio.Drawing.6">
                  <p:embed/>
                </p:oleObj>
              </mc:Choice>
              <mc:Fallback>
                <p:oleObj name="VISIO" r:id="rId6" imgW="5101560" imgH="2143080" progId="Visio.Drawing.6">
                  <p:embed/>
                  <p:pic>
                    <p:nvPicPr>
                      <p:cNvPr id="1178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973" y="2604528"/>
                        <a:ext cx="10122389" cy="4253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43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Datapath: </a:t>
            </a:r>
            <a:r>
              <a:rPr lang="en-US" b="1" dirty="0" err="1">
                <a:solidFill>
                  <a:srgbClr val="0000FF"/>
                </a:solidFill>
              </a:rPr>
              <a:t>beq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values in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equal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branch target address: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BTA = (sign-extended immediate &lt;&lt; 2) + (PC+4)</a:t>
            </a:r>
          </a:p>
          <a:p>
            <a:endParaRPr lang="en-GB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2807C7E-AB4E-466B-87C6-4119E7D9900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86099516"/>
              </p:ext>
            </p:extLst>
          </p:nvPr>
        </p:nvGraphicFramePr>
        <p:xfrm>
          <a:off x="1834406" y="2542784"/>
          <a:ext cx="9727117" cy="4315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VISIO" r:id="rId6" imgW="5216040" imgH="2314440" progId="Visio.Drawing.6">
                  <p:embed/>
                </p:oleObj>
              </mc:Choice>
              <mc:Fallback>
                <p:oleObj name="VISIO" r:id="rId6" imgW="5216040" imgH="2314440" progId="Visio.Drawing.6">
                  <p:embed/>
                  <p:pic>
                    <p:nvPicPr>
                      <p:cNvPr id="1179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406" y="2542784"/>
                        <a:ext cx="9727117" cy="4315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01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Processor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8F30D9B8-66D9-4E07-A8F3-6B88A3B28D0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5946186"/>
              </p:ext>
            </p:extLst>
          </p:nvPr>
        </p:nvGraphicFramePr>
        <p:xfrm>
          <a:off x="1773476" y="1027134"/>
          <a:ext cx="9788047" cy="545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VISIO" r:id="rId5" imgW="5158800" imgH="2873520" progId="Visio.Drawing.6">
                  <p:embed/>
                </p:oleObj>
              </mc:Choice>
              <mc:Fallback>
                <p:oleObj name="VISIO" r:id="rId5" imgW="5158800" imgH="2873520" progId="Visio.Drawing.6">
                  <p:embed/>
                  <p:pic>
                    <p:nvPicPr>
                      <p:cNvPr id="1183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476" y="1027134"/>
                        <a:ext cx="9788047" cy="5452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17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Single-Cycle Processor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Multicycle Processor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Pipelined Processor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Microarchitecture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B77FC-2BD5-4101-B2F9-136F30E915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46" y="629007"/>
            <a:ext cx="2053126" cy="55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Control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3BB94543-AF16-4748-B680-875127B844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5339904"/>
              </p:ext>
            </p:extLst>
          </p:nvPr>
        </p:nvGraphicFramePr>
        <p:xfrm>
          <a:off x="3581400" y="1356987"/>
          <a:ext cx="5029200" cy="499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Visio" r:id="rId5" imgW="1823176" imgH="1810804" progId="Visio.Drawing.11">
                  <p:embed/>
                </p:oleObj>
              </mc:Choice>
              <mc:Fallback>
                <p:oleObj name="Visio" r:id="rId5" imgW="1823176" imgH="1810804" progId="Visio.Drawing.11">
                  <p:embed/>
                  <p:pic>
                    <p:nvPicPr>
                      <p:cNvPr id="1187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56987"/>
                        <a:ext cx="5029200" cy="4991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13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Review: ALU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A6DC463-433F-44D5-BE3D-3DEFE25387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8511023"/>
              </p:ext>
            </p:extLst>
          </p:nvPr>
        </p:nvGraphicFramePr>
        <p:xfrm>
          <a:off x="1628494" y="2238234"/>
          <a:ext cx="2749936" cy="303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VISIO" r:id="rId7" imgW="640440" imgH="707040" progId="Visio.Drawing.6">
                  <p:embed/>
                </p:oleObj>
              </mc:Choice>
              <mc:Fallback>
                <p:oleObj name="VISIO" r:id="rId7" imgW="640440" imgH="707040" progId="Visio.Drawing.6">
                  <p:embed/>
                  <p:pic>
                    <p:nvPicPr>
                      <p:cNvPr id="1226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494" y="2238234"/>
                        <a:ext cx="2749936" cy="3035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5AE66DE5-396B-4501-8984-7D21763996A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91506053"/>
              </p:ext>
            </p:extLst>
          </p:nvPr>
        </p:nvGraphicFramePr>
        <p:xfrm>
          <a:off x="4630995" y="1739155"/>
          <a:ext cx="2743200" cy="42862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40F6B2C-0DF1-4E60-B1D3-E7567391AB9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326869"/>
              </p:ext>
            </p:extLst>
          </p:nvPr>
        </p:nvGraphicFramePr>
        <p:xfrm>
          <a:off x="7626760" y="1234330"/>
          <a:ext cx="5181600" cy="543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7" name="VISIO" r:id="rId9" imgW="2663640" imgH="2794320" progId="Visio.Drawing.6">
                  <p:embed/>
                </p:oleObj>
              </mc:Choice>
              <mc:Fallback>
                <p:oleObj name="VISIO" r:id="rId9" imgW="2663640" imgH="2794320" progId="Visio.Drawing.6">
                  <p:embed/>
                  <p:pic>
                    <p:nvPicPr>
                      <p:cNvPr id="1227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760" y="1234330"/>
                        <a:ext cx="5181600" cy="5434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832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Control Unit: ALU Decoder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64">
            <a:extLst>
              <a:ext uri="{FF2B5EF4-FFF2-40B4-BE49-F238E27FC236}">
                <a16:creationId xmlns:a16="http://schemas.microsoft.com/office/drawing/2014/main" id="{68A37485-0A6D-4A34-A6C1-86A09E85FA0B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648411"/>
              </p:ext>
            </p:extLst>
          </p:nvPr>
        </p:nvGraphicFramePr>
        <p:xfrm>
          <a:off x="4556864" y="1192061"/>
          <a:ext cx="3429000" cy="19812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Look at Funct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26">
            <a:extLst>
              <a:ext uri="{FF2B5EF4-FFF2-40B4-BE49-F238E27FC236}">
                <a16:creationId xmlns:a16="http://schemas.microsoft.com/office/drawing/2014/main" id="{2CAF38F5-D1D2-40BB-A0A8-067E1052C0C7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4425680"/>
              </p:ext>
            </p:extLst>
          </p:nvPr>
        </p:nvGraphicFramePr>
        <p:xfrm>
          <a:off x="3528164" y="3356141"/>
          <a:ext cx="5562600" cy="316992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100000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100100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 (And)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100101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 (Or)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 (SLT)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48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Control Unit Main Decoder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88">
            <a:extLst>
              <a:ext uri="{FF2B5EF4-FFF2-40B4-BE49-F238E27FC236}">
                <a16:creationId xmlns:a16="http://schemas.microsoft.com/office/drawing/2014/main" id="{2295FA69-D292-405E-ABCE-09348C80E8D3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0562578"/>
              </p:ext>
            </p:extLst>
          </p:nvPr>
        </p:nvGraphicFramePr>
        <p:xfrm>
          <a:off x="2019300" y="1219200"/>
          <a:ext cx="8153400" cy="218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3D2E7344-27E8-4928-844F-82B218FA457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35321085"/>
              </p:ext>
            </p:extLst>
          </p:nvPr>
        </p:nvGraphicFramePr>
        <p:xfrm>
          <a:off x="3314700" y="3595666"/>
          <a:ext cx="556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VISIO" r:id="rId6" imgW="5158800" imgH="2873520" progId="Visio.Drawing.6">
                  <p:embed/>
                </p:oleObj>
              </mc:Choice>
              <mc:Fallback>
                <p:oleObj name="VISIO" r:id="rId6" imgW="5158800" imgH="2873520" progId="Visio.Drawing.6">
                  <p:embed/>
                  <p:pic>
                    <p:nvPicPr>
                      <p:cNvPr id="118996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595666"/>
                        <a:ext cx="55626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07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Control Unit Main Decoder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">
            <a:extLst>
              <a:ext uri="{FF2B5EF4-FFF2-40B4-BE49-F238E27FC236}">
                <a16:creationId xmlns:a16="http://schemas.microsoft.com/office/drawing/2014/main" id="{35D8C36B-CE4D-429F-9BCE-017DD71AAAB0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4947362"/>
              </p:ext>
            </p:extLst>
          </p:nvPr>
        </p:nvGraphicFramePr>
        <p:xfrm>
          <a:off x="2019303" y="1219200"/>
          <a:ext cx="8195519" cy="2274887"/>
        </p:xfrm>
        <a:graphic>
          <a:graphicData uri="http://schemas.openxmlformats.org/drawingml/2006/table">
            <a:tbl>
              <a:tblPr/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Single-Cycle Datapath: </a:t>
            </a:r>
            <a:r>
              <a:rPr lang="en-US" b="1" dirty="0">
                <a:solidFill>
                  <a:srgbClr val="0000FF"/>
                </a:solidFill>
              </a:rPr>
              <a:t>or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9EEAF539-4480-44DF-875B-A5644BBA61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9157824"/>
              </p:ext>
            </p:extLst>
          </p:nvPr>
        </p:nvGraphicFramePr>
        <p:xfrm>
          <a:off x="1456051" y="1114816"/>
          <a:ext cx="9968640" cy="56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VISIO" r:id="rId5" imgW="5216400" imgH="2949120" progId="Visio.Drawing.6">
                  <p:embed/>
                </p:oleObj>
              </mc:Choice>
              <mc:Fallback>
                <p:oleObj name="VISIO" r:id="rId5" imgW="5216400" imgH="2949120" progId="Visio.Drawing.6">
                  <p:embed/>
                  <p:pic>
                    <p:nvPicPr>
                      <p:cNvPr id="1200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051" y="1114816"/>
                        <a:ext cx="9968640" cy="56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962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Extended Functionality: </a:t>
            </a:r>
            <a:r>
              <a:rPr lang="en-US" b="1" dirty="0" err="1">
                <a:solidFill>
                  <a:srgbClr val="0000FF"/>
                </a:solidFill>
              </a:rPr>
              <a:t>addi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94F2A9A0-47DE-455F-B722-E94FE581FD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7148753"/>
              </p:ext>
            </p:extLst>
          </p:nvPr>
        </p:nvGraphicFramePr>
        <p:xfrm>
          <a:off x="1470201" y="1114817"/>
          <a:ext cx="9849776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VISIO" r:id="rId5" imgW="5158800" imgH="2873520" progId="Visio.Drawing.6">
                  <p:embed/>
                </p:oleObj>
              </mc:Choice>
              <mc:Fallback>
                <p:oleObj name="VISIO" r:id="rId5" imgW="5158800" imgH="2873520" progId="Visio.Drawing.6">
                  <p:embed/>
                  <p:pic>
                    <p:nvPicPr>
                      <p:cNvPr id="1190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201" y="1114817"/>
                        <a:ext cx="9849776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97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Control Unit: </a:t>
            </a:r>
            <a:r>
              <a:rPr lang="en-US" b="1" dirty="0" err="1">
                <a:solidFill>
                  <a:srgbClr val="0000FF"/>
                </a:solidFill>
              </a:rPr>
              <a:t>addi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Group 6">
            <a:extLst>
              <a:ext uri="{FF2B5EF4-FFF2-40B4-BE49-F238E27FC236}">
                <a16:creationId xmlns:a16="http://schemas.microsoft.com/office/drawing/2014/main" id="{5F10EE29-FDF2-47AC-9064-0589DBF98044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5387446"/>
              </p:ext>
            </p:extLst>
          </p:nvPr>
        </p:nvGraphicFramePr>
        <p:xfrm>
          <a:off x="2029098" y="1511049"/>
          <a:ext cx="8133804" cy="3835902"/>
        </p:xfrm>
        <a:graphic>
          <a:graphicData uri="http://schemas.openxmlformats.org/drawingml/2006/table">
            <a:tbl>
              <a:tblPr/>
              <a:tblGrid>
                <a:gridCol w="99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910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Control Unit: </a:t>
            </a:r>
            <a:r>
              <a:rPr lang="en-US" b="1" dirty="0" err="1">
                <a:solidFill>
                  <a:srgbClr val="0000FF"/>
                </a:solidFill>
              </a:rPr>
              <a:t>addi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id="{6559491E-086E-448B-B84D-DFEDDB1C5C88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1510398"/>
              </p:ext>
            </p:extLst>
          </p:nvPr>
        </p:nvGraphicFramePr>
        <p:xfrm>
          <a:off x="2029098" y="1511049"/>
          <a:ext cx="8133804" cy="3835902"/>
        </p:xfrm>
        <a:graphic>
          <a:graphicData uri="http://schemas.openxmlformats.org/drawingml/2006/table">
            <a:tbl>
              <a:tblPr/>
              <a:tblGrid>
                <a:gridCol w="99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293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Extended Functionality: </a:t>
            </a:r>
            <a:r>
              <a:rPr lang="en-US" b="1" dirty="0">
                <a:solidFill>
                  <a:srgbClr val="0000FF"/>
                </a:solidFill>
              </a:rPr>
              <a:t>j</a:t>
            </a:r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516C1112-9F58-48B0-9329-9D76711AC30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4990309"/>
              </p:ext>
            </p:extLst>
          </p:nvPr>
        </p:nvGraphicFramePr>
        <p:xfrm>
          <a:off x="1725460" y="1027134"/>
          <a:ext cx="9836063" cy="567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VISIO" r:id="rId5" imgW="5587200" imgH="3225240" progId="Visio.Drawing.6">
                  <p:embed/>
                </p:oleObj>
              </mc:Choice>
              <mc:Fallback>
                <p:oleObj name="VISIO" r:id="rId5" imgW="5587200" imgH="3225240" progId="Visio.Drawing.6">
                  <p:embed/>
                  <p:pic>
                    <p:nvPicPr>
                      <p:cNvPr id="1192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460" y="1027134"/>
                        <a:ext cx="9836063" cy="5679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59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6274995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Microarchitecture</a:t>
            </a:r>
          </a:p>
          <a:p>
            <a:pPr marL="457200" lvl="1" indent="0" defTabSz="914400">
              <a:spcBef>
                <a:spcPct val="20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an architecture in hardware </a:t>
            </a:r>
          </a:p>
          <a:p>
            <a:pPr marL="400050" lvl="1" indent="-400050"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  <a:buFont typeface="Century Gothic" panose="020B0502020202020204" pitchFamily="34" charset="0"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blocks</a:t>
            </a:r>
          </a:p>
          <a:p>
            <a:pPr lvl="1">
              <a:lnSpc>
                <a:spcPct val="90000"/>
              </a:lnSpc>
              <a:buFont typeface="Century Gothic" panose="020B0502020202020204" pitchFamily="34" charset="0"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signals</a:t>
            </a:r>
          </a:p>
          <a:p>
            <a:pPr marL="457200" lvl="1" indent="0" defTabSz="914400">
              <a:spcBef>
                <a:spcPct val="20000"/>
              </a:spcBef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00FD53D-3252-4AE7-A368-64039548D95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0288826"/>
              </p:ext>
            </p:extLst>
          </p:nvPr>
        </p:nvGraphicFramePr>
        <p:xfrm>
          <a:off x="8876132" y="477942"/>
          <a:ext cx="2648385" cy="590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757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6132" y="477942"/>
                        <a:ext cx="2648385" cy="590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81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Control Unit: </a:t>
            </a:r>
            <a:r>
              <a:rPr lang="en-US" b="1" dirty="0">
                <a:solidFill>
                  <a:srgbClr val="0000FF"/>
                </a:solidFill>
              </a:rPr>
              <a:t>j</a:t>
            </a:r>
          </a:p>
        </p:txBody>
      </p:sp>
      <p:graphicFrame>
        <p:nvGraphicFramePr>
          <p:cNvPr id="5" name="Group 96">
            <a:extLst>
              <a:ext uri="{FF2B5EF4-FFF2-40B4-BE49-F238E27FC236}">
                <a16:creationId xmlns:a16="http://schemas.microsoft.com/office/drawing/2014/main" id="{82476E2A-A03F-4D69-9029-C324294713A1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5129156"/>
              </p:ext>
            </p:extLst>
          </p:nvPr>
        </p:nvGraphicFramePr>
        <p:xfrm>
          <a:off x="2019300" y="1485901"/>
          <a:ext cx="8153399" cy="3886198"/>
        </p:xfrm>
        <a:graphic>
          <a:graphicData uri="http://schemas.openxmlformats.org/drawingml/2006/table">
            <a:tbl>
              <a:tblPr/>
              <a:tblGrid>
                <a:gridCol w="92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8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364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Control Unit: </a:t>
            </a:r>
            <a:r>
              <a:rPr lang="en-US" b="1" dirty="0">
                <a:solidFill>
                  <a:srgbClr val="0000FF"/>
                </a:solidFill>
              </a:rPr>
              <a:t>j</a:t>
            </a:r>
          </a:p>
        </p:txBody>
      </p:sp>
      <p:graphicFrame>
        <p:nvGraphicFramePr>
          <p:cNvPr id="4" name="Group 96">
            <a:extLst>
              <a:ext uri="{FF2B5EF4-FFF2-40B4-BE49-F238E27FC236}">
                <a16:creationId xmlns:a16="http://schemas.microsoft.com/office/drawing/2014/main" id="{1F099200-11A9-45B0-930D-601CCE15B309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6702748"/>
              </p:ext>
            </p:extLst>
          </p:nvPr>
        </p:nvGraphicFramePr>
        <p:xfrm>
          <a:off x="2019300" y="1485901"/>
          <a:ext cx="8153399" cy="3886198"/>
        </p:xfrm>
        <a:graphic>
          <a:graphicData uri="http://schemas.openxmlformats.org/drawingml/2006/table">
            <a:tbl>
              <a:tblPr/>
              <a:tblGrid>
                <a:gridCol w="92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8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92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Processor Performance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b="1" dirty="0"/>
              <a:t>Program Execution Time </a:t>
            </a:r>
          </a:p>
          <a:p>
            <a:pPr>
              <a:buFontTx/>
              <a:buNone/>
            </a:pPr>
            <a:r>
              <a:rPr lang="en-US" sz="2800" b="1" dirty="0"/>
              <a:t>      = </a:t>
            </a:r>
            <a:r>
              <a:rPr lang="en-US" sz="2800" b="1" dirty="0">
                <a:solidFill>
                  <a:srgbClr val="0000FF"/>
                </a:solidFill>
              </a:rPr>
              <a:t>(#instructions)(cycles/instruction)(seconds/cycle)</a:t>
            </a:r>
          </a:p>
          <a:p>
            <a:pPr>
              <a:buFontTx/>
              <a:buNone/>
            </a:pPr>
            <a:r>
              <a:rPr lang="en-US" sz="2800" b="1" dirty="0"/>
              <a:t>      = </a:t>
            </a:r>
            <a:r>
              <a:rPr lang="en-US" sz="2800" b="1" dirty="0">
                <a:solidFill>
                  <a:srgbClr val="0000FF"/>
                </a:solidFill>
              </a:rPr>
              <a:t># instructions x CPI x </a:t>
            </a:r>
            <a:r>
              <a:rPr lang="en-US" sz="2800" b="1" i="1" dirty="0">
                <a:solidFill>
                  <a:srgbClr val="0000FF"/>
                </a:solidFill>
              </a:rPr>
              <a:t>T</a:t>
            </a:r>
            <a:r>
              <a:rPr lang="en-US" sz="2800" b="1" i="1" baseline="-25000" dirty="0">
                <a:solidFill>
                  <a:srgbClr val="0000FF"/>
                </a:solidFill>
              </a:rPr>
              <a:t>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5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Single-Cycle Performance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14">
            <a:extLst>
              <a:ext uri="{FF2B5EF4-FFF2-40B4-BE49-F238E27FC236}">
                <a16:creationId xmlns:a16="http://schemas.microsoft.com/office/drawing/2014/main" id="{807F96FB-E659-4FC1-ADB2-D20B191AC19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88058845"/>
              </p:ext>
            </p:extLst>
          </p:nvPr>
        </p:nvGraphicFramePr>
        <p:xfrm>
          <a:off x="2133600" y="1259278"/>
          <a:ext cx="7924800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VISIO" r:id="rId7" imgW="5173200" imgH="2891160" progId="Visio.Drawing.6">
                  <p:embed/>
                </p:oleObj>
              </mc:Choice>
              <mc:Fallback>
                <p:oleObj name="VISIO" r:id="rId7" imgW="5173200" imgH="2891160" progId="Visio.Drawing.6">
                  <p:embed/>
                  <p:pic>
                    <p:nvPicPr>
                      <p:cNvPr id="1194098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59278"/>
                        <a:ext cx="7924800" cy="442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E790FC-5ABD-437B-A8C1-385DFD91F2E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99999" y="5980134"/>
            <a:ext cx="655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 limited by critical path (</a:t>
            </a:r>
            <a:r>
              <a:rPr lang="en-US" sz="3200" b="1" dirty="0" err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lw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i="1" dirty="0">
                <a:latin typeface="Times New Roman" pitchFamily="18" charset="0"/>
                <a:cs typeface="Arial" charset="0"/>
              </a:rPr>
              <a:t>  	</a:t>
            </a:r>
            <a:endParaRPr lang="en-US" sz="2000" b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42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Single-Cycle Performance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E22890-69F1-4F99-9EB1-C1424D3D464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5" y="124008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Single-cycle critical path:</a:t>
            </a: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  	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max(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sext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)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Typically, limiting paths are: </a:t>
            </a: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memory, ALU, register file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65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Single-Cycle Performance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E22890-69F1-4F99-9EB1-C1424D3D464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5" y="1240080"/>
            <a:ext cx="839240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Example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: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id="{05468523-07F5-41D8-A40E-04F32BC74982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63936206"/>
              </p:ext>
            </p:extLst>
          </p:nvPr>
        </p:nvGraphicFramePr>
        <p:xfrm>
          <a:off x="4465528" y="1350454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64D26E1-B944-41EC-A560-061F6B63E7C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9776" y="5153415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?</a:t>
            </a:r>
            <a:endParaRPr lang="en-US" sz="2600" baseline="-250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05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Single-Cycle Performance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E22890-69F1-4F99-9EB1-C1424D3D464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5" y="1240080"/>
            <a:ext cx="839240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Example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: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id="{05468523-07F5-41D8-A40E-04F32BC74982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4465528" y="1350454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849A5F3D-C42E-4179-B842-8E36C8B726D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9776" y="5139848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	    = [30 + 2(250) + 150 + 25 + 200 + 20] </a:t>
            </a:r>
            <a:r>
              <a:rPr lang="en-US" sz="26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	    = 925 </a:t>
            </a:r>
            <a:r>
              <a:rPr lang="en-US" sz="26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9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569848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Single-Cycle Performance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E22890-69F1-4F99-9EB1-C1424D3D464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5" y="1240080"/>
            <a:ext cx="839240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Example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: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34648B4-72D8-419B-9678-9D9497BB109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39776" y="1856985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Program with 100 billion instructions: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	Execution Time	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# instructions x CPI x 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		           				 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= (100 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60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)(1)(925  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60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-12 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		            			 =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92.5 seconds</a:t>
            </a:r>
            <a:r>
              <a:rPr lang="en-US" sz="2600" b="1" i="1" dirty="0">
                <a:latin typeface="Times New Roman" pitchFamily="18" charset="0"/>
                <a:cs typeface="Arial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0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Microarchitecture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implementations for a single architecture: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Single-cycle: </a:t>
            </a:r>
          </a:p>
          <a:p>
            <a:pPr marL="457200" lvl="1" indent="119063" defTabSz="914400">
              <a:lnSpc>
                <a:spcPct val="108000"/>
              </a:lnSpc>
              <a:spcBef>
                <a:spcPts val="600"/>
              </a:spcBef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executes in a single cycle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Multicycle: </a:t>
            </a:r>
          </a:p>
          <a:p>
            <a:pPr marL="457200" lvl="1" indent="119063" defTabSz="914400">
              <a:lnSpc>
                <a:spcPct val="108000"/>
              </a:lnSpc>
              <a:spcBef>
                <a:spcPts val="600"/>
              </a:spcBef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is broken into series of shorter steps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Pipelined: </a:t>
            </a:r>
          </a:p>
          <a:p>
            <a:pPr marL="576263" lvl="1" indent="0" defTabSz="914400">
              <a:lnSpc>
                <a:spcPct val="108000"/>
              </a:lnSpc>
              <a:spcBef>
                <a:spcPts val="600"/>
              </a:spcBef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broken up into series of steps &amp; multiple instructions execute at once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4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Processor Performance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1030888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execution time :</a:t>
            </a:r>
          </a:p>
          <a:p>
            <a:pPr marL="0" indent="0">
              <a:lnSpc>
                <a:spcPct val="108000"/>
              </a:lnSpc>
              <a:buNone/>
            </a:pP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= (#instructions)(cycles/instruction)(seconds/cycle)</a:t>
            </a:r>
          </a:p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Definitions: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cycles/instruction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seconds/cycle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instructions/cycle</a:t>
            </a:r>
          </a:p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is to satisfy constraints of: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576263" lvl="1" indent="0" defTabSz="914400">
              <a:lnSpc>
                <a:spcPct val="108000"/>
              </a:lnSpc>
              <a:spcBef>
                <a:spcPts val="600"/>
              </a:spcBef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 lvl="1" indent="0" defTabSz="914400">
              <a:lnSpc>
                <a:spcPct val="108000"/>
              </a:lnSpc>
              <a:spcBef>
                <a:spcPts val="600"/>
              </a:spcBef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70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MIPS Processor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subset of MIPS instructions: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R-type instructions: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add, sub,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endParaRPr lang="en-US" sz="2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instructions: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instructions: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endParaRPr lang="en-US" sz="2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5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Architectural State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everything about a processor: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registers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627063" lvl="1" indent="-339725" defTabSz="914400">
              <a:lnSpc>
                <a:spcPct val="108000"/>
              </a:lnSpc>
              <a:spcBef>
                <a:spcPts val="600"/>
              </a:spcBef>
              <a:buFont typeface="Arial" pitchFamily="34" charset="0"/>
              <a:buChar char="–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</a:t>
            </a:r>
          </a:p>
          <a:p>
            <a:pPr marL="287338" lvl="1" indent="112713" defTabSz="914400">
              <a:lnSpc>
                <a:spcPct val="108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https://www.cl.cam.ac.uk/projects/raspberrypi/tutorials/turing-machine/one.html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02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MIPS State Elements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CA8243E-FBF3-4CBF-9CD4-D6522DC91B8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99601194"/>
              </p:ext>
            </p:extLst>
          </p:nvPr>
        </p:nvGraphicFramePr>
        <p:xfrm>
          <a:off x="1251932" y="1877970"/>
          <a:ext cx="10627145" cy="298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VISIO" r:id="rId6" imgW="3486240" imgH="978840" progId="Visio.Drawing.6">
                  <p:embed/>
                </p:oleObj>
              </mc:Choice>
              <mc:Fallback>
                <p:oleObj name="VISIO" r:id="rId6" imgW="3486240" imgH="978840" progId="Visio.Drawing.6">
                  <p:embed/>
                  <p:pic>
                    <p:nvPicPr>
                      <p:cNvPr id="1167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932" y="1877970"/>
                        <a:ext cx="10627145" cy="2984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50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Single–Cycle MIPS Processor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732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</a:p>
          <a:p>
            <a:pPr marL="463550" indent="-288925">
              <a:lnSpc>
                <a:spcPct val="108000"/>
              </a:lnSpc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on words of data</a:t>
            </a:r>
          </a:p>
          <a:p>
            <a:pPr marL="463550" indent="-288925">
              <a:lnSpc>
                <a:spcPct val="108000"/>
              </a:lnSpc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structures of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memories, registers, ALUs, multiplexer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463550" indent="-288925">
              <a:lnSpc>
                <a:spcPct val="108000"/>
              </a:lnSpc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 produces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multiplexer select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enable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write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signals to control the operation of </a:t>
            </a:r>
            <a:r>
              <a:rPr lang="en-US" sz="2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11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18713</TotalTime>
  <Words>1227</Words>
  <Application>Microsoft Office PowerPoint</Application>
  <PresentationFormat>Widescreen</PresentationFormat>
  <Paragraphs>538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VISIO</vt:lpstr>
      <vt:lpstr>Visio</vt:lpstr>
      <vt:lpstr>Chapter 7 Mircoarchitecture (1)</vt:lpstr>
      <vt:lpstr>Topics:</vt:lpstr>
      <vt:lpstr>Introduction</vt:lpstr>
      <vt:lpstr>Microarchitecture</vt:lpstr>
      <vt:lpstr>Processor Performance</vt:lpstr>
      <vt:lpstr>MIPS Processor</vt:lpstr>
      <vt:lpstr>Architectural State</vt:lpstr>
      <vt:lpstr>MIPS State Elements</vt:lpstr>
      <vt:lpstr>Single–Cycle MIPS Processor</vt:lpstr>
      <vt:lpstr>Single–Cycle Datapath: lw: fetch</vt:lpstr>
      <vt:lpstr>Single–Cycle Datapath: lw: Register Read</vt:lpstr>
      <vt:lpstr>Single–Cycle Datapath: lw: Immediate</vt:lpstr>
      <vt:lpstr>Single–Cycle Datapath: lw: Address</vt:lpstr>
      <vt:lpstr>Single–Cycle Datapath: lw: Memory Read</vt:lpstr>
      <vt:lpstr>Single–Cycle Datapath: lw: PC Increment</vt:lpstr>
      <vt:lpstr>Single–Cycle Datapath: sw</vt:lpstr>
      <vt:lpstr>Single–Cycle Datapath: R-type</vt:lpstr>
      <vt:lpstr>Single–Cycle Datapath: beq</vt:lpstr>
      <vt:lpstr>Single–Cycle Processor</vt:lpstr>
      <vt:lpstr>Single–Cycle Control</vt:lpstr>
      <vt:lpstr>Review: ALU</vt:lpstr>
      <vt:lpstr>Control Unit: ALU Decoder</vt:lpstr>
      <vt:lpstr>Control Unit Main Decoder</vt:lpstr>
      <vt:lpstr>Control Unit Main Decoder</vt:lpstr>
      <vt:lpstr>Single-Cycle Datapath: or</vt:lpstr>
      <vt:lpstr>Extended Functionality: addi</vt:lpstr>
      <vt:lpstr>Control Unit: addi</vt:lpstr>
      <vt:lpstr>Control Unit: addi</vt:lpstr>
      <vt:lpstr>Extended Functionality: j</vt:lpstr>
      <vt:lpstr>Control Unit: j</vt:lpstr>
      <vt:lpstr>Control Unit: j</vt:lpstr>
      <vt:lpstr>Processor Performance</vt:lpstr>
      <vt:lpstr>Single-Cycle Performance</vt:lpstr>
      <vt:lpstr>Single-Cycle Performance</vt:lpstr>
      <vt:lpstr>Single-Cycle Performance</vt:lpstr>
      <vt:lpstr>Single-Cycle Performance</vt:lpstr>
      <vt:lpstr>Single-Cycle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Bin Li</cp:lastModifiedBy>
  <cp:revision>305</cp:revision>
  <dcterms:created xsi:type="dcterms:W3CDTF">2018-08-29T16:08:13Z</dcterms:created>
  <dcterms:modified xsi:type="dcterms:W3CDTF">2020-04-29T00:26:25Z</dcterms:modified>
</cp:coreProperties>
</file>