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3" r:id="rId1"/>
  </p:sldMasterIdLst>
  <p:notesMasterIdLst>
    <p:notesMasterId r:id="rId11"/>
  </p:notesMasterIdLst>
  <p:sldIdLst>
    <p:sldId id="256" r:id="rId2"/>
    <p:sldId id="257" r:id="rId3"/>
    <p:sldId id="261" r:id="rId4"/>
    <p:sldId id="259" r:id="rId5"/>
    <p:sldId id="266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 autoAdjust="0"/>
    <p:restoredTop sz="89717" autoAdjust="0"/>
  </p:normalViewPr>
  <p:slideViewPr>
    <p:cSldViewPr snapToGrid="0">
      <p:cViewPr varScale="1">
        <p:scale>
          <a:sx n="98" d="100"/>
          <a:sy n="98" d="100"/>
        </p:scale>
        <p:origin x="74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762F5-AF41-40F8-9BCC-39D2140ECA9A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D630A-B235-419D-9123-5C5B13CB2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2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51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a typeface="+mn-ea"/>
                <a:cs typeface="+mn-cs"/>
              </a:rPr>
              <a:t>A device that performs a basic operation on electrical signals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01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01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a typeface="+mn-ea"/>
                <a:cs typeface="+mn-cs"/>
              </a:rPr>
              <a:t>A device that performs a basic operation on electrical signals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46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03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65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05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03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57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923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83189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207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6329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328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97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5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9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05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0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8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7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0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7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6.xml"/><Relationship Id="rId7" Type="http://schemas.openxmlformats.org/officeDocument/2006/relationships/oleObject" Target="../embeddings/oleObject1.bin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.emf"/><Relationship Id="rId4" Type="http://schemas.openxmlformats.org/officeDocument/2006/relationships/tags" Target="../tags/tag7.xml"/><Relationship Id="rId9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9.xml"/><Relationship Id="rId7" Type="http://schemas.openxmlformats.org/officeDocument/2006/relationships/oleObject" Target="../embeddings/oleObject3.bin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.emf"/><Relationship Id="rId4" Type="http://schemas.openxmlformats.org/officeDocument/2006/relationships/tags" Target="../tags/tag10.xml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7.w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tags" Target="../tags/tag14.xml"/><Relationship Id="rId7" Type="http://schemas.openxmlformats.org/officeDocument/2006/relationships/oleObject" Target="../embeddings/oleObject6.bin"/><Relationship Id="rId2" Type="http://schemas.openxmlformats.org/officeDocument/2006/relationships/tags" Target="../tags/tag13.xml"/><Relationship Id="rId1" Type="http://schemas.openxmlformats.org/officeDocument/2006/relationships/vmlDrawing" Target="../drawings/vmlDrawing4.v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.wmf"/><Relationship Id="rId4" Type="http://schemas.openxmlformats.org/officeDocument/2006/relationships/tags" Target="../tags/tag15.xml"/><Relationship Id="rId9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4B78-8B27-4925-8D1F-1FFD5862C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883" y="867708"/>
            <a:ext cx="9556233" cy="2616199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1</a:t>
            </a:r>
            <a:br>
              <a:rPr lang="en-US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Zero to One (part 2)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1D76B-0CD2-4959-9362-1D377593E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2176" y="4741185"/>
            <a:ext cx="6987645" cy="1388534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3600" b="1" dirty="0"/>
              <a:t>Suffolk County Community College</a:t>
            </a:r>
          </a:p>
          <a:p>
            <a:pPr algn="ctr"/>
            <a:r>
              <a:rPr lang="en-US" sz="3600" b="1" dirty="0"/>
              <a:t>CSE 222, Spring 2020</a:t>
            </a:r>
          </a:p>
          <a:p>
            <a:pPr algn="ctr"/>
            <a:endParaRPr lang="en-US" sz="3600" dirty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0412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Topics: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809028" cy="53423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indent="-463550"/>
            <a:r>
              <a:rPr lang="en-US" sz="2800" b="1" dirty="0"/>
              <a:t>Goals</a:t>
            </a:r>
          </a:p>
          <a:p>
            <a:pPr marL="463550" indent="-463550"/>
            <a:r>
              <a:rPr lang="en-US" sz="2800" b="1" dirty="0"/>
              <a:t>Background</a:t>
            </a:r>
          </a:p>
          <a:p>
            <a:pPr marL="463550" indent="-463550"/>
            <a:r>
              <a:rPr lang="en-US" sz="2800" b="1" dirty="0"/>
              <a:t>Managing Complexity</a:t>
            </a:r>
            <a:endParaRPr lang="en-US" sz="2800" dirty="0"/>
          </a:p>
          <a:p>
            <a:pPr marL="463550" indent="-463550"/>
            <a:r>
              <a:rPr lang="en-US" sz="2800" b="1" dirty="0"/>
              <a:t>The Digital Abstraction</a:t>
            </a:r>
          </a:p>
          <a:p>
            <a:pPr marL="463550" indent="-463550"/>
            <a:r>
              <a:rPr lang="en-US" sz="2800" b="1" dirty="0"/>
              <a:t>Von Neumann Architecture</a:t>
            </a:r>
            <a:endParaRPr lang="en-US" sz="2800" dirty="0"/>
          </a:p>
          <a:p>
            <a:pPr marL="463550" indent="-463550"/>
            <a:r>
              <a:rPr lang="en-US" sz="2800" b="1" dirty="0"/>
              <a:t>Number Systems</a:t>
            </a:r>
            <a:endParaRPr lang="en-US" sz="2800" dirty="0"/>
          </a:p>
          <a:p>
            <a:pPr marL="463550" indent="-463550"/>
            <a:r>
              <a:rPr lang="en-US" sz="2800" b="1" dirty="0">
                <a:solidFill>
                  <a:srgbClr val="FF0000"/>
                </a:solidFill>
              </a:rPr>
              <a:t>Logic Gates (Combinational &amp; </a:t>
            </a:r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Sequential Logic </a:t>
            </a:r>
            <a:r>
              <a:rPr lang="en-US" sz="2800" b="1" dirty="0">
                <a:solidFill>
                  <a:srgbClr val="FF0000"/>
                </a:solidFill>
              </a:rPr>
              <a:t>)</a:t>
            </a:r>
            <a:endParaRPr lang="en-US" sz="2800" dirty="0">
              <a:solidFill>
                <a:srgbClr val="FF0000"/>
              </a:solidFill>
            </a:endParaRPr>
          </a:p>
          <a:p>
            <a:pPr marL="463550" indent="-463550"/>
            <a:r>
              <a:rPr lang="en-US" sz="2800" b="1" dirty="0">
                <a:solidFill>
                  <a:schemeClr val="accent3"/>
                </a:solidFill>
              </a:rPr>
              <a:t>Logic Levels</a:t>
            </a:r>
            <a:endParaRPr lang="en-US" sz="2800" dirty="0">
              <a:solidFill>
                <a:schemeClr val="accent3"/>
              </a:solidFill>
            </a:endParaRPr>
          </a:p>
          <a:p>
            <a:pPr marL="463550" indent="-463550"/>
            <a:r>
              <a:rPr lang="en-US" sz="2800" b="1" dirty="0">
                <a:solidFill>
                  <a:srgbClr val="00B0F0"/>
                </a:solidFill>
              </a:rPr>
              <a:t>CMOS Transistors</a:t>
            </a:r>
            <a:endParaRPr lang="en-US" sz="2800" dirty="0">
              <a:solidFill>
                <a:srgbClr val="00B0F0"/>
              </a:solidFill>
            </a:endParaRPr>
          </a:p>
          <a:p>
            <a:pPr marL="463550" indent="-463550"/>
            <a:r>
              <a:rPr lang="en-US" sz="2800" b="1" dirty="0">
                <a:solidFill>
                  <a:srgbClr val="00B0F0"/>
                </a:solidFill>
              </a:rPr>
              <a:t>Power Consumption</a:t>
            </a:r>
            <a:endParaRPr lang="en-US" sz="2800" dirty="0">
              <a:solidFill>
                <a:srgbClr val="00B0F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7788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Logic Gates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26922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Gates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digit circuits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or more inputs and one output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of inputs and output:</a:t>
            </a:r>
          </a:p>
          <a:p>
            <a:pPr marL="627063" indent="-339725">
              <a:buFont typeface="Times New Roman" panose="02020603050405020304" pitchFamily="18" charset="0"/>
              <a:buChar char="–"/>
            </a:pP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truth table;</a:t>
            </a:r>
          </a:p>
          <a:p>
            <a:pPr marL="627063" indent="-339725">
              <a:buFont typeface="Times New Roman" panose="02020603050405020304" pitchFamily="18" charset="0"/>
              <a:buChar char="–"/>
            </a:pPr>
            <a:r>
              <a:rPr lang="en-US" sz="2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equation (</a:t>
            </a:r>
            <a:r>
              <a:rPr lang="en-US" sz="2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expression)</a:t>
            </a:r>
          </a:p>
          <a:p>
            <a:pPr marL="627063" indent="-339725">
              <a:buFont typeface="Times New Roman" panose="02020603050405020304" pitchFamily="18" charset="0"/>
              <a:buChar char="–"/>
            </a:pP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diagram symbol </a:t>
            </a:r>
          </a:p>
          <a:p>
            <a:pPr marL="400050" lvl="1" indent="-400050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355" y="1142962"/>
            <a:ext cx="3868116" cy="5337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491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Logic Gates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26922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logic functions: 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inversion (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400050" indent="-40005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Single-input: 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gate, buffer</a:t>
            </a:r>
          </a:p>
          <a:p>
            <a:pPr marL="400050" indent="-40005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Two-input: 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AND, OR, XOR, NAND, NOR, XNOR</a:t>
            </a:r>
          </a:p>
          <a:p>
            <a:pPr marL="400050" indent="-40005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Multiple-input</a:t>
            </a:r>
          </a:p>
          <a:p>
            <a:pPr marL="400050" lvl="1" indent="-400050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681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Logic Gates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26922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Gates</a:t>
            </a:r>
          </a:p>
          <a:p>
            <a:pPr marL="400050" lvl="1" indent="-400050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355" y="1142962"/>
            <a:ext cx="3868116" cy="5337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F6DD35B7-0AA7-4559-99C6-F14638EC43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080" y="1851500"/>
            <a:ext cx="6899275" cy="343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8AD0D054-17AF-48E3-AFD8-5009D3B56EF5}"/>
              </a:ext>
            </a:extLst>
          </p:cNvPr>
          <p:cNvSpPr txBox="1">
            <a:spLocks noChangeArrowheads="1"/>
          </p:cNvSpPr>
          <p:nvPr/>
        </p:nvSpPr>
        <p:spPr>
          <a:xfrm>
            <a:off x="1720204" y="5444117"/>
            <a:ext cx="6899275" cy="106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easiest gates to create are the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lang="en-US" sz="2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gates</a:t>
            </a:r>
          </a:p>
        </p:txBody>
      </p:sp>
    </p:spTree>
    <p:extLst>
      <p:ext uri="{BB962C8B-B14F-4D97-AF65-F5344CB8AC3E}">
        <p14:creationId xmlns:p14="http://schemas.microsoft.com/office/powerpoint/2010/main" val="1673723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Logic Gates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26922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logic functions: </a:t>
            </a:r>
          </a:p>
          <a:p>
            <a:pPr marL="400050" indent="-400050"/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Single-input: </a:t>
            </a:r>
          </a:p>
          <a:p>
            <a:pPr marL="400050" indent="-400050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Two-input: 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AND, OR, XOR, NAND, NOR, XNOR</a:t>
            </a:r>
          </a:p>
          <a:p>
            <a:pPr marL="400050" indent="-40005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Multiple-input</a:t>
            </a:r>
          </a:p>
          <a:p>
            <a:pPr marL="400050" lvl="1" indent="-400050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92024B5F-A44A-48EF-B805-6A8E424F5CFE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82333271"/>
              </p:ext>
            </p:extLst>
          </p:nvPr>
        </p:nvGraphicFramePr>
        <p:xfrm>
          <a:off x="4308866" y="2104372"/>
          <a:ext cx="2279824" cy="3162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name="VISIO" r:id="rId7" imgW="885960" imgH="1228680" progId="Visio.Drawing.6">
                  <p:embed/>
                </p:oleObj>
              </mc:Choice>
              <mc:Fallback>
                <p:oleObj name="VISIO" r:id="rId7" imgW="885960" imgH="1228680" progId="Visio.Drawing.6">
                  <p:embed/>
                  <p:pic>
                    <p:nvPicPr>
                      <p:cNvPr id="7885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8866" y="2104372"/>
                        <a:ext cx="2279824" cy="3162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9156933C-25F4-4F41-9133-606FB816D725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787004099"/>
              </p:ext>
            </p:extLst>
          </p:nvPr>
        </p:nvGraphicFramePr>
        <p:xfrm>
          <a:off x="7658667" y="2154112"/>
          <a:ext cx="2188028" cy="3034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name="VISIO" r:id="rId9" imgW="885960" imgH="1228680" progId="Visio.Drawing.6">
                  <p:embed/>
                </p:oleObj>
              </mc:Choice>
              <mc:Fallback>
                <p:oleObj name="VISIO" r:id="rId9" imgW="885960" imgH="1228680" progId="Visio.Drawing.6">
                  <p:embed/>
                  <p:pic>
                    <p:nvPicPr>
                      <p:cNvPr id="7885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8667" y="2154112"/>
                        <a:ext cx="2188028" cy="30347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7172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Logic Gates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26922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logic functions: </a:t>
            </a:r>
          </a:p>
          <a:p>
            <a:pPr marL="400050" indent="-40005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Single-input: </a:t>
            </a:r>
          </a:p>
          <a:p>
            <a:pPr marL="400050" indent="-400050"/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Two-input: </a:t>
            </a:r>
          </a:p>
          <a:p>
            <a:pPr marL="400050" indent="-400050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Multiple-input</a:t>
            </a:r>
          </a:p>
          <a:p>
            <a:pPr marL="400050" lvl="1" indent="-400050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D901D41E-2A7B-4046-9E19-F5D5332749F7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7227468"/>
              </p:ext>
            </p:extLst>
          </p:nvPr>
        </p:nvGraphicFramePr>
        <p:xfrm>
          <a:off x="4495504" y="2098111"/>
          <a:ext cx="2245945" cy="3695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4" name="VISIO" r:id="rId7" imgW="885960" imgH="1457280" progId="Visio.Drawing.6">
                  <p:embed/>
                </p:oleObj>
              </mc:Choice>
              <mc:Fallback>
                <p:oleObj name="VISIO" r:id="rId7" imgW="885960" imgH="1457280" progId="Visio.Drawing.6">
                  <p:embed/>
                  <p:pic>
                    <p:nvPicPr>
                      <p:cNvPr id="8090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504" y="2098111"/>
                        <a:ext cx="2245945" cy="36957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8A01A73B-E308-45F9-8426-283D9EEA797A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374348418"/>
              </p:ext>
            </p:extLst>
          </p:nvPr>
        </p:nvGraphicFramePr>
        <p:xfrm>
          <a:off x="7820604" y="2111522"/>
          <a:ext cx="2275375" cy="3742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" name="VISIO" r:id="rId9" imgW="885960" imgH="1457280" progId="Visio.Drawing.6">
                  <p:embed/>
                </p:oleObj>
              </mc:Choice>
              <mc:Fallback>
                <p:oleObj name="VISIO" r:id="rId9" imgW="885960" imgH="1457280" progId="Visio.Drawing.6">
                  <p:embed/>
                  <p:pic>
                    <p:nvPicPr>
                      <p:cNvPr id="8090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0604" y="2111522"/>
                        <a:ext cx="2275375" cy="3742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1060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Logic Gates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26922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logic functions: </a:t>
            </a:r>
          </a:p>
          <a:p>
            <a:pPr marL="400050" indent="-40005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Single-input: </a:t>
            </a:r>
          </a:p>
          <a:p>
            <a:pPr marL="400050" indent="-400050"/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Two-input: </a:t>
            </a:r>
          </a:p>
          <a:p>
            <a:pPr marL="400050" indent="-400050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Multiple-input</a:t>
            </a:r>
          </a:p>
          <a:p>
            <a:pPr marL="400050" lvl="1" indent="-400050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33BA65D4-9291-4505-9B4F-3E8204F8652D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630030378"/>
              </p:ext>
            </p:extLst>
          </p:nvPr>
        </p:nvGraphicFramePr>
        <p:xfrm>
          <a:off x="3933172" y="2317491"/>
          <a:ext cx="8029183" cy="3269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VISIO" r:id="rId6" imgW="3584448" imgH="1456944" progId="Visio.Drawing.6">
                  <p:embed/>
                </p:oleObj>
              </mc:Choice>
              <mc:Fallback>
                <p:oleObj name="VISIO" r:id="rId6" imgW="3584448" imgH="1456944" progId="Visio.Drawing.6">
                  <p:embed/>
                  <p:pic>
                    <p:nvPicPr>
                      <p:cNvPr id="829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3172" y="2317491"/>
                        <a:ext cx="8029183" cy="3269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1739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Logic Gates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26922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logic functions: </a:t>
            </a:r>
          </a:p>
          <a:p>
            <a:pPr marL="400050" indent="-40005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Single-input: </a:t>
            </a:r>
          </a:p>
          <a:p>
            <a:pPr marL="400050" indent="-400050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Two-input: </a:t>
            </a:r>
          </a:p>
          <a:p>
            <a:pPr marL="400050" indent="-400050"/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Multiple-input</a:t>
            </a:r>
          </a:p>
          <a:p>
            <a:pPr marL="400050" lvl="1" indent="-400050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796AD5E-065E-48EB-BD0D-09B094128BD7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92217324"/>
              </p:ext>
            </p:extLst>
          </p:nvPr>
        </p:nvGraphicFramePr>
        <p:xfrm>
          <a:off x="5172487" y="1858028"/>
          <a:ext cx="2484438" cy="473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2" name="VISIO" r:id="rId7" imgW="961644" imgH="1914144" progId="Visio.Drawing.6">
                  <p:embed/>
                </p:oleObj>
              </mc:Choice>
              <mc:Fallback>
                <p:oleObj name="VISIO" r:id="rId7" imgW="961644" imgH="1914144" progId="Visio.Drawing.6">
                  <p:embed/>
                  <p:pic>
                    <p:nvPicPr>
                      <p:cNvPr id="849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487" y="1858028"/>
                        <a:ext cx="2484438" cy="473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10FB0741-60D8-4462-8D8D-3DC656083701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148468028"/>
              </p:ext>
            </p:extLst>
          </p:nvPr>
        </p:nvGraphicFramePr>
        <p:xfrm>
          <a:off x="8418925" y="1781828"/>
          <a:ext cx="2484437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3" name="VISIO" r:id="rId9" imgW="961644" imgH="1914144" progId="Visio.Drawing.6">
                  <p:embed/>
                </p:oleObj>
              </mc:Choice>
              <mc:Fallback>
                <p:oleObj name="VISIO" r:id="rId9" imgW="961644" imgH="1914144" progId="Visio.Drawing.6">
                  <p:embed/>
                  <p:pic>
                    <p:nvPicPr>
                      <p:cNvPr id="8500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8925" y="1781828"/>
                        <a:ext cx="2484437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03636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Wisp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17102</TotalTime>
  <Words>212</Words>
  <Application>Microsoft Office PowerPoint</Application>
  <PresentationFormat>Widescreen</PresentationFormat>
  <Paragraphs>79</Paragraphs>
  <Slides>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VISIO</vt:lpstr>
      <vt:lpstr>Chapter 1 From Zero to One (part 2)</vt:lpstr>
      <vt:lpstr>Topics:</vt:lpstr>
      <vt:lpstr>Logic Gates</vt:lpstr>
      <vt:lpstr>Logic Gates</vt:lpstr>
      <vt:lpstr>Logic Gates</vt:lpstr>
      <vt:lpstr>Logic Gates</vt:lpstr>
      <vt:lpstr>Logic Gates</vt:lpstr>
      <vt:lpstr>Logic Gates</vt:lpstr>
      <vt:lpstr>Logic Gates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Programming</dc:title>
  <dc:creator>Bin Li</dc:creator>
  <cp:lastModifiedBy>Bin Li</cp:lastModifiedBy>
  <cp:revision>228</cp:revision>
  <dcterms:created xsi:type="dcterms:W3CDTF">2018-08-29T16:08:13Z</dcterms:created>
  <dcterms:modified xsi:type="dcterms:W3CDTF">2020-03-07T01:39:29Z</dcterms:modified>
</cp:coreProperties>
</file>