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9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3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4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5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6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7.xml" ContentType="application/vnd.openxmlformats-officedocument.presentationml.notesSlide+xml"/>
  <Override PartName="/ppt/tags/tag55.xml" ContentType="application/vnd.openxmlformats-officedocument.presentationml.tags+xml"/>
  <Override PartName="/ppt/notesSlides/notesSlide18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9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2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3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5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6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7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8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9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30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1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32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33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34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35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36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37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38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39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40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3" r:id="rId1"/>
  </p:sldMasterIdLst>
  <p:notesMasterIdLst>
    <p:notesMasterId r:id="rId43"/>
  </p:notesMasterIdLst>
  <p:sldIdLst>
    <p:sldId id="256" r:id="rId2"/>
    <p:sldId id="257" r:id="rId3"/>
    <p:sldId id="259" r:id="rId4"/>
    <p:sldId id="356" r:id="rId5"/>
    <p:sldId id="357" r:id="rId6"/>
    <p:sldId id="358" r:id="rId7"/>
    <p:sldId id="393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81" r:id="rId27"/>
    <p:sldId id="377" r:id="rId28"/>
    <p:sldId id="378" r:id="rId29"/>
    <p:sldId id="380" r:id="rId30"/>
    <p:sldId id="379" r:id="rId31"/>
    <p:sldId id="383" r:id="rId32"/>
    <p:sldId id="384" r:id="rId33"/>
    <p:sldId id="385" r:id="rId34"/>
    <p:sldId id="386" r:id="rId35"/>
    <p:sldId id="382" r:id="rId36"/>
    <p:sldId id="387" r:id="rId37"/>
    <p:sldId id="388" r:id="rId38"/>
    <p:sldId id="389" r:id="rId39"/>
    <p:sldId id="390" r:id="rId40"/>
    <p:sldId id="391" r:id="rId41"/>
    <p:sldId id="392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 autoAdjust="0"/>
    <p:restoredTop sz="89717" autoAdjust="0"/>
  </p:normalViewPr>
  <p:slideViewPr>
    <p:cSldViewPr snapToGrid="0">
      <p:cViewPr varScale="1">
        <p:scale>
          <a:sx n="98" d="100"/>
          <a:sy n="98" d="100"/>
        </p:scale>
        <p:origin x="74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62F5-AF41-40F8-9BCC-39D2140ECA9A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D630A-B235-419D-9123-5C5B13CB2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2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34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75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84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83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1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79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0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48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09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22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39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51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12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00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02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5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244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837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NAND gate is equivalent to an OR gate with inverted inputs</a:t>
            </a:r>
          </a:p>
          <a:p>
            <a:r>
              <a:rPr lang="en-US" dirty="0"/>
              <a:t>NOR gate is equivalent to an AND gate with inverted 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37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49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9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68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017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153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Complementary metal–oxide–semiconductor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535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748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195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259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328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PLA: programmable logic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466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960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154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87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330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940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2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31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75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70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04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923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83189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207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329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328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97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9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5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0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8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0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7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7.emf"/><Relationship Id="rId2" Type="http://schemas.openxmlformats.org/officeDocument/2006/relationships/tags" Target="../tags/tag2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8.emf"/><Relationship Id="rId2" Type="http://schemas.openxmlformats.org/officeDocument/2006/relationships/tags" Target="../tags/tag3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34.xml"/><Relationship Id="rId7" Type="http://schemas.openxmlformats.org/officeDocument/2006/relationships/oleObject" Target="../embeddings/oleObject6.bin"/><Relationship Id="rId2" Type="http://schemas.openxmlformats.org/officeDocument/2006/relationships/tags" Target="../tags/tag33.xml"/><Relationship Id="rId1" Type="http://schemas.openxmlformats.org/officeDocument/2006/relationships/vmlDrawing" Target="../drawings/vmlDrawing7.v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tags" Target="../tags/tag37.xml"/><Relationship Id="rId7" Type="http://schemas.openxmlformats.org/officeDocument/2006/relationships/oleObject" Target="../embeddings/oleObject7.bin"/><Relationship Id="rId2" Type="http://schemas.openxmlformats.org/officeDocument/2006/relationships/tags" Target="../tags/tag36.xml"/><Relationship Id="rId1" Type="http://schemas.openxmlformats.org/officeDocument/2006/relationships/vmlDrawing" Target="../drawings/vmlDrawing8.v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10.wmf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1.wmf"/><Relationship Id="rId2" Type="http://schemas.openxmlformats.org/officeDocument/2006/relationships/tags" Target="../tags/tag4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tags" Target="../tags/tag44.xml"/><Relationship Id="rId7" Type="http://schemas.openxmlformats.org/officeDocument/2006/relationships/oleObject" Target="../embeddings/oleObject10.bin"/><Relationship Id="rId2" Type="http://schemas.openxmlformats.org/officeDocument/2006/relationships/tags" Target="../tags/tag43.xml"/><Relationship Id="rId1" Type="http://schemas.openxmlformats.org/officeDocument/2006/relationships/vmlDrawing" Target="../drawings/vmlDrawing11.v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.wmf"/><Relationship Id="rId4" Type="http://schemas.openxmlformats.org/officeDocument/2006/relationships/tags" Target="../tags/tag45.xml"/><Relationship Id="rId9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oleObject" Target="../embeddings/oleObject12.bin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notesSlide" Target="../notesSlides/notesSlide17.xml"/><Relationship Id="rId2" Type="http://schemas.openxmlformats.org/officeDocument/2006/relationships/tags" Target="../tags/tag46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2.vml"/><Relationship Id="rId6" Type="http://schemas.openxmlformats.org/officeDocument/2006/relationships/tags" Target="../tags/tag5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9.xml"/><Relationship Id="rId15" Type="http://schemas.openxmlformats.org/officeDocument/2006/relationships/oleObject" Target="../embeddings/oleObject13.bin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image" Target="../media/image17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image" Target="../media/image18.wmf"/><Relationship Id="rId2" Type="http://schemas.openxmlformats.org/officeDocument/2006/relationships/tags" Target="../tags/tag59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4.bin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image" Target="../media/image19.wmf"/><Relationship Id="rId2" Type="http://schemas.openxmlformats.org/officeDocument/2006/relationships/tags" Target="../tags/tag6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5.bin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7" Type="http://schemas.openxmlformats.org/officeDocument/2006/relationships/image" Target="../media/image20.wmf"/><Relationship Id="rId2" Type="http://schemas.openxmlformats.org/officeDocument/2006/relationships/tags" Target="../tags/tag6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6.bin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tags" Target="../tags/tag66.xml"/><Relationship Id="rId7" Type="http://schemas.openxmlformats.org/officeDocument/2006/relationships/notesSlide" Target="../notesSlides/notesSlide23.xml"/><Relationship Id="rId2" Type="http://schemas.openxmlformats.org/officeDocument/2006/relationships/tags" Target="../tags/tag65.xml"/><Relationship Id="rId1" Type="http://schemas.openxmlformats.org/officeDocument/2006/relationships/vmlDrawing" Target="../drawings/vmlDrawing1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9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tags" Target="../tags/tag70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69.xml"/><Relationship Id="rId1" Type="http://schemas.openxmlformats.org/officeDocument/2006/relationships/vmlDrawing" Target="../drawings/vmlDrawing1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9" Type="http://schemas.openxmlformats.org/officeDocument/2006/relationships/image" Target="../media/image2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notesSlide" Target="../notesSlides/notesSlide26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5.wmf"/><Relationship Id="rId2" Type="http://schemas.openxmlformats.org/officeDocument/2006/relationships/tags" Target="../tags/tag75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18.v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5" Type="http://schemas.openxmlformats.org/officeDocument/2006/relationships/tags" Target="../tags/tag78.xml"/><Relationship Id="rId15" Type="http://schemas.openxmlformats.org/officeDocument/2006/relationships/image" Target="../media/image24.wmf"/><Relationship Id="rId10" Type="http://schemas.openxmlformats.org/officeDocument/2006/relationships/tags" Target="../tags/tag83.xml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oleObject" Target="../embeddings/oleObject1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tags" Target="../tags/tag98.xml"/><Relationship Id="rId7" Type="http://schemas.openxmlformats.org/officeDocument/2006/relationships/oleObject" Target="../embeddings/oleObject21.bin"/><Relationship Id="rId2" Type="http://schemas.openxmlformats.org/officeDocument/2006/relationships/tags" Target="../tags/tag97.xml"/><Relationship Id="rId1" Type="http://schemas.openxmlformats.org/officeDocument/2006/relationships/vmlDrawing" Target="../drawings/vmlDrawing19.v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7.wmf"/><Relationship Id="rId4" Type="http://schemas.openxmlformats.org/officeDocument/2006/relationships/tags" Target="../tags/tag99.xml"/><Relationship Id="rId9" Type="http://schemas.openxmlformats.org/officeDocument/2006/relationships/oleObject" Target="../embeddings/oleObject2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2.xml"/><Relationship Id="rId3" Type="http://schemas.openxmlformats.org/officeDocument/2006/relationships/tags" Target="../tags/tag10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9.wmf"/><Relationship Id="rId2" Type="http://schemas.openxmlformats.org/officeDocument/2006/relationships/tags" Target="../tags/tag100.xml"/><Relationship Id="rId1" Type="http://schemas.openxmlformats.org/officeDocument/2006/relationships/vmlDrawing" Target="../drawings/vmlDrawing20.vml"/><Relationship Id="rId6" Type="http://schemas.openxmlformats.org/officeDocument/2006/relationships/tags" Target="../tags/tag104.xml"/><Relationship Id="rId11" Type="http://schemas.openxmlformats.org/officeDocument/2006/relationships/oleObject" Target="../embeddings/oleObject24.bin"/><Relationship Id="rId5" Type="http://schemas.openxmlformats.org/officeDocument/2006/relationships/tags" Target="../tags/tag103.xml"/><Relationship Id="rId10" Type="http://schemas.openxmlformats.org/officeDocument/2006/relationships/image" Target="../media/image28.wmf"/><Relationship Id="rId4" Type="http://schemas.openxmlformats.org/officeDocument/2006/relationships/tags" Target="../tags/tag102.xml"/><Relationship Id="rId9" Type="http://schemas.openxmlformats.org/officeDocument/2006/relationships/oleObject" Target="../embeddings/oleObject2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3" Type="http://schemas.openxmlformats.org/officeDocument/2006/relationships/tags" Target="../tags/tag10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9.wmf"/><Relationship Id="rId2" Type="http://schemas.openxmlformats.org/officeDocument/2006/relationships/tags" Target="../tags/tag105.xml"/><Relationship Id="rId1" Type="http://schemas.openxmlformats.org/officeDocument/2006/relationships/vmlDrawing" Target="../drawings/vmlDrawing21.vml"/><Relationship Id="rId6" Type="http://schemas.openxmlformats.org/officeDocument/2006/relationships/tags" Target="../tags/tag109.xml"/><Relationship Id="rId11" Type="http://schemas.openxmlformats.org/officeDocument/2006/relationships/oleObject" Target="../embeddings/oleObject24.bin"/><Relationship Id="rId5" Type="http://schemas.openxmlformats.org/officeDocument/2006/relationships/tags" Target="../tags/tag108.xml"/><Relationship Id="rId10" Type="http://schemas.openxmlformats.org/officeDocument/2006/relationships/image" Target="../media/image28.wmf"/><Relationship Id="rId4" Type="http://schemas.openxmlformats.org/officeDocument/2006/relationships/tags" Target="../tags/tag107.xml"/><Relationship Id="rId9" Type="http://schemas.openxmlformats.org/officeDocument/2006/relationships/oleObject" Target="../embeddings/oleObject2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image" Target="../media/image30.wmf"/><Relationship Id="rId2" Type="http://schemas.openxmlformats.org/officeDocument/2006/relationships/tags" Target="../tags/tag110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5.bin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7" Type="http://schemas.openxmlformats.org/officeDocument/2006/relationships/image" Target="../media/image31.wmf"/><Relationship Id="rId2" Type="http://schemas.openxmlformats.org/officeDocument/2006/relationships/tags" Target="../tags/tag11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6.bin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7" Type="http://schemas.openxmlformats.org/officeDocument/2006/relationships/image" Target="../media/image32.wmf"/><Relationship Id="rId2" Type="http://schemas.openxmlformats.org/officeDocument/2006/relationships/tags" Target="../tags/tag114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7.bin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7" Type="http://schemas.openxmlformats.org/officeDocument/2006/relationships/image" Target="../media/image33.wmf"/><Relationship Id="rId2" Type="http://schemas.openxmlformats.org/officeDocument/2006/relationships/tags" Target="../tags/tag116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8.bin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tags" Target="../tags/tag119.xml"/><Relationship Id="rId7" Type="http://schemas.openxmlformats.org/officeDocument/2006/relationships/oleObject" Target="../embeddings/oleObject29.bin"/><Relationship Id="rId2" Type="http://schemas.openxmlformats.org/officeDocument/2006/relationships/tags" Target="../tags/tag118.xml"/><Relationship Id="rId1" Type="http://schemas.openxmlformats.org/officeDocument/2006/relationships/vmlDrawing" Target="../drawings/vmlDrawing26.v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5.wmf"/><Relationship Id="rId4" Type="http://schemas.openxmlformats.org/officeDocument/2006/relationships/tags" Target="../tags/tag120.xml"/><Relationship Id="rId9" Type="http://schemas.openxmlformats.org/officeDocument/2006/relationships/oleObject" Target="../embeddings/oleObject3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tags" Target="../tags/tag122.xml"/><Relationship Id="rId7" Type="http://schemas.openxmlformats.org/officeDocument/2006/relationships/oleObject" Target="../embeddings/oleObject30.bin"/><Relationship Id="rId2" Type="http://schemas.openxmlformats.org/officeDocument/2006/relationships/tags" Target="../tags/tag121.xml"/><Relationship Id="rId1" Type="http://schemas.openxmlformats.org/officeDocument/2006/relationships/vmlDrawing" Target="../drawings/vmlDrawing27.vml"/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6.wmf"/><Relationship Id="rId4" Type="http://schemas.openxmlformats.org/officeDocument/2006/relationships/tags" Target="../tags/tag123.xml"/><Relationship Id="rId9" Type="http://schemas.openxmlformats.org/officeDocument/2006/relationships/oleObject" Target="../embeddings/oleObject3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3.w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tags" Target="../tags/tag125.xml"/><Relationship Id="rId7" Type="http://schemas.openxmlformats.org/officeDocument/2006/relationships/oleObject" Target="../embeddings/oleObject32.bin"/><Relationship Id="rId2" Type="http://schemas.openxmlformats.org/officeDocument/2006/relationships/tags" Target="../tags/tag124.xml"/><Relationship Id="rId1" Type="http://schemas.openxmlformats.org/officeDocument/2006/relationships/vmlDrawing" Target="../drawings/vmlDrawing28.vml"/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8.wmf"/><Relationship Id="rId4" Type="http://schemas.openxmlformats.org/officeDocument/2006/relationships/tags" Target="../tags/tag126.xml"/><Relationship Id="rId9" Type="http://schemas.openxmlformats.org/officeDocument/2006/relationships/oleObject" Target="../embeddings/oleObject33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tags" Target="../tags/tag128.xml"/><Relationship Id="rId7" Type="http://schemas.openxmlformats.org/officeDocument/2006/relationships/oleObject" Target="../embeddings/oleObject34.bin"/><Relationship Id="rId2" Type="http://schemas.openxmlformats.org/officeDocument/2006/relationships/tags" Target="../tags/tag127.xml"/><Relationship Id="rId1" Type="http://schemas.openxmlformats.org/officeDocument/2006/relationships/vmlDrawing" Target="../drawings/vmlDrawing29.vml"/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9.wmf"/><Relationship Id="rId4" Type="http://schemas.openxmlformats.org/officeDocument/2006/relationships/tags" Target="../tags/tag129.xml"/><Relationship Id="rId9" Type="http://schemas.openxmlformats.org/officeDocument/2006/relationships/oleObject" Target="../embeddings/oleObject3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4.wmf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6.wmf"/><Relationship Id="rId2" Type="http://schemas.openxmlformats.org/officeDocument/2006/relationships/tags" Target="../tags/tag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19" Type="http://schemas.openxmlformats.org/officeDocument/2006/relationships/notesSlide" Target="../notesSlides/notesSlide9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4B78-8B27-4925-8D1F-1FFD5862C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227" y="787749"/>
            <a:ext cx="9624793" cy="2616199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2</a:t>
            </a:r>
            <a:b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Zero to One (part 1)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1D76B-0CD2-4959-9362-1D377593E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6800" y="4743576"/>
            <a:ext cx="6987645" cy="138853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3600" b="1" dirty="0"/>
              <a:t>Suffolk County Community College</a:t>
            </a:r>
          </a:p>
          <a:p>
            <a:pPr algn="ctr"/>
            <a:r>
              <a:rPr lang="en-US" sz="3600" b="1" dirty="0"/>
              <a:t>CSE 222, Spring 2020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412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Sum-of-Products (SOP) Form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equations can be written in SOP form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row has a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endParaRPr 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literals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that row (and only that row)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function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the output is TRUE 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a sum (OR) of products (AND terms)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4F3843F7-5A10-4FA7-8E9D-5B6D5AB75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645109"/>
              </p:ext>
            </p:extLst>
          </p:nvPr>
        </p:nvGraphicFramePr>
        <p:xfrm>
          <a:off x="3929913" y="4014592"/>
          <a:ext cx="4332174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VISIO" r:id="rId6" imgW="1766520" imgH="808560" progId="Visio.Drawing.6">
                  <p:embed/>
                </p:oleObj>
              </mc:Choice>
              <mc:Fallback>
                <p:oleObj name="VISIO" r:id="rId6" imgW="1766520" imgH="808560" progId="Visio.Drawing.6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29913" y="4014592"/>
                        <a:ext cx="4332174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5">
            <a:extLst>
              <a:ext uri="{FF2B5EF4-FFF2-40B4-BE49-F238E27FC236}">
                <a16:creationId xmlns:a16="http://schemas.microsoft.com/office/drawing/2014/main" id="{ADC9150A-0510-4E67-BADD-B2978AE71B9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52592" y="5995792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696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Sum-of-Products (SOP) Form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equations can be written in SOP form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row has a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endParaRPr 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literals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that row (and only that row)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function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the output is TRUE 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a sum (OR) of products (AND terms)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ADC9150A-0510-4E67-BADD-B2978AE71B9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52592" y="5995792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E105F54-13A4-4508-BB11-C7EEDEF889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718541"/>
              </p:ext>
            </p:extLst>
          </p:nvPr>
        </p:nvGraphicFramePr>
        <p:xfrm>
          <a:off x="3929856" y="4014592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name="VISIO" r:id="rId6" imgW="1766520" imgH="808560" progId="Visio.Drawing.6">
                  <p:embed/>
                </p:oleObj>
              </mc:Choice>
              <mc:Fallback>
                <p:oleObj name="VISIO" r:id="rId6" imgW="1766520" imgH="808560" progId="Visio.Drawing.6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856" y="4014592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06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Sum-of-Products (SOP) Form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equations can be written in SOP form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row has a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endParaRPr 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literals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that row (and only that row)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function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the output is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a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terms)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E105F54-13A4-4508-BB11-C7EEDEF889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9856" y="4014592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VISIO" r:id="rId7" imgW="1766520" imgH="808560" progId="Visio.Drawing.6">
                  <p:embed/>
                </p:oleObj>
              </mc:Choice>
              <mc:Fallback>
                <p:oleObj name="VISIO" r:id="rId7" imgW="1766520" imgH="808560" progId="Visio.Drawing.6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E105F54-13A4-4508-BB11-C7EEDEF889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856" y="4014592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6010F00F-76DA-4E97-B472-338D255167F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52592" y="5995792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AB + AB 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Σ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(1, 3)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071250F5-3BD6-4E37-A883-859658F61A27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056339" y="602919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1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Product-of-Sums (POS) Form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970682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Boolean equations can be written in POS form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row has a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maxterm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maxterm is a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literals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maxterm is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that row (and only that row)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function by ANDing maxterms for which output is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a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(AND) of sums (OR terms)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1040F7C-B1CF-4073-944B-0149EEA1B0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428447"/>
              </p:ext>
            </p:extLst>
          </p:nvPr>
        </p:nvGraphicFramePr>
        <p:xfrm>
          <a:off x="3808434" y="4014592"/>
          <a:ext cx="4575132" cy="2152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name="VISIO" r:id="rId7" imgW="1794960" imgH="844560" progId="Visio.Drawing.6">
                  <p:embed/>
                </p:oleObj>
              </mc:Choice>
              <mc:Fallback>
                <p:oleObj name="VISIO" r:id="rId7" imgW="1794960" imgH="844560" progId="Visio.Drawing.6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08434" y="4014592"/>
                        <a:ext cx="4575132" cy="2152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0E80B0B2-3EC4-4E0D-B17E-2A6BB1D6749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65119" y="6087649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Π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(0, 2)</a:t>
            </a: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508A9E68-BDB3-4703-B694-7E45D6F4A325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096000" y="616664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8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Boolean Equations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970682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going to the cafeteria for lunch</a:t>
            </a: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won’t eat lunch (E): </a:t>
            </a:r>
          </a:p>
          <a:p>
            <a:pPr marL="1027113" lvl="1" indent="-287338">
              <a:spcBef>
                <a:spcPts val="400"/>
              </a:spcBef>
              <a:buFont typeface="Times New Roman" panose="02020603050405020304" pitchFamily="18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it’s not open (O)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marL="1027113" lvl="1" indent="-287338">
              <a:spcBef>
                <a:spcPts val="400"/>
              </a:spcBef>
              <a:buFont typeface="Times New Roman" panose="02020603050405020304" pitchFamily="18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they only serve corndogs (C)</a:t>
            </a: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truth table for determining if you will eat lunch (E)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E1CCA0E8-8204-4728-945C-0879EBF4B662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41093439"/>
              </p:ext>
            </p:extLst>
          </p:nvPr>
        </p:nvGraphicFramePr>
        <p:xfrm>
          <a:off x="4872831" y="3711879"/>
          <a:ext cx="244633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VISIO" r:id="rId6" imgW="732600" imgH="752040" progId="Visio.Drawing.6">
                  <p:embed/>
                </p:oleObj>
              </mc:Choice>
              <mc:Fallback>
                <p:oleObj name="VISIO" r:id="rId6" imgW="732600" imgH="752040" progId="Visio.Drawing.6">
                  <p:embed/>
                  <p:pic>
                    <p:nvPicPr>
                      <p:cNvPr id="8652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831" y="3711879"/>
                        <a:ext cx="2446337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913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Boolean Equations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970682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going to the cafeteria for lunch</a:t>
            </a: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won’t eat lunch (E): </a:t>
            </a:r>
          </a:p>
          <a:p>
            <a:pPr marL="1027113" lvl="1" indent="-287338">
              <a:spcBef>
                <a:spcPts val="400"/>
              </a:spcBef>
              <a:buFont typeface="Times New Roman" panose="02020603050405020304" pitchFamily="18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it’s not open (O)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marL="1027113" lvl="1" indent="-287338">
              <a:spcBef>
                <a:spcPts val="400"/>
              </a:spcBef>
              <a:buFont typeface="Times New Roman" panose="02020603050405020304" pitchFamily="18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they only serve corndogs (C)</a:t>
            </a: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truth table for determining if you will eat lunch (E)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AFC2D564-A9C3-41CD-9945-D0C9DC143320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50038199"/>
              </p:ext>
            </p:extLst>
          </p:nvPr>
        </p:nvGraphicFramePr>
        <p:xfrm>
          <a:off x="4872038" y="3711575"/>
          <a:ext cx="244633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1" name="VISIO" r:id="rId6" imgW="732600" imgH="752040" progId="Visio.Drawing.6">
                  <p:embed/>
                </p:oleObj>
              </mc:Choice>
              <mc:Fallback>
                <p:oleObj name="VISIO" r:id="rId6" imgW="732600" imgH="752040" progId="Visio.Drawing.6">
                  <p:embed/>
                  <p:pic>
                    <p:nvPicPr>
                      <p:cNvPr id="1025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3711575"/>
                        <a:ext cx="2446337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1286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SOP &amp; POS Forms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1A22BF7-5161-4BC8-BE6D-59CF173E0FA0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4" y="1027134"/>
            <a:ext cx="4104325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 – sum-of-products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 – product-of-sums</a:t>
            </a:r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6CF59441-3E2B-47AE-B9E5-B266A68C4F0F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86158066"/>
              </p:ext>
            </p:extLst>
          </p:nvPr>
        </p:nvGraphicFramePr>
        <p:xfrm>
          <a:off x="2456182" y="1639909"/>
          <a:ext cx="3810000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2" name="VISIO" r:id="rId7" imgW="1280880" imgH="737640" progId="Visio.Drawing.6">
                  <p:embed/>
                </p:oleObj>
              </mc:Choice>
              <mc:Fallback>
                <p:oleObj name="VISIO" r:id="rId7" imgW="1280880" imgH="737640" progId="Visio.Drawing.6">
                  <p:embed/>
                  <p:pic>
                    <p:nvPicPr>
                      <p:cNvPr id="11090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6182" y="1639909"/>
                        <a:ext cx="3810000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9D354006-9D90-4985-95CE-345B0AB32F99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36527589"/>
              </p:ext>
            </p:extLst>
          </p:nvPr>
        </p:nvGraphicFramePr>
        <p:xfrm>
          <a:off x="2456182" y="4351359"/>
          <a:ext cx="38100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3" name="VISIO" r:id="rId9" imgW="1287720" imgH="757080" progId="Visio.Drawing.6">
                  <p:embed/>
                </p:oleObj>
              </mc:Choice>
              <mc:Fallback>
                <p:oleObj name="VISIO" r:id="rId9" imgW="1287720" imgH="757080" progId="Visio.Drawing.6">
                  <p:embed/>
                  <p:pic>
                    <p:nvPicPr>
                      <p:cNvPr id="11090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6182" y="4351359"/>
                        <a:ext cx="381000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1111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SOP &amp; POS Forms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1A22BF7-5161-4BC8-BE6D-59CF173E0FA0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4" y="1027134"/>
            <a:ext cx="4104325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 – sum-of-products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 – product-of-sums</a:t>
            </a:r>
          </a:p>
        </p:txBody>
      </p:sp>
      <p:graphicFrame>
        <p:nvGraphicFramePr>
          <p:cNvPr id="9" name="Object 18">
            <a:extLst>
              <a:ext uri="{FF2B5EF4-FFF2-40B4-BE49-F238E27FC236}">
                <a16:creationId xmlns:a16="http://schemas.microsoft.com/office/drawing/2014/main" id="{8AAD38CF-C022-46D8-A813-B7E8E71B61DF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08723777"/>
              </p:ext>
            </p:extLst>
          </p:nvPr>
        </p:nvGraphicFramePr>
        <p:xfrm>
          <a:off x="2438400" y="4312479"/>
          <a:ext cx="3657600" cy="2150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6" name="VISIO" r:id="rId13" imgW="1287720" imgH="757080" progId="Visio.Drawing.6">
                  <p:embed/>
                </p:oleObj>
              </mc:Choice>
              <mc:Fallback>
                <p:oleObj name="VISIO" r:id="rId13" imgW="1287720" imgH="757080" progId="Visio.Drawing.6">
                  <p:embed/>
                  <p:pic>
                    <p:nvPicPr>
                      <p:cNvPr id="110696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312479"/>
                        <a:ext cx="3657600" cy="2150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9">
            <a:extLst>
              <a:ext uri="{FF2B5EF4-FFF2-40B4-BE49-F238E27FC236}">
                <a16:creationId xmlns:a16="http://schemas.microsoft.com/office/drawing/2014/main" id="{75B7A727-63B6-45A8-A671-862DA79C48C1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21625242"/>
              </p:ext>
            </p:extLst>
          </p:nvPr>
        </p:nvGraphicFramePr>
        <p:xfrm>
          <a:off x="2438400" y="1680340"/>
          <a:ext cx="36576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7" name="VISIO" r:id="rId15" imgW="1280880" imgH="752040" progId="Visio.Drawing.6">
                  <p:embed/>
                </p:oleObj>
              </mc:Choice>
              <mc:Fallback>
                <p:oleObj name="VISIO" r:id="rId15" imgW="1280880" imgH="752040" progId="Visio.Drawing.6">
                  <p:embed/>
                  <p:pic>
                    <p:nvPicPr>
                      <p:cNvPr id="110696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80340"/>
                        <a:ext cx="36576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4">
            <a:extLst>
              <a:ext uri="{FF2B5EF4-FFF2-40B4-BE49-F238E27FC236}">
                <a16:creationId xmlns:a16="http://schemas.microsoft.com/office/drawing/2014/main" id="{7770B387-BA48-48A6-803C-C7165F2861FC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796492" y="2804659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OC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   = </a:t>
            </a:r>
            <a:r>
              <a:rPr lang="el-GR" sz="2400" dirty="0">
                <a:latin typeface="Times New Roman" pitchFamily="18" charset="0"/>
                <a:cs typeface="Arial" charset="0"/>
              </a:rPr>
              <a:t>Σ</a:t>
            </a:r>
            <a:r>
              <a:rPr lang="en-US" sz="2400" dirty="0">
                <a:latin typeface="Times New Roman" pitchFamily="18" charset="0"/>
                <a:cs typeface="Arial" charset="0"/>
              </a:rPr>
              <a:t>(2)</a:t>
            </a:r>
            <a:endParaRPr lang="en-US" sz="2400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2" name="Line 25">
            <a:extLst>
              <a:ext uri="{FF2B5EF4-FFF2-40B4-BE49-F238E27FC236}">
                <a16:creationId xmlns:a16="http://schemas.microsoft.com/office/drawing/2014/main" id="{5BB43890-D60D-453F-885E-EA6DE1426BD8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610606" y="290290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25">
            <a:extLst>
              <a:ext uri="{FF2B5EF4-FFF2-40B4-BE49-F238E27FC236}">
                <a16:creationId xmlns:a16="http://schemas.microsoft.com/office/drawing/2014/main" id="{A5829FC8-8B54-449F-9F8E-996FC85B9BC3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0082372" y="490915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946BDFEC-DF9D-4AE2-96D1-7172DEC6E8E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796492" y="4810784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   = </a:t>
            </a:r>
            <a:r>
              <a:rPr lang="el-GR" sz="2400" dirty="0">
                <a:latin typeface="Times New Roman" pitchFamily="18" charset="0"/>
                <a:cs typeface="Arial" charset="0"/>
              </a:rPr>
              <a:t>Π</a:t>
            </a:r>
            <a:r>
              <a:rPr lang="en-US" sz="2400" dirty="0">
                <a:latin typeface="Times New Roman" pitchFamily="18" charset="0"/>
                <a:cs typeface="Arial" charset="0"/>
              </a:rPr>
              <a:t>(0, 1, 3)</a:t>
            </a:r>
          </a:p>
        </p:txBody>
      </p:sp>
      <p:sp>
        <p:nvSpPr>
          <p:cNvPr id="15" name="Line 25">
            <a:extLst>
              <a:ext uri="{FF2B5EF4-FFF2-40B4-BE49-F238E27FC236}">
                <a16:creationId xmlns:a16="http://schemas.microsoft.com/office/drawing/2014/main" id="{3D641205-A547-458B-9892-E6BCEFE8E391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9053186" y="490915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5">
            <a:extLst>
              <a:ext uri="{FF2B5EF4-FFF2-40B4-BE49-F238E27FC236}">
                <a16:creationId xmlns:a16="http://schemas.microsoft.com/office/drawing/2014/main" id="{B4FE805C-F550-4E3C-A15D-B5F8DF425C35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9451932" y="490915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9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Boolean Algebra 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Axioms and theorems 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Boolean equations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regular algebra, but simpler: variables have only two values (1 or 0)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axioms and theorems:</a:t>
            </a:r>
          </a:p>
          <a:p>
            <a:pPr marL="857250" lvl="2" indent="-457200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ANDs and ORs, 0’s and 1’s interchanged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36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Boolean Axioms 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83799853-E006-449E-932B-CEB99BD65A5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87768" y="3685785"/>
            <a:ext cx="6816463" cy="23602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9F11D03-E709-40F3-AA15-B64B1FBA07C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768" y="1171185"/>
            <a:ext cx="6816463" cy="235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51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Topics: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Introduction</a:t>
            </a:r>
          </a:p>
          <a:p>
            <a:r>
              <a:rPr lang="en-US" sz="2800" b="1" dirty="0"/>
              <a:t>Boolean Equations</a:t>
            </a:r>
          </a:p>
          <a:p>
            <a:r>
              <a:rPr lang="en-US" sz="2800" b="1" dirty="0"/>
              <a:t>Boolean Algebra</a:t>
            </a:r>
          </a:p>
          <a:p>
            <a:r>
              <a:rPr lang="en-US" sz="2800" b="1" dirty="0"/>
              <a:t>From Logic to Gates</a:t>
            </a:r>
          </a:p>
          <a:p>
            <a:r>
              <a:rPr lang="en-US" sz="2800" b="1" dirty="0"/>
              <a:t>Multilevel Combinational Logic</a:t>
            </a:r>
          </a:p>
          <a:p>
            <a:r>
              <a:rPr lang="en-US" sz="2800" b="1" dirty="0"/>
              <a:t>X’s and Z’s, Oh My</a:t>
            </a:r>
          </a:p>
          <a:p>
            <a:r>
              <a:rPr lang="en-US" sz="2800" b="1" dirty="0"/>
              <a:t>Karnaugh Maps</a:t>
            </a:r>
          </a:p>
          <a:p>
            <a:r>
              <a:rPr lang="en-US" sz="2800" b="1" dirty="0"/>
              <a:t>Combinational Building Blocks</a:t>
            </a:r>
          </a:p>
          <a:p>
            <a:r>
              <a:rPr lang="en-US" sz="2800" b="1" dirty="0"/>
              <a:t>Timing</a:t>
            </a:r>
            <a:endParaRPr lang="en-US" sz="2800" dirty="0"/>
          </a:p>
          <a:p>
            <a:pPr marL="463550" indent="-463550"/>
            <a:endParaRPr lang="en-US" sz="2800" dirty="0">
              <a:solidFill>
                <a:srgbClr val="00B0F0"/>
              </a:solidFill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4C5F5-B4F2-43BB-ABB0-6C5A0B167E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253" y="1177449"/>
            <a:ext cx="173210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88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T1: Identity Theorem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B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·</a:t>
            </a:r>
            <a:r>
              <a:rPr lang="en-US" sz="2800" dirty="0">
                <a:latin typeface="Times New Roman" pitchFamily="18" charset="0"/>
                <a:cs typeface="Arial" charset="0"/>
              </a:rPr>
              <a:t>  1 = B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B + 0 = B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GB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F3A1880-BBF2-4C2E-B4C1-FB4FBA547D06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86894696"/>
              </p:ext>
            </p:extLst>
          </p:nvPr>
        </p:nvGraphicFramePr>
        <p:xfrm>
          <a:off x="3818351" y="2600129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name="VISIO" r:id="rId6" imgW="1412280" imgH="971280" progId="Visio.Drawing.6">
                  <p:embed/>
                </p:oleObj>
              </mc:Choice>
              <mc:Fallback>
                <p:oleObj name="VISIO" r:id="rId6" imgW="1412280" imgH="971280" progId="Visio.Drawing.6">
                  <p:embed/>
                  <p:pic>
                    <p:nvPicPr>
                      <p:cNvPr id="1027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351" y="2600129"/>
                        <a:ext cx="4114800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041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T2: Null Element Theorem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B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·</a:t>
            </a:r>
            <a:r>
              <a:rPr lang="en-US" sz="2800" dirty="0">
                <a:latin typeface="Times New Roman" pitchFamily="18" charset="0"/>
                <a:cs typeface="Arial" charset="0"/>
              </a:rPr>
              <a:t>  0 = 0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B + 1 = 1</a:t>
            </a:r>
            <a:endParaRPr lang="en-GB" dirty="0"/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562B58E-7E2D-463C-95E0-BD71EB269DD9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2061462"/>
              </p:ext>
            </p:extLst>
          </p:nvPr>
        </p:nvGraphicFramePr>
        <p:xfrm>
          <a:off x="3830878" y="2857798"/>
          <a:ext cx="4114800" cy="2829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VISIO" r:id="rId6" imgW="1412280" imgH="971280" progId="Visio.Drawing.6">
                  <p:embed/>
                </p:oleObj>
              </mc:Choice>
              <mc:Fallback>
                <p:oleObj name="VISIO" r:id="rId6" imgW="1412280" imgH="971280" progId="Visio.Drawing.6">
                  <p:embed/>
                  <p:pic>
                    <p:nvPicPr>
                      <p:cNvPr id="10373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878" y="2857798"/>
                        <a:ext cx="4114800" cy="2829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0490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T3: Idempotency Theorem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B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·</a:t>
            </a:r>
            <a:r>
              <a:rPr lang="en-US" sz="2800" dirty="0">
                <a:latin typeface="Times New Roman" pitchFamily="18" charset="0"/>
                <a:cs typeface="Arial" charset="0"/>
              </a:rPr>
              <a:t>  B = B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B + B = B</a:t>
            </a:r>
            <a:endParaRPr lang="en-GB" dirty="0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2AB1B64E-6CED-4487-83A8-5032B5A09C08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83297751"/>
              </p:ext>
            </p:extLst>
          </p:nvPr>
        </p:nvGraphicFramePr>
        <p:xfrm>
          <a:off x="3794985" y="2791215"/>
          <a:ext cx="4211638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4" name="VISIO" r:id="rId6" imgW="1412280" imgH="971280" progId="Visio.Drawing.6">
                  <p:embed/>
                </p:oleObj>
              </mc:Choice>
              <mc:Fallback>
                <p:oleObj name="VISIO" r:id="rId6" imgW="1412280" imgH="971280" progId="Visio.Drawing.6">
                  <p:embed/>
                  <p:pic>
                    <p:nvPicPr>
                      <p:cNvPr id="10393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985" y="2791215"/>
                        <a:ext cx="4211638" cy="289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3160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T4: Identity Theorem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B = B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ACEEF81-0E69-4247-84DB-919FB97E267A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68765720"/>
              </p:ext>
            </p:extLst>
          </p:nvPr>
        </p:nvGraphicFramePr>
        <p:xfrm>
          <a:off x="3296433" y="2822575"/>
          <a:ext cx="58674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7" name="VISIO" r:id="rId8" imgW="1612440" imgH="332640" progId="Visio.Drawing.6">
                  <p:embed/>
                </p:oleObj>
              </mc:Choice>
              <mc:Fallback>
                <p:oleObj name="VISIO" r:id="rId8" imgW="1612440" imgH="332640" progId="Visio.Drawing.6">
                  <p:embed/>
                  <p:pic>
                    <p:nvPicPr>
                      <p:cNvPr id="1041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6433" y="2822575"/>
                        <a:ext cx="5867400" cy="121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6">
            <a:extLst>
              <a:ext uri="{FF2B5EF4-FFF2-40B4-BE49-F238E27FC236}">
                <a16:creationId xmlns:a16="http://schemas.microsoft.com/office/drawing/2014/main" id="{7FE82D5E-33E0-445E-B827-7FDB7DBE958E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435269" y="125156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497797F5-AD92-4039-A459-0EDE8BFD51F7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435269" y="117536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02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T5: Complement Theorem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B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·</a:t>
            </a:r>
            <a:r>
              <a:rPr lang="en-US" sz="2800" dirty="0">
                <a:latin typeface="Times New Roman" pitchFamily="18" charset="0"/>
                <a:cs typeface="Arial" charset="0"/>
              </a:rPr>
              <a:t>  B = 0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B + B = 1</a:t>
            </a:r>
            <a:endParaRPr lang="en-GB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24C36AE-CC6D-4F6B-A7FB-5E803DED1EC6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08663156"/>
              </p:ext>
            </p:extLst>
          </p:nvPr>
        </p:nvGraphicFramePr>
        <p:xfrm>
          <a:off x="4150518" y="2751735"/>
          <a:ext cx="3890963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1" name="VISIO" r:id="rId8" imgW="1298160" imgH="842760" progId="Visio.Drawing.6">
                  <p:embed/>
                </p:oleObj>
              </mc:Choice>
              <mc:Fallback>
                <p:oleObj name="VISIO" r:id="rId8" imgW="1298160" imgH="842760" progId="Visio.Drawing.6">
                  <p:embed/>
                  <p:pic>
                    <p:nvPicPr>
                      <p:cNvPr id="10434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0518" y="2751735"/>
                        <a:ext cx="3890963" cy="2525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7">
            <a:extLst>
              <a:ext uri="{FF2B5EF4-FFF2-40B4-BE49-F238E27FC236}">
                <a16:creationId xmlns:a16="http://schemas.microsoft.com/office/drawing/2014/main" id="{00188ECE-C88A-4C29-A8AA-96DB8302A594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038606" y="1739031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3E63BCF3-625F-4D67-BE94-5BDCC79FBEF1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038606" y="127765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22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Boolean Theorems of Several Vars 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237F7334-F792-4FD3-8971-F07D2B02FB10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026" y="1171185"/>
            <a:ext cx="8305800" cy="311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551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T12: </a:t>
            </a:r>
            <a:r>
              <a:rPr lang="en-US" b="1" dirty="0" err="1"/>
              <a:t>DeMorgan’s</a:t>
            </a:r>
            <a:r>
              <a:rPr lang="en-US" b="1" dirty="0"/>
              <a:t> Theorem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endParaRPr lang="en-GB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CF48773-F6FB-4942-B693-6277ECD9EF0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794352" y="1437361"/>
            <a:ext cx="3810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0070C0"/>
                </a:solidFill>
              </a:rPr>
              <a:t>Y</a:t>
            </a:r>
            <a:r>
              <a:rPr lang="en-US" sz="2800" dirty="0">
                <a:solidFill>
                  <a:srgbClr val="0070C0"/>
                </a:solidFill>
              </a:rPr>
              <a:t> = </a:t>
            </a:r>
            <a:r>
              <a:rPr lang="en-US" sz="2800" i="1" dirty="0">
                <a:solidFill>
                  <a:srgbClr val="0070C0"/>
                </a:solidFill>
              </a:rPr>
              <a:t>AB</a:t>
            </a:r>
            <a:r>
              <a:rPr lang="en-US" sz="2800" dirty="0">
                <a:solidFill>
                  <a:srgbClr val="0070C0"/>
                </a:solidFill>
              </a:rPr>
              <a:t> = </a:t>
            </a:r>
            <a:r>
              <a:rPr lang="en-US" sz="2800" i="1" dirty="0">
                <a:solidFill>
                  <a:srgbClr val="0070C0"/>
                </a:solidFill>
              </a:rPr>
              <a:t>A</a:t>
            </a:r>
            <a:r>
              <a:rPr lang="en-US" sz="2800" dirty="0">
                <a:solidFill>
                  <a:srgbClr val="0070C0"/>
                </a:solidFill>
              </a:rPr>
              <a:t> + </a:t>
            </a:r>
            <a:r>
              <a:rPr lang="en-US" sz="2800" i="1" dirty="0">
                <a:solidFill>
                  <a:srgbClr val="0070C0"/>
                </a:solidFill>
              </a:rPr>
              <a:t>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0070C0"/>
                </a:solidFill>
              </a:rPr>
              <a:t>Y = A + B = A B</a:t>
            </a:r>
          </a:p>
        </p:txBody>
      </p:sp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98015F19-813F-4133-AB88-8136CC3F5F07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19837533"/>
              </p:ext>
            </p:extLst>
          </p:nvPr>
        </p:nvGraphicFramePr>
        <p:xfrm>
          <a:off x="5985352" y="1352715"/>
          <a:ext cx="2436838" cy="2076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0" name="VISIO" r:id="rId14" imgW="838800" imgH="714240" progId="Visio.Drawing.6">
                  <p:embed/>
                </p:oleObj>
              </mc:Choice>
              <mc:Fallback>
                <p:oleObj name="VISIO" r:id="rId14" imgW="838800" imgH="714240" progId="Visio.Drawing.6">
                  <p:embed/>
                  <p:pic>
                    <p:nvPicPr>
                      <p:cNvPr id="8765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5352" y="1352715"/>
                        <a:ext cx="2436838" cy="2076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>
            <a:extLst>
              <a:ext uri="{FF2B5EF4-FFF2-40B4-BE49-F238E27FC236}">
                <a16:creationId xmlns:a16="http://schemas.microsoft.com/office/drawing/2014/main" id="{CAB50F47-0C43-4C09-8615-2CC505C0E061}"/>
              </a:ext>
            </a:extLst>
          </p:cNvPr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172445219"/>
              </p:ext>
            </p:extLst>
          </p:nvPr>
        </p:nvGraphicFramePr>
        <p:xfrm>
          <a:off x="5985352" y="3704806"/>
          <a:ext cx="2326190" cy="1982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1" name="VISIO" r:id="rId16" imgW="838800" imgH="714240" progId="Visio.Drawing.6">
                  <p:embed/>
                </p:oleObj>
              </mc:Choice>
              <mc:Fallback>
                <p:oleObj name="VISIO" r:id="rId16" imgW="838800" imgH="714240" progId="Visio.Drawing.6">
                  <p:embed/>
                  <p:pic>
                    <p:nvPicPr>
                      <p:cNvPr id="87655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5352" y="3704806"/>
                        <a:ext cx="2326190" cy="1982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4">
            <a:extLst>
              <a:ext uri="{FF2B5EF4-FFF2-40B4-BE49-F238E27FC236}">
                <a16:creationId xmlns:a16="http://schemas.microsoft.com/office/drawing/2014/main" id="{A46F2816-32CB-438A-991A-F6BE8E767434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47493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EA553A5B-E15C-43CC-9291-1F9C88E63574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406030" y="147493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015761A3-0E47-43F8-A0C3-518B17B411C2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895600" y="147493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D00C66F-6062-402F-86BB-4AA1DC6FD1F0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152900" y="367453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F5A3E8C1-FB5A-4C9B-801D-F8FF8AAFD6FB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20330" y="367453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0">
            <a:extLst>
              <a:ext uri="{FF2B5EF4-FFF2-40B4-BE49-F238E27FC236}">
                <a16:creationId xmlns:a16="http://schemas.microsoft.com/office/drawing/2014/main" id="{69C4843D-A49C-4ECA-8193-45FC790394CA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933700" y="367453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13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Simplifying Boolean Equations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34DEB1A-D2A4-429D-A9F7-93B4B7D488A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2584537" y="1872749"/>
            <a:ext cx="510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 dirty="0">
                <a:solidFill>
                  <a:schemeClr val="accent2"/>
                </a:solidFill>
              </a:rPr>
              <a:t>Y</a:t>
            </a:r>
            <a:r>
              <a:rPr lang="en-US" sz="2800" dirty="0">
                <a:solidFill>
                  <a:schemeClr val="accent2"/>
                </a:solidFill>
              </a:rPr>
              <a:t> = </a:t>
            </a:r>
            <a:r>
              <a:rPr lang="en-US" sz="2800" i="1" dirty="0">
                <a:solidFill>
                  <a:schemeClr val="accent2"/>
                </a:solidFill>
              </a:rPr>
              <a:t>AB</a:t>
            </a:r>
            <a:r>
              <a:rPr lang="en-US" sz="2800" dirty="0">
                <a:solidFill>
                  <a:schemeClr val="accent2"/>
                </a:solidFill>
              </a:rPr>
              <a:t> + </a:t>
            </a:r>
            <a:r>
              <a:rPr lang="en-US" sz="2800" i="1" dirty="0">
                <a:solidFill>
                  <a:schemeClr val="accent2"/>
                </a:solidFill>
              </a:rPr>
              <a:t>AB</a:t>
            </a:r>
          </a:p>
          <a:p>
            <a:pPr>
              <a:buFontTx/>
              <a:buNone/>
            </a:pPr>
            <a:r>
              <a:rPr lang="en-US" dirty="0"/>
              <a:t>       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2BDCBE8B-3AE3-44B3-8E85-E366E48B7972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213964" y="1961475"/>
            <a:ext cx="228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83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Simplifying Boolean Equations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34DEB1A-D2A4-429D-A9F7-93B4B7D488A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2584537" y="1872749"/>
            <a:ext cx="510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 dirty="0">
                <a:solidFill>
                  <a:schemeClr val="accent2"/>
                </a:solidFill>
              </a:rPr>
              <a:t>Y</a:t>
            </a:r>
            <a:r>
              <a:rPr lang="en-US" sz="2800" dirty="0">
                <a:solidFill>
                  <a:schemeClr val="accent2"/>
                </a:solidFill>
              </a:rPr>
              <a:t> 	= </a:t>
            </a:r>
            <a:r>
              <a:rPr lang="en-US" sz="2800" i="1" dirty="0">
                <a:solidFill>
                  <a:schemeClr val="accent2"/>
                </a:solidFill>
              </a:rPr>
              <a:t>AB</a:t>
            </a:r>
            <a:r>
              <a:rPr lang="en-US" sz="2800" dirty="0">
                <a:solidFill>
                  <a:schemeClr val="accent2"/>
                </a:solidFill>
              </a:rPr>
              <a:t> + </a:t>
            </a:r>
            <a:r>
              <a:rPr lang="en-US" sz="2800" i="1" dirty="0">
                <a:solidFill>
                  <a:schemeClr val="accent2"/>
                </a:solidFill>
              </a:rPr>
              <a:t>AB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accent2"/>
                </a:solidFill>
              </a:rPr>
              <a:t>	</a:t>
            </a:r>
            <a:r>
              <a:rPr lang="en-US" sz="2800" i="1" dirty="0">
                <a:solidFill>
                  <a:srgbClr val="002060"/>
                </a:solidFill>
              </a:rPr>
              <a:t>= (A+A)B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2060"/>
                </a:solidFill>
              </a:rPr>
              <a:t>	= (1) B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2060"/>
                </a:solidFill>
              </a:rPr>
              <a:t>	= B</a:t>
            </a:r>
          </a:p>
          <a:p>
            <a:pPr>
              <a:buFontTx/>
              <a:buNone/>
            </a:pPr>
            <a:r>
              <a:rPr lang="en-US" dirty="0"/>
              <a:t>       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2BDCBE8B-3AE3-44B3-8E85-E366E48B7972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346312" y="1961475"/>
            <a:ext cx="228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70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Simplifying Boolean Equations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34DEB1A-D2A4-429D-A9F7-93B4B7D488A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2584537" y="1872749"/>
            <a:ext cx="510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 dirty="0">
                <a:solidFill>
                  <a:schemeClr val="accent2"/>
                </a:solidFill>
              </a:rPr>
              <a:t>Y</a:t>
            </a:r>
            <a:r>
              <a:rPr lang="en-US" sz="2800" dirty="0">
                <a:solidFill>
                  <a:schemeClr val="accent2"/>
                </a:solidFill>
              </a:rPr>
              <a:t> 	= </a:t>
            </a:r>
            <a:r>
              <a:rPr lang="en-US" sz="2800" i="1" dirty="0">
                <a:solidFill>
                  <a:schemeClr val="accent2"/>
                </a:solidFill>
              </a:rPr>
              <a:t>A(AB </a:t>
            </a:r>
            <a:r>
              <a:rPr lang="en-US" sz="2800" dirty="0">
                <a:solidFill>
                  <a:schemeClr val="accent2"/>
                </a:solidFill>
              </a:rPr>
              <a:t>+ </a:t>
            </a:r>
            <a:r>
              <a:rPr lang="en-US" sz="2800" i="1" dirty="0">
                <a:solidFill>
                  <a:schemeClr val="accent2"/>
                </a:solidFill>
              </a:rPr>
              <a:t>ABC)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2BDCBE8B-3AE3-44B3-8E85-E366E48B7972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7132529" y="4479207"/>
            <a:ext cx="228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9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Introduction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269224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logic circuit is composed of:</a:t>
            </a:r>
          </a:p>
          <a:p>
            <a:pPr marL="463550" indent="-3508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 marL="463550" indent="-3508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  <a:p>
            <a:pPr marL="463550" indent="-3508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specification</a:t>
            </a:r>
          </a:p>
          <a:p>
            <a:pPr marL="463550" indent="-3508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 specification</a:t>
            </a:r>
          </a:p>
          <a:p>
            <a:endParaRPr lang="en-GB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EF37AF8E-7B60-4236-86D2-A0EC5DC66902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91851789"/>
              </p:ext>
            </p:extLst>
          </p:nvPr>
        </p:nvGraphicFramePr>
        <p:xfrm>
          <a:off x="3166669" y="4209787"/>
          <a:ext cx="658517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VISIO" r:id="rId6" imgW="1890000" imgH="504000" progId="Visio.Drawing.6">
                  <p:embed/>
                </p:oleObj>
              </mc:Choice>
              <mc:Fallback>
                <p:oleObj name="VISIO" r:id="rId6" imgW="1890000" imgH="504000" progId="Visio.Drawing.6">
                  <p:embed/>
                  <p:pic>
                    <p:nvPicPr>
                      <p:cNvPr id="7577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6669" y="4209787"/>
                        <a:ext cx="658517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6819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Simplifying Boolean Equations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34DEB1A-D2A4-429D-A9F7-93B4B7D488A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2584537" y="1872749"/>
            <a:ext cx="510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 dirty="0">
                <a:solidFill>
                  <a:schemeClr val="accent2"/>
                </a:solidFill>
              </a:rPr>
              <a:t>Y</a:t>
            </a:r>
            <a:r>
              <a:rPr lang="en-US" sz="2800" dirty="0">
                <a:solidFill>
                  <a:schemeClr val="accent2"/>
                </a:solidFill>
              </a:rPr>
              <a:t> 	= </a:t>
            </a:r>
            <a:r>
              <a:rPr lang="en-US" sz="2800" i="1" dirty="0">
                <a:solidFill>
                  <a:schemeClr val="accent2"/>
                </a:solidFill>
              </a:rPr>
              <a:t>A(AB </a:t>
            </a:r>
            <a:r>
              <a:rPr lang="en-US" sz="2800" dirty="0">
                <a:solidFill>
                  <a:schemeClr val="accent2"/>
                </a:solidFill>
              </a:rPr>
              <a:t>+ </a:t>
            </a:r>
            <a:r>
              <a:rPr lang="en-US" sz="2800" i="1" dirty="0">
                <a:solidFill>
                  <a:schemeClr val="accent2"/>
                </a:solidFill>
              </a:rPr>
              <a:t>ABC)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accent2"/>
                </a:solidFill>
              </a:rPr>
              <a:t>	</a:t>
            </a:r>
            <a:r>
              <a:rPr lang="en-US" sz="2800" i="1" dirty="0">
                <a:solidFill>
                  <a:srgbClr val="002060"/>
                </a:solidFill>
              </a:rPr>
              <a:t>= A(AB(1+C)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2060"/>
                </a:solidFill>
              </a:rPr>
              <a:t>	= A(AB(1))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2060"/>
                </a:solidFill>
              </a:rPr>
              <a:t>	= A(AB)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2060"/>
                </a:solidFill>
              </a:rPr>
              <a:t>	= (AA)B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2060"/>
                </a:solidFill>
              </a:rPr>
              <a:t>	= AB</a:t>
            </a:r>
          </a:p>
          <a:p>
            <a:pPr>
              <a:buFontTx/>
              <a:buNone/>
            </a:pPr>
            <a:r>
              <a:rPr lang="en-US" dirty="0"/>
              <a:t>       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2BDCBE8B-3AE3-44B3-8E85-E366E48B7972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7132529" y="4479207"/>
            <a:ext cx="228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37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“Bubble Pushing” 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CMOS circuits prefer NANDs and NORs than ANDs and ORs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inversion circle is called “</a:t>
            </a:r>
            <a:r>
              <a:rPr lang="en-US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 pushing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– pushing a bubble through the gate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Pushing backward:</a:t>
            </a:r>
          </a:p>
          <a:p>
            <a:pPr marL="688975" lvl="1" indent="-4016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changes</a:t>
            </a:r>
          </a:p>
          <a:p>
            <a:pPr marL="688975" lvl="1" indent="-4016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bubbles to inputs</a:t>
            </a:r>
          </a:p>
          <a:p>
            <a:endParaRPr lang="en-US" sz="1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Pushing forward:</a:t>
            </a:r>
          </a:p>
          <a:p>
            <a:pPr marL="688975" lvl="1" indent="-4016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changes</a:t>
            </a:r>
          </a:p>
          <a:p>
            <a:pPr marL="688975" lvl="1" indent="-4016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bubble to output</a:t>
            </a: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539DECB4-8B2E-4CEE-A0BB-D7874B58517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11280468"/>
              </p:ext>
            </p:extLst>
          </p:nvPr>
        </p:nvGraphicFramePr>
        <p:xfrm>
          <a:off x="6096000" y="2983581"/>
          <a:ext cx="50292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4" name="VISIO" r:id="rId7" imgW="1685880" imgH="371520" progId="Visio.Drawing.6">
                  <p:embed/>
                </p:oleObj>
              </mc:Choice>
              <mc:Fallback>
                <p:oleObj name="VISIO" r:id="rId7" imgW="1685880" imgH="371520" progId="Visio.Drawing.6">
                  <p:embed/>
                  <p:pic>
                    <p:nvPicPr>
                      <p:cNvPr id="8775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983581"/>
                        <a:ext cx="502920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1CEDD4E1-E595-42EA-8082-1135EFEF6A34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63305864"/>
              </p:ext>
            </p:extLst>
          </p:nvPr>
        </p:nvGraphicFramePr>
        <p:xfrm>
          <a:off x="6167437" y="4594615"/>
          <a:ext cx="49577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5" name="VISIO" r:id="rId9" imgW="1685880" imgH="371520" progId="Visio.Drawing.6">
                  <p:embed/>
                </p:oleObj>
              </mc:Choice>
              <mc:Fallback>
                <p:oleObj name="VISIO" r:id="rId9" imgW="1685880" imgH="371520" progId="Visio.Drawing.6">
                  <p:embed/>
                  <p:pic>
                    <p:nvPicPr>
                      <p:cNvPr id="8775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7" y="4594615"/>
                        <a:ext cx="4957763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8051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“Bubble Pushing” 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1400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1288181A-CFB6-4879-8313-2426F7731422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6003089"/>
              </p:ext>
            </p:extLst>
          </p:nvPr>
        </p:nvGraphicFramePr>
        <p:xfrm>
          <a:off x="2557919" y="1664750"/>
          <a:ext cx="44958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2" name="VISIO" r:id="rId9" imgW="1407240" imgH="714240" progId="Visio.Drawing.6">
                  <p:embed/>
                </p:oleObj>
              </mc:Choice>
              <mc:Fallback>
                <p:oleObj name="VISIO" r:id="rId9" imgW="1407240" imgH="714240" progId="Visio.Drawing.6">
                  <p:embed/>
                  <p:pic>
                    <p:nvPicPr>
                      <p:cNvPr id="8785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919" y="1664750"/>
                        <a:ext cx="449580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98A215A8-22D8-4E97-B9BD-D51C027B3285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01999663"/>
              </p:ext>
            </p:extLst>
          </p:nvPr>
        </p:nvGraphicFramePr>
        <p:xfrm>
          <a:off x="2634119" y="4523086"/>
          <a:ext cx="4419600" cy="22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3" name="VISIO" r:id="rId11" imgW="1407240" imgH="714240" progId="Visio.Drawing.6">
                  <p:embed/>
                </p:oleObj>
              </mc:Choice>
              <mc:Fallback>
                <p:oleObj name="VISIO" r:id="rId11" imgW="1407240" imgH="714240" progId="Visio.Drawing.6">
                  <p:embed/>
                  <p:pic>
                    <p:nvPicPr>
                      <p:cNvPr id="914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119" y="4523086"/>
                        <a:ext cx="4419600" cy="224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id="{AF1AE16D-A210-48EA-8739-58233A474B8E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532281" y="5303342"/>
            <a:ext cx="304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AB</a:t>
            </a:r>
            <a:r>
              <a:rPr lang="en-US" sz="3200" dirty="0">
                <a:latin typeface="Times New Roman" pitchFamily="18" charset="0"/>
                <a:cs typeface="Arial" charset="0"/>
              </a:rPr>
              <a:t> +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CD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685E1547-534C-4BD1-BCD6-19DBECA36147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32281" y="2724817"/>
            <a:ext cx="304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? </a:t>
            </a:r>
            <a:endParaRPr lang="en-US" sz="3200" i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3E7F64-291A-46A9-9B83-7282EDF5E385}"/>
              </a:ext>
            </a:extLst>
          </p:cNvPr>
          <p:cNvSpPr/>
          <p:nvPr/>
        </p:nvSpPr>
        <p:spPr>
          <a:xfrm>
            <a:off x="2276744" y="3911265"/>
            <a:ext cx="3678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Pushing the bubble: </a:t>
            </a:r>
          </a:p>
        </p:txBody>
      </p:sp>
    </p:spTree>
    <p:extLst>
      <p:ext uri="{BB962C8B-B14F-4D97-AF65-F5344CB8AC3E}">
        <p14:creationId xmlns:p14="http://schemas.microsoft.com/office/powerpoint/2010/main" val="4219053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“Bubble Pushing” 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1400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1288181A-CFB6-4879-8313-2426F7731422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557919" y="1664750"/>
          <a:ext cx="44958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2" name="VISIO" r:id="rId9" imgW="1407240" imgH="714240" progId="Visio.Drawing.6">
                  <p:embed/>
                </p:oleObj>
              </mc:Choice>
              <mc:Fallback>
                <p:oleObj name="VISIO" r:id="rId9" imgW="1407240" imgH="714240" progId="Visio.Drawing.6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1288181A-CFB6-4879-8313-2426F77314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919" y="1664750"/>
                        <a:ext cx="449580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98A215A8-22D8-4E97-B9BD-D51C027B3285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634119" y="4523086"/>
          <a:ext cx="4419600" cy="22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3" name="VISIO" r:id="rId11" imgW="1407240" imgH="714240" progId="Visio.Drawing.6">
                  <p:embed/>
                </p:oleObj>
              </mc:Choice>
              <mc:Fallback>
                <p:oleObj name="VISIO" r:id="rId11" imgW="1407240" imgH="714240" progId="Visio.Drawing.6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98A215A8-22D8-4E97-B9BD-D51C027B32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119" y="4523086"/>
                        <a:ext cx="4419600" cy="224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id="{AF1AE16D-A210-48EA-8739-58233A474B8E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532281" y="5303342"/>
            <a:ext cx="304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AB</a:t>
            </a:r>
            <a:r>
              <a:rPr lang="en-US" sz="3200" dirty="0">
                <a:latin typeface="Times New Roman" pitchFamily="18" charset="0"/>
                <a:cs typeface="Arial" charset="0"/>
              </a:rPr>
              <a:t> +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CD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685E1547-534C-4BD1-BCD6-19DBECA36147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32281" y="2724817"/>
            <a:ext cx="304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? </a:t>
            </a:r>
            <a:endParaRPr lang="en-US" sz="3200" i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3E7F64-291A-46A9-9B83-7282EDF5E385}"/>
              </a:ext>
            </a:extLst>
          </p:cNvPr>
          <p:cNvSpPr/>
          <p:nvPr/>
        </p:nvSpPr>
        <p:spPr>
          <a:xfrm>
            <a:off x="2276744" y="3911265"/>
            <a:ext cx="3678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Pushing the bubble: </a:t>
            </a:r>
          </a:p>
        </p:txBody>
      </p:sp>
    </p:spTree>
    <p:extLst>
      <p:ext uri="{BB962C8B-B14F-4D97-AF65-F5344CB8AC3E}">
        <p14:creationId xmlns:p14="http://schemas.microsoft.com/office/powerpoint/2010/main" val="1849199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Bubble Pushing Rules 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at output, then work toward inputs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bubbles on final output back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gates in a form so bubbles cancel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54CA5E15-A45F-481E-99EB-0FB58D80954A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01291526"/>
              </p:ext>
            </p:extLst>
          </p:nvPr>
        </p:nvGraphicFramePr>
        <p:xfrm>
          <a:off x="2701999" y="3443304"/>
          <a:ext cx="6860190" cy="256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4" name="VISIO" r:id="rId6" imgW="2064600" imgH="771480" progId="Visio.Drawing.6">
                  <p:embed/>
                </p:oleObj>
              </mc:Choice>
              <mc:Fallback>
                <p:oleObj name="VISIO" r:id="rId6" imgW="2064600" imgH="771480" progId="Visio.Drawing.6">
                  <p:embed/>
                  <p:pic>
                    <p:nvPicPr>
                      <p:cNvPr id="9277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99" y="3443304"/>
                        <a:ext cx="6860190" cy="2562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A641EFB-27FB-4BD1-9E8A-FF66D2904363}"/>
              </a:ext>
            </a:extLst>
          </p:cNvPr>
          <p:cNvSpPr/>
          <p:nvPr/>
        </p:nvSpPr>
        <p:spPr>
          <a:xfrm>
            <a:off x="2156427" y="2905780"/>
            <a:ext cx="3678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</p:txBody>
      </p:sp>
    </p:spTree>
    <p:extLst>
      <p:ext uri="{BB962C8B-B14F-4D97-AF65-F5344CB8AC3E}">
        <p14:creationId xmlns:p14="http://schemas.microsoft.com/office/powerpoint/2010/main" val="3456915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Applying Bubble Pushing Rules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endParaRPr lang="en-GB" dirty="0"/>
          </a:p>
        </p:txBody>
      </p:sp>
      <p:graphicFrame>
        <p:nvGraphicFramePr>
          <p:cNvPr id="19" name="Object 3">
            <a:extLst>
              <a:ext uri="{FF2B5EF4-FFF2-40B4-BE49-F238E27FC236}">
                <a16:creationId xmlns:a16="http://schemas.microsoft.com/office/drawing/2014/main" id="{3B5A8C5B-50DB-46C9-A938-F86084BB5648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68298866"/>
              </p:ext>
            </p:extLst>
          </p:nvPr>
        </p:nvGraphicFramePr>
        <p:xfrm>
          <a:off x="3649578" y="929421"/>
          <a:ext cx="4892843" cy="5928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2" name="VISIO" r:id="rId6" imgW="2235960" imgH="2709000" progId="Visio.Drawing.6">
                  <p:embed/>
                </p:oleObj>
              </mc:Choice>
              <mc:Fallback>
                <p:oleObj name="VISIO" r:id="rId6" imgW="2235960" imgH="2709000" progId="Visio.Drawing.6">
                  <p:embed/>
                  <p:pic>
                    <p:nvPicPr>
                      <p:cNvPr id="1050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578" y="929421"/>
                        <a:ext cx="4892843" cy="5928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465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From Logic to Gates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Two-level logic: ANDs followed by ORs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641EFB-27FB-4BD1-9E8A-FF66D2904363}"/>
              </a:ext>
            </a:extLst>
          </p:cNvPr>
          <p:cNvSpPr/>
          <p:nvPr/>
        </p:nvSpPr>
        <p:spPr>
          <a:xfrm>
            <a:off x="2132364" y="2045635"/>
            <a:ext cx="3678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591330B-19E5-4496-8166-0261CEB95077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46923738"/>
              </p:ext>
            </p:extLst>
          </p:nvPr>
        </p:nvGraphicFramePr>
        <p:xfrm>
          <a:off x="2933700" y="2587015"/>
          <a:ext cx="632460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6" name="VISIO" r:id="rId6" imgW="3041640" imgH="1914480" progId="Visio.Drawing.6">
                  <p:embed/>
                </p:oleObj>
              </mc:Choice>
              <mc:Fallback>
                <p:oleObj name="VISIO" r:id="rId6" imgW="3041640" imgH="1914480" progId="Visio.Drawing.6">
                  <p:embed/>
                  <p:pic>
                    <p:nvPicPr>
                      <p:cNvPr id="899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2587015"/>
                        <a:ext cx="6324600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032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Circuit Schematics Rules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 on the left (or top)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on right (or bottom)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Gates flow from left to right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wires are best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 always connect at a T junction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dot where wires cross indicates a connection between wires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 crossing without a dot make no connection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1A882E77-6806-4E29-814F-9BBE1EB493E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45418226"/>
              </p:ext>
            </p:extLst>
          </p:nvPr>
        </p:nvGraphicFramePr>
        <p:xfrm>
          <a:off x="2808925" y="4482236"/>
          <a:ext cx="739140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0" name="VISIO" r:id="rId6" imgW="3120840" imgH="915480" progId="Visio.Drawing.6">
                  <p:embed/>
                </p:oleObj>
              </mc:Choice>
              <mc:Fallback>
                <p:oleObj name="VISIO" r:id="rId6" imgW="3120840" imgH="915480" progId="Visio.Drawing.6">
                  <p:embed/>
                  <p:pic>
                    <p:nvPicPr>
                      <p:cNvPr id="9175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925" y="4482236"/>
                        <a:ext cx="739140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7823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Multiple-Output Circuits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Circuit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asserted corresponding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to most significant TRUE input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EAE852A2-A644-4F8B-96F9-E59D7677CB72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75134848"/>
              </p:ext>
            </p:extLst>
          </p:nvPr>
        </p:nvGraphicFramePr>
        <p:xfrm>
          <a:off x="6902862" y="1564106"/>
          <a:ext cx="4000500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0" name="VISIO" r:id="rId7" imgW="1873440" imgH="2105640" progId="Visio.Drawing.6">
                  <p:embed/>
                </p:oleObj>
              </mc:Choice>
              <mc:Fallback>
                <p:oleObj name="VISIO" r:id="rId7" imgW="1873440" imgH="2105640" progId="Visio.Drawing.6">
                  <p:embed/>
                  <p:pic>
                    <p:nvPicPr>
                      <p:cNvPr id="1056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862" y="1564106"/>
                        <a:ext cx="4000500" cy="429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D60899A1-1A9A-4967-A0E8-9817E37BC91F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6838665"/>
              </p:ext>
            </p:extLst>
          </p:nvPr>
        </p:nvGraphicFramePr>
        <p:xfrm>
          <a:off x="3856420" y="3286515"/>
          <a:ext cx="2865438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1" name="VISIO" r:id="rId9" imgW="1405800" imgH="1177920" progId="Visio.Drawing.6">
                  <p:embed/>
                </p:oleObj>
              </mc:Choice>
              <mc:Fallback>
                <p:oleObj name="VISIO" r:id="rId9" imgW="1405800" imgH="1177920" progId="Visio.Drawing.6">
                  <p:embed/>
                  <p:pic>
                    <p:nvPicPr>
                      <p:cNvPr id="1056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420" y="3286515"/>
                        <a:ext cx="2865438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077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Multiple-Output Circuits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Circuit</a:t>
            </a:r>
          </a:p>
          <a:p>
            <a:pPr marL="0" indent="228600">
              <a:spcBef>
                <a:spcPts val="60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asserted corresponding</a:t>
            </a:r>
          </a:p>
          <a:p>
            <a:pPr marL="0" indent="288925">
              <a:spcBef>
                <a:spcPts val="60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most significant TRUE input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D60899A1-1A9A-4967-A0E8-9817E37BC91F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03575151"/>
              </p:ext>
            </p:extLst>
          </p:nvPr>
        </p:nvGraphicFramePr>
        <p:xfrm>
          <a:off x="3856419" y="3286515"/>
          <a:ext cx="2865438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2" name="VISIO" r:id="rId7" imgW="1405800" imgH="1177920" progId="Visio.Drawing.6">
                  <p:embed/>
                </p:oleObj>
              </mc:Choice>
              <mc:Fallback>
                <p:oleObj name="VISIO" r:id="rId7" imgW="1405800" imgH="1177920" progId="Visio.Drawing.6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D60899A1-1A9A-4967-A0E8-9817E37BC9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419" y="3286515"/>
                        <a:ext cx="2865438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04CE2BB6-50DD-41FC-A9FC-2C2F8A9F8173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27484286"/>
              </p:ext>
            </p:extLst>
          </p:nvPr>
        </p:nvGraphicFramePr>
        <p:xfrm>
          <a:off x="6902863" y="1564106"/>
          <a:ext cx="4000500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3" name="VISIO" r:id="rId9" imgW="1873440" imgH="2105640" progId="Visio.Drawing.6">
                  <p:embed/>
                </p:oleObj>
              </mc:Choice>
              <mc:Fallback>
                <p:oleObj name="VISIO" r:id="rId9" imgW="1873440" imgH="2105640" progId="Visio.Drawing.6">
                  <p:embed/>
                  <p:pic>
                    <p:nvPicPr>
                      <p:cNvPr id="1056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863" y="1564106"/>
                        <a:ext cx="4000500" cy="429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299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Circuits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Nodes: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whose voltage conveys a discrete-valued variable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Inputs: </a:t>
            </a:r>
            <a:r>
              <a:rPr 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Outputs: </a:t>
            </a:r>
            <a:r>
              <a:rPr 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Internal: n1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elements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E1, E2, E3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 circuit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96634733-F6FB-4759-866B-2BCCE5C68CF7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32168859"/>
              </p:ext>
            </p:extLst>
          </p:nvPr>
        </p:nvGraphicFramePr>
        <p:xfrm>
          <a:off x="5867364" y="2893513"/>
          <a:ext cx="4799592" cy="2043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4" name="VISIO" r:id="rId6" imgW="1990080" imgH="847080" progId="Visio.Drawing.6">
                  <p:embed/>
                </p:oleObj>
              </mc:Choice>
              <mc:Fallback>
                <p:oleObj name="VISIO" r:id="rId6" imgW="1990080" imgH="847080" progId="Visio.Drawing.6">
                  <p:embed/>
                  <p:pic>
                    <p:nvPicPr>
                      <p:cNvPr id="8591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364" y="2893513"/>
                        <a:ext cx="4799592" cy="2043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2393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Priority Circuit Hardware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GB" dirty="0"/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C2A3DF61-8B44-4C27-8DD9-13B982B1C900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43740355"/>
              </p:ext>
            </p:extLst>
          </p:nvPr>
        </p:nvGraphicFramePr>
        <p:xfrm>
          <a:off x="2189273" y="1331550"/>
          <a:ext cx="4056075" cy="435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6" name="VISIO" r:id="rId7" imgW="1873440" imgH="2105640" progId="Visio.Drawing.6">
                  <p:embed/>
                </p:oleObj>
              </mc:Choice>
              <mc:Fallback>
                <p:oleObj name="VISIO" r:id="rId7" imgW="1873440" imgH="2105640" progId="Visio.Drawing.6">
                  <p:embed/>
                  <p:pic>
                    <p:nvPicPr>
                      <p:cNvPr id="901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273" y="1331550"/>
                        <a:ext cx="4056075" cy="4355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BAEF55FB-F83F-4B34-A381-1799707302FF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75234414"/>
              </p:ext>
            </p:extLst>
          </p:nvPr>
        </p:nvGraphicFramePr>
        <p:xfrm>
          <a:off x="6447518" y="1848703"/>
          <a:ext cx="3727265" cy="342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7" name="VISIO" r:id="rId9" imgW="1200240" imgH="1154520" progId="Visio.Drawing.6">
                  <p:embed/>
                </p:oleObj>
              </mc:Choice>
              <mc:Fallback>
                <p:oleObj name="VISIO" r:id="rId9" imgW="1200240" imgH="1154520" progId="Visio.Drawing.6">
                  <p:embed/>
                  <p:pic>
                    <p:nvPicPr>
                      <p:cNvPr id="901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7518" y="1848703"/>
                        <a:ext cx="3727265" cy="342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8873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Don’t Care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GB" dirty="0"/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6191822D-670E-4AE0-8173-F60157E255F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93040251"/>
              </p:ext>
            </p:extLst>
          </p:nvPr>
        </p:nvGraphicFramePr>
        <p:xfrm>
          <a:off x="2121568" y="1295200"/>
          <a:ext cx="3974432" cy="426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0" name="VISIO" r:id="rId7" imgW="1873440" imgH="2105640" progId="Visio.Drawing.6">
                  <p:embed/>
                </p:oleObj>
              </mc:Choice>
              <mc:Fallback>
                <p:oleObj name="VISIO" r:id="rId7" imgW="1873440" imgH="2105640" progId="Visio.Drawing.6">
                  <p:embed/>
                  <p:pic>
                    <p:nvPicPr>
                      <p:cNvPr id="902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568" y="1295200"/>
                        <a:ext cx="3974432" cy="426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7F70EC84-F5F7-411B-9D6B-00C6C83EC820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83176378"/>
              </p:ext>
            </p:extLst>
          </p:nvPr>
        </p:nvGraphicFramePr>
        <p:xfrm>
          <a:off x="6096000" y="2446070"/>
          <a:ext cx="4634497" cy="2141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1" name="VISIO" r:id="rId9" imgW="1913040" imgH="884520" progId="Visio.Drawing.6">
                  <p:embed/>
                </p:oleObj>
              </mc:Choice>
              <mc:Fallback>
                <p:oleObj name="VISIO" r:id="rId9" imgW="1913040" imgH="884520" progId="Visio.Drawing.6">
                  <p:embed/>
                  <p:pic>
                    <p:nvPicPr>
                      <p:cNvPr id="902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446070"/>
                        <a:ext cx="4634497" cy="2141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227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Circuits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269224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Circuits</a:t>
            </a:r>
          </a:p>
          <a:p>
            <a:pPr marL="400050" indent="-287338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Logic</a:t>
            </a:r>
          </a:p>
          <a:p>
            <a:pPr marL="568325" indent="-280988">
              <a:spcBef>
                <a:spcPts val="600"/>
              </a:spcBef>
              <a:buFont typeface="Times New Roman" panose="02020603050405020304" pitchFamily="18" charset="0"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Memoryless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8325" lvl="1" indent="-280988">
              <a:spcBef>
                <a:spcPts val="600"/>
              </a:spcBef>
              <a:buFont typeface="Times New Roman" panose="02020603050405020304" pitchFamily="18" charset="0"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determined by current values of inputs</a:t>
            </a:r>
          </a:p>
          <a:p>
            <a:pPr marL="400050" indent="-287338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Logic</a:t>
            </a:r>
          </a:p>
          <a:p>
            <a:pPr marL="568325" lvl="1" indent="-280988">
              <a:spcBef>
                <a:spcPts val="600"/>
              </a:spcBef>
              <a:buFont typeface="Times New Roman" panose="02020603050405020304" pitchFamily="18" charset="0"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memory</a:t>
            </a:r>
          </a:p>
          <a:p>
            <a:pPr marL="568325" lvl="1" indent="-280988">
              <a:spcBef>
                <a:spcPts val="600"/>
              </a:spcBef>
              <a:buFont typeface="Times New Roman" panose="02020603050405020304" pitchFamily="18" charset="0"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determined by previous and current values of inputs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87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Circuits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269224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of Combinational Composition</a:t>
            </a:r>
          </a:p>
          <a:p>
            <a:pPr marL="463550" indent="-3508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element is combinational</a:t>
            </a:r>
          </a:p>
          <a:p>
            <a:pPr marL="463550" indent="-3508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node is either an input or connects to exactly one output</a:t>
            </a:r>
          </a:p>
          <a:p>
            <a:pPr marL="463550" indent="-3508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circuit contains no cyclic paths</a:t>
            </a:r>
          </a:p>
          <a:p>
            <a:pPr marL="0" indent="0">
              <a:buNone/>
            </a:pPr>
            <a:endParaRPr lang="en-GB" dirty="0"/>
          </a:p>
          <a:p>
            <a:pPr marL="0" indent="400050">
              <a:buNone/>
            </a:pPr>
            <a:r>
              <a:rPr lang="en-US" sz="2800" b="1" dirty="0">
                <a:solidFill>
                  <a:srgbClr val="0070C0"/>
                </a:solidFill>
              </a:rPr>
              <a:t>Example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223438D-B02F-497A-A475-2996E30BD06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09613600"/>
              </p:ext>
            </p:extLst>
          </p:nvPr>
        </p:nvGraphicFramePr>
        <p:xfrm>
          <a:off x="4905261" y="3826702"/>
          <a:ext cx="3084513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VISIO" r:id="rId6" imgW="834840" imgH="549000" progId="Visio.Drawing.6">
                  <p:embed/>
                </p:oleObj>
              </mc:Choice>
              <mc:Fallback>
                <p:oleObj name="VISIO" r:id="rId6" imgW="834840" imgH="549000" progId="Visio.Drawing.6">
                  <p:embed/>
                  <p:pic>
                    <p:nvPicPr>
                      <p:cNvPr id="7669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261" y="3826702"/>
                        <a:ext cx="3084513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751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Circuits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269224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Logic: </a:t>
            </a:r>
          </a:p>
          <a:p>
            <a:pPr marL="630238" indent="-395288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Circuits as Memory</a:t>
            </a:r>
          </a:p>
          <a:p>
            <a:pPr marL="23495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S-R latch stores a single binary digit (1 or 0)</a:t>
            </a:r>
          </a:p>
          <a:p>
            <a:pPr marL="630238" indent="-395288">
              <a:buFont typeface="Arial" panose="020B0604020202020204" pitchFamily="34" charset="0"/>
              <a:buChar char="•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64B7C427-AA45-4786-8762-7C23B18A4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108" y="3060743"/>
            <a:ext cx="26670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8CFAFD34-2CA7-4DAC-814B-311F601061FA}"/>
              </a:ext>
            </a:extLst>
          </p:cNvPr>
          <p:cNvSpPr txBox="1">
            <a:spLocks noChangeArrowheads="1"/>
          </p:cNvSpPr>
          <p:nvPr/>
        </p:nvSpPr>
        <p:spPr>
          <a:xfrm>
            <a:off x="4997234" y="2946381"/>
            <a:ext cx="5700358" cy="3757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S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 are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never both 0 at the same time</a:t>
            </a:r>
          </a:p>
          <a:p>
            <a:pPr>
              <a:buFontTx/>
              <a:buNone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of this circuit guarantees that the two outputs X and Y are always complements of each other</a:t>
            </a:r>
          </a:p>
          <a:p>
            <a:pPr>
              <a:buFontTx/>
              <a:buNone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X at any point in time is considered to be the current state of the circuit</a:t>
            </a:r>
          </a:p>
          <a:p>
            <a:pPr>
              <a:buFontTx/>
              <a:buNone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if X is 1, the circuit is storing a 1; if X is 0, the circuit is storing a 0</a:t>
            </a:r>
          </a:p>
        </p:txBody>
      </p:sp>
    </p:spTree>
    <p:extLst>
      <p:ext uri="{BB962C8B-B14F-4D97-AF65-F5344CB8AC3E}">
        <p14:creationId xmlns:p14="http://schemas.microsoft.com/office/powerpoint/2010/main" val="284468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Boolean Equations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269224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specification of outputs in terms of inputs</a:t>
            </a:r>
            <a:endParaRPr lang="en-GB" dirty="0"/>
          </a:p>
          <a:p>
            <a:pPr marL="0" indent="400050">
              <a:buNone/>
            </a:pPr>
            <a:r>
              <a:rPr lang="en-US" sz="2800" b="1" dirty="0">
                <a:solidFill>
                  <a:srgbClr val="0070C0"/>
                </a:solidFill>
              </a:rPr>
              <a:t>Example</a:t>
            </a:r>
            <a:r>
              <a:rPr lang="en-US" b="1" dirty="0"/>
              <a:t>:</a:t>
            </a:r>
          </a:p>
          <a:p>
            <a:pPr marL="0" indent="2116138">
              <a:spcBef>
                <a:spcPts val="0"/>
              </a:spcBef>
              <a:buNone/>
            </a:pPr>
            <a:r>
              <a:rPr lang="en-US" sz="2800" b="1" i="1" dirty="0"/>
              <a:t>S</a:t>
            </a:r>
            <a:r>
              <a:rPr lang="en-US" sz="2800" b="1" dirty="0"/>
              <a:t>      = F(</a:t>
            </a:r>
            <a:r>
              <a:rPr lang="en-US" sz="2800" b="1" i="1" dirty="0"/>
              <a:t>A</a:t>
            </a:r>
            <a:r>
              <a:rPr lang="en-US" sz="2800" b="1" dirty="0"/>
              <a:t>, </a:t>
            </a:r>
            <a:r>
              <a:rPr lang="en-US" sz="2800" b="1" i="1" dirty="0"/>
              <a:t>B</a:t>
            </a:r>
            <a:r>
              <a:rPr lang="en-US" sz="2800" b="1" dirty="0"/>
              <a:t>, </a:t>
            </a:r>
            <a:r>
              <a:rPr lang="en-US" sz="2800" b="1" i="1" dirty="0" err="1"/>
              <a:t>C</a:t>
            </a:r>
            <a:r>
              <a:rPr lang="en-US" sz="2800" b="1" baseline="-25000" dirty="0" err="1"/>
              <a:t>in</a:t>
            </a:r>
            <a:r>
              <a:rPr lang="en-US" sz="2800" b="1" dirty="0"/>
              <a:t>)</a:t>
            </a:r>
          </a:p>
          <a:p>
            <a:pPr indent="1711325">
              <a:buFontTx/>
              <a:buNone/>
            </a:pPr>
            <a:r>
              <a:rPr lang="en-US" sz="2800" b="1" i="1" dirty="0"/>
              <a:t> </a:t>
            </a:r>
            <a:r>
              <a:rPr lang="en-US" sz="2800" b="1" i="1" dirty="0" err="1"/>
              <a:t>C</a:t>
            </a:r>
            <a:r>
              <a:rPr lang="en-US" sz="2800" b="1" baseline="-25000" dirty="0" err="1"/>
              <a:t>out</a:t>
            </a:r>
            <a:r>
              <a:rPr lang="en-US" sz="2800" b="1" dirty="0"/>
              <a:t> = F(</a:t>
            </a:r>
            <a:r>
              <a:rPr lang="en-US" sz="2800" b="1" i="1" dirty="0"/>
              <a:t>A</a:t>
            </a:r>
            <a:r>
              <a:rPr lang="en-US" sz="2800" b="1" dirty="0"/>
              <a:t>, </a:t>
            </a:r>
            <a:r>
              <a:rPr lang="en-US" sz="2800" b="1" i="1" dirty="0"/>
              <a:t>B</a:t>
            </a:r>
            <a:r>
              <a:rPr lang="en-US" sz="2800" b="1" dirty="0"/>
              <a:t>, </a:t>
            </a:r>
            <a:r>
              <a:rPr lang="en-US" sz="2800" b="1" i="1" dirty="0" err="1"/>
              <a:t>C</a:t>
            </a:r>
            <a:r>
              <a:rPr lang="en-US" sz="2800" b="1" baseline="-25000" dirty="0" err="1"/>
              <a:t>in</a:t>
            </a:r>
            <a:r>
              <a:rPr lang="en-US" sz="2800" b="1" dirty="0"/>
              <a:t>) </a:t>
            </a:r>
          </a:p>
          <a:p>
            <a:pPr marL="0" indent="400050">
              <a:buNone/>
            </a:pPr>
            <a:endParaRPr lang="en-US" b="1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A91664DF-5155-4AD6-9B49-5976021619AD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04095175"/>
              </p:ext>
            </p:extLst>
          </p:nvPr>
        </p:nvGraphicFramePr>
        <p:xfrm>
          <a:off x="3757613" y="3429000"/>
          <a:ext cx="4476750" cy="288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VISIO" r:id="rId6" imgW="1247040" imgH="805320" progId="Visio.Drawing.6">
                  <p:embed/>
                </p:oleObj>
              </mc:Choice>
              <mc:Fallback>
                <p:oleObj name="VISIO" r:id="rId6" imgW="1247040" imgH="805320" progId="Visio.Drawing.6">
                  <p:embed/>
                  <p:pic>
                    <p:nvPicPr>
                      <p:cNvPr id="8888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3" y="3429000"/>
                        <a:ext cx="4476750" cy="288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974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Boolean Equations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26922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Definitions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28892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variable with a bar over it</a:t>
            </a:r>
          </a:p>
          <a:p>
            <a:pPr marL="463550" indent="-288925">
              <a:lnSpc>
                <a:spcPct val="90000"/>
              </a:lnSpc>
              <a:buNone/>
            </a:pP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C</a:t>
            </a:r>
          </a:p>
          <a:p>
            <a:pPr marL="463550" indent="-28892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variable or its complement</a:t>
            </a:r>
          </a:p>
          <a:p>
            <a:pPr marL="463550" indent="-288925">
              <a:lnSpc>
                <a:spcPct val="90000"/>
              </a:lnSpc>
              <a:buFontTx/>
              <a:buNone/>
            </a:pP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28892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product of literals</a:t>
            </a:r>
          </a:p>
          <a:p>
            <a:pPr marL="463550" indent="-288925">
              <a:lnSpc>
                <a:spcPct val="90000"/>
              </a:lnSpc>
              <a:buFontTx/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  <a:p>
            <a:pPr marL="463550" indent="-28892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roduct that includes all input variables</a:t>
            </a:r>
          </a:p>
          <a:p>
            <a:pPr marL="463550" indent="-288925">
              <a:lnSpc>
                <a:spcPct val="90000"/>
              </a:lnSpc>
              <a:buFontTx/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</a:p>
          <a:p>
            <a:pPr marL="463550" indent="-28892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Maxterm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sum that includes all input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 	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(A+B+C)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(A+B+C)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(A+B+C)</a:t>
            </a:r>
            <a:endParaRPr lang="en-GB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0FAF843F-87D6-4E01-97FA-6F9B9F595E27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439439" y="3231715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0848D868-E9BD-4665-9C58-C2703FB13858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205614" y="3231715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86656571-9D60-4153-9ABF-BDA6FDFB7F8B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982228" y="3231715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DAB74968-0E3B-4926-81A7-E06B7AEE066E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515639" y="4198307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E0F1EFC0-BA45-452B-BD1A-2C01A15F1238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904990" y="4198307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D9F030B8-6C35-45DF-A9B3-C426444FE7B0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477018" y="5152372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6AA5DF25-DACA-4017-BC98-61FD518AA6B7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116889" y="5152372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AE8D856F-FBDE-4314-A9BD-EE379C5CE0B3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358014" y="5152372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124CAF13-6F9B-4BAF-803B-1CFE4A8B3F1A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565745" y="6116877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4E117006-91A2-4E37-849D-0DFDFA292331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608535" y="6116877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E7315F71-190E-4B0D-A7D7-42DA41129273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5410201" y="6116877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9">
            <a:extLst>
              <a:ext uri="{FF2B5EF4-FFF2-40B4-BE49-F238E27FC236}">
                <a16:creationId xmlns:a16="http://schemas.microsoft.com/office/drawing/2014/main" id="{35BA0123-2ECF-47DE-965C-62A2F842E67D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019800" y="6116877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4C5A2C14-3662-4D2C-839C-7554D0D94369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6424809" y="6116877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9">
            <a:extLst>
              <a:ext uri="{FF2B5EF4-FFF2-40B4-BE49-F238E27FC236}">
                <a16:creationId xmlns:a16="http://schemas.microsoft.com/office/drawing/2014/main" id="{DE135279-8176-43DA-A30B-77F99260309C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065746" y="2269299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51040EDF-A4C8-467D-B269-792A5AC8F4B8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413345" y="2269299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9">
            <a:extLst>
              <a:ext uri="{FF2B5EF4-FFF2-40B4-BE49-F238E27FC236}">
                <a16:creationId xmlns:a16="http://schemas.microsoft.com/office/drawing/2014/main" id="{E12453B0-889F-49D1-B269-5DFCBF3CE635}"/>
              </a:ext>
            </a:extLst>
          </p:cNvPr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3828790" y="2269299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592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Wis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19488</TotalTime>
  <Words>1167</Words>
  <Application>Microsoft Office PowerPoint</Application>
  <PresentationFormat>Widescreen</PresentationFormat>
  <Paragraphs>283</Paragraphs>
  <Slides>41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VISIO</vt:lpstr>
      <vt:lpstr>Chapter 2 From Zero to One (part 1)</vt:lpstr>
      <vt:lpstr>Topics:</vt:lpstr>
      <vt:lpstr>Introduction</vt:lpstr>
      <vt:lpstr>Circuits</vt:lpstr>
      <vt:lpstr>Circuits</vt:lpstr>
      <vt:lpstr>Circuits</vt:lpstr>
      <vt:lpstr>Circuits</vt:lpstr>
      <vt:lpstr>Boolean Equations</vt:lpstr>
      <vt:lpstr>Boolean Equations</vt:lpstr>
      <vt:lpstr>Sum-of-Products (SOP) Form</vt:lpstr>
      <vt:lpstr>Sum-of-Products (SOP) Form</vt:lpstr>
      <vt:lpstr>Sum-of-Products (SOP) Form</vt:lpstr>
      <vt:lpstr>Product-of-Sums (POS) Form</vt:lpstr>
      <vt:lpstr>Boolean Equations Example</vt:lpstr>
      <vt:lpstr>Boolean Equations Example</vt:lpstr>
      <vt:lpstr>SOP &amp; POS Forms</vt:lpstr>
      <vt:lpstr>SOP &amp; POS Forms</vt:lpstr>
      <vt:lpstr>Boolean Algebra </vt:lpstr>
      <vt:lpstr>Boolean Axioms </vt:lpstr>
      <vt:lpstr>T1: Identity Theorem</vt:lpstr>
      <vt:lpstr>T2: Null Element Theorem</vt:lpstr>
      <vt:lpstr>T3: Idempotency Theorem</vt:lpstr>
      <vt:lpstr>T4: Identity Theorem</vt:lpstr>
      <vt:lpstr>T5: Complement Theorem</vt:lpstr>
      <vt:lpstr>Boolean Theorems of Several Vars </vt:lpstr>
      <vt:lpstr>T12: DeMorgan’s Theorem</vt:lpstr>
      <vt:lpstr>Simplifying Boolean Equations</vt:lpstr>
      <vt:lpstr>Simplifying Boolean Equations</vt:lpstr>
      <vt:lpstr>Simplifying Boolean Equations</vt:lpstr>
      <vt:lpstr>Simplifying Boolean Equations</vt:lpstr>
      <vt:lpstr>“Bubble Pushing” </vt:lpstr>
      <vt:lpstr>“Bubble Pushing” </vt:lpstr>
      <vt:lpstr>“Bubble Pushing” </vt:lpstr>
      <vt:lpstr>Bubble Pushing Rules </vt:lpstr>
      <vt:lpstr>Applying Bubble Pushing Rules</vt:lpstr>
      <vt:lpstr>From Logic to Gates</vt:lpstr>
      <vt:lpstr>Circuit Schematics Rules</vt:lpstr>
      <vt:lpstr>Multiple-Output Circuits</vt:lpstr>
      <vt:lpstr>Multiple-Output Circuits</vt:lpstr>
      <vt:lpstr>Priority Circuit Hardware</vt:lpstr>
      <vt:lpstr>Don’t Care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Programming</dc:title>
  <dc:creator>Bin Li</dc:creator>
  <cp:lastModifiedBy>Bin Li</cp:lastModifiedBy>
  <cp:revision>259</cp:revision>
  <dcterms:created xsi:type="dcterms:W3CDTF">2018-08-29T16:08:13Z</dcterms:created>
  <dcterms:modified xsi:type="dcterms:W3CDTF">2020-03-07T01:42:24Z</dcterms:modified>
</cp:coreProperties>
</file>