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notesSlides/notesSlide18.xml" ContentType="application/vnd.openxmlformats-officedocument.presentationml.notesSlide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notesSlides/notesSlide2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7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8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9.xml" ContentType="application/vnd.openxmlformats-officedocument.presentationml.notesSlide+xml"/>
  <Override PartName="/ppt/tags/tag76.xml" ContentType="application/vnd.openxmlformats-officedocument.presentationml.tags+xml"/>
  <Override PartName="/ppt/notesSlides/notesSlide30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1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2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3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4.xml" ContentType="application/vnd.openxmlformats-officedocument.presentationml.notesSlide+xml"/>
  <Override PartName="/ppt/tags/tag87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3" r:id="rId1"/>
  </p:sldMasterIdLst>
  <p:notesMasterIdLst>
    <p:notesMasterId r:id="rId37"/>
  </p:notesMasterIdLst>
  <p:sldIdLst>
    <p:sldId id="256" r:id="rId2"/>
    <p:sldId id="257" r:id="rId3"/>
    <p:sldId id="469" r:id="rId4"/>
    <p:sldId id="457" r:id="rId5"/>
    <p:sldId id="458" r:id="rId6"/>
    <p:sldId id="459" r:id="rId7"/>
    <p:sldId id="460" r:id="rId8"/>
    <p:sldId id="462" r:id="rId9"/>
    <p:sldId id="461" r:id="rId10"/>
    <p:sldId id="463" r:id="rId11"/>
    <p:sldId id="464" r:id="rId12"/>
    <p:sldId id="465" r:id="rId13"/>
    <p:sldId id="470" r:id="rId14"/>
    <p:sldId id="466" r:id="rId15"/>
    <p:sldId id="467" r:id="rId16"/>
    <p:sldId id="468" r:id="rId17"/>
    <p:sldId id="471" r:id="rId18"/>
    <p:sldId id="472" r:id="rId19"/>
    <p:sldId id="473" r:id="rId20"/>
    <p:sldId id="474" r:id="rId21"/>
    <p:sldId id="475" r:id="rId22"/>
    <p:sldId id="476" r:id="rId23"/>
    <p:sldId id="482" r:id="rId24"/>
    <p:sldId id="477" r:id="rId25"/>
    <p:sldId id="478" r:id="rId26"/>
    <p:sldId id="479" r:id="rId27"/>
    <p:sldId id="480" r:id="rId28"/>
    <p:sldId id="481" r:id="rId29"/>
    <p:sldId id="483" r:id="rId30"/>
    <p:sldId id="484" r:id="rId31"/>
    <p:sldId id="485" r:id="rId32"/>
    <p:sldId id="486" r:id="rId33"/>
    <p:sldId id="487" r:id="rId34"/>
    <p:sldId id="488" r:id="rId35"/>
    <p:sldId id="4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 autoAdjust="0"/>
    <p:restoredTop sz="89717" autoAdjust="0"/>
  </p:normalViewPr>
  <p:slideViewPr>
    <p:cSldViewPr snapToGrid="0">
      <p:cViewPr varScale="1">
        <p:scale>
          <a:sx n="95" d="100"/>
          <a:sy n="95" d="100"/>
        </p:scale>
        <p:origin x="28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62F5-AF41-40F8-9BCC-39D2140ECA9A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630A-B235-419D-9123-5C5B13CB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7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3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7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70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83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05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4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1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28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3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7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3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21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0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7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1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9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1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83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18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92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45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97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4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3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1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0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3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9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8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23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318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07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29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2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31.xml"/><Relationship Id="rId7" Type="http://schemas.openxmlformats.org/officeDocument/2006/relationships/oleObject" Target="../embeddings/oleObject8.bin"/><Relationship Id="rId2" Type="http://schemas.openxmlformats.org/officeDocument/2006/relationships/tags" Target="../tags/tag30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wmf"/><Relationship Id="rId4" Type="http://schemas.openxmlformats.org/officeDocument/2006/relationships/tags" Target="../tags/tag32.xml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tags" Target="../tags/tag34.xml"/><Relationship Id="rId7" Type="http://schemas.openxmlformats.org/officeDocument/2006/relationships/oleObject" Target="../embeddings/oleObject9.bin"/><Relationship Id="rId2" Type="http://schemas.openxmlformats.org/officeDocument/2006/relationships/tags" Target="../tags/tag33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wmf"/><Relationship Id="rId4" Type="http://schemas.openxmlformats.org/officeDocument/2006/relationships/tags" Target="../tags/tag35.xml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tags" Target="../tags/tag37.xml"/><Relationship Id="rId7" Type="http://schemas.openxmlformats.org/officeDocument/2006/relationships/oleObject" Target="../embeddings/oleObject9.bin"/><Relationship Id="rId2" Type="http://schemas.openxmlformats.org/officeDocument/2006/relationships/tags" Target="../tags/tag36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wmf"/><Relationship Id="rId4" Type="http://schemas.openxmlformats.org/officeDocument/2006/relationships/tags" Target="../tags/tag38.xml"/><Relationship Id="rId9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40.xml"/><Relationship Id="rId7" Type="http://schemas.openxmlformats.org/officeDocument/2006/relationships/oleObject" Target="../embeddings/oleObject12.bin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wmf"/><Relationship Id="rId4" Type="http://schemas.openxmlformats.org/officeDocument/2006/relationships/tags" Target="../tags/tag41.xml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43.xml"/><Relationship Id="rId7" Type="http://schemas.openxmlformats.org/officeDocument/2006/relationships/oleObject" Target="../embeddings/oleObject14.bin"/><Relationship Id="rId2" Type="http://schemas.openxmlformats.org/officeDocument/2006/relationships/tags" Target="../tags/tag42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emf"/><Relationship Id="rId4" Type="http://schemas.openxmlformats.org/officeDocument/2006/relationships/tags" Target="../tags/tag44.xml"/><Relationship Id="rId9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46.xml"/><Relationship Id="rId7" Type="http://schemas.openxmlformats.org/officeDocument/2006/relationships/oleObject" Target="../embeddings/oleObject14.bin"/><Relationship Id="rId2" Type="http://schemas.openxmlformats.org/officeDocument/2006/relationships/tags" Target="../tags/tag45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emf"/><Relationship Id="rId4" Type="http://schemas.openxmlformats.org/officeDocument/2006/relationships/tags" Target="../tags/tag47.xml"/><Relationship Id="rId9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49.xml"/><Relationship Id="rId7" Type="http://schemas.openxmlformats.org/officeDocument/2006/relationships/oleObject" Target="../embeddings/oleObject14.bin"/><Relationship Id="rId2" Type="http://schemas.openxmlformats.org/officeDocument/2006/relationships/tags" Target="../tags/tag48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wmf"/><Relationship Id="rId4" Type="http://schemas.openxmlformats.org/officeDocument/2006/relationships/tags" Target="../tags/tag50.xml"/><Relationship Id="rId9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5" Type="http://schemas.openxmlformats.org/officeDocument/2006/relationships/image" Target="../media/image19.jpeg"/><Relationship Id="rId4" Type="http://schemas.openxmlformats.org/officeDocument/2006/relationships/image" Target="../media/image2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22.wmf"/><Relationship Id="rId2" Type="http://schemas.openxmlformats.org/officeDocument/2006/relationships/tags" Target="../tags/tag5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4.wmf"/><Relationship Id="rId2" Type="http://schemas.openxmlformats.org/officeDocument/2006/relationships/tags" Target="../tags/tag56.xml"/><Relationship Id="rId1" Type="http://schemas.openxmlformats.org/officeDocument/2006/relationships/vmlDrawing" Target="../drawings/vmlDrawing14.vml"/><Relationship Id="rId6" Type="http://schemas.openxmlformats.org/officeDocument/2006/relationships/tags" Target="../tags/tag60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59.xml"/><Relationship Id="rId10" Type="http://schemas.openxmlformats.org/officeDocument/2006/relationships/image" Target="../media/image23.wmf"/><Relationship Id="rId4" Type="http://schemas.openxmlformats.org/officeDocument/2006/relationships/tags" Target="../tags/tag58.xml"/><Relationship Id="rId9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26.wmf"/><Relationship Id="rId2" Type="http://schemas.openxmlformats.org/officeDocument/2006/relationships/tags" Target="../tags/tag6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27.wmf"/><Relationship Id="rId2" Type="http://schemas.openxmlformats.org/officeDocument/2006/relationships/tags" Target="../tags/tag6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2.bin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28.wmf"/><Relationship Id="rId2" Type="http://schemas.openxmlformats.org/officeDocument/2006/relationships/tags" Target="../tags/tag6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29.wmf"/><Relationship Id="rId2" Type="http://schemas.openxmlformats.org/officeDocument/2006/relationships/tags" Target="../tags/tag6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4.bin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30.wmf"/><Relationship Id="rId2" Type="http://schemas.openxmlformats.org/officeDocument/2006/relationships/tags" Target="../tags/tag70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31.wmf"/><Relationship Id="rId2" Type="http://schemas.openxmlformats.org/officeDocument/2006/relationships/tags" Target="../tags/tag7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32.wmf"/><Relationship Id="rId2" Type="http://schemas.openxmlformats.org/officeDocument/2006/relationships/tags" Target="../tags/tag7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tags" Target="../tags/tag78.xml"/><Relationship Id="rId7" Type="http://schemas.openxmlformats.org/officeDocument/2006/relationships/oleObject" Target="../embeddings/oleObject28.bin"/><Relationship Id="rId2" Type="http://schemas.openxmlformats.org/officeDocument/2006/relationships/tags" Target="../tags/tag77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34.wmf"/><Relationship Id="rId2" Type="http://schemas.openxmlformats.org/officeDocument/2006/relationships/tags" Target="../tags/tag80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9.bin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35.wmf"/><Relationship Id="rId2" Type="http://schemas.openxmlformats.org/officeDocument/2006/relationships/tags" Target="../tags/tag8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0.bin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tags" Target="../tags/tag85.xml"/><Relationship Id="rId7" Type="http://schemas.openxmlformats.org/officeDocument/2006/relationships/oleObject" Target="../embeddings/oleObject31.bin"/><Relationship Id="rId2" Type="http://schemas.openxmlformats.org/officeDocument/2006/relationships/tags" Target="../tags/tag84.xml"/><Relationship Id="rId1" Type="http://schemas.openxmlformats.org/officeDocument/2006/relationships/vmlDrawing" Target="../drawings/vmlDrawing25.v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7.wmf"/><Relationship Id="rId4" Type="http://schemas.openxmlformats.org/officeDocument/2006/relationships/tags" Target="../tags/tag86.xml"/><Relationship Id="rId9" Type="http://schemas.openxmlformats.org/officeDocument/2006/relationships/oleObject" Target="../embeddings/oleObject3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tags" Target="../tags/tag10.xml"/><Relationship Id="rId11" Type="http://schemas.openxmlformats.org/officeDocument/2006/relationships/oleObject" Target="../embeddings/oleObject4.bin"/><Relationship Id="rId5" Type="http://schemas.openxmlformats.org/officeDocument/2006/relationships/tags" Target="../tags/tag9.xml"/><Relationship Id="rId10" Type="http://schemas.openxmlformats.org/officeDocument/2006/relationships/image" Target="../media/image4.wmf"/><Relationship Id="rId4" Type="http://schemas.openxmlformats.org/officeDocument/2006/relationships/tags" Target="../tags/tag8.xml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12.xml"/><Relationship Id="rId7" Type="http://schemas.openxmlformats.org/officeDocument/2006/relationships/oleObject" Target="../embeddings/oleObject5.bin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wmf"/><Relationship Id="rId4" Type="http://schemas.openxmlformats.org/officeDocument/2006/relationships/tags" Target="../tags/tag13.xml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wmf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oleObject" Target="../embeddings/oleObject7.bin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tags" Target="../tags/tag18.xml"/><Relationship Id="rId11" Type="http://schemas.openxmlformats.org/officeDocument/2006/relationships/image" Target="../media/image6.wmf"/><Relationship Id="rId5" Type="http://schemas.openxmlformats.org/officeDocument/2006/relationships/tags" Target="../tags/tag1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16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2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4B78-8B27-4925-8D1F-1FFD5862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227" y="787749"/>
            <a:ext cx="9624793" cy="2616199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2</a:t>
            </a:r>
            <a:b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Zero to One (part 2)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D76B-0CD2-4959-9362-1D37759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6800" y="4842430"/>
            <a:ext cx="6987645" cy="138853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600" b="1" dirty="0"/>
              <a:t>Suffolk County Community College</a:t>
            </a:r>
          </a:p>
          <a:p>
            <a:pPr algn="ctr"/>
            <a:r>
              <a:rPr lang="en-US" sz="3600" b="1" dirty="0"/>
              <a:t>CSE 222, Spring 2020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41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4-Input K-Map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D8CA54F-2DF5-49A7-977D-9F416984B8A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65529224"/>
              </p:ext>
            </p:extLst>
          </p:nvPr>
        </p:nvGraphicFramePr>
        <p:xfrm>
          <a:off x="6096000" y="1876815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4" name="VISIO" r:id="rId7" imgW="1732320" imgH="1988280" progId="Visio.Drawing.6">
                  <p:embed/>
                </p:oleObj>
              </mc:Choice>
              <mc:Fallback>
                <p:oleObj name="VISIO" r:id="rId7" imgW="1732320" imgH="1988280" progId="Visio.Drawing.6">
                  <p:embed/>
                  <p:pic>
                    <p:nvPicPr>
                      <p:cNvPr id="1078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76815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E757C13-0462-4E09-BF94-C2CDF5D816CD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200401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5" name="VISIO" r:id="rId9" imgW="1177560" imgH="2089080" progId="Visio.Drawing.6">
                  <p:embed/>
                </p:oleObj>
              </mc:Choice>
              <mc:Fallback>
                <p:oleObj name="VISIO" r:id="rId9" imgW="1177560" imgH="2089080" progId="Visio.Drawing.6">
                  <p:embed/>
                  <p:pic>
                    <p:nvPicPr>
                      <p:cNvPr id="1078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98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4-Input K-Map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E757C13-0462-4E09-BF94-C2CDF5D816C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200401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8" name="VISIO" r:id="rId7" imgW="1177560" imgH="2089080" progId="Visio.Drawing.6">
                  <p:embed/>
                </p:oleObj>
              </mc:Choice>
              <mc:Fallback>
                <p:oleObj name="VISIO" r:id="rId7" imgW="1177560" imgH="2089080" progId="Visio.Drawing.6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3E757C13-0462-4E09-BF94-C2CDF5D81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6CAEEEA2-7BF6-4AB3-8754-4D2D131B5733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98648037"/>
              </p:ext>
            </p:extLst>
          </p:nvPr>
        </p:nvGraphicFramePr>
        <p:xfrm>
          <a:off x="6096000" y="1876815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9" name="VISIO" r:id="rId9" imgW="1732320" imgH="1988280" progId="Visio.Drawing.6">
                  <p:embed/>
                </p:oleObj>
              </mc:Choice>
              <mc:Fallback>
                <p:oleObj name="VISIO" r:id="rId9" imgW="1732320" imgH="1988280" progId="Visio.Drawing.6">
                  <p:embed/>
                  <p:pic>
                    <p:nvPicPr>
                      <p:cNvPr id="1076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76815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594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4-Input K-Map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E757C13-0462-4E09-BF94-C2CDF5D816C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200401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2" name="VISIO" r:id="rId7" imgW="1177560" imgH="2089080" progId="Visio.Drawing.6">
                  <p:embed/>
                </p:oleObj>
              </mc:Choice>
              <mc:Fallback>
                <p:oleObj name="VISIO" r:id="rId7" imgW="1177560" imgH="2089080" progId="Visio.Drawing.6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3E757C13-0462-4E09-BF94-C2CDF5D81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C87BF8AF-D640-47A0-9D8C-9938A2C8145F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03129575"/>
              </p:ext>
            </p:extLst>
          </p:nvPr>
        </p:nvGraphicFramePr>
        <p:xfrm>
          <a:off x="6096000" y="1876815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3" name="VISIO" r:id="rId9" imgW="1732320" imgH="1988280" progId="Visio.Drawing.6">
                  <p:embed/>
                </p:oleObj>
              </mc:Choice>
              <mc:Fallback>
                <p:oleObj name="VISIO" r:id="rId9" imgW="1732320" imgH="1988280" progId="Visio.Drawing.6">
                  <p:embed/>
                  <p:pic>
                    <p:nvPicPr>
                      <p:cNvPr id="1072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76815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06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Don’t Care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6191822D-670E-4AE0-8173-F60157E255F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21568" y="1295200"/>
          <a:ext cx="3974432" cy="426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6191822D-670E-4AE0-8173-F60157E25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568" y="1295200"/>
                        <a:ext cx="3974432" cy="426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7F70EC84-F5F7-411B-9D6B-00C6C83EC820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096000" y="2446070"/>
          <a:ext cx="4634497" cy="2141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VISIO" r:id="rId9" imgW="1913040" imgH="884520" progId="Visio.Drawing.6">
                  <p:embed/>
                </p:oleObj>
              </mc:Choice>
              <mc:Fallback>
                <p:oleObj name="VISIO" r:id="rId9" imgW="1913040" imgH="884520" progId="Visio.Drawing.6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7F70EC84-F5F7-411B-9D6B-00C6C83EC8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46070"/>
                        <a:ext cx="4634497" cy="2141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92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K-Map With Don’t Cares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554354F1-A9B0-4395-932A-C4B45C596CF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124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6" name="VISIO" r:id="rId7" imgW="1177560" imgH="2089080" progId="Visio.Drawing.6">
                  <p:embed/>
                </p:oleObj>
              </mc:Choice>
              <mc:Fallback>
                <p:oleObj name="VISIO" r:id="rId7" imgW="1177560" imgH="2089080" progId="Visio.Drawing.6">
                  <p:embed/>
                  <p:pic>
                    <p:nvPicPr>
                      <p:cNvPr id="1080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3AE3AC3C-7401-4131-A0A2-D9BA6B925AC8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248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7" name="VISIO" r:id="rId9" imgW="1732320" imgH="1988280" progId="Visio.Drawing.6">
                  <p:embed/>
                </p:oleObj>
              </mc:Choice>
              <mc:Fallback>
                <p:oleObj name="VISIO" r:id="rId9" imgW="1732320" imgH="1988280" progId="Visio.Drawing.6">
                  <p:embed/>
                  <p:pic>
                    <p:nvPicPr>
                      <p:cNvPr id="1080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15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K-Map With Don’t Cares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554354F1-A9B0-4395-932A-C4B45C596CF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124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0" name="VISIO" r:id="rId7" imgW="1177560" imgH="2089080" progId="Visio.Drawing.6">
                  <p:embed/>
                </p:oleObj>
              </mc:Choice>
              <mc:Fallback>
                <p:oleObj name="VISIO" r:id="rId7" imgW="1177560" imgH="2089080" progId="Visio.Drawing.6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554354F1-A9B0-4395-932A-C4B45C596C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8DBFB8C4-B27A-4B7A-9FBB-58D838C8FF51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57674888"/>
              </p:ext>
            </p:extLst>
          </p:nvPr>
        </p:nvGraphicFramePr>
        <p:xfrm>
          <a:off x="6248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1" name="VISIO" r:id="rId9" imgW="1732320" imgH="1988280" progId="Visio.Drawing.6">
                  <p:embed/>
                </p:oleObj>
              </mc:Choice>
              <mc:Fallback>
                <p:oleObj name="VISIO" r:id="rId9" imgW="1732320" imgH="1988280" progId="Visio.Drawing.6">
                  <p:embed/>
                  <p:pic>
                    <p:nvPicPr>
                      <p:cNvPr id="1080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68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K-Map With Don’t Cares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554354F1-A9B0-4395-932A-C4B45C596CF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124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4" name="VISIO" r:id="rId7" imgW="1177560" imgH="2089080" progId="Visio.Drawing.6">
                  <p:embed/>
                </p:oleObj>
              </mc:Choice>
              <mc:Fallback>
                <p:oleObj name="VISIO" r:id="rId7" imgW="1177560" imgH="2089080" progId="Visio.Drawing.6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554354F1-A9B0-4395-932A-C4B45C596C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13F4400E-1FBD-4B3B-A8D4-B13CE40DB40A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9808135"/>
              </p:ext>
            </p:extLst>
          </p:nvPr>
        </p:nvGraphicFramePr>
        <p:xfrm>
          <a:off x="6248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5" name="VISIO" r:id="rId9" imgW="1732320" imgH="1988280" progId="Visio.Drawing.6">
                  <p:embed/>
                </p:oleObj>
              </mc:Choice>
              <mc:Fallback>
                <p:oleObj name="VISIO" r:id="rId9" imgW="1732320" imgH="1988280" progId="Visio.Drawing.6">
                  <p:embed/>
                  <p:pic>
                    <p:nvPicPr>
                      <p:cNvPr id="1080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52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7-Segment Display Decoder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2164" name="Picture 4" descr="Arduino with seven segment display outp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376" y="1597111"/>
            <a:ext cx="2817426" cy="396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6" name="Picture 6" descr="Seven segment common anode displ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56" y="1811838"/>
            <a:ext cx="3275398" cy="327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9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7-segment display decoder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2162" name="Picture 2" descr="bcd display deco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68" y="2217198"/>
            <a:ext cx="6213211" cy="307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4" name="Picture 4" descr="Arduino with seven segment display outpu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29" y="1772055"/>
            <a:ext cx="2817426" cy="396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20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Combinational Building Blocks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30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Topics: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Introduction</a:t>
            </a:r>
          </a:p>
          <a:p>
            <a:r>
              <a:rPr lang="en-US" sz="2800" b="1" dirty="0"/>
              <a:t>Boolean Equations</a:t>
            </a:r>
          </a:p>
          <a:p>
            <a:r>
              <a:rPr lang="en-US" sz="2800" b="1" dirty="0"/>
              <a:t>Boolean Algebra</a:t>
            </a:r>
          </a:p>
          <a:p>
            <a:r>
              <a:rPr lang="en-US" sz="2800" b="1" dirty="0"/>
              <a:t>From Logic to Gates</a:t>
            </a:r>
          </a:p>
          <a:p>
            <a:r>
              <a:rPr lang="en-US" sz="2800" b="1" dirty="0"/>
              <a:t>Multilevel Combinational Logic</a:t>
            </a:r>
          </a:p>
          <a:p>
            <a:r>
              <a:rPr lang="en-US" sz="2800" b="1" dirty="0"/>
              <a:t>X’s and Z’s, Oh My</a:t>
            </a:r>
          </a:p>
          <a:p>
            <a:r>
              <a:rPr lang="en-US" sz="2800" b="1" dirty="0"/>
              <a:t>Karnaugh Maps</a:t>
            </a:r>
          </a:p>
          <a:p>
            <a:r>
              <a:rPr lang="en-US" sz="2800" b="1" dirty="0"/>
              <a:t>Combinational Building Blocks</a:t>
            </a:r>
          </a:p>
          <a:p>
            <a:r>
              <a:rPr lang="en-US" sz="2800" b="1" dirty="0"/>
              <a:t>Timing</a:t>
            </a:r>
            <a:endParaRPr lang="en-US" sz="2800" dirty="0"/>
          </a:p>
          <a:p>
            <a:pPr marL="463550" indent="-463550"/>
            <a:endParaRPr lang="en-US" sz="2800" dirty="0">
              <a:solidFill>
                <a:srgbClr val="00B0F0"/>
              </a:solidFill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4C5F5-B4F2-43BB-ABB0-6C5A0B167E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53" y="1177449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8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Multiplexer (Mux)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between one of N inputs to connect to output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N-bit select input – control input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>
                <a:solidFill>
                  <a:srgbClr val="0000FF"/>
                </a:solidFill>
              </a:rPr>
              <a:t>	</a:t>
            </a:r>
            <a:r>
              <a:rPr lang="en-US" sz="2800" b="1" dirty="0">
                <a:solidFill>
                  <a:srgbClr val="0000FF"/>
                </a:solidFill>
              </a:rPr>
              <a:t>Example: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2:1 Mux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CBDC01A-01EA-4E0A-81CF-2308E7A78BD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22912218"/>
              </p:ext>
            </p:extLst>
          </p:nvPr>
        </p:nvGraphicFramePr>
        <p:xfrm>
          <a:off x="4843398" y="2522951"/>
          <a:ext cx="3048000" cy="38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VISIO" r:id="rId6" imgW="1517400" imgH="1942200" progId="Visio.Drawing.6">
                  <p:embed/>
                </p:oleObj>
              </mc:Choice>
              <mc:Fallback>
                <p:oleObj name="VISIO" r:id="rId6" imgW="1517400" imgH="1942200" progId="Visio.Drawing.6">
                  <p:embed/>
                  <p:pic>
                    <p:nvPicPr>
                      <p:cNvPr id="942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398" y="2522951"/>
                        <a:ext cx="3048000" cy="3898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21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Multiplexer Implementation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8AF954-CE00-489A-8904-D9658CC6A8A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057854" y="1171185"/>
            <a:ext cx="3962098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Logic gates</a:t>
            </a:r>
          </a:p>
          <a:p>
            <a:pPr lvl="1">
              <a:buFont typeface="Century Gothic" panose="020B0502020202020204" pitchFamily="34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Sum-of-products form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328A63B-9E86-47F0-B96B-41BB0FB671A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90325" y="1177449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Tristates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Century Gothic" panose="020B0502020202020204" pitchFamily="34" charset="0"/>
              <a:buChar char="–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N-input mux, use 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tristates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Font typeface="Century Gothic" panose="020B0502020202020204" pitchFamily="34" charset="0"/>
              <a:buChar char="–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on exactly one to select the appropriate input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344F68B-8846-4CFC-A185-0CED071D7B68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174793586"/>
              </p:ext>
            </p:extLst>
          </p:nvPr>
        </p:nvGraphicFramePr>
        <p:xfrm>
          <a:off x="2668044" y="2235840"/>
          <a:ext cx="2677567" cy="4396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9" name="VISIO" r:id="rId9" imgW="1774800" imgH="2914560" progId="Visio.Drawing.6">
                  <p:embed/>
                </p:oleObj>
              </mc:Choice>
              <mc:Fallback>
                <p:oleObj name="VISIO" r:id="rId9" imgW="1774800" imgH="2914560" progId="Visio.Drawing.6">
                  <p:embed/>
                  <p:pic>
                    <p:nvPicPr>
                      <p:cNvPr id="1092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044" y="2235840"/>
                        <a:ext cx="2677567" cy="4396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E9348DFF-FD5A-4E20-BC80-C60B5CAF9798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172821584"/>
              </p:ext>
            </p:extLst>
          </p:nvPr>
        </p:nvGraphicFramePr>
        <p:xfrm>
          <a:off x="7538435" y="3878895"/>
          <a:ext cx="1985521" cy="257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0" name="VISIO" r:id="rId11" imgW="942840" imgH="1221480" progId="Visio.Drawing.6">
                  <p:embed/>
                </p:oleObj>
              </mc:Choice>
              <mc:Fallback>
                <p:oleObj name="VISIO" r:id="rId11" imgW="942840" imgH="1221480" progId="Visio.Drawing.6">
                  <p:embed/>
                  <p:pic>
                    <p:nvPicPr>
                      <p:cNvPr id="1092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435" y="3878895"/>
                        <a:ext cx="1985521" cy="2570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986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Logic Using Multiplexers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 table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>
                <a:solidFill>
                  <a:srgbClr val="0000FF"/>
                </a:solidFill>
              </a:rPr>
              <a:t>	</a:t>
            </a: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492" y="1947538"/>
            <a:ext cx="7052052" cy="45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1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Logic Using Multiplexers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different functions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>
                <a:solidFill>
                  <a:srgbClr val="0000FF"/>
                </a:solidFill>
              </a:rPr>
              <a:t>	</a:t>
            </a: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EDBED8A-F238-4960-A62C-27B1F599975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45834153"/>
              </p:ext>
            </p:extLst>
          </p:nvPr>
        </p:nvGraphicFramePr>
        <p:xfrm>
          <a:off x="2873416" y="1777523"/>
          <a:ext cx="2050177" cy="420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3" name="VISIO" r:id="rId6" imgW="772920" imgH="1583640" progId="Visio.Drawing.6">
                  <p:embed/>
                </p:oleObj>
              </mc:Choice>
              <mc:Fallback>
                <p:oleObj name="VISIO" r:id="rId6" imgW="772920" imgH="1583640" progId="Visio.Drawing.6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3EDBED8A-F238-4960-A62C-27B1F5999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416" y="1777523"/>
                        <a:ext cx="2050177" cy="4203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499997" y="6168655"/>
            <a:ext cx="1441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814177" y="5155629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5585" y="5155629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4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Logic Using Multiplexers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Arial" charset="0"/>
              </a:rPr>
              <a:t>Reducing the size of the mux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216C255-4BF6-45B7-AAAC-61225DC1985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2943185"/>
              </p:ext>
            </p:extLst>
          </p:nvPr>
        </p:nvGraphicFramePr>
        <p:xfrm>
          <a:off x="3143508" y="1908580"/>
          <a:ext cx="5889282" cy="17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VISIO" r:id="rId6" imgW="2322360" imgH="697320" progId="Visio.Drawing.6">
                  <p:embed/>
                </p:oleObj>
              </mc:Choice>
              <mc:Fallback>
                <p:oleObj name="VISIO" r:id="rId6" imgW="2322360" imgH="697320" progId="Visio.Drawing.6">
                  <p:embed/>
                  <p:pic>
                    <p:nvPicPr>
                      <p:cNvPr id="943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508" y="1908580"/>
                        <a:ext cx="5889282" cy="17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143508" y="4402900"/>
            <a:ext cx="2985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?   OR: Y = A + B</a:t>
            </a:r>
            <a:endParaRPr lang="en-US" sz="2400" b="1" i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3508" y="5362689"/>
            <a:ext cx="2145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?   XOR </a:t>
            </a:r>
            <a:endParaRPr lang="en-US" sz="24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0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Decoder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800" dirty="0">
                <a:latin typeface="Times New Roman" pitchFamily="18" charset="0"/>
                <a:cs typeface="Arial" charset="0"/>
              </a:rPr>
              <a:t> inputs, 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2</a:t>
            </a:r>
            <a:r>
              <a:rPr lang="en-US" sz="2800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sz="2800" dirty="0">
                <a:latin typeface="Times New Roman" pitchFamily="18" charset="0"/>
                <a:cs typeface="Arial" charset="0"/>
              </a:rPr>
              <a:t> outputs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Arial" charset="0"/>
              </a:rPr>
              <a:t>One-hot outputs: only one output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HIGH</a:t>
            </a:r>
            <a:r>
              <a:rPr lang="en-US" sz="2800" dirty="0">
                <a:latin typeface="Times New Roman" pitchFamily="18" charset="0"/>
                <a:cs typeface="Arial" charset="0"/>
              </a:rPr>
              <a:t> at once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75BEC59-FF59-4CF1-BD84-1081FABBCD3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99094929"/>
              </p:ext>
            </p:extLst>
          </p:nvPr>
        </p:nvGraphicFramePr>
        <p:xfrm>
          <a:off x="4432300" y="2375770"/>
          <a:ext cx="3327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VISIO" r:id="rId6" imgW="1422000" imgH="1693800" progId="Visio.Drawing.6">
                  <p:embed/>
                </p:oleObj>
              </mc:Choice>
              <mc:Fallback>
                <p:oleObj name="VISIO" r:id="rId6" imgW="1422000" imgH="1693800" progId="Visio.Drawing.6">
                  <p:embed/>
                  <p:pic>
                    <p:nvPicPr>
                      <p:cNvPr id="935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2375770"/>
                        <a:ext cx="33274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545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Decoder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151744FE-9B8D-47CE-8AED-81AB96D5D56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79222805"/>
              </p:ext>
            </p:extLst>
          </p:nvPr>
        </p:nvGraphicFramePr>
        <p:xfrm>
          <a:off x="3924300" y="1240078"/>
          <a:ext cx="4343400" cy="466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VISIO" r:id="rId6" imgW="1872000" imgH="2011680" progId="Visio.Drawing.6">
                  <p:embed/>
                </p:oleObj>
              </mc:Choice>
              <mc:Fallback>
                <p:oleObj name="VISIO" r:id="rId6" imgW="1872000" imgH="2011680" progId="Visio.Drawing.6">
                  <p:embed/>
                  <p:pic>
                    <p:nvPicPr>
                      <p:cNvPr id="1096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240078"/>
                        <a:ext cx="4343400" cy="466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024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Logic Using Decoders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Arial" charset="0"/>
              </a:rPr>
              <a:t>OR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minterms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435168E-FC8B-4D58-9630-A1CDA1B65C6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03491519"/>
              </p:ext>
            </p:extLst>
          </p:nvPr>
        </p:nvGraphicFramePr>
        <p:xfrm>
          <a:off x="3976492" y="2125467"/>
          <a:ext cx="40386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6" name="VISIO" r:id="rId6" imgW="1443240" imgH="1350720" progId="Visio.Drawing.6">
                  <p:embed/>
                </p:oleObj>
              </mc:Choice>
              <mc:Fallback>
                <p:oleObj name="VISIO" r:id="rId6" imgW="1443240" imgH="1350720" progId="Visio.Drawing.6">
                  <p:embed/>
                  <p:pic>
                    <p:nvPicPr>
                      <p:cNvPr id="944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492" y="2125467"/>
                        <a:ext cx="4038600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838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Propagation &amp; Contamination Delay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Arial" charset="0"/>
              </a:rPr>
              <a:t>Delay between input change and output changing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Arial" charset="0"/>
              </a:rPr>
              <a:t>How to build fast circuits?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Object 9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76156649"/>
              </p:ext>
            </p:extLst>
          </p:nvPr>
        </p:nvGraphicFramePr>
        <p:xfrm>
          <a:off x="4504418" y="2443764"/>
          <a:ext cx="38862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1" name="VISIO" r:id="rId6" imgW="1735560" imgH="1603080" progId="Visio.Drawing.6">
                  <p:embed/>
                </p:oleObj>
              </mc:Choice>
              <mc:Fallback>
                <p:oleObj name="VISIO" r:id="rId6" imgW="1735560" imgH="1603080" progId="Visio.Drawing.6">
                  <p:embed/>
                  <p:pic>
                    <p:nvPicPr>
                      <p:cNvPr id="946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418" y="2443764"/>
                        <a:ext cx="38862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197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Propagation &amp; Contamination Delay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Propagation delay: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800" dirty="0">
                <a:latin typeface="Times New Roman" pitchFamily="18" charset="0"/>
                <a:cs typeface="Arial" charset="0"/>
              </a:rPr>
              <a:t> = max delay from input to output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Contamination delay: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800" dirty="0">
                <a:latin typeface="Times New Roman" pitchFamily="18" charset="0"/>
                <a:cs typeface="Arial" charset="0"/>
              </a:rPr>
              <a:t> = min delay from input to output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10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9248000"/>
              </p:ext>
            </p:extLst>
          </p:nvPr>
        </p:nvGraphicFramePr>
        <p:xfrm>
          <a:off x="4373003" y="2473410"/>
          <a:ext cx="4149030" cy="382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5" name="VISIO" r:id="rId6" imgW="1768320" imgH="1631880" progId="Visio.Drawing.6">
                  <p:embed/>
                </p:oleObj>
              </mc:Choice>
              <mc:Fallback>
                <p:oleObj name="VISIO" r:id="rId6" imgW="1768320" imgH="1631880" progId="Visio.Drawing.6">
                  <p:embed/>
                  <p:pic>
                    <p:nvPicPr>
                      <p:cNvPr id="9492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003" y="2473410"/>
                        <a:ext cx="4149030" cy="3828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70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Simplification of Boolean Equation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69901" y="27308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205665"/>
              </p:ext>
            </p:extLst>
          </p:nvPr>
        </p:nvGraphicFramePr>
        <p:xfrm>
          <a:off x="4093868" y="1470456"/>
          <a:ext cx="3381969" cy="4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1" r:id="rId5" imgW="6086475" imgH="2628900" progId="Unknown">
                  <p:embed/>
                </p:oleObj>
              </mc:Choice>
              <mc:Fallback>
                <p:oleObj r:id="rId5" imgW="6086475" imgH="2628900" progId="Unknown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69" r="66377"/>
                      <a:stretch>
                        <a:fillRect/>
                      </a:stretch>
                    </p:blipFill>
                    <p:spPr bwMode="auto">
                      <a:xfrm>
                        <a:off x="4093868" y="1470456"/>
                        <a:ext cx="3381969" cy="4316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748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Propagation &amp; Contamination Delay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Arial" charset="0"/>
              </a:rPr>
              <a:t>Delay is caused by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Capacitance and resistance in a circuit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Speed of light limitation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Arial" charset="0"/>
              </a:rPr>
              <a:t>Reasons why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8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800" dirty="0">
                <a:latin typeface="Times New Roman" pitchFamily="18" charset="0"/>
                <a:cs typeface="Arial" charset="0"/>
              </a:rPr>
              <a:t> may be different: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Different rising and falling delays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Multiple inputs and outputs, some of which are faster than others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Circuits slow down when hot and speed up when cold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762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Critical (Long) &amp; Short Paths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71867039"/>
              </p:ext>
            </p:extLst>
          </p:nvPr>
        </p:nvGraphicFramePr>
        <p:xfrm>
          <a:off x="3159210" y="1027134"/>
          <a:ext cx="53435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8" name="VISIO" r:id="rId7" imgW="2000160" imgH="1178640" progId="Visio.Drawing.6">
                  <p:embed/>
                </p:oleObj>
              </mc:Choice>
              <mc:Fallback>
                <p:oleObj name="VISIO" r:id="rId7" imgW="2000160" imgH="1178640" progId="Visio.Drawing.6">
                  <p:embed/>
                  <p:pic>
                    <p:nvPicPr>
                      <p:cNvPr id="937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210" y="1027134"/>
                        <a:ext cx="534352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11472" y="1171185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  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Critical (Long) Path: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_AND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_OR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                 Short Path: 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_AND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22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Glitches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Arial" charset="0"/>
              </a:rPr>
              <a:t>When a single input change causes multiple output changes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indent="346075">
              <a:spcBef>
                <a:spcPct val="20000"/>
              </a:spcBef>
              <a:buNone/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Example</a:t>
            </a:r>
            <a:r>
              <a:rPr lang="en-US" sz="2800" dirty="0">
                <a:latin typeface="Times New Roman" pitchFamily="18" charset="0"/>
                <a:cs typeface="Arial" charset="0"/>
              </a:rPr>
              <a:t>: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What happens when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A = 0, C = 1, B falls?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87206532"/>
              </p:ext>
            </p:extLst>
          </p:nvPr>
        </p:nvGraphicFramePr>
        <p:xfrm>
          <a:off x="6102762" y="2090352"/>
          <a:ext cx="4800600" cy="460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2" name="VISIO" r:id="rId6" imgW="2143080" imgH="2057400" progId="Visio.Drawing.6">
                  <p:embed/>
                </p:oleObj>
              </mc:Choice>
              <mc:Fallback>
                <p:oleObj name="VISIO" r:id="rId6" imgW="2143080" imgH="2057400" progId="Visio.Drawing.6">
                  <p:embed/>
                  <p:pic>
                    <p:nvPicPr>
                      <p:cNvPr id="9400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762" y="2090352"/>
                        <a:ext cx="4800600" cy="4607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9731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Glitches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indent="346075">
              <a:spcBef>
                <a:spcPct val="20000"/>
              </a:spcBef>
              <a:buNone/>
            </a:pPr>
            <a:r>
              <a:rPr lang="en-US" sz="2800" dirty="0"/>
              <a:t>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43319682"/>
              </p:ext>
            </p:extLst>
          </p:nvPr>
        </p:nvGraphicFramePr>
        <p:xfrm>
          <a:off x="3340444" y="1027134"/>
          <a:ext cx="5137150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6" name="VISIO" r:id="rId6" imgW="2629080" imgH="2750400" progId="Visio.Drawing.6">
                  <p:embed/>
                </p:oleObj>
              </mc:Choice>
              <mc:Fallback>
                <p:oleObj name="VISIO" r:id="rId6" imgW="2629080" imgH="2750400" progId="Visio.Drawing.6">
                  <p:embed/>
                  <p:pic>
                    <p:nvPicPr>
                      <p:cNvPr id="9533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444" y="1027134"/>
                        <a:ext cx="5137150" cy="537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0011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Glitches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Arial" charset="0"/>
              </a:rPr>
              <a:t>Fix: </a:t>
            </a:r>
          </a:p>
          <a:p>
            <a:pPr marL="0" indent="346075">
              <a:spcBef>
                <a:spcPct val="20000"/>
              </a:spcBef>
              <a:buNone/>
            </a:pPr>
            <a:r>
              <a:rPr lang="en-US" sz="2800" dirty="0"/>
              <a:t>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72669232"/>
              </p:ext>
            </p:extLst>
          </p:nvPr>
        </p:nvGraphicFramePr>
        <p:xfrm>
          <a:off x="4176584" y="1318126"/>
          <a:ext cx="33877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6" name="VISIO" r:id="rId7" imgW="1746000" imgH="1314360" progId="Visio.Drawing.6">
                  <p:embed/>
                </p:oleObj>
              </mc:Choice>
              <mc:Fallback>
                <p:oleObj name="VISIO" r:id="rId7" imgW="1746000" imgH="1314360" progId="Visio.Drawing.6">
                  <p:embed/>
                  <p:pic>
                    <p:nvPicPr>
                      <p:cNvPr id="941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584" y="1318126"/>
                        <a:ext cx="338772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83864525"/>
              </p:ext>
            </p:extLst>
          </p:nvPr>
        </p:nvGraphicFramePr>
        <p:xfrm>
          <a:off x="3709467" y="4230144"/>
          <a:ext cx="510540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7" name="VISIO" r:id="rId9" imgW="2286000" imgH="1015200" progId="Visio.Drawing.6">
                  <p:embed/>
                </p:oleObj>
              </mc:Choice>
              <mc:Fallback>
                <p:oleObj name="VISIO" r:id="rId9" imgW="2286000" imgH="1015200" progId="Visio.Drawing.6">
                  <p:embed/>
                  <p:pic>
                    <p:nvPicPr>
                      <p:cNvPr id="941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467" y="4230144"/>
                        <a:ext cx="5105400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360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Understanding Glitches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Arial" charset="0"/>
              </a:rPr>
              <a:t>Glitches don’t cause problems because of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synchronous design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conventions (Chapter 3)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Arial" charset="0"/>
              </a:rPr>
              <a:t>It’s important to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recognize</a:t>
            </a:r>
            <a:r>
              <a:rPr lang="en-US" sz="2800" dirty="0">
                <a:latin typeface="Times New Roman" pitchFamily="18" charset="0"/>
                <a:cs typeface="Arial" charset="0"/>
              </a:rPr>
              <a:t> a glitch: in simulations or on oscilloscope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Arial" charset="0"/>
              </a:rPr>
              <a:t>Can’t get rid of all glitches – simultaneous transitions on multiple inputs can also cause glitches </a:t>
            </a:r>
          </a:p>
          <a:p>
            <a:pPr marL="0" indent="346075">
              <a:spcBef>
                <a:spcPct val="20000"/>
              </a:spcBef>
              <a:buNone/>
            </a:pPr>
            <a:r>
              <a:rPr lang="en-US" sz="2800" dirty="0"/>
              <a:t>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10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Karnaugh Maps (K-Maps)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6"/>
            <a:ext cx="9645004" cy="49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 can be minimized by combining terms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K-maps minimize equations graphically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 + PA = P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9CA5B9FE-FA62-4A28-A99C-9F79499B2FC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37402907"/>
              </p:ext>
            </p:extLst>
          </p:nvPr>
        </p:nvGraphicFramePr>
        <p:xfrm>
          <a:off x="1991675" y="3084535"/>
          <a:ext cx="8613986" cy="2246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VISIO" r:id="rId7" imgW="4889520" imgH="1274760" progId="Visio.Drawing.6">
                  <p:embed/>
                </p:oleObj>
              </mc:Choice>
              <mc:Fallback>
                <p:oleObj name="VISIO" r:id="rId7" imgW="4889520" imgH="1274760" progId="Visio.Drawing.6">
                  <p:embed/>
                  <p:pic>
                    <p:nvPicPr>
                      <p:cNvPr id="918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675" y="3084535"/>
                        <a:ext cx="8613986" cy="2246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>
            <a:extLst>
              <a:ext uri="{FF2B5EF4-FFF2-40B4-BE49-F238E27FC236}">
                <a16:creationId xmlns:a16="http://schemas.microsoft.com/office/drawing/2014/main" id="{6D91617F-93C7-4FA2-898F-84171FEE2AD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372633" y="218161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1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Karnaugh Maps (K-Maps)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 1’s in adjacent squares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Boolean expression, include only literals whose true and complement form are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circle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3136FACB-C283-41E6-A892-FBCC2F7D71D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19908665"/>
              </p:ext>
            </p:extLst>
          </p:nvPr>
        </p:nvGraphicFramePr>
        <p:xfrm>
          <a:off x="3372633" y="3251994"/>
          <a:ext cx="17859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VISIO" r:id="rId9" imgW="948960" imgH="1174680" progId="Visio.Drawing.6">
                  <p:embed/>
                </p:oleObj>
              </mc:Choice>
              <mc:Fallback>
                <p:oleObj name="VISIO" r:id="rId9" imgW="948960" imgH="1174680" progId="Visio.Drawing.6">
                  <p:embed/>
                  <p:pic>
                    <p:nvPicPr>
                      <p:cNvPr id="919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633" y="3251994"/>
                        <a:ext cx="17859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9">
            <a:extLst>
              <a:ext uri="{FF2B5EF4-FFF2-40B4-BE49-F238E27FC236}">
                <a16:creationId xmlns:a16="http://schemas.microsoft.com/office/drawing/2014/main" id="{A965460F-47CA-45B4-AF60-9E23B73B321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6294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4E907461-982E-4BA6-8362-F964EEC74B50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4008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84A5F8AC-9F05-4834-AC7C-81FA637F190A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64321606"/>
              </p:ext>
            </p:extLst>
          </p:nvPr>
        </p:nvGraphicFramePr>
        <p:xfrm>
          <a:off x="5741096" y="2974932"/>
          <a:ext cx="381000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1" name="VISIO" r:id="rId11" imgW="1746000" imgH="1060200" progId="Visio.Drawing.6">
                  <p:embed/>
                </p:oleObj>
              </mc:Choice>
              <mc:Fallback>
                <p:oleObj name="VISIO" r:id="rId11" imgW="1746000" imgH="1060200" progId="Visio.Drawing.6">
                  <p:embed/>
                  <p:pic>
                    <p:nvPicPr>
                      <p:cNvPr id="919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096" y="2974932"/>
                        <a:ext cx="381000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C7BE918-2C98-458E-AB0A-E3CFAF6D6082}"/>
              </a:ext>
            </a:extLst>
          </p:cNvPr>
          <p:cNvSpPr/>
          <p:nvPr/>
        </p:nvSpPr>
        <p:spPr>
          <a:xfrm>
            <a:off x="5747379" y="5611294"/>
            <a:ext cx="111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220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3-Input K-Map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5F32E76F-CA9C-4A5C-BEE3-E8044AF97B9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92243414"/>
              </p:ext>
            </p:extLst>
          </p:nvPr>
        </p:nvGraphicFramePr>
        <p:xfrm>
          <a:off x="3871586" y="1027134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6" name="VISIO" r:id="rId7" imgW="1746000" imgH="1060200" progId="Visio.Drawing.6">
                  <p:embed/>
                </p:oleObj>
              </mc:Choice>
              <mc:Fallback>
                <p:oleObj name="VISIO" r:id="rId7" imgW="1746000" imgH="1060200" progId="Visio.Drawing.6">
                  <p:embed/>
                  <p:pic>
                    <p:nvPicPr>
                      <p:cNvPr id="1070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586" y="1027134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9084CC79-FE09-47E1-A520-CB08E0E01260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03582394"/>
              </p:ext>
            </p:extLst>
          </p:nvPr>
        </p:nvGraphicFramePr>
        <p:xfrm>
          <a:off x="3048000" y="34290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7" name="VISIO" r:id="rId9" imgW="3017880" imgH="1368000" progId="Visio.Drawing.6">
                  <p:embed/>
                </p:oleObj>
              </mc:Choice>
              <mc:Fallback>
                <p:oleObj name="VISIO" r:id="rId9" imgW="3017880" imgH="1368000" progId="Visio.Drawing.6">
                  <p:embed/>
                  <p:pic>
                    <p:nvPicPr>
                      <p:cNvPr id="1070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14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3-Input K-Map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5F32E76F-CA9C-4A5C-BEE3-E8044AF97B9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871586" y="1027134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2" name="VISIO" r:id="rId10" imgW="1746000" imgH="1060200" progId="Visio.Drawing.6">
                  <p:embed/>
                </p:oleObj>
              </mc:Choice>
              <mc:Fallback>
                <p:oleObj name="VISIO" r:id="rId10" imgW="1746000" imgH="1060200" progId="Visio.Drawing.6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5F32E76F-CA9C-4A5C-BEE3-E8044AF97B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586" y="1027134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87A36CE-47B8-453E-8C54-7DF8D0CD1193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5858250"/>
              </p:ext>
            </p:extLst>
          </p:nvPr>
        </p:nvGraphicFramePr>
        <p:xfrm>
          <a:off x="3048000" y="3441525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3" name="VISIO" r:id="rId12" imgW="3017880" imgH="1368000" progId="Visio.Drawing.6">
                  <p:embed/>
                </p:oleObj>
              </mc:Choice>
              <mc:Fallback>
                <p:oleObj name="VISIO" r:id="rId12" imgW="3017880" imgH="1368000" progId="Visio.Drawing.6">
                  <p:embed/>
                  <p:pic>
                    <p:nvPicPr>
                      <p:cNvPr id="1068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41525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1FB6DF69-24CB-4E28-8DBB-111BC91A66D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29200" y="6019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n-US" sz="2400" i="1">
                <a:latin typeface="Times New Roman" pitchFamily="18" charset="0"/>
              </a:rPr>
              <a:t>AB + BC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D4A63ADB-D311-4086-965F-1D9180BDBA56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6294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830F1C2-645A-4116-BB19-A49401516EB9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7150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9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K-Map Definitions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variable with a bar over it</a:t>
            </a:r>
          </a:p>
          <a:p>
            <a:pPr marL="801688" indent="-801688">
              <a:buFontTx/>
              <a:buNone/>
            </a:pPr>
            <a:r>
              <a:rPr lang="en-US" sz="2800" dirty="0"/>
              <a:t>       		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variable or its complement</a:t>
            </a:r>
          </a:p>
          <a:p>
            <a:pPr>
              <a:buFontTx/>
              <a:buNone/>
            </a:pPr>
            <a:r>
              <a:rPr lang="en-US" sz="2800" dirty="0"/>
              <a:t>    		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  <a:endParaRPr lang="en-US" sz="2800" b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product of literals</a:t>
            </a:r>
          </a:p>
          <a:p>
            <a:pPr>
              <a:buFontTx/>
              <a:buNone/>
            </a:pPr>
            <a:r>
              <a:rPr lang="en-US" sz="2800" dirty="0"/>
              <a:t>    		</a:t>
            </a:r>
            <a:r>
              <a:rPr lang="en-US" sz="2800" b="1" i="1" dirty="0">
                <a:solidFill>
                  <a:schemeClr val="accent1"/>
                </a:solidFill>
              </a:rPr>
              <a:t>ABC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BC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implicant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implicant corresponding to the largest circle in a K-map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E8824A72-ACB8-464B-9B59-F89BC3AE7972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918438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51D7835B-6535-4CA2-BD7D-CB3D13F5BFA7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114805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DD16C232-7ED0-4BAB-BB10-F18938ADAF7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477017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B7DC2592-0CFB-4CA6-ABEA-DA2ADB3D9EB2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790162" y="2846539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BF3B78F5-4FF7-4200-9ADB-8C516916C1EC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114805" y="2846539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CB8B6CA7-28E7-4C9F-8AE5-86E0E77CDA2C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918438" y="2846539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F663CBFA-E78E-4232-A7BF-08DEF151C3C5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267205" y="3863235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80E21653-6D17-400A-BC03-F943A9ACB8E8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994638" y="388098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6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K-Map Rules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645004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1 must be circled at least once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circle must span a power of 2 (i.e. 1, 2, 4) squares in each direction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circle must be as large as possible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circle may wrap around the edges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“don't care” (X) is circled only if it helps minimize the equation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801688">
              <a:buFontTx/>
              <a:buNone/>
            </a:pPr>
            <a:r>
              <a:rPr lang="en-US" sz="2800" dirty="0"/>
              <a:t>       	</a:t>
            </a:r>
            <a:endParaRPr lang="en-US" sz="2800" b="1" i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48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19860</TotalTime>
  <Words>530</Words>
  <Application>Microsoft Office PowerPoint</Application>
  <PresentationFormat>Widescreen</PresentationFormat>
  <Paragraphs>202</Paragraphs>
  <Slides>35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Unknown</vt:lpstr>
      <vt:lpstr>VISIO</vt:lpstr>
      <vt:lpstr>Chapter 2 From Zero to One (part 2)</vt:lpstr>
      <vt:lpstr>Topics:</vt:lpstr>
      <vt:lpstr>Simplification of Boolean Equation</vt:lpstr>
      <vt:lpstr>Karnaugh Maps (K-Maps)</vt:lpstr>
      <vt:lpstr>Karnaugh Maps (K-Maps)</vt:lpstr>
      <vt:lpstr>3-Input K-Map</vt:lpstr>
      <vt:lpstr>3-Input K-Map</vt:lpstr>
      <vt:lpstr>K-Map Definitions</vt:lpstr>
      <vt:lpstr>K-Map Rules</vt:lpstr>
      <vt:lpstr>4-Input K-Map</vt:lpstr>
      <vt:lpstr>4-Input K-Map</vt:lpstr>
      <vt:lpstr>4-Input K-Map</vt:lpstr>
      <vt:lpstr>Don’t Care</vt:lpstr>
      <vt:lpstr>K-Map With Don’t Cares</vt:lpstr>
      <vt:lpstr>K-Map With Don’t Cares</vt:lpstr>
      <vt:lpstr>K-Map With Don’t Cares</vt:lpstr>
      <vt:lpstr>7-Segment Display Decoder</vt:lpstr>
      <vt:lpstr>7-segment display decoder</vt:lpstr>
      <vt:lpstr>Combinational Building Blocks</vt:lpstr>
      <vt:lpstr>Multiplexer (Mux)</vt:lpstr>
      <vt:lpstr>Multiplexer Implementation</vt:lpstr>
      <vt:lpstr>Logic Using Multiplexers</vt:lpstr>
      <vt:lpstr>Logic Using Multiplexers</vt:lpstr>
      <vt:lpstr>Logic Using Multiplexers</vt:lpstr>
      <vt:lpstr>Decoder</vt:lpstr>
      <vt:lpstr>Decoder</vt:lpstr>
      <vt:lpstr>Logic Using Decoders</vt:lpstr>
      <vt:lpstr>Propagation &amp; Contamination Delay</vt:lpstr>
      <vt:lpstr>Propagation &amp; Contamination Delay</vt:lpstr>
      <vt:lpstr>Propagation &amp; Contamination Delay</vt:lpstr>
      <vt:lpstr>Critical (Long) &amp; Short Paths</vt:lpstr>
      <vt:lpstr>Glitches</vt:lpstr>
      <vt:lpstr>Glitches</vt:lpstr>
      <vt:lpstr>Glitches</vt:lpstr>
      <vt:lpstr>Understanding Glitches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Bin Li</dc:creator>
  <cp:lastModifiedBy>Bin Li</cp:lastModifiedBy>
  <cp:revision>281</cp:revision>
  <dcterms:created xsi:type="dcterms:W3CDTF">2018-08-29T16:08:13Z</dcterms:created>
  <dcterms:modified xsi:type="dcterms:W3CDTF">2020-04-06T02:16:02Z</dcterms:modified>
</cp:coreProperties>
</file>