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8" r:id="rId5"/>
  </p:sldIdLst>
  <p:sldSz cx="21388388" cy="30275213"/>
  <p:notesSz cx="6858000" cy="9144000"/>
  <p:defaultTextStyle>
    <a:defPPr>
      <a:defRPr lang="pt-BR"/>
    </a:defPPr>
    <a:lvl1pPr marL="0" algn="l" defTabSz="2843235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1pPr>
    <a:lvl2pPr marL="1421618" algn="l" defTabSz="2843235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2pPr>
    <a:lvl3pPr marL="2843235" algn="l" defTabSz="2843235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3pPr>
    <a:lvl4pPr marL="4264853" algn="l" defTabSz="2843235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4pPr>
    <a:lvl5pPr marL="5686471" algn="l" defTabSz="2843235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5pPr>
    <a:lvl6pPr marL="7108088" algn="l" defTabSz="2843235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6pPr>
    <a:lvl7pPr marL="8529706" algn="l" defTabSz="2843235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7pPr>
    <a:lvl8pPr marL="9951324" algn="l" defTabSz="2843235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8pPr>
    <a:lvl9pPr marL="11372941" algn="l" defTabSz="2843235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>
          <p15:clr>
            <a:srgbClr val="A4A3A4"/>
          </p15:clr>
        </p15:guide>
        <p15:guide id="2" pos="67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1D6F"/>
    <a:srgbClr val="2E1F63"/>
    <a:srgbClr val="8C2063"/>
    <a:srgbClr val="911F63"/>
    <a:srgbClr val="291C58"/>
    <a:srgbClr val="100B23"/>
    <a:srgbClr val="1D1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 snapToGrid="0">
      <p:cViewPr>
        <p:scale>
          <a:sx n="33" d="100"/>
          <a:sy n="33" d="100"/>
        </p:scale>
        <p:origin x="1608" y="-293"/>
      </p:cViewPr>
      <p:guideLst>
        <p:guide orient="horz" pos="9536"/>
        <p:guide pos="67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D9FA943D-B8FA-1B5C-7D89-84EA1C5547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070" y="3400425"/>
            <a:ext cx="20234275" cy="18002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b="1"/>
            </a:lvl1pPr>
          </a:lstStyle>
          <a:p>
            <a:pPr lvl="0"/>
            <a:r>
              <a:rPr lang="pt-B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DO PROJETO. TEXTO CENTRALIZADO, CAIXA ALTA, NEGRITO, PRETO. TAMANHO DA FONTE: 1 LINHA TAMANHO 72; 2 LINHAS TAMANHO 60; 3 LINHAS, 44 (NÃO ULTRAPASSAR 3 LINHAS DE TÍTULO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22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B180B644-F7D1-5BB9-DB18-7660E80F2FFB}"/>
              </a:ext>
            </a:extLst>
          </p:cNvPr>
          <p:cNvSpPr/>
          <p:nvPr userDrawn="1"/>
        </p:nvSpPr>
        <p:spPr>
          <a:xfrm>
            <a:off x="0" y="0"/>
            <a:ext cx="21388388" cy="3226144"/>
          </a:xfrm>
          <a:prstGeom prst="rect">
            <a:avLst/>
          </a:prstGeom>
          <a:solidFill>
            <a:srgbClr val="291C58"/>
          </a:solidFill>
          <a:ln w="38100">
            <a:noFill/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502C6F7-D7D6-17F9-BF91-BBA34DBB9682}"/>
              </a:ext>
            </a:extLst>
          </p:cNvPr>
          <p:cNvSpPr/>
          <p:nvPr userDrawn="1"/>
        </p:nvSpPr>
        <p:spPr>
          <a:xfrm>
            <a:off x="0" y="28891134"/>
            <a:ext cx="21388388" cy="1372960"/>
          </a:xfrm>
          <a:prstGeom prst="rect">
            <a:avLst/>
          </a:prstGeom>
          <a:solidFill>
            <a:srgbClr val="291C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2E1F63"/>
              </a:solidFill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98FC464F-90B8-C83E-570A-7873C535AE0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529" y="298549"/>
            <a:ext cx="4057412" cy="2455029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8E491886-EE81-6A5C-11DF-D9FACC33003F}"/>
              </a:ext>
            </a:extLst>
          </p:cNvPr>
          <p:cNvSpPr txBox="1"/>
          <p:nvPr userDrawn="1"/>
        </p:nvSpPr>
        <p:spPr>
          <a:xfrm>
            <a:off x="6504812" y="476401"/>
            <a:ext cx="5904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i="0">
                <a:solidFill>
                  <a:schemeClr val="accent1"/>
                </a:solidFill>
                <a:latin typeface="+mj-lt"/>
                <a:ea typeface="Roboto Slab" pitchFamily="2" charset="0"/>
                <a:cs typeface="Poppins" panose="00000500000000000000" pitchFamily="2" charset="0"/>
              </a:rPr>
              <a:t>Identificação do Projeto </a:t>
            </a:r>
            <a:endParaRPr lang="pt-BR" sz="280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41E8515F-D5D0-5A66-8EF5-D4DFAB8B21FD}"/>
              </a:ext>
            </a:extLst>
          </p:cNvPr>
          <p:cNvSpPr/>
          <p:nvPr userDrawn="1"/>
        </p:nvSpPr>
        <p:spPr>
          <a:xfrm>
            <a:off x="6504812" y="1010154"/>
            <a:ext cx="9733998" cy="16214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65CB9F-CF5E-ADFF-DC6C-25D286C51DB1}"/>
              </a:ext>
            </a:extLst>
          </p:cNvPr>
          <p:cNvSpPr txBox="1"/>
          <p:nvPr userDrawn="1"/>
        </p:nvSpPr>
        <p:spPr>
          <a:xfrm>
            <a:off x="16994520" y="712899"/>
            <a:ext cx="7664365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800" b="1" dirty="0">
                <a:solidFill>
                  <a:srgbClr val="DE1D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2024</a:t>
            </a:r>
            <a:endParaRPr lang="pt-BR" sz="11500" dirty="0">
              <a:solidFill>
                <a:srgbClr val="DE1D6F"/>
              </a:solidFill>
            </a:endParaRP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C4BDBCFD-B48C-9353-C015-43BA1389CD91}"/>
              </a:ext>
            </a:extLst>
          </p:cNvPr>
          <p:cNvCxnSpPr>
            <a:cxnSpLocks/>
          </p:cNvCxnSpPr>
          <p:nvPr userDrawn="1"/>
        </p:nvCxnSpPr>
        <p:spPr>
          <a:xfrm>
            <a:off x="541066" y="5488534"/>
            <a:ext cx="20378264" cy="0"/>
          </a:xfrm>
          <a:prstGeom prst="line">
            <a:avLst/>
          </a:prstGeom>
          <a:ln w="76200"/>
          <a:effectLst>
            <a:glow rad="101600">
              <a:schemeClr val="accent1">
                <a:satMod val="175000"/>
                <a:alpha val="44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54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2132427" rtl="0" eaLnBrk="1" latinLnBrk="0" hangingPunct="1">
        <a:lnSpc>
          <a:spcPct val="90000"/>
        </a:lnSpc>
        <a:spcBef>
          <a:spcPct val="0"/>
        </a:spcBef>
        <a:buNone/>
        <a:defRPr sz="10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3107" indent="-533107" algn="l" defTabSz="2132427" rtl="0" eaLnBrk="1" latinLnBrk="0" hangingPunct="1">
        <a:lnSpc>
          <a:spcPct val="90000"/>
        </a:lnSpc>
        <a:spcBef>
          <a:spcPts val="2332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1pPr>
      <a:lvl2pPr marL="1599320" indent="-533107" algn="l" defTabSz="2132427" rtl="0" eaLnBrk="1" latinLnBrk="0" hangingPunct="1">
        <a:lnSpc>
          <a:spcPct val="90000"/>
        </a:lnSpc>
        <a:spcBef>
          <a:spcPts val="1166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665533" indent="-533107" algn="l" defTabSz="2132427" rtl="0" eaLnBrk="1" latinLnBrk="0" hangingPunct="1">
        <a:lnSpc>
          <a:spcPct val="90000"/>
        </a:lnSpc>
        <a:spcBef>
          <a:spcPts val="1166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3pPr>
      <a:lvl4pPr marL="3731746" indent="-533107" algn="l" defTabSz="2132427" rtl="0" eaLnBrk="1" latinLnBrk="0" hangingPunct="1">
        <a:lnSpc>
          <a:spcPct val="90000"/>
        </a:lnSpc>
        <a:spcBef>
          <a:spcPts val="1166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797960" indent="-533107" algn="l" defTabSz="2132427" rtl="0" eaLnBrk="1" latinLnBrk="0" hangingPunct="1">
        <a:lnSpc>
          <a:spcPct val="90000"/>
        </a:lnSpc>
        <a:spcBef>
          <a:spcPts val="1166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864173" indent="-533107" algn="l" defTabSz="2132427" rtl="0" eaLnBrk="1" latinLnBrk="0" hangingPunct="1">
        <a:lnSpc>
          <a:spcPct val="90000"/>
        </a:lnSpc>
        <a:spcBef>
          <a:spcPts val="1166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930386" indent="-533107" algn="l" defTabSz="2132427" rtl="0" eaLnBrk="1" latinLnBrk="0" hangingPunct="1">
        <a:lnSpc>
          <a:spcPct val="90000"/>
        </a:lnSpc>
        <a:spcBef>
          <a:spcPts val="1166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996599" indent="-533107" algn="l" defTabSz="2132427" rtl="0" eaLnBrk="1" latinLnBrk="0" hangingPunct="1">
        <a:lnSpc>
          <a:spcPct val="90000"/>
        </a:lnSpc>
        <a:spcBef>
          <a:spcPts val="1166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9062813" indent="-533107" algn="l" defTabSz="2132427" rtl="0" eaLnBrk="1" latinLnBrk="0" hangingPunct="1">
        <a:lnSpc>
          <a:spcPct val="90000"/>
        </a:lnSpc>
        <a:spcBef>
          <a:spcPts val="1166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242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6213" algn="l" defTabSz="213242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2427" algn="l" defTabSz="213242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98640" algn="l" defTabSz="213242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64853" algn="l" defTabSz="213242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31066" algn="l" defTabSz="213242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97280" algn="l" defTabSz="213242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63493" algn="l" defTabSz="213242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29706" algn="l" defTabSz="213242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4"/>
          <p:cNvSpPr/>
          <p:nvPr/>
        </p:nvSpPr>
        <p:spPr>
          <a:xfrm>
            <a:off x="10693735" y="8387506"/>
            <a:ext cx="61860" cy="2039815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glow rad="254000">
              <a:schemeClr val="accent1">
                <a:satMod val="175000"/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/>
              <a:cs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B8903F9-A86B-AD24-569F-7E36B860BB77}"/>
              </a:ext>
            </a:extLst>
          </p:cNvPr>
          <p:cNvSpPr txBox="1"/>
          <p:nvPr/>
        </p:nvSpPr>
        <p:spPr>
          <a:xfrm>
            <a:off x="370466" y="8658430"/>
            <a:ext cx="10049021" cy="214526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algn="just">
              <a:defRPr sz="3200">
                <a:solidFill>
                  <a:schemeClr val="tx1"/>
                </a:solidFill>
              </a:defRPr>
            </a:lvl1pPr>
          </a:lstStyle>
          <a:p>
            <a:r>
              <a:rPr lang="pt-BR" sz="2400" dirty="0">
                <a:latin typeface="Arial"/>
                <a:cs typeface="Arial"/>
              </a:rPr>
              <a:t>Lacerda e </a:t>
            </a:r>
            <a:r>
              <a:rPr lang="pt-BR" sz="2400" dirty="0" err="1">
                <a:latin typeface="Arial"/>
                <a:cs typeface="Arial"/>
              </a:rPr>
              <a:t>Tachini</a:t>
            </a:r>
            <a:r>
              <a:rPr lang="pt-BR" sz="2400" dirty="0">
                <a:latin typeface="Arial"/>
                <a:cs typeface="Arial"/>
              </a:rPr>
              <a:t> (2008) apontam que eventos acadêmicos são de fundamental importância para o acesso a materiais acadêmicos não publicados formalmente. O </a:t>
            </a:r>
            <a:r>
              <a:rPr lang="pt-BR" sz="2400" dirty="0" err="1">
                <a:latin typeface="Arial"/>
                <a:cs typeface="Arial"/>
              </a:rPr>
              <a:t>Campus_hub</a:t>
            </a:r>
            <a:r>
              <a:rPr lang="pt-BR" sz="2400" dirty="0">
                <a:latin typeface="Arial"/>
                <a:cs typeface="Arial"/>
              </a:rPr>
              <a:t> busca cobrir essa ausência de comunicação tanto dentro quanto fora das instituições usando a cidade de Sorocaba e a FACENS como base.</a:t>
            </a:r>
            <a:endParaRPr lang="pt-BR" sz="2800" dirty="0">
              <a:latin typeface="Arial"/>
              <a:cs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BE48C4-C51C-CF08-FFD8-E0805EBBED09}"/>
              </a:ext>
            </a:extLst>
          </p:cNvPr>
          <p:cNvSpPr txBox="1"/>
          <p:nvPr/>
        </p:nvSpPr>
        <p:spPr>
          <a:xfrm>
            <a:off x="498301" y="18990366"/>
            <a:ext cx="9829575" cy="214526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algn="just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2400" dirty="0"/>
              <a:t>Buscamos uma forma de melhorar a comunicação entre instituições de ensino e  alunos de faculdades e do ensino médio através de um sistema digital que permite com que instituições postem seus eventos,  aprimorando a interação entre a faculdade e a comunidade local.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FFA3D12-41B4-39AC-8C10-4384360DDDE7}"/>
              </a:ext>
            </a:extLst>
          </p:cNvPr>
          <p:cNvSpPr txBox="1"/>
          <p:nvPr/>
        </p:nvSpPr>
        <p:spPr>
          <a:xfrm>
            <a:off x="13686167" y="11537665"/>
            <a:ext cx="5150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Figura 4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Tela de criação de evento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B1A3FFE-36A9-0ED2-2298-4BC1B3E3A3C5}"/>
              </a:ext>
            </a:extLst>
          </p:cNvPr>
          <p:cNvSpPr txBox="1"/>
          <p:nvPr/>
        </p:nvSpPr>
        <p:spPr>
          <a:xfrm>
            <a:off x="498302" y="7872389"/>
            <a:ext cx="9825986" cy="830997"/>
          </a:xfrm>
          <a:prstGeom prst="rect">
            <a:avLst/>
          </a:prstGeom>
          <a:solidFill>
            <a:srgbClr val="2E1F6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C2C33EC-2287-F4FF-2F35-3522832905AF}"/>
              </a:ext>
            </a:extLst>
          </p:cNvPr>
          <p:cNvSpPr txBox="1"/>
          <p:nvPr/>
        </p:nvSpPr>
        <p:spPr>
          <a:xfrm>
            <a:off x="501891" y="18197964"/>
            <a:ext cx="9825986" cy="830997"/>
          </a:xfrm>
          <a:prstGeom prst="rect">
            <a:avLst/>
          </a:prstGeom>
          <a:solidFill>
            <a:srgbClr val="2E1F63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JUSTIFICATIVA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A580C7A-0901-2B27-7D09-801D994E48AD}"/>
              </a:ext>
            </a:extLst>
          </p:cNvPr>
          <p:cNvSpPr txBox="1"/>
          <p:nvPr/>
        </p:nvSpPr>
        <p:spPr>
          <a:xfrm>
            <a:off x="305075" y="22361026"/>
            <a:ext cx="9904314" cy="214526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algn="just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2400" dirty="0">
                <a:latin typeface="Arial"/>
                <a:cs typeface="Arial"/>
              </a:rPr>
              <a:t>O </a:t>
            </a:r>
            <a:r>
              <a:rPr lang="pt-BR" sz="2400" dirty="0" err="1">
                <a:latin typeface="Arial"/>
                <a:cs typeface="Arial"/>
              </a:rPr>
              <a:t>campus_hub</a:t>
            </a:r>
            <a:r>
              <a:rPr lang="pt-BR" sz="2400" dirty="0">
                <a:latin typeface="Arial"/>
                <a:cs typeface="Arial"/>
              </a:rPr>
              <a:t> foca nos ODS número 4 e 9. Pois visamos melhorar a qualidade do ensino ao proporcionar maior visibilidade aos eventos das nossas faculdades. Queremos também fomentar a inovação nas indústrias ao tornar a comunidade mais interessada em pesquisas e inovações.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2638923-1F2D-01B1-4B55-18C34C1227A4}"/>
              </a:ext>
            </a:extLst>
          </p:cNvPr>
          <p:cNvSpPr txBox="1"/>
          <p:nvPr/>
        </p:nvSpPr>
        <p:spPr>
          <a:xfrm>
            <a:off x="498301" y="21485219"/>
            <a:ext cx="9825986" cy="830997"/>
          </a:xfrm>
          <a:prstGeom prst="rect">
            <a:avLst/>
          </a:prstGeom>
          <a:solidFill>
            <a:srgbClr val="2E1F63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OBJETIVOS e ODS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7FA9E5B-5D32-65F8-05A1-98DDEC4E7C9E}"/>
              </a:ext>
            </a:extLst>
          </p:cNvPr>
          <p:cNvSpPr txBox="1"/>
          <p:nvPr/>
        </p:nvSpPr>
        <p:spPr>
          <a:xfrm>
            <a:off x="416593" y="24620541"/>
            <a:ext cx="9904314" cy="64698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algn="just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t-BR" dirty="0">
              <a:latin typeface="Arial"/>
              <a:cs typeface="Arial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179BEFB-A64A-917B-C8B0-C801D5F8A3A5}"/>
              </a:ext>
            </a:extLst>
          </p:cNvPr>
          <p:cNvSpPr txBox="1"/>
          <p:nvPr/>
        </p:nvSpPr>
        <p:spPr>
          <a:xfrm>
            <a:off x="383403" y="24569030"/>
            <a:ext cx="9825986" cy="830997"/>
          </a:xfrm>
          <a:prstGeom prst="rect">
            <a:avLst/>
          </a:prstGeom>
          <a:solidFill>
            <a:srgbClr val="2E1F63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ORÇAMENTO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F5C1A26-135F-D7B5-62DB-79EDF23F2D5C}"/>
              </a:ext>
            </a:extLst>
          </p:cNvPr>
          <p:cNvSpPr txBox="1"/>
          <p:nvPr/>
        </p:nvSpPr>
        <p:spPr>
          <a:xfrm>
            <a:off x="11097368" y="5733693"/>
            <a:ext cx="9825986" cy="830997"/>
          </a:xfrm>
          <a:prstGeom prst="rect">
            <a:avLst/>
          </a:prstGeom>
          <a:solidFill>
            <a:srgbClr val="2E1F63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RESULTADOS E VALIDAÇÃO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8217273-63A3-BE66-489E-9314CB40E142}"/>
              </a:ext>
            </a:extLst>
          </p:cNvPr>
          <p:cNvSpPr txBox="1"/>
          <p:nvPr/>
        </p:nvSpPr>
        <p:spPr>
          <a:xfrm>
            <a:off x="11050084" y="6602015"/>
            <a:ext cx="9760123" cy="214526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  <a:latin typeface="Arial"/>
                <a:cs typeface="Arial"/>
              </a:rPr>
              <a:t>De acordo com os nossos estudos, é evidente a baixa participação nos eventos acadêmicos das instituições no Brasil. O feedback recebido indica que essa situação se deve à falta de comunicação entre as instituições e os alunos, um problema que o campus_hub pode ajudar a mitigar.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F954010-37F6-0A8B-B696-EAE8DC66FF21}"/>
              </a:ext>
            </a:extLst>
          </p:cNvPr>
          <p:cNvSpPr txBox="1"/>
          <p:nvPr/>
        </p:nvSpPr>
        <p:spPr>
          <a:xfrm>
            <a:off x="11100991" y="19617928"/>
            <a:ext cx="9825986" cy="830997"/>
          </a:xfrm>
          <a:prstGeom prst="rect">
            <a:avLst/>
          </a:prstGeom>
          <a:solidFill>
            <a:srgbClr val="2E1F63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CONCLUSÃO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3F2A7EA8-9FAB-2015-2B5E-E931F0EE22E2}"/>
              </a:ext>
            </a:extLst>
          </p:cNvPr>
          <p:cNvSpPr txBox="1"/>
          <p:nvPr/>
        </p:nvSpPr>
        <p:spPr>
          <a:xfrm>
            <a:off x="11173449" y="20459352"/>
            <a:ext cx="9862461" cy="214526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algn="just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2400" dirty="0"/>
              <a:t>Com isso, queremos simplificar o acesso às informações sobre os eventos e permitir uma maior interação. Queremos também sensibilizar e informar o público sobre as oportunidades educacionais, incentivando uma educação de alta qualidade e a inovação nas estruturas digitais acadêmicas.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4D9D195-1877-E188-F6D4-B135F76FB6FB}"/>
              </a:ext>
            </a:extLst>
          </p:cNvPr>
          <p:cNvSpPr txBox="1"/>
          <p:nvPr/>
        </p:nvSpPr>
        <p:spPr>
          <a:xfrm>
            <a:off x="11173449" y="22602663"/>
            <a:ext cx="9825986" cy="830997"/>
          </a:xfrm>
          <a:prstGeom prst="rect">
            <a:avLst/>
          </a:prstGeom>
          <a:solidFill>
            <a:srgbClr val="2E1F63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ESTUDOS FUTUROS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ADBF649-2F6E-A9D7-38A7-2CA25DA0D622}"/>
              </a:ext>
            </a:extLst>
          </p:cNvPr>
          <p:cNvSpPr txBox="1"/>
          <p:nvPr/>
        </p:nvSpPr>
        <p:spPr>
          <a:xfrm>
            <a:off x="11148191" y="23433660"/>
            <a:ext cx="9772510" cy="296251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algn="just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2400" dirty="0"/>
              <a:t>Melhorias e ideias para o futuro incluem: um sistema de gamificação que possa recompensar aqueles que vão a eventos com mais frequência; um </a:t>
            </a:r>
            <a:r>
              <a:rPr lang="pt-BR" sz="2400" dirty="0" err="1"/>
              <a:t>chatbot</a:t>
            </a:r>
            <a:r>
              <a:rPr lang="pt-BR" sz="2400" dirty="0"/>
              <a:t> para fazer recomendações de eventos ao usuário com base em suas preferências; filtros de busca que tragam resultados mais precisos ao usuário; um aplicativo mobile para ser usado pelas instituições para marcar a presença e enviar certificados ou horas complementares a eles.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A36B711C-C7B2-9249-29B3-8562AC6F49D9}"/>
              </a:ext>
            </a:extLst>
          </p:cNvPr>
          <p:cNvSpPr txBox="1"/>
          <p:nvPr/>
        </p:nvSpPr>
        <p:spPr>
          <a:xfrm>
            <a:off x="11239941" y="26290803"/>
            <a:ext cx="9825986" cy="830997"/>
          </a:xfrm>
          <a:prstGeom prst="rect">
            <a:avLst/>
          </a:prstGeom>
          <a:solidFill>
            <a:srgbClr val="2E1F63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AGRADECIMENTOS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BF6231CE-3953-1C09-6B74-C4A4A1B938F1}"/>
              </a:ext>
            </a:extLst>
          </p:cNvPr>
          <p:cNvSpPr txBox="1"/>
          <p:nvPr/>
        </p:nvSpPr>
        <p:spPr>
          <a:xfrm>
            <a:off x="11286212" y="27129170"/>
            <a:ext cx="9733444" cy="173664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Agradecemos a todos os nossos professores e principalmente ao professor de Fábrica de Projetos,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Eliney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pelas colaborações e auxílios ao nosso projeto. Agradecemos também a própria FACENS por nos ajudar a validar nossa da ideia. 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6333F8BE-4F1C-E2FA-0BB0-2702CEA6E815}"/>
              </a:ext>
            </a:extLst>
          </p:cNvPr>
          <p:cNvSpPr txBox="1"/>
          <p:nvPr/>
        </p:nvSpPr>
        <p:spPr>
          <a:xfrm>
            <a:off x="4207662" y="3259901"/>
            <a:ext cx="1309586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pt-BR" sz="6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DE GERENCIAMENTO DE EVENTOS CAMPUS_HUB</a:t>
            </a:r>
            <a:endParaRPr lang="pt-BR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22500D29-51D6-B0AB-29C5-D22C716368E3}"/>
              </a:ext>
            </a:extLst>
          </p:cNvPr>
          <p:cNvSpPr txBox="1"/>
          <p:nvPr/>
        </p:nvSpPr>
        <p:spPr>
          <a:xfrm>
            <a:off x="3164217" y="27947769"/>
            <a:ext cx="4607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Figura 3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Orçamento do projeto.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025FA237-8E72-FC93-75AA-3824B66B00A4}"/>
              </a:ext>
            </a:extLst>
          </p:cNvPr>
          <p:cNvSpPr txBox="1"/>
          <p:nvPr/>
        </p:nvSpPr>
        <p:spPr>
          <a:xfrm>
            <a:off x="3581335" y="13964812"/>
            <a:ext cx="4315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Figura 1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Tela de registro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2833AFC-5375-73BE-008B-CCF6574FFEDC}"/>
              </a:ext>
            </a:extLst>
          </p:cNvPr>
          <p:cNvSpPr txBox="1"/>
          <p:nvPr/>
        </p:nvSpPr>
        <p:spPr>
          <a:xfrm>
            <a:off x="6777079" y="1175838"/>
            <a:ext cx="9260956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000" dirty="0">
                <a:latin typeface="Arial"/>
                <a:cs typeface="Arial"/>
              </a:rPr>
              <a:t>FÁBRICA DE PROJETOS V</a:t>
            </a:r>
          </a:p>
          <a:p>
            <a:pPr algn="ctr"/>
            <a:r>
              <a:rPr lang="pt-BR" sz="4000" b="1" dirty="0">
                <a:solidFill>
                  <a:srgbClr val="FF0000"/>
                </a:solidFill>
                <a:latin typeface="Arial"/>
                <a:cs typeface="Arial"/>
              </a:rPr>
              <a:t>TECH SQUAD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B612A37-24E2-8055-F9B6-82D603888BB0}"/>
              </a:ext>
            </a:extLst>
          </p:cNvPr>
          <p:cNvSpPr txBox="1"/>
          <p:nvPr/>
        </p:nvSpPr>
        <p:spPr>
          <a:xfrm>
            <a:off x="2883184" y="17786501"/>
            <a:ext cx="555161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dirty="0">
                <a:latin typeface="Arial"/>
                <a:cs typeface="Arial"/>
              </a:rPr>
              <a:t>Fontes: Autoria própria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9174588-5703-F27A-977D-67B79978DD86}"/>
              </a:ext>
            </a:extLst>
          </p:cNvPr>
          <p:cNvSpPr txBox="1"/>
          <p:nvPr/>
        </p:nvSpPr>
        <p:spPr>
          <a:xfrm>
            <a:off x="13942032" y="19103406"/>
            <a:ext cx="394907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dirty="0">
                <a:latin typeface="Arial"/>
                <a:cs typeface="Arial"/>
              </a:rPr>
              <a:t>Fontes: Autoria própria​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53478120-95DD-C1D7-0980-AF114ABBD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9444" y="29263154"/>
            <a:ext cx="2810603" cy="733201"/>
          </a:xfrm>
          <a:prstGeom prst="rect">
            <a:avLst/>
          </a:prstGeom>
        </p:spPr>
      </p:pic>
      <p:pic>
        <p:nvPicPr>
          <p:cNvPr id="8" name="Imagem 7" descr="Código QR&#10;&#10;Descrição gerada automaticamente">
            <a:extLst>
              <a:ext uri="{FF2B5EF4-FFF2-40B4-BE49-F238E27FC236}">
                <a16:creationId xmlns:a16="http://schemas.microsoft.com/office/drawing/2014/main" id="{D3276C75-F84F-F107-8CD9-7DD575A8FA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178" y="3347183"/>
            <a:ext cx="2503512" cy="1925376"/>
          </a:xfrm>
          <a:prstGeom prst="rect">
            <a:avLst/>
          </a:prstGeom>
        </p:spPr>
      </p:pic>
      <p:pic>
        <p:nvPicPr>
          <p:cNvPr id="11" name="Imagem 10" descr="Tabela&#10;&#10;Descrição gerada automaticamente">
            <a:extLst>
              <a:ext uri="{FF2B5EF4-FFF2-40B4-BE49-F238E27FC236}">
                <a16:creationId xmlns:a16="http://schemas.microsoft.com/office/drawing/2014/main" id="{8383ADCD-D253-8F74-1088-9988A0CB07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90" y="25608149"/>
            <a:ext cx="10108210" cy="2250000"/>
          </a:xfrm>
          <a:prstGeom prst="rect">
            <a:avLst/>
          </a:prstGeom>
        </p:spPr>
      </p:pic>
      <p:pic>
        <p:nvPicPr>
          <p:cNvPr id="27" name="Imagem 2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3760B39F-C4A1-8AA8-F05C-38ECC71E93E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671" y="10817401"/>
            <a:ext cx="6609600" cy="3105089"/>
          </a:xfrm>
          <a:prstGeom prst="rect">
            <a:avLst/>
          </a:prstGeom>
        </p:spPr>
      </p:pic>
      <p:pic>
        <p:nvPicPr>
          <p:cNvPr id="13" name="Imagem 1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16377AA7-671C-9C4E-1698-40BC4D70CF7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22" y="14406996"/>
            <a:ext cx="6534000" cy="3034259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31A6AFDF-F6CC-D546-3B1E-E1622D1ABE40}"/>
              </a:ext>
            </a:extLst>
          </p:cNvPr>
          <p:cNvSpPr txBox="1"/>
          <p:nvPr/>
        </p:nvSpPr>
        <p:spPr>
          <a:xfrm>
            <a:off x="3501306" y="17333558"/>
            <a:ext cx="4315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Figura 2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Tela de login</a:t>
            </a:r>
          </a:p>
        </p:txBody>
      </p:sp>
      <p:pic>
        <p:nvPicPr>
          <p:cNvPr id="10" name="Imagem 9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8AB366D0-D162-4C24-5C1F-C0A5F6DE0B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54" y="5728314"/>
            <a:ext cx="5760000" cy="1955936"/>
          </a:xfrm>
          <a:prstGeom prst="rect">
            <a:avLst/>
          </a:prstGeom>
        </p:spPr>
      </p:pic>
      <p:pic>
        <p:nvPicPr>
          <p:cNvPr id="22" name="Imagem 21" descr="Logotipo&#10;&#10;Descrição gerada automaticamente">
            <a:extLst>
              <a:ext uri="{FF2B5EF4-FFF2-40B4-BE49-F238E27FC236}">
                <a16:creationId xmlns:a16="http://schemas.microsoft.com/office/drawing/2014/main" id="{41E73494-5395-BFEE-435D-3F2A626B4E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36" y="2779491"/>
            <a:ext cx="2880000" cy="2839920"/>
          </a:xfrm>
          <a:prstGeom prst="rect">
            <a:avLst/>
          </a:prstGeom>
        </p:spPr>
      </p:pic>
      <p:pic>
        <p:nvPicPr>
          <p:cNvPr id="26" name="Imagem 2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8326FB7-53CF-9C80-1662-49DD78CE728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1344" y="8568366"/>
            <a:ext cx="6480000" cy="3043636"/>
          </a:xfrm>
          <a:prstGeom prst="rect">
            <a:avLst/>
          </a:prstGeom>
        </p:spPr>
      </p:pic>
      <p:pic>
        <p:nvPicPr>
          <p:cNvPr id="29" name="Imagem 2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B40B933-51C5-0FBD-64BA-67DE2E0B533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2934" y="12026764"/>
            <a:ext cx="6480000" cy="3075080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F0A8210C-93F7-F17C-8504-94C1A7D9AFB3}"/>
              </a:ext>
            </a:extLst>
          </p:cNvPr>
          <p:cNvSpPr txBox="1"/>
          <p:nvPr/>
        </p:nvSpPr>
        <p:spPr>
          <a:xfrm>
            <a:off x="13462456" y="15129278"/>
            <a:ext cx="5597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Figura 5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Tela de dashboard do aluno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63F72C8-FBB2-2B54-9D38-2320FB0E4378}"/>
              </a:ext>
            </a:extLst>
          </p:cNvPr>
          <p:cNvSpPr txBox="1"/>
          <p:nvPr/>
        </p:nvSpPr>
        <p:spPr>
          <a:xfrm>
            <a:off x="2481424" y="28409434"/>
            <a:ext cx="555161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dirty="0">
                <a:latin typeface="Arial"/>
                <a:cs typeface="Arial"/>
              </a:rPr>
              <a:t>Fonte: Autoria própria</a:t>
            </a:r>
          </a:p>
        </p:txBody>
      </p:sp>
      <p:pic>
        <p:nvPicPr>
          <p:cNvPr id="34" name="Imagem 3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20EBCD2-C253-E9AF-0228-ACB437F4912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679" y="15638987"/>
            <a:ext cx="6480000" cy="3084894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1D41B1CD-2FAD-A0B6-DAE4-9F1B5485D6A9}"/>
              </a:ext>
            </a:extLst>
          </p:cNvPr>
          <p:cNvSpPr txBox="1"/>
          <p:nvPr/>
        </p:nvSpPr>
        <p:spPr>
          <a:xfrm>
            <a:off x="13211473" y="18731251"/>
            <a:ext cx="5597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Figura 6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Tela de feed de eventos</a:t>
            </a:r>
          </a:p>
        </p:txBody>
      </p:sp>
    </p:spTree>
    <p:extLst>
      <p:ext uri="{BB962C8B-B14F-4D97-AF65-F5344CB8AC3E}">
        <p14:creationId xmlns:p14="http://schemas.microsoft.com/office/powerpoint/2010/main" val="39911695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C4954EE5D7D6847B57D6B34E29D0632" ma:contentTypeVersion="5" ma:contentTypeDescription="Crie um novo documento." ma:contentTypeScope="" ma:versionID="8e6fbd0db1549780020492badc5ed00f">
  <xsd:schema xmlns:xsd="http://www.w3.org/2001/XMLSchema" xmlns:xs="http://www.w3.org/2001/XMLSchema" xmlns:p="http://schemas.microsoft.com/office/2006/metadata/properties" xmlns:ns3="89daeb4e-ac50-4b6b-8a29-4f93f3062c77" targetNamespace="http://schemas.microsoft.com/office/2006/metadata/properties" ma:root="true" ma:fieldsID="c0e90ab30de79aadc7e143a52c94f5f8" ns3:_="">
    <xsd:import namespace="89daeb4e-ac50-4b6b-8a29-4f93f3062c7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daeb4e-ac50-4b6b-8a29-4f93f3062c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C455D9-37CD-46E7-8021-8644E5D678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738E70-B1B1-4A3C-BB3D-3799789DDC9A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  <ds:schemaRef ds:uri="http://schemas.openxmlformats.org/package/2006/metadata/core-properties"/>
    <ds:schemaRef ds:uri="89daeb4e-ac50-4b6b-8a29-4f93f3062c77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5AC96D6-20F1-439B-AD60-CF6E6FFC1E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daeb4e-ac50-4b6b-8a29-4f93f3062c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1049</TotalTime>
  <Words>431</Words>
  <Application>Microsoft Office PowerPoint</Application>
  <PresentationFormat>Personalizar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Letica Soares</dc:creator>
  <cp:lastModifiedBy>GABRIEL VIEGAS DANTAS</cp:lastModifiedBy>
  <cp:revision>22</cp:revision>
  <dcterms:created xsi:type="dcterms:W3CDTF">2017-09-04T15:10:04Z</dcterms:created>
  <dcterms:modified xsi:type="dcterms:W3CDTF">2024-11-11T13:51:25Z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0x010100CC4954EE5D7D6847B57D6B34E29D0632</vt:lpwstr>
  </property>
</Properties>
</file>