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6" r:id="rId4"/>
    <p:sldId id="288" r:id="rId5"/>
    <p:sldId id="292" r:id="rId6"/>
    <p:sldId id="295" r:id="rId7"/>
    <p:sldId id="293" r:id="rId8"/>
    <p:sldId id="294" r:id="rId9"/>
    <p:sldId id="297" r:id="rId10"/>
    <p:sldId id="296" r:id="rId11"/>
    <p:sldId id="300" r:id="rId12"/>
    <p:sldId id="301" r:id="rId13"/>
    <p:sldId id="302" r:id="rId14"/>
    <p:sldId id="303" r:id="rId15"/>
    <p:sldId id="304" r:id="rId16"/>
    <p:sldId id="306" r:id="rId17"/>
    <p:sldId id="307" r:id="rId18"/>
    <p:sldId id="308" r:id="rId19"/>
    <p:sldId id="309" r:id="rId20"/>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03" d="100"/>
          <a:sy n="103" d="100"/>
        </p:scale>
        <p:origin x="-1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5" name="4 Marcador de pie de página"/>
          <p:cNvSpPr>
            <a:spLocks noGrp="1"/>
          </p:cNvSpPr>
          <p:nvPr>
            <p:ph type="ftr" sz="quarter" idx="11"/>
          </p:nvPr>
        </p:nvSpPr>
        <p:spPr>
          <a:xfrm>
            <a:off x="2640597" y="6377459"/>
            <a:ext cx="3836404" cy="365125"/>
          </a:xfrm>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8" name="7 Marcador de pie de página"/>
          <p:cNvSpPr>
            <a:spLocks noGrp="1"/>
          </p:cNvSpPr>
          <p:nvPr>
            <p:ph type="ftr" sz="quarter" idx="11"/>
          </p:nvPr>
        </p:nvSpPr>
        <p:spPr/>
        <p:txBody>
          <a:bodyPr/>
          <a:lstStyle/>
          <a:p>
            <a:endParaRPr lang="es-CR"/>
          </a:p>
        </p:txBody>
      </p:sp>
      <p:sp>
        <p:nvSpPr>
          <p:cNvPr id="9" name="8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4" name="3 Marcador de pie de página"/>
          <p:cNvSpPr>
            <a:spLocks noGrp="1"/>
          </p:cNvSpPr>
          <p:nvPr>
            <p:ph type="ftr" sz="quarter" idx="11"/>
          </p:nvPr>
        </p:nvSpPr>
        <p:spPr/>
        <p:txBody>
          <a:bodyPr/>
          <a:lstStyle/>
          <a:p>
            <a:endParaRPr lang="es-CR"/>
          </a:p>
        </p:txBody>
      </p:sp>
      <p:sp>
        <p:nvSpPr>
          <p:cNvPr id="5" name="4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3" name="2 Marcador de pie de página"/>
          <p:cNvSpPr>
            <a:spLocks noGrp="1"/>
          </p:cNvSpPr>
          <p:nvPr>
            <p:ph type="ftr" sz="quarter" idx="11"/>
          </p:nvPr>
        </p:nvSpPr>
        <p:spPr/>
        <p:txBody>
          <a:bodyPr/>
          <a:lstStyle/>
          <a:p>
            <a:endParaRPr lang="es-CR"/>
          </a:p>
        </p:txBody>
      </p:sp>
      <p:sp>
        <p:nvSpPr>
          <p:cNvPr id="4" name="3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9F4567DA-8103-45CD-BFEB-8D1D6631D3E5}" type="datetimeFigureOut">
              <a:rPr lang="es-CR" smtClean="0"/>
              <a:t>08/02/2018</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9F4567DA-8103-45CD-BFEB-8D1D6631D3E5}" type="datetimeFigureOut">
              <a:rPr lang="es-CR" smtClean="0"/>
              <a:t>08/02/2018</a:t>
            </a:fld>
            <a:endParaRPr lang="es-CR"/>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CR"/>
          </a:p>
        </p:txBody>
      </p:sp>
      <p:sp>
        <p:nvSpPr>
          <p:cNvPr id="7" name="6 Marcador de número de diapositiva"/>
          <p:cNvSpPr>
            <a:spLocks noGrp="1"/>
          </p:cNvSpPr>
          <p:nvPr>
            <p:ph type="sldNum" sz="quarter" idx="12"/>
          </p:nvPr>
        </p:nvSpPr>
        <p:spPr>
          <a:xfrm>
            <a:off x="8339328" y="1170432"/>
            <a:ext cx="733864" cy="201168"/>
          </a:xfrm>
        </p:spPr>
        <p:txBody>
          <a:bodyPr/>
          <a:lstStyle/>
          <a:p>
            <a:fld id="{A4D5090C-5B14-4178-AE18-952BEAF6BED9}" type="slidenum">
              <a:rPr lang="es-CR" smtClean="0"/>
              <a:t>‹Nº›</a:t>
            </a:fld>
            <a:endParaRPr lang="es-C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F4567DA-8103-45CD-BFEB-8D1D6631D3E5}" type="datetimeFigureOut">
              <a:rPr lang="es-CR" smtClean="0"/>
              <a:t>08/02/2018</a:t>
            </a:fld>
            <a:endParaRPr lang="es-CR"/>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CR"/>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4D5090C-5B14-4178-AE18-952BEAF6BED9}" type="slidenum">
              <a:rPr lang="es-CR" smtClean="0"/>
              <a:t>‹Nº›</a:t>
            </a:fld>
            <a:endParaRPr lang="es-C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Diseño de Algoritmos</a:t>
            </a:r>
            <a:endParaRPr lang="es-CR" dirty="0"/>
          </a:p>
        </p:txBody>
      </p:sp>
      <p:sp>
        <p:nvSpPr>
          <p:cNvPr id="3" name="2 Subtítulo"/>
          <p:cNvSpPr>
            <a:spLocks noGrp="1"/>
          </p:cNvSpPr>
          <p:nvPr>
            <p:ph type="subTitle" idx="1"/>
          </p:nvPr>
        </p:nvSpPr>
        <p:spPr/>
        <p:txBody>
          <a:bodyPr/>
          <a:lstStyle/>
          <a:p>
            <a:r>
              <a:rPr lang="es-ES" dirty="0"/>
              <a:t>Matrices y Vectores</a:t>
            </a:r>
            <a:endParaRPr lang="es-CR" dirty="0"/>
          </a:p>
        </p:txBody>
      </p:sp>
    </p:spTree>
    <p:extLst>
      <p:ext uri="{BB962C8B-B14F-4D97-AF65-F5344CB8AC3E}">
        <p14:creationId xmlns:p14="http://schemas.microsoft.com/office/powerpoint/2010/main" val="17629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Solución de ordenamiento por selección</a:t>
            </a:r>
            <a:endParaRPr lang="es-CR" dirty="0"/>
          </a:p>
        </p:txBody>
      </p:sp>
      <p:pic>
        <p:nvPicPr>
          <p:cNvPr id="6" name="Content Placeholder 5"/>
          <p:cNvPicPr>
            <a:picLocks noGrp="1" noChangeAspect="1"/>
          </p:cNvPicPr>
          <p:nvPr>
            <p:ph idx="1"/>
          </p:nvPr>
        </p:nvPicPr>
        <p:blipFill>
          <a:blip r:embed="rId2"/>
          <a:stretch>
            <a:fillRect/>
          </a:stretch>
        </p:blipFill>
        <p:spPr>
          <a:xfrm>
            <a:off x="2123728" y="1628800"/>
            <a:ext cx="4680520" cy="4919321"/>
          </a:xfrm>
          <a:prstGeom prst="rect">
            <a:avLst/>
          </a:prstGeom>
        </p:spPr>
      </p:pic>
    </p:spTree>
    <p:extLst>
      <p:ext uri="{BB962C8B-B14F-4D97-AF65-F5344CB8AC3E}">
        <p14:creationId xmlns:p14="http://schemas.microsoft.com/office/powerpoint/2010/main" val="229498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Pasos del algoritmo</a:t>
            </a:r>
            <a:endParaRPr lang="es-CR" dirty="0"/>
          </a:p>
        </p:txBody>
      </p:sp>
      <p:sp>
        <p:nvSpPr>
          <p:cNvPr id="3" name="Content Placeholder 2"/>
          <p:cNvSpPr>
            <a:spLocks noGrp="1"/>
          </p:cNvSpPr>
          <p:nvPr>
            <p:ph idx="1"/>
          </p:nvPr>
        </p:nvSpPr>
        <p:spPr/>
        <p:txBody>
          <a:bodyPr>
            <a:normAutofit/>
          </a:bodyPr>
          <a:lstStyle/>
          <a:p>
            <a:r>
              <a:rPr lang="es-CR" dirty="0"/>
              <a:t>El primer elemento se considera ordenado; es decir, la lista inicial consta de un elemento.</a:t>
            </a:r>
          </a:p>
          <a:p>
            <a:r>
              <a:rPr lang="es-CR" dirty="0"/>
              <a:t>Se inserta siguiente elemento en la posición correcta, dependiendo de que sea menor o mayor.</a:t>
            </a:r>
          </a:p>
          <a:p>
            <a:r>
              <a:rPr lang="es-CR" dirty="0"/>
              <a:t>Por cada bucle o iteración i (desde i=2 hasta n) se explora la </a:t>
            </a:r>
            <a:r>
              <a:rPr lang="es-CR" dirty="0" err="1"/>
              <a:t>sublista</a:t>
            </a:r>
            <a:r>
              <a:rPr lang="es-CR" dirty="0"/>
              <a:t> buscando la posición correcta de inserción; a la vez se mueve hacia abajo (a la derecha en la </a:t>
            </a:r>
            <a:r>
              <a:rPr lang="es-CR" dirty="0" err="1"/>
              <a:t>sublista</a:t>
            </a:r>
            <a:r>
              <a:rPr lang="es-CR" dirty="0"/>
              <a:t>) una posición todos los elementos mayores que el elemento a insertar</a:t>
            </a:r>
          </a:p>
          <a:p>
            <a:r>
              <a:rPr lang="es-CR" dirty="0"/>
              <a:t>Insertar el elemento a la posición correcta.</a:t>
            </a:r>
          </a:p>
        </p:txBody>
      </p:sp>
    </p:spTree>
    <p:extLst>
      <p:ext uri="{BB962C8B-B14F-4D97-AF65-F5344CB8AC3E}">
        <p14:creationId xmlns:p14="http://schemas.microsoft.com/office/powerpoint/2010/main" val="286907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Ordenamiento de burbuja</a:t>
            </a:r>
            <a:endParaRPr lang="es-CR" dirty="0"/>
          </a:p>
        </p:txBody>
      </p:sp>
      <p:sp>
        <p:nvSpPr>
          <p:cNvPr id="3" name="Content Placeholder 2"/>
          <p:cNvSpPr>
            <a:spLocks noGrp="1"/>
          </p:cNvSpPr>
          <p:nvPr>
            <p:ph idx="1"/>
          </p:nvPr>
        </p:nvSpPr>
        <p:spPr/>
        <p:txBody>
          <a:bodyPr>
            <a:normAutofit lnSpcReduction="10000"/>
          </a:bodyPr>
          <a:lstStyle/>
          <a:p>
            <a:r>
              <a:rPr lang="es-CR" dirty="0"/>
              <a:t>Recibe ese nombre debido a que los elementos más pequeños «burbujean» gradualmente (suben) hacia la cima o parte superior del arreglo de modo similar a como suben las burbujas en el agua</a:t>
            </a:r>
          </a:p>
          <a:p>
            <a:r>
              <a:rPr lang="es-CR" dirty="0"/>
              <a:t>La técnica consiste en hacer varias pasadas a través del arreglo. En cada pasada, se comparan parejas sucesivas de elementos. Si una pareja está en orden creciente (o los valores son idénticos), se dejan los valores como están. Si una pareja está en orden decreciente, sus valores se intercambian en el arreglo.</a:t>
            </a:r>
          </a:p>
        </p:txBody>
      </p:sp>
    </p:spTree>
    <p:extLst>
      <p:ext uri="{BB962C8B-B14F-4D97-AF65-F5344CB8AC3E}">
        <p14:creationId xmlns:p14="http://schemas.microsoft.com/office/powerpoint/2010/main" val="387553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a:t>
            </a:r>
            <a:endParaRPr lang="es-CR" dirty="0"/>
          </a:p>
        </p:txBody>
      </p:sp>
      <p:pic>
        <p:nvPicPr>
          <p:cNvPr id="4" name="Content Placeholder 3"/>
          <p:cNvPicPr>
            <a:picLocks noGrp="1" noChangeAspect="1"/>
          </p:cNvPicPr>
          <p:nvPr>
            <p:ph idx="1"/>
          </p:nvPr>
        </p:nvPicPr>
        <p:blipFill rotWithShape="1">
          <a:blip r:embed="rId2"/>
          <a:srcRect r="38000"/>
          <a:stretch/>
        </p:blipFill>
        <p:spPr>
          <a:xfrm>
            <a:off x="2051720" y="1916832"/>
            <a:ext cx="4320480" cy="4032448"/>
          </a:xfrm>
          <a:prstGeom prst="rect">
            <a:avLst/>
          </a:prstGeom>
        </p:spPr>
      </p:pic>
    </p:spTree>
    <p:extLst>
      <p:ext uri="{BB962C8B-B14F-4D97-AF65-F5344CB8AC3E}">
        <p14:creationId xmlns:p14="http://schemas.microsoft.com/office/powerpoint/2010/main" val="721159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Continua ejemplo</a:t>
            </a:r>
            <a:endParaRPr lang="es-CR" dirty="0"/>
          </a:p>
        </p:txBody>
      </p:sp>
      <p:pic>
        <p:nvPicPr>
          <p:cNvPr id="4" name="Content Placeholder 3"/>
          <p:cNvPicPr>
            <a:picLocks noGrp="1" noChangeAspect="1"/>
          </p:cNvPicPr>
          <p:nvPr>
            <p:ph idx="1"/>
          </p:nvPr>
        </p:nvPicPr>
        <p:blipFill rotWithShape="1">
          <a:blip r:embed="rId2"/>
          <a:srcRect r="48462"/>
          <a:stretch/>
        </p:blipFill>
        <p:spPr>
          <a:xfrm>
            <a:off x="457200" y="1988840"/>
            <a:ext cx="4258816" cy="3600400"/>
          </a:xfrm>
          <a:prstGeom prst="rect">
            <a:avLst/>
          </a:prstGeom>
        </p:spPr>
      </p:pic>
    </p:spTree>
    <p:extLst>
      <p:ext uri="{BB962C8B-B14F-4D97-AF65-F5344CB8AC3E}">
        <p14:creationId xmlns:p14="http://schemas.microsoft.com/office/powerpoint/2010/main" val="211294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Continua ejemplo</a:t>
            </a:r>
            <a:endParaRPr lang="es-CR" dirty="0"/>
          </a:p>
        </p:txBody>
      </p:sp>
      <p:pic>
        <p:nvPicPr>
          <p:cNvPr id="4" name="Content Placeholder 3"/>
          <p:cNvPicPr>
            <a:picLocks noGrp="1" noChangeAspect="1"/>
          </p:cNvPicPr>
          <p:nvPr>
            <p:ph idx="1"/>
          </p:nvPr>
        </p:nvPicPr>
        <p:blipFill rotWithShape="1">
          <a:blip r:embed="rId2"/>
          <a:srcRect r="38455"/>
          <a:stretch/>
        </p:blipFill>
        <p:spPr>
          <a:xfrm>
            <a:off x="899593" y="1916832"/>
            <a:ext cx="3960439" cy="2160240"/>
          </a:xfrm>
          <a:prstGeom prst="rect">
            <a:avLst/>
          </a:prstGeom>
        </p:spPr>
      </p:pic>
      <p:pic>
        <p:nvPicPr>
          <p:cNvPr id="5" name="Picture 4"/>
          <p:cNvPicPr>
            <a:picLocks noChangeAspect="1"/>
          </p:cNvPicPr>
          <p:nvPr/>
        </p:nvPicPr>
        <p:blipFill rotWithShape="1">
          <a:blip r:embed="rId3"/>
          <a:srcRect r="47384"/>
          <a:stretch/>
        </p:blipFill>
        <p:spPr>
          <a:xfrm>
            <a:off x="755576" y="4077072"/>
            <a:ext cx="4104455" cy="1944216"/>
          </a:xfrm>
          <a:prstGeom prst="rect">
            <a:avLst/>
          </a:prstGeom>
        </p:spPr>
      </p:pic>
    </p:spTree>
    <p:extLst>
      <p:ext uri="{BB962C8B-B14F-4D97-AF65-F5344CB8AC3E}">
        <p14:creationId xmlns:p14="http://schemas.microsoft.com/office/powerpoint/2010/main" val="296557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Búsqueda Binaria</a:t>
            </a:r>
            <a:endParaRPr lang="es-CR" dirty="0"/>
          </a:p>
        </p:txBody>
      </p:sp>
      <p:sp>
        <p:nvSpPr>
          <p:cNvPr id="3" name="Content Placeholder 2"/>
          <p:cNvSpPr>
            <a:spLocks noGrp="1"/>
          </p:cNvSpPr>
          <p:nvPr>
            <p:ph idx="1"/>
          </p:nvPr>
        </p:nvSpPr>
        <p:spPr/>
        <p:txBody>
          <a:bodyPr>
            <a:normAutofit/>
          </a:bodyPr>
          <a:lstStyle/>
          <a:p>
            <a:r>
              <a:rPr lang="es-CR" dirty="0"/>
              <a:t>La búsqueda secuencial se aplica a cualquier lista. Si la lista está ordenada, la </a:t>
            </a:r>
            <a:r>
              <a:rPr lang="es-CR" i="1" dirty="0"/>
              <a:t>búsqueda binaria </a:t>
            </a:r>
            <a:r>
              <a:rPr lang="es-CR" dirty="0"/>
              <a:t>proporciona una técnica de búsqueda mejorada. </a:t>
            </a:r>
          </a:p>
          <a:p>
            <a:r>
              <a:rPr lang="es-CR" dirty="0"/>
              <a:t>En la búsqueda binaria, se sitúa la lectura en el centro de la lista y se comprueba si la clave coincide con el valor del elemento central. Si no se encuentra el valor de la clave, se sigue la búsqueda uno en la mitad inferior o superior del elemento central de la lista. </a:t>
            </a:r>
          </a:p>
        </p:txBody>
      </p:sp>
    </p:spTree>
    <p:extLst>
      <p:ext uri="{BB962C8B-B14F-4D97-AF65-F5344CB8AC3E}">
        <p14:creationId xmlns:p14="http://schemas.microsoft.com/office/powerpoint/2010/main" val="343704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Descripción del algoritmo</a:t>
            </a:r>
            <a:endParaRPr lang="es-CR" dirty="0"/>
          </a:p>
        </p:txBody>
      </p:sp>
      <p:pic>
        <p:nvPicPr>
          <p:cNvPr id="4" name="Content Placeholder 3"/>
          <p:cNvPicPr>
            <a:picLocks noGrp="1" noChangeAspect="1"/>
          </p:cNvPicPr>
          <p:nvPr>
            <p:ph idx="1"/>
          </p:nvPr>
        </p:nvPicPr>
        <p:blipFill rotWithShape="1">
          <a:blip r:embed="rId2"/>
          <a:srcRect b="62295"/>
          <a:stretch/>
        </p:blipFill>
        <p:spPr>
          <a:xfrm>
            <a:off x="457200" y="1772816"/>
            <a:ext cx="8410616" cy="1656184"/>
          </a:xfrm>
          <a:prstGeom prst="rect">
            <a:avLst/>
          </a:prstGeom>
        </p:spPr>
      </p:pic>
      <p:pic>
        <p:nvPicPr>
          <p:cNvPr id="5" name="Picture 4"/>
          <p:cNvPicPr>
            <a:picLocks noChangeAspect="1"/>
          </p:cNvPicPr>
          <p:nvPr/>
        </p:nvPicPr>
        <p:blipFill rotWithShape="1">
          <a:blip r:embed="rId2"/>
          <a:srcRect t="73625"/>
          <a:stretch/>
        </p:blipFill>
        <p:spPr>
          <a:xfrm>
            <a:off x="683568" y="3429000"/>
            <a:ext cx="7841360" cy="1080120"/>
          </a:xfrm>
          <a:prstGeom prst="rect">
            <a:avLst/>
          </a:prstGeom>
        </p:spPr>
      </p:pic>
    </p:spTree>
    <p:extLst>
      <p:ext uri="{BB962C8B-B14F-4D97-AF65-F5344CB8AC3E}">
        <p14:creationId xmlns:p14="http://schemas.microsoft.com/office/powerpoint/2010/main" val="342371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0" y="203320"/>
            <a:ext cx="8229600" cy="1252728"/>
          </a:xfrm>
        </p:spPr>
        <p:txBody>
          <a:bodyPr>
            <a:normAutofit/>
          </a:bodyPr>
          <a:lstStyle/>
          <a:p>
            <a:r>
              <a:rPr lang="es-ES" sz="3000" dirty="0"/>
              <a:t>Ejemplo</a:t>
            </a:r>
            <a:endParaRPr lang="es-CR" sz="3000" dirty="0"/>
          </a:p>
        </p:txBody>
      </p:sp>
      <p:pic>
        <p:nvPicPr>
          <p:cNvPr id="4" name="Content Placeholder 3"/>
          <p:cNvPicPr>
            <a:picLocks noGrp="1" noChangeAspect="1"/>
          </p:cNvPicPr>
          <p:nvPr>
            <p:ph idx="1"/>
          </p:nvPr>
        </p:nvPicPr>
        <p:blipFill>
          <a:blip r:embed="rId2"/>
          <a:stretch>
            <a:fillRect/>
          </a:stretch>
        </p:blipFill>
        <p:spPr>
          <a:xfrm>
            <a:off x="1577464" y="155448"/>
            <a:ext cx="7493688" cy="6297888"/>
          </a:xfrm>
          <a:prstGeom prst="rect">
            <a:avLst/>
          </a:prstGeom>
        </p:spPr>
      </p:pic>
    </p:spTree>
    <p:extLst>
      <p:ext uri="{BB962C8B-B14F-4D97-AF65-F5344CB8AC3E}">
        <p14:creationId xmlns:p14="http://schemas.microsoft.com/office/powerpoint/2010/main" val="2316800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ES" sz="3000" dirty="0"/>
              <a:t>Solución</a:t>
            </a:r>
            <a:endParaRPr lang="es-CR" sz="3000" dirty="0"/>
          </a:p>
        </p:txBody>
      </p:sp>
      <p:pic>
        <p:nvPicPr>
          <p:cNvPr id="4" name="Content Placeholder 3"/>
          <p:cNvPicPr>
            <a:picLocks noGrp="1" noChangeAspect="1"/>
          </p:cNvPicPr>
          <p:nvPr>
            <p:ph idx="1"/>
          </p:nvPr>
        </p:nvPicPr>
        <p:blipFill>
          <a:blip r:embed="rId2"/>
          <a:stretch>
            <a:fillRect/>
          </a:stretch>
        </p:blipFill>
        <p:spPr>
          <a:xfrm>
            <a:off x="2339752" y="127389"/>
            <a:ext cx="6690694" cy="6534436"/>
          </a:xfrm>
          <a:prstGeom prst="rect">
            <a:avLst/>
          </a:prstGeom>
        </p:spPr>
      </p:pic>
    </p:spTree>
    <p:extLst>
      <p:ext uri="{BB962C8B-B14F-4D97-AF65-F5344CB8AC3E}">
        <p14:creationId xmlns:p14="http://schemas.microsoft.com/office/powerpoint/2010/main" val="381746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4294967295"/>
          </p:nvPr>
        </p:nvSpPr>
        <p:spPr>
          <a:xfrm>
            <a:off x="352426" y="1463040"/>
            <a:ext cx="7680960" cy="4724400"/>
          </a:xfrm>
          <a:prstGeom prst="rect">
            <a:avLst/>
          </a:prstGeom>
        </p:spPr>
        <p:txBody>
          <a:bodyPr/>
          <a:lstStyle/>
          <a:p>
            <a:r>
              <a:rPr lang="es-ES" dirty="0"/>
              <a:t>Elaborar algoritmos mediante el uso de seudocódigos y diagramas de flujo</a:t>
            </a:r>
            <a:endParaRPr lang="es-CR" dirty="0"/>
          </a:p>
        </p:txBody>
      </p:sp>
      <p:sp>
        <p:nvSpPr>
          <p:cNvPr id="3" name="2 Título"/>
          <p:cNvSpPr>
            <a:spLocks noGrp="1"/>
          </p:cNvSpPr>
          <p:nvPr>
            <p:ph type="title"/>
          </p:nvPr>
        </p:nvSpPr>
        <p:spPr/>
        <p:txBody>
          <a:bodyPr/>
          <a:lstStyle/>
          <a:p>
            <a:r>
              <a:rPr lang="es-ES" dirty="0"/>
              <a:t>Objetivo específico</a:t>
            </a:r>
            <a:endParaRPr lang="es-CR" dirty="0"/>
          </a:p>
        </p:txBody>
      </p:sp>
    </p:spTree>
    <p:extLst>
      <p:ext uri="{BB962C8B-B14F-4D97-AF65-F5344CB8AC3E}">
        <p14:creationId xmlns:p14="http://schemas.microsoft.com/office/powerpoint/2010/main" val="194706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s-ES_tradnl" i="1" dirty="0"/>
              <a:t>Algoritmos Básicos de Búsqueda y Ordenamiento</a:t>
            </a:r>
            <a:endParaRPr lang="es-CR" dirty="0"/>
          </a:p>
        </p:txBody>
      </p:sp>
      <p:sp>
        <p:nvSpPr>
          <p:cNvPr id="5" name="Subtitle 4"/>
          <p:cNvSpPr>
            <a:spLocks noGrp="1"/>
          </p:cNvSpPr>
          <p:nvPr>
            <p:ph type="subTitle" idx="1"/>
          </p:nvPr>
        </p:nvSpPr>
        <p:spPr/>
        <p:txBody>
          <a:bodyPr/>
          <a:lstStyle/>
          <a:p>
            <a:endParaRPr lang="es-CR"/>
          </a:p>
        </p:txBody>
      </p:sp>
    </p:spTree>
    <p:extLst>
      <p:ext uri="{BB962C8B-B14F-4D97-AF65-F5344CB8AC3E}">
        <p14:creationId xmlns:p14="http://schemas.microsoft.com/office/powerpoint/2010/main" val="25173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secuencial</a:t>
            </a:r>
            <a:endParaRPr lang="es-CR" dirty="0"/>
          </a:p>
        </p:txBody>
      </p:sp>
      <p:sp>
        <p:nvSpPr>
          <p:cNvPr id="3" name="Content Placeholder 2"/>
          <p:cNvSpPr>
            <a:spLocks noGrp="1"/>
          </p:cNvSpPr>
          <p:nvPr>
            <p:ph idx="1"/>
          </p:nvPr>
        </p:nvSpPr>
        <p:spPr/>
        <p:txBody>
          <a:bodyPr/>
          <a:lstStyle/>
          <a:p>
            <a:r>
              <a:rPr lang="es-ES_tradnl" dirty="0"/>
              <a:t>Suponemos una lista (vector) de elementos,  donde no hay elementos repetidos; la forma más sencilla de buscar un elemento específico es recorriendo la lista y verificando si existe alguna coincidencia entre los elementos de la lista y el elemento buscado. </a:t>
            </a:r>
            <a:endParaRPr lang="es-CR" dirty="0"/>
          </a:p>
          <a:p>
            <a:endParaRPr lang="es-CR" dirty="0"/>
          </a:p>
        </p:txBody>
      </p:sp>
    </p:spTree>
    <p:extLst>
      <p:ext uri="{BB962C8B-B14F-4D97-AF65-F5344CB8AC3E}">
        <p14:creationId xmlns:p14="http://schemas.microsoft.com/office/powerpoint/2010/main" val="126386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Ordenamiento</a:t>
            </a:r>
            <a:endParaRPr lang="es-CR" dirty="0"/>
          </a:p>
        </p:txBody>
      </p:sp>
      <p:sp>
        <p:nvSpPr>
          <p:cNvPr id="3" name="Content Placeholder 2"/>
          <p:cNvSpPr>
            <a:spLocks noGrp="1"/>
          </p:cNvSpPr>
          <p:nvPr>
            <p:ph idx="1"/>
          </p:nvPr>
        </p:nvSpPr>
        <p:spPr/>
        <p:txBody>
          <a:bodyPr>
            <a:normAutofit/>
          </a:bodyPr>
          <a:lstStyle/>
          <a:p>
            <a:r>
              <a:rPr lang="es-ES_tradnl" dirty="0"/>
              <a:t>El ordenamiento es una labor común que realizamos continuamente y  es algo tan corriente en nuestras vidas que no nos detenemos a pensar en ello. </a:t>
            </a:r>
          </a:p>
          <a:p>
            <a:r>
              <a:rPr lang="es-ES_tradnl" dirty="0"/>
              <a:t>Ordenar es simplemente organizar información de una manera especificada (criterio de ordenamiento). </a:t>
            </a:r>
            <a:endParaRPr lang="es-CR" dirty="0"/>
          </a:p>
          <a:p>
            <a:r>
              <a:rPr lang="es-ES_tradnl" dirty="0"/>
              <a:t>En la computación el ordenamiento de datos también cumple un rol muy importante, ya sea como un fin en sí o como parte de otros procedimientos más complejos. </a:t>
            </a:r>
            <a:endParaRPr lang="es-CR" dirty="0"/>
          </a:p>
        </p:txBody>
      </p:sp>
    </p:spTree>
    <p:extLst>
      <p:ext uri="{BB962C8B-B14F-4D97-AF65-F5344CB8AC3E}">
        <p14:creationId xmlns:p14="http://schemas.microsoft.com/office/powerpoint/2010/main" val="54062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Técnicas de ordenamiento</a:t>
            </a:r>
            <a:endParaRPr lang="es-CR" dirty="0"/>
          </a:p>
        </p:txBody>
      </p:sp>
      <p:sp>
        <p:nvSpPr>
          <p:cNvPr id="3" name="Content Placeholder 2"/>
          <p:cNvSpPr>
            <a:spLocks noGrp="1"/>
          </p:cNvSpPr>
          <p:nvPr>
            <p:ph idx="1"/>
          </p:nvPr>
        </p:nvSpPr>
        <p:spPr/>
        <p:txBody>
          <a:bodyPr/>
          <a:lstStyle/>
          <a:p>
            <a:r>
              <a:rPr lang="es-CR" dirty="0"/>
              <a:t>Existen dos técnicas de ordenación fundamentales en gestión de datos: ordenación de listas y ordenación de archivos. Los métodos de ordenación se conocen como internos o externos según que los elementos a ordenar estén en la memoria principal o en la memoria externa.</a:t>
            </a:r>
          </a:p>
        </p:txBody>
      </p:sp>
    </p:spTree>
    <p:extLst>
      <p:ext uri="{BB962C8B-B14F-4D97-AF65-F5344CB8AC3E}">
        <p14:creationId xmlns:p14="http://schemas.microsoft.com/office/powerpoint/2010/main" val="326466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Métodos de </a:t>
            </a:r>
            <a:r>
              <a:rPr lang="es-ES" dirty="0" err="1"/>
              <a:t>ordenaniento</a:t>
            </a:r>
            <a:endParaRPr lang="es-CR" dirty="0"/>
          </a:p>
        </p:txBody>
      </p:sp>
      <p:sp>
        <p:nvSpPr>
          <p:cNvPr id="3" name="Content Placeholder 2"/>
          <p:cNvSpPr>
            <a:spLocks noGrp="1"/>
          </p:cNvSpPr>
          <p:nvPr>
            <p:ph idx="1"/>
          </p:nvPr>
        </p:nvSpPr>
        <p:spPr/>
        <p:txBody>
          <a:bodyPr/>
          <a:lstStyle/>
          <a:p>
            <a:r>
              <a:rPr lang="es-CR" dirty="0"/>
              <a:t>Los algoritmos básicos de ordenación más simples y clásicos son:</a:t>
            </a:r>
          </a:p>
          <a:p>
            <a:pPr lvl="1"/>
            <a:r>
              <a:rPr lang="es-CR" dirty="0"/>
              <a:t>Ordenación por selección.</a:t>
            </a:r>
          </a:p>
          <a:p>
            <a:pPr lvl="1"/>
            <a:r>
              <a:rPr lang="es-CR" dirty="0"/>
              <a:t>Ordenación por inserción.</a:t>
            </a:r>
          </a:p>
          <a:p>
            <a:pPr lvl="1"/>
            <a:r>
              <a:rPr lang="es-CR" dirty="0"/>
              <a:t>Ordenación por burbuja.</a:t>
            </a:r>
          </a:p>
        </p:txBody>
      </p:sp>
    </p:spTree>
    <p:extLst>
      <p:ext uri="{BB962C8B-B14F-4D97-AF65-F5344CB8AC3E}">
        <p14:creationId xmlns:p14="http://schemas.microsoft.com/office/powerpoint/2010/main" val="236564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Ordenación por selección</a:t>
            </a:r>
            <a:endParaRPr lang="es-CR" dirty="0"/>
          </a:p>
        </p:txBody>
      </p:sp>
      <p:pic>
        <p:nvPicPr>
          <p:cNvPr id="4" name="Content Placeholder 3"/>
          <p:cNvPicPr>
            <a:picLocks noGrp="1" noChangeAspect="1"/>
          </p:cNvPicPr>
          <p:nvPr>
            <p:ph idx="1"/>
          </p:nvPr>
        </p:nvPicPr>
        <p:blipFill>
          <a:blip r:embed="rId2"/>
          <a:stretch>
            <a:fillRect/>
          </a:stretch>
        </p:blipFill>
        <p:spPr>
          <a:xfrm>
            <a:off x="3491880" y="1700808"/>
            <a:ext cx="5022304" cy="4614242"/>
          </a:xfrm>
          <a:prstGeom prst="rect">
            <a:avLst/>
          </a:prstGeom>
        </p:spPr>
      </p:pic>
      <p:sp>
        <p:nvSpPr>
          <p:cNvPr id="5" name="TextBox 4"/>
          <p:cNvSpPr txBox="1"/>
          <p:nvPr/>
        </p:nvSpPr>
        <p:spPr>
          <a:xfrm>
            <a:off x="107504" y="1844824"/>
            <a:ext cx="3168352" cy="1323439"/>
          </a:xfrm>
          <a:prstGeom prst="rect">
            <a:avLst/>
          </a:prstGeom>
          <a:noFill/>
        </p:spPr>
        <p:txBody>
          <a:bodyPr wrap="square" rtlCol="0">
            <a:spAutoFit/>
          </a:bodyPr>
          <a:lstStyle/>
          <a:p>
            <a:r>
              <a:rPr lang="es-CR" sz="2000" dirty="0"/>
              <a:t>Consiste en buscar el elemento más pequeño de la lista y se intercambia con el primer elemento.</a:t>
            </a:r>
          </a:p>
        </p:txBody>
      </p:sp>
    </p:spTree>
    <p:extLst>
      <p:ext uri="{BB962C8B-B14F-4D97-AF65-F5344CB8AC3E}">
        <p14:creationId xmlns:p14="http://schemas.microsoft.com/office/powerpoint/2010/main" val="312492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Pasos del algoritmo</a:t>
            </a:r>
            <a:endParaRPr lang="es-CR" dirty="0"/>
          </a:p>
        </p:txBody>
      </p:sp>
      <p:sp>
        <p:nvSpPr>
          <p:cNvPr id="3" name="Content Placeholder 2"/>
          <p:cNvSpPr>
            <a:spLocks noGrp="1"/>
          </p:cNvSpPr>
          <p:nvPr>
            <p:ph idx="1"/>
          </p:nvPr>
        </p:nvSpPr>
        <p:spPr/>
        <p:txBody>
          <a:bodyPr>
            <a:normAutofit fontScale="92500"/>
          </a:bodyPr>
          <a:lstStyle/>
          <a:p>
            <a:r>
              <a:rPr lang="es-CR" dirty="0"/>
              <a:t>Seleccionar el elemento más pequeño de la lista A; intercambiarlo con el primer elemento A[0]. Ahora la entrada más pequeña está en la primera posición del vector.</a:t>
            </a:r>
          </a:p>
          <a:p>
            <a:r>
              <a:rPr lang="es-CR" dirty="0"/>
              <a:t>Considerar las posiciones de la lista A[1], A[2], A[3]..., seleccionar el elemento más pequeño e intercambiarlo con A[1]. Ahora las dos primeras entradas de A están en orden.</a:t>
            </a:r>
          </a:p>
          <a:p>
            <a:r>
              <a:rPr lang="es-CR" dirty="0"/>
              <a:t>Continuar este proceso encontrando o seleccionando el elemento más pequeño de los restantes elementos de la lista, intercambiándolos adecuadamente.</a:t>
            </a:r>
          </a:p>
        </p:txBody>
      </p:sp>
    </p:spTree>
    <p:extLst>
      <p:ext uri="{BB962C8B-B14F-4D97-AF65-F5344CB8AC3E}">
        <p14:creationId xmlns:p14="http://schemas.microsoft.com/office/powerpoint/2010/main" val="2335506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4394</TotalTime>
  <Words>619</Words>
  <Application>Microsoft Office PowerPoint</Application>
  <PresentationFormat>Presentación en pantalla (4:3)</PresentationFormat>
  <Paragraphs>42</Paragraphs>
  <Slides>19</Slides>
  <Notes>0</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Módulo</vt:lpstr>
      <vt:lpstr>Diseño de Algoritmos</vt:lpstr>
      <vt:lpstr>Objetivo específico</vt:lpstr>
      <vt:lpstr>Algoritmos Básicos de Búsqueda y Ordenamiento</vt:lpstr>
      <vt:lpstr>Búsqueda secuencial</vt:lpstr>
      <vt:lpstr>Ordenamiento</vt:lpstr>
      <vt:lpstr>Técnicas de ordenamiento</vt:lpstr>
      <vt:lpstr>Métodos de ordenaniento</vt:lpstr>
      <vt:lpstr>Ordenación por selección</vt:lpstr>
      <vt:lpstr>Pasos del algoritmo</vt:lpstr>
      <vt:lpstr>Solución de ordenamiento por selección</vt:lpstr>
      <vt:lpstr>Pasos del algoritmo</vt:lpstr>
      <vt:lpstr>Ordenamiento de burbuja</vt:lpstr>
      <vt:lpstr>Ejemplo</vt:lpstr>
      <vt:lpstr>Continua ejemplo</vt:lpstr>
      <vt:lpstr>Continua ejemplo</vt:lpstr>
      <vt:lpstr>Búsqueda Binaria</vt:lpstr>
      <vt:lpstr>Descripción del algoritmo</vt:lpstr>
      <vt:lpstr>Ejemplo</vt:lpstr>
      <vt:lpstr>Solución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Algoritmos</dc:title>
  <dc:creator>Beto</dc:creator>
  <cp:lastModifiedBy>Programacion</cp:lastModifiedBy>
  <cp:revision>64</cp:revision>
  <dcterms:created xsi:type="dcterms:W3CDTF">2015-01-14T23:49:41Z</dcterms:created>
  <dcterms:modified xsi:type="dcterms:W3CDTF">2018-02-08T15:59:24Z</dcterms:modified>
</cp:coreProperties>
</file>