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2" r:id="rId4"/>
    <p:sldId id="261" r:id="rId5"/>
    <p:sldId id="260" r:id="rId6"/>
    <p:sldId id="263" r:id="rId7"/>
    <p:sldId id="259"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5" r:id="rId38"/>
    <p:sldId id="293" r:id="rId39"/>
    <p:sldId id="294" r:id="rId40"/>
    <p:sldId id="297" r:id="rId41"/>
    <p:sldId id="296" r:id="rId42"/>
    <p:sldId id="298" r:id="rId43"/>
    <p:sldId id="300" r:id="rId44"/>
    <p:sldId id="301" r:id="rId45"/>
    <p:sldId id="302" r:id="rId46"/>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72" d="100"/>
          <a:sy n="72" d="100"/>
        </p:scale>
        <p:origin x="135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s-ES"/>
              <a:t>Haga clic para modificar el estilo de título del patrón</a:t>
            </a:r>
            <a:endParaRPr kumimoji="0" lang="en-US"/>
          </a:p>
        </p:txBody>
      </p:sp>
      <p:sp>
        <p:nvSpPr>
          <p:cNvPr id="3" name="2 Subtítulo"/>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s-ES"/>
              <a:t>Haga clic para modificar el estilo de subtítulo del patrón</a:t>
            </a:r>
            <a:endParaRPr kumimoji="0" lang="en-US"/>
          </a:p>
        </p:txBody>
      </p:sp>
      <p:sp>
        <p:nvSpPr>
          <p:cNvPr id="4" name="3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
        <p:nvSpPr>
          <p:cNvPr id="10" name="9 Rectángulo"/>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9" name="8 Rectángulo"/>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vertical"/>
          <p:cNvSpPr>
            <a:spLocks noGrp="1"/>
          </p:cNvSpPr>
          <p:nvPr>
            <p:ph type="title" orient="vert"/>
          </p:nvPr>
        </p:nvSpPr>
        <p:spPr>
          <a:xfrm>
            <a:off x="6781800" y="274640"/>
            <a:ext cx="19050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304800"/>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5" name="4 Marcador de pie de página"/>
          <p:cNvSpPr>
            <a:spLocks noGrp="1"/>
          </p:cNvSpPr>
          <p:nvPr>
            <p:ph type="ftr" sz="quarter" idx="11"/>
          </p:nvPr>
        </p:nvSpPr>
        <p:spPr>
          <a:xfrm>
            <a:off x="2640597" y="6377459"/>
            <a:ext cx="3836404" cy="365125"/>
          </a:xfrm>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155448"/>
            <a:ext cx="8229600" cy="1252728"/>
          </a:xfrm>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9" name="8 Rectángulo"/>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Rectángulo"/>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5" name="4 Marcador de pie de página"/>
          <p:cNvSpPr>
            <a:spLocks noGrp="1"/>
          </p:cNvSpPr>
          <p:nvPr>
            <p:ph type="ftr" sz="quarter" idx="11"/>
          </p:nvPr>
        </p:nvSpPr>
        <p:spPr/>
        <p:txBody>
          <a:bodyPr/>
          <a:lstStyle/>
          <a:p>
            <a:endParaRPr lang="es-CR"/>
          </a:p>
        </p:txBody>
      </p:sp>
      <p:sp>
        <p:nvSpPr>
          <p:cNvPr id="6" name="5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texto"/>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s-ES"/>
              <a:t>Haga clic para modificar el estilo de texto del patrón</a:t>
            </a:r>
          </a:p>
        </p:txBody>
      </p:sp>
      <p:sp>
        <p:nvSpPr>
          <p:cNvPr id="6" name="5 Marcador de contenido"/>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8" name="7 Marcador de pie de página"/>
          <p:cNvSpPr>
            <a:spLocks noGrp="1"/>
          </p:cNvSpPr>
          <p:nvPr>
            <p:ph type="ftr" sz="quarter" idx="11"/>
          </p:nvPr>
        </p:nvSpPr>
        <p:spPr/>
        <p:txBody>
          <a:bodyPr/>
          <a:lstStyle/>
          <a:p>
            <a:endParaRPr lang="es-CR"/>
          </a:p>
        </p:txBody>
      </p:sp>
      <p:sp>
        <p:nvSpPr>
          <p:cNvPr id="9" name="8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4" name="3 Marcador de pie de página"/>
          <p:cNvSpPr>
            <a:spLocks noGrp="1"/>
          </p:cNvSpPr>
          <p:nvPr>
            <p:ph type="ftr" sz="quarter" idx="11"/>
          </p:nvPr>
        </p:nvSpPr>
        <p:spPr/>
        <p:txBody>
          <a:bodyPr/>
          <a:lstStyle/>
          <a:p>
            <a:endParaRPr lang="es-CR"/>
          </a:p>
        </p:txBody>
      </p:sp>
      <p:sp>
        <p:nvSpPr>
          <p:cNvPr id="5" name="4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3" name="2 Marcador de pie de página"/>
          <p:cNvSpPr>
            <a:spLocks noGrp="1"/>
          </p:cNvSpPr>
          <p:nvPr>
            <p:ph type="ftr" sz="quarter" idx="11"/>
          </p:nvPr>
        </p:nvSpPr>
        <p:spPr/>
        <p:txBody>
          <a:bodyPr/>
          <a:lstStyle/>
          <a:p>
            <a:endParaRPr lang="es-CR"/>
          </a:p>
        </p:txBody>
      </p:sp>
      <p:sp>
        <p:nvSpPr>
          <p:cNvPr id="4" name="3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contenido"/>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texto"/>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9F4567DA-8103-45CD-BFEB-8D1D6631D3E5}" type="datetimeFigureOut">
              <a:rPr lang="es-CR" smtClean="0"/>
              <a:t>6/2/2018</a:t>
            </a:fld>
            <a:endParaRPr lang="es-CR"/>
          </a:p>
        </p:txBody>
      </p:sp>
      <p:sp>
        <p:nvSpPr>
          <p:cNvPr id="6" name="5 Marcador de pie de página"/>
          <p:cNvSpPr>
            <a:spLocks noGrp="1"/>
          </p:cNvSpPr>
          <p:nvPr>
            <p:ph type="ftr" sz="quarter" idx="11"/>
          </p:nvPr>
        </p:nvSpPr>
        <p:spPr/>
        <p:txBody>
          <a:bodyPr/>
          <a:lstStyle/>
          <a:p>
            <a:endParaRPr lang="es-CR"/>
          </a:p>
        </p:txBody>
      </p:sp>
      <p:sp>
        <p:nvSpPr>
          <p:cNvPr id="7" name="6 Marcador de número de diapositiva"/>
          <p:cNvSpPr>
            <a:spLocks noGrp="1"/>
          </p:cNvSpPr>
          <p:nvPr>
            <p:ph type="sldNum" sz="quarter" idx="12"/>
          </p:nvPr>
        </p:nvSpPr>
        <p:spPr/>
        <p:txBody>
          <a:bodyPr/>
          <a:lstStyle/>
          <a:p>
            <a:fld id="{A4D5090C-5B14-4178-AE18-952BEAF6BED9}" type="slidenum">
              <a:rPr lang="es-CR" smtClean="0"/>
              <a:t>‹Nº›</a:t>
            </a:fld>
            <a:endParaRPr lang="es-CR"/>
          </a:p>
        </p:txBody>
      </p:sp>
      <p:sp>
        <p:nvSpPr>
          <p:cNvPr id="12" name="11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164592" y="1170432"/>
            <a:ext cx="2523744" cy="201168"/>
          </a:xfrm>
        </p:spPr>
        <p:txBody>
          <a:bodyPr/>
          <a:lstStyle/>
          <a:p>
            <a:fld id="{9F4567DA-8103-45CD-BFEB-8D1D6631D3E5}" type="datetimeFigureOut">
              <a:rPr lang="es-CR" smtClean="0"/>
              <a:t>6/2/2018</a:t>
            </a:fld>
            <a:endParaRPr lang="es-CR"/>
          </a:p>
        </p:txBody>
      </p:sp>
      <p:sp>
        <p:nvSpPr>
          <p:cNvPr id="11" name="10 Rectángulo"/>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pie de página"/>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s-CR"/>
          </a:p>
        </p:txBody>
      </p:sp>
      <p:sp>
        <p:nvSpPr>
          <p:cNvPr id="7" name="6 Marcador de número de diapositiva"/>
          <p:cNvSpPr>
            <a:spLocks noGrp="1"/>
          </p:cNvSpPr>
          <p:nvPr>
            <p:ph type="sldNum" sz="quarter" idx="12"/>
          </p:nvPr>
        </p:nvSpPr>
        <p:spPr>
          <a:xfrm>
            <a:off x="8339328" y="1170432"/>
            <a:ext cx="733864" cy="201168"/>
          </a:xfrm>
        </p:spPr>
        <p:txBody>
          <a:bodyPr/>
          <a:lstStyle/>
          <a:p>
            <a:fld id="{A4D5090C-5B14-4178-AE18-952BEAF6BED9}" type="slidenum">
              <a:rPr lang="es-CR" smtClean="0"/>
              <a:t>‹Nº›</a:t>
            </a:fld>
            <a:endParaRPr lang="es-CR"/>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9 Rectángulo"/>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6 Rectángulo"/>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Marcador de título"/>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4" name="3 Marcador de fecha"/>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9F4567DA-8103-45CD-BFEB-8D1D6631D3E5}" type="datetimeFigureOut">
              <a:rPr lang="es-CR" smtClean="0"/>
              <a:t>6/2/2018</a:t>
            </a:fld>
            <a:endParaRPr lang="es-CR"/>
          </a:p>
        </p:txBody>
      </p:sp>
      <p:sp>
        <p:nvSpPr>
          <p:cNvPr id="5" name="4 Marcador de pie de página"/>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s-CR"/>
          </a:p>
        </p:txBody>
      </p:sp>
      <p:sp>
        <p:nvSpPr>
          <p:cNvPr id="6" name="5 Marcador de número de diapositiva"/>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4D5090C-5B14-4178-AE18-952BEAF6BED9}" type="slidenum">
              <a:rPr lang="es-CR" smtClean="0"/>
              <a:t>‹Nº›</a:t>
            </a:fld>
            <a:endParaRPr lang="es-C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28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Diseño de Algoritmos</a:t>
            </a:r>
            <a:endParaRPr lang="es-CR" dirty="0"/>
          </a:p>
        </p:txBody>
      </p:sp>
      <p:sp>
        <p:nvSpPr>
          <p:cNvPr id="3" name="2 Subtítulo"/>
          <p:cNvSpPr>
            <a:spLocks noGrp="1"/>
          </p:cNvSpPr>
          <p:nvPr>
            <p:ph type="subTitle" idx="1"/>
          </p:nvPr>
        </p:nvSpPr>
        <p:spPr/>
        <p:txBody>
          <a:bodyPr/>
          <a:lstStyle/>
          <a:p>
            <a:r>
              <a:rPr lang="es-ES" dirty="0"/>
              <a:t>Matrices y Vectores</a:t>
            </a:r>
            <a:endParaRPr lang="es-CR" dirty="0"/>
          </a:p>
        </p:txBody>
      </p:sp>
    </p:spTree>
    <p:extLst>
      <p:ext uri="{BB962C8B-B14F-4D97-AF65-F5344CB8AC3E}">
        <p14:creationId xmlns:p14="http://schemas.microsoft.com/office/powerpoint/2010/main" val="17629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Índices</a:t>
            </a:r>
            <a:endParaRPr lang="es-CR" dirty="0"/>
          </a:p>
        </p:txBody>
      </p:sp>
      <p:sp>
        <p:nvSpPr>
          <p:cNvPr id="3" name="Content Placeholder 2"/>
          <p:cNvSpPr>
            <a:spLocks noGrp="1"/>
          </p:cNvSpPr>
          <p:nvPr>
            <p:ph idx="1"/>
          </p:nvPr>
        </p:nvSpPr>
        <p:spPr/>
        <p:txBody>
          <a:bodyPr/>
          <a:lstStyle/>
          <a:p>
            <a:r>
              <a:rPr lang="es-ES" dirty="0"/>
              <a:t>La sintaxis en el nombre de un arreglo estará siempre compuesta por dos elementos, el identificador  y un número entre paréntesis llamado </a:t>
            </a:r>
            <a:r>
              <a:rPr lang="es-ES" b="1" dirty="0"/>
              <a:t>índice, </a:t>
            </a:r>
            <a:r>
              <a:rPr lang="es-ES" dirty="0"/>
              <a:t> el cual permite tener acceso a una posición en particular dentro del arreglo.</a:t>
            </a:r>
            <a:endParaRPr lang="es-CR" dirty="0"/>
          </a:p>
          <a:p>
            <a:r>
              <a:rPr lang="es-ES" dirty="0"/>
              <a:t>El índice de un arreglo debe ser un número entero, mismo que no debe ser menor a cero (o a uno) ni mayor al total del elementos menos 1</a:t>
            </a:r>
          </a:p>
          <a:p>
            <a:r>
              <a:rPr lang="es-ES" dirty="0"/>
              <a:t>Normalmente el índice de un arreglo se denota con una variable llamada </a:t>
            </a:r>
            <a:r>
              <a:rPr lang="es-ES" b="1" dirty="0"/>
              <a:t>i</a:t>
            </a:r>
          </a:p>
        </p:txBody>
      </p:sp>
    </p:spTree>
    <p:extLst>
      <p:ext uri="{BB962C8B-B14F-4D97-AF65-F5344CB8AC3E}">
        <p14:creationId xmlns:p14="http://schemas.microsoft.com/office/powerpoint/2010/main" val="31877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Arreglos Bidimensionales</a:t>
            </a:r>
            <a:endParaRPr lang="es-CR" dirty="0"/>
          </a:p>
        </p:txBody>
      </p:sp>
      <p:sp>
        <p:nvSpPr>
          <p:cNvPr id="3" name="Content Placeholder 2"/>
          <p:cNvSpPr>
            <a:spLocks noGrp="1"/>
          </p:cNvSpPr>
          <p:nvPr>
            <p:ph idx="1"/>
          </p:nvPr>
        </p:nvSpPr>
        <p:spPr/>
        <p:txBody>
          <a:bodyPr>
            <a:normAutofit/>
          </a:bodyPr>
          <a:lstStyle/>
          <a:p>
            <a:pPr lvl="0"/>
            <a:r>
              <a:rPr lang="es-ES_tradnl" dirty="0"/>
              <a:t> También conocidos como Tabla o Matriz</a:t>
            </a:r>
          </a:p>
          <a:p>
            <a:pPr lvl="0"/>
            <a:endParaRPr lang="es-CR" dirty="0"/>
          </a:p>
          <a:p>
            <a:r>
              <a:rPr lang="es-ES_tradnl" dirty="0"/>
              <a:t>Se pueden considerar como un vector de vectores. En este caso se necesita especificar dos subíndices para identificar cada elemento del arreglo. El primer subíndice se refiere a las filas ( i ) y el segundo a las columnas ( j ) .</a:t>
            </a:r>
            <a:endParaRPr lang="es-CR" dirty="0"/>
          </a:p>
          <a:p>
            <a:endParaRPr lang="es-CR" dirty="0"/>
          </a:p>
          <a:p>
            <a:endParaRPr lang="es-CR" dirty="0"/>
          </a:p>
        </p:txBody>
      </p:sp>
    </p:spTree>
    <p:extLst>
      <p:ext uri="{BB962C8B-B14F-4D97-AF65-F5344CB8AC3E}">
        <p14:creationId xmlns:p14="http://schemas.microsoft.com/office/powerpoint/2010/main" val="84284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_tradnl" dirty="0"/>
              <a:t>Declaración de un arreglo de dos dimensiones</a:t>
            </a:r>
            <a:endParaRPr lang="es-CR" dirty="0"/>
          </a:p>
        </p:txBody>
      </p:sp>
      <p:sp>
        <p:nvSpPr>
          <p:cNvPr id="3" name="Content Placeholder 2"/>
          <p:cNvSpPr>
            <a:spLocks noGrp="1"/>
          </p:cNvSpPr>
          <p:nvPr>
            <p:ph idx="1"/>
          </p:nvPr>
        </p:nvSpPr>
        <p:spPr/>
        <p:txBody>
          <a:bodyPr/>
          <a:lstStyle/>
          <a:p>
            <a:r>
              <a:rPr lang="es-ES_tradnl" b="1" dirty="0"/>
              <a:t>T</a:t>
            </a:r>
            <a:r>
              <a:rPr lang="es-ES_tradnl" dirty="0"/>
              <a:t>ipo  nombre [filas, columnas]</a:t>
            </a:r>
          </a:p>
          <a:p>
            <a:endParaRPr lang="es-CR" dirty="0"/>
          </a:p>
          <a:p>
            <a:r>
              <a:rPr lang="es-ES_tradnl" dirty="0"/>
              <a:t>Ejemplo : entero A [3,3] declara un arreglo de datos tipo entero de 3 filas y tres columnas.</a:t>
            </a:r>
          </a:p>
          <a:p>
            <a:endParaRPr lang="es-ES_tradnl" dirty="0"/>
          </a:p>
          <a:p>
            <a:endParaRPr lang="es-CR" dirty="0"/>
          </a:p>
        </p:txBody>
      </p:sp>
      <p:graphicFrame>
        <p:nvGraphicFramePr>
          <p:cNvPr id="4" name="Table 3"/>
          <p:cNvGraphicFramePr>
            <a:graphicFrameLocks noGrp="1"/>
          </p:cNvGraphicFramePr>
          <p:nvPr>
            <p:extLst>
              <p:ext uri="{D42A27DB-BD31-4B8C-83A1-F6EECF244321}">
                <p14:modId xmlns:p14="http://schemas.microsoft.com/office/powerpoint/2010/main" val="2938038633"/>
              </p:ext>
            </p:extLst>
          </p:nvPr>
        </p:nvGraphicFramePr>
        <p:xfrm>
          <a:off x="2627784" y="4221088"/>
          <a:ext cx="4128120" cy="1440159"/>
        </p:xfrm>
        <a:graphic>
          <a:graphicData uri="http://schemas.openxmlformats.org/drawingml/2006/table">
            <a:tbl>
              <a:tblPr firstRow="1" bandRow="1">
                <a:tableStyleId>{5940675A-B579-460E-94D1-54222C63F5DA}</a:tableStyleId>
              </a:tblPr>
              <a:tblGrid>
                <a:gridCol w="1376040">
                  <a:extLst>
                    <a:ext uri="{9D8B030D-6E8A-4147-A177-3AD203B41FA5}">
                      <a16:colId xmlns:a16="http://schemas.microsoft.com/office/drawing/2014/main" val="20000"/>
                    </a:ext>
                  </a:extLst>
                </a:gridCol>
                <a:gridCol w="1376040">
                  <a:extLst>
                    <a:ext uri="{9D8B030D-6E8A-4147-A177-3AD203B41FA5}">
                      <a16:colId xmlns:a16="http://schemas.microsoft.com/office/drawing/2014/main" val="20001"/>
                    </a:ext>
                  </a:extLst>
                </a:gridCol>
                <a:gridCol w="1376040">
                  <a:extLst>
                    <a:ext uri="{9D8B030D-6E8A-4147-A177-3AD203B41FA5}">
                      <a16:colId xmlns:a16="http://schemas.microsoft.com/office/drawing/2014/main" val="20002"/>
                    </a:ext>
                  </a:extLst>
                </a:gridCol>
              </a:tblGrid>
              <a:tr h="480053">
                <a:tc>
                  <a:txBody>
                    <a:bodyPr/>
                    <a:lstStyle/>
                    <a:p>
                      <a:pPr algn="ctr"/>
                      <a:r>
                        <a:rPr lang="es-ES" sz="2200" dirty="0"/>
                        <a:t>A</a:t>
                      </a:r>
                      <a:r>
                        <a:rPr lang="en-US" sz="2200" dirty="0"/>
                        <a:t>[1,1]</a:t>
                      </a:r>
                      <a:endParaRPr lang="es-CR" sz="2200" dirty="0"/>
                    </a:p>
                  </a:txBody>
                  <a:tcPr/>
                </a:tc>
                <a:tc>
                  <a:txBody>
                    <a:bodyPr/>
                    <a:lstStyle/>
                    <a:p>
                      <a:pPr algn="ctr"/>
                      <a:r>
                        <a:rPr lang="es-ES" sz="2200" dirty="0"/>
                        <a:t>A</a:t>
                      </a:r>
                      <a:r>
                        <a:rPr lang="en-US" sz="2200" dirty="0"/>
                        <a:t>[1,2]</a:t>
                      </a:r>
                      <a:endParaRPr lang="es-CR" sz="2200" dirty="0"/>
                    </a:p>
                  </a:txBody>
                  <a:tcPr/>
                </a:tc>
                <a:tc>
                  <a:txBody>
                    <a:bodyPr/>
                    <a:lstStyle/>
                    <a:p>
                      <a:pPr algn="ctr"/>
                      <a:r>
                        <a:rPr lang="es-ES" sz="2200" dirty="0"/>
                        <a:t>A</a:t>
                      </a:r>
                      <a:r>
                        <a:rPr lang="en-US" sz="2200" dirty="0"/>
                        <a:t>[1,3]</a:t>
                      </a:r>
                      <a:endParaRPr lang="es-CR" sz="2200" dirty="0"/>
                    </a:p>
                  </a:txBody>
                  <a:tcPr/>
                </a:tc>
                <a:extLst>
                  <a:ext uri="{0D108BD9-81ED-4DB2-BD59-A6C34878D82A}">
                    <a16:rowId xmlns:a16="http://schemas.microsoft.com/office/drawing/2014/main" val="10000"/>
                  </a:ext>
                </a:extLst>
              </a:tr>
              <a:tr h="480053">
                <a:tc>
                  <a:txBody>
                    <a:bodyPr/>
                    <a:lstStyle/>
                    <a:p>
                      <a:pPr algn="ctr"/>
                      <a:r>
                        <a:rPr lang="es-ES" sz="2200" dirty="0"/>
                        <a:t>A</a:t>
                      </a:r>
                      <a:r>
                        <a:rPr lang="en-US" sz="2200" dirty="0"/>
                        <a:t>[2,1]</a:t>
                      </a:r>
                      <a:endParaRPr lang="es-CR" sz="2200" dirty="0"/>
                    </a:p>
                  </a:txBody>
                  <a:tcPr/>
                </a:tc>
                <a:tc>
                  <a:txBody>
                    <a:bodyPr/>
                    <a:lstStyle/>
                    <a:p>
                      <a:pPr algn="ctr"/>
                      <a:r>
                        <a:rPr lang="es-ES" sz="2200" dirty="0"/>
                        <a:t>A</a:t>
                      </a:r>
                      <a:r>
                        <a:rPr lang="en-US" sz="2200" dirty="0"/>
                        <a:t>[2,2]</a:t>
                      </a:r>
                      <a:endParaRPr lang="es-CR" sz="2200" dirty="0"/>
                    </a:p>
                  </a:txBody>
                  <a:tcPr/>
                </a:tc>
                <a:tc>
                  <a:txBody>
                    <a:bodyPr/>
                    <a:lstStyle/>
                    <a:p>
                      <a:pPr algn="ctr"/>
                      <a:r>
                        <a:rPr lang="es-ES" sz="2200" dirty="0"/>
                        <a:t>A</a:t>
                      </a:r>
                      <a:r>
                        <a:rPr lang="en-US" sz="2200" dirty="0"/>
                        <a:t>[2,3]</a:t>
                      </a:r>
                      <a:endParaRPr lang="es-CR" sz="2200" dirty="0"/>
                    </a:p>
                  </a:txBody>
                  <a:tcPr/>
                </a:tc>
                <a:extLst>
                  <a:ext uri="{0D108BD9-81ED-4DB2-BD59-A6C34878D82A}">
                    <a16:rowId xmlns:a16="http://schemas.microsoft.com/office/drawing/2014/main" val="10001"/>
                  </a:ext>
                </a:extLst>
              </a:tr>
              <a:tr h="480053">
                <a:tc>
                  <a:txBody>
                    <a:bodyPr/>
                    <a:lstStyle/>
                    <a:p>
                      <a:pPr algn="ctr"/>
                      <a:r>
                        <a:rPr lang="es-ES" sz="2200" dirty="0"/>
                        <a:t>A</a:t>
                      </a:r>
                      <a:r>
                        <a:rPr lang="en-US" sz="2200" dirty="0"/>
                        <a:t>[3,1]</a:t>
                      </a:r>
                      <a:endParaRPr lang="es-CR" sz="2200" dirty="0"/>
                    </a:p>
                  </a:txBody>
                  <a:tcPr/>
                </a:tc>
                <a:tc>
                  <a:txBody>
                    <a:bodyPr/>
                    <a:lstStyle/>
                    <a:p>
                      <a:pPr algn="ctr"/>
                      <a:r>
                        <a:rPr lang="es-ES" sz="2200" dirty="0"/>
                        <a:t>A</a:t>
                      </a:r>
                      <a:r>
                        <a:rPr lang="en-US" sz="2200" dirty="0"/>
                        <a:t>[3,2]</a:t>
                      </a:r>
                      <a:endParaRPr lang="es-CR" sz="2200" dirty="0"/>
                    </a:p>
                  </a:txBody>
                  <a:tcPr/>
                </a:tc>
                <a:tc>
                  <a:txBody>
                    <a:bodyPr/>
                    <a:lstStyle/>
                    <a:p>
                      <a:pPr algn="ctr"/>
                      <a:r>
                        <a:rPr lang="es-ES" sz="2200" dirty="0"/>
                        <a:t>A</a:t>
                      </a:r>
                      <a:r>
                        <a:rPr lang="en-US" sz="2200" dirty="0"/>
                        <a:t>[3,3]</a:t>
                      </a:r>
                      <a:endParaRPr lang="es-CR" sz="22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0362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err="1"/>
              <a:t>Representaci</a:t>
            </a:r>
            <a:r>
              <a:rPr lang="es-ES" dirty="0" err="1"/>
              <a:t>ó</a:t>
            </a:r>
            <a:r>
              <a:rPr lang="en-US" dirty="0"/>
              <a:t>n </a:t>
            </a:r>
            <a:r>
              <a:rPr lang="en-US" dirty="0" err="1"/>
              <a:t>gráfica</a:t>
            </a:r>
            <a:endParaRPr lang="es-CR" dirty="0"/>
          </a:p>
        </p:txBody>
      </p:sp>
      <p:sp>
        <p:nvSpPr>
          <p:cNvPr id="3" name="Content Placeholder 2"/>
          <p:cNvSpPr>
            <a:spLocks noGrp="1"/>
          </p:cNvSpPr>
          <p:nvPr>
            <p:ph idx="1"/>
          </p:nvPr>
        </p:nvSpPr>
        <p:spPr/>
        <p:txBody>
          <a:bodyPr/>
          <a:lstStyle/>
          <a:p>
            <a:pPr fontAlgn="t"/>
            <a:r>
              <a:rPr lang="es-ES" dirty="0"/>
              <a:t>Entero ventas </a:t>
            </a:r>
            <a:r>
              <a:rPr lang="en-US" dirty="0"/>
              <a:t>[3,3]</a:t>
            </a:r>
            <a:endParaRPr lang="es-CR" dirty="0"/>
          </a:p>
        </p:txBody>
      </p:sp>
      <p:graphicFrame>
        <p:nvGraphicFramePr>
          <p:cNvPr id="4" name="Table 3"/>
          <p:cNvGraphicFramePr>
            <a:graphicFrameLocks noGrp="1"/>
          </p:cNvGraphicFramePr>
          <p:nvPr>
            <p:extLst>
              <p:ext uri="{D42A27DB-BD31-4B8C-83A1-F6EECF244321}">
                <p14:modId xmlns:p14="http://schemas.microsoft.com/office/powerpoint/2010/main" val="2729339483"/>
              </p:ext>
            </p:extLst>
          </p:nvPr>
        </p:nvGraphicFramePr>
        <p:xfrm>
          <a:off x="2507940" y="3367915"/>
          <a:ext cx="4128120" cy="1440159"/>
        </p:xfrm>
        <a:graphic>
          <a:graphicData uri="http://schemas.openxmlformats.org/drawingml/2006/table">
            <a:tbl>
              <a:tblPr firstRow="1" bandRow="1">
                <a:tableStyleId>{5940675A-B579-460E-94D1-54222C63F5DA}</a:tableStyleId>
              </a:tblPr>
              <a:tblGrid>
                <a:gridCol w="1376040">
                  <a:extLst>
                    <a:ext uri="{9D8B030D-6E8A-4147-A177-3AD203B41FA5}">
                      <a16:colId xmlns:a16="http://schemas.microsoft.com/office/drawing/2014/main" val="20000"/>
                    </a:ext>
                  </a:extLst>
                </a:gridCol>
                <a:gridCol w="1376040">
                  <a:extLst>
                    <a:ext uri="{9D8B030D-6E8A-4147-A177-3AD203B41FA5}">
                      <a16:colId xmlns:a16="http://schemas.microsoft.com/office/drawing/2014/main" val="20001"/>
                    </a:ext>
                  </a:extLst>
                </a:gridCol>
                <a:gridCol w="1376040">
                  <a:extLst>
                    <a:ext uri="{9D8B030D-6E8A-4147-A177-3AD203B41FA5}">
                      <a16:colId xmlns:a16="http://schemas.microsoft.com/office/drawing/2014/main" val="20002"/>
                    </a:ext>
                  </a:extLst>
                </a:gridCol>
              </a:tblGrid>
              <a:tr h="480053">
                <a:tc>
                  <a:txBody>
                    <a:bodyPr/>
                    <a:lstStyle/>
                    <a:p>
                      <a:pPr algn="ctr"/>
                      <a:r>
                        <a:rPr lang="es-ES" sz="2200" dirty="0"/>
                        <a:t>100</a:t>
                      </a:r>
                      <a:endParaRPr lang="es-CR" sz="2200" dirty="0"/>
                    </a:p>
                  </a:txBody>
                  <a:tcPr/>
                </a:tc>
                <a:tc>
                  <a:txBody>
                    <a:bodyPr/>
                    <a:lstStyle/>
                    <a:p>
                      <a:pPr algn="ctr"/>
                      <a:r>
                        <a:rPr lang="es-ES" sz="2200" dirty="0"/>
                        <a:t>1500</a:t>
                      </a:r>
                      <a:endParaRPr lang="es-CR" sz="2200" dirty="0"/>
                    </a:p>
                  </a:txBody>
                  <a:tcPr/>
                </a:tc>
                <a:tc>
                  <a:txBody>
                    <a:bodyPr/>
                    <a:lstStyle/>
                    <a:p>
                      <a:pPr algn="ctr"/>
                      <a:r>
                        <a:rPr lang="es-ES" sz="2200" dirty="0"/>
                        <a:t>326</a:t>
                      </a:r>
                      <a:endParaRPr lang="es-CR" sz="2200" dirty="0"/>
                    </a:p>
                  </a:txBody>
                  <a:tcPr/>
                </a:tc>
                <a:extLst>
                  <a:ext uri="{0D108BD9-81ED-4DB2-BD59-A6C34878D82A}">
                    <a16:rowId xmlns:a16="http://schemas.microsoft.com/office/drawing/2014/main" val="10000"/>
                  </a:ext>
                </a:extLst>
              </a:tr>
              <a:tr h="480053">
                <a:tc>
                  <a:txBody>
                    <a:bodyPr/>
                    <a:lstStyle/>
                    <a:p>
                      <a:pPr algn="ctr"/>
                      <a:r>
                        <a:rPr lang="es-ES" sz="2200" dirty="0"/>
                        <a:t>200</a:t>
                      </a:r>
                      <a:endParaRPr lang="es-CR" sz="2200" dirty="0"/>
                    </a:p>
                  </a:txBody>
                  <a:tcPr/>
                </a:tc>
                <a:tc>
                  <a:txBody>
                    <a:bodyPr/>
                    <a:lstStyle/>
                    <a:p>
                      <a:pPr algn="ctr"/>
                      <a:r>
                        <a:rPr lang="es-ES" sz="2200" dirty="0"/>
                        <a:t>1200</a:t>
                      </a:r>
                      <a:endParaRPr lang="es-CR" sz="2200" dirty="0"/>
                    </a:p>
                  </a:txBody>
                  <a:tcPr/>
                </a:tc>
                <a:tc>
                  <a:txBody>
                    <a:bodyPr/>
                    <a:lstStyle/>
                    <a:p>
                      <a:pPr algn="ctr"/>
                      <a:r>
                        <a:rPr lang="es-ES" sz="2200" dirty="0"/>
                        <a:t>520</a:t>
                      </a:r>
                      <a:endParaRPr lang="es-CR" sz="2200" dirty="0"/>
                    </a:p>
                  </a:txBody>
                  <a:tcPr/>
                </a:tc>
                <a:extLst>
                  <a:ext uri="{0D108BD9-81ED-4DB2-BD59-A6C34878D82A}">
                    <a16:rowId xmlns:a16="http://schemas.microsoft.com/office/drawing/2014/main" val="10001"/>
                  </a:ext>
                </a:extLst>
              </a:tr>
              <a:tr h="480053">
                <a:tc>
                  <a:txBody>
                    <a:bodyPr/>
                    <a:lstStyle/>
                    <a:p>
                      <a:pPr algn="ctr"/>
                      <a:r>
                        <a:rPr lang="es-ES" sz="2200" dirty="0"/>
                        <a:t>500</a:t>
                      </a:r>
                      <a:endParaRPr lang="es-CR" sz="2200" dirty="0"/>
                    </a:p>
                  </a:txBody>
                  <a:tcPr/>
                </a:tc>
                <a:tc>
                  <a:txBody>
                    <a:bodyPr/>
                    <a:lstStyle/>
                    <a:p>
                      <a:pPr algn="ctr"/>
                      <a:r>
                        <a:rPr lang="es-ES" sz="2200" dirty="0"/>
                        <a:t>200</a:t>
                      </a:r>
                      <a:endParaRPr lang="es-CR" sz="2200" dirty="0"/>
                    </a:p>
                  </a:txBody>
                  <a:tcPr/>
                </a:tc>
                <a:tc>
                  <a:txBody>
                    <a:bodyPr/>
                    <a:lstStyle/>
                    <a:p>
                      <a:pPr algn="ctr"/>
                      <a:r>
                        <a:rPr lang="es-ES" sz="2200" dirty="0"/>
                        <a:t>2000</a:t>
                      </a:r>
                      <a:endParaRPr lang="es-CR" sz="2200" dirty="0"/>
                    </a:p>
                  </a:txBody>
                  <a:tcPr/>
                </a:tc>
                <a:extLst>
                  <a:ext uri="{0D108BD9-81ED-4DB2-BD59-A6C34878D82A}">
                    <a16:rowId xmlns:a16="http://schemas.microsoft.com/office/drawing/2014/main" val="10002"/>
                  </a:ext>
                </a:extLst>
              </a:tr>
            </a:tbl>
          </a:graphicData>
        </a:graphic>
      </p:graphicFrame>
      <p:sp>
        <p:nvSpPr>
          <p:cNvPr id="5" name="TextBox 4"/>
          <p:cNvSpPr txBox="1"/>
          <p:nvPr/>
        </p:nvSpPr>
        <p:spPr>
          <a:xfrm>
            <a:off x="2507940" y="2924944"/>
            <a:ext cx="4128120" cy="369332"/>
          </a:xfrm>
          <a:prstGeom prst="rect">
            <a:avLst/>
          </a:prstGeom>
          <a:noFill/>
        </p:spPr>
        <p:txBody>
          <a:bodyPr wrap="square" rtlCol="0">
            <a:spAutoFit/>
          </a:bodyPr>
          <a:lstStyle/>
          <a:p>
            <a:r>
              <a:rPr lang="es-ES" b="1" dirty="0">
                <a:solidFill>
                  <a:srgbClr val="FF0000"/>
                </a:solidFill>
              </a:rPr>
              <a:t>           1                         2                           3</a:t>
            </a:r>
            <a:endParaRPr lang="es-CR" b="1" dirty="0">
              <a:solidFill>
                <a:srgbClr val="FF0000"/>
              </a:solidFill>
            </a:endParaRPr>
          </a:p>
        </p:txBody>
      </p:sp>
      <p:sp>
        <p:nvSpPr>
          <p:cNvPr id="6" name="TextBox 5"/>
          <p:cNvSpPr txBox="1"/>
          <p:nvPr/>
        </p:nvSpPr>
        <p:spPr>
          <a:xfrm>
            <a:off x="2190737" y="3033104"/>
            <a:ext cx="298376" cy="1754326"/>
          </a:xfrm>
          <a:prstGeom prst="rect">
            <a:avLst/>
          </a:prstGeom>
          <a:noFill/>
        </p:spPr>
        <p:txBody>
          <a:bodyPr wrap="square" rtlCol="0">
            <a:spAutoFit/>
          </a:bodyPr>
          <a:lstStyle/>
          <a:p>
            <a:r>
              <a:rPr lang="es-ES" b="1" dirty="0">
                <a:solidFill>
                  <a:srgbClr val="FF0000"/>
                </a:solidFill>
              </a:rPr>
              <a:t> 1</a:t>
            </a:r>
          </a:p>
          <a:p>
            <a:r>
              <a:rPr lang="es-ES" b="1" dirty="0">
                <a:solidFill>
                  <a:srgbClr val="FF0000"/>
                </a:solidFill>
              </a:rPr>
              <a:t>                            2</a:t>
            </a:r>
          </a:p>
          <a:p>
            <a:r>
              <a:rPr lang="es-ES" b="1" dirty="0">
                <a:solidFill>
                  <a:srgbClr val="FF0000"/>
                </a:solidFill>
              </a:rPr>
              <a:t>                              3</a:t>
            </a:r>
            <a:endParaRPr lang="es-CR" b="1" dirty="0">
              <a:solidFill>
                <a:srgbClr val="FF0000"/>
              </a:solidFill>
            </a:endParaRPr>
          </a:p>
        </p:txBody>
      </p:sp>
    </p:spTree>
    <p:extLst>
      <p:ext uri="{BB962C8B-B14F-4D97-AF65-F5344CB8AC3E}">
        <p14:creationId xmlns:p14="http://schemas.microsoft.com/office/powerpoint/2010/main" val="203819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Operaciones sobre arreglos</a:t>
            </a:r>
            <a:endParaRPr lang="es-CR" dirty="0"/>
          </a:p>
        </p:txBody>
      </p:sp>
      <p:sp>
        <p:nvSpPr>
          <p:cNvPr id="3" name="Content Placeholder 2"/>
          <p:cNvSpPr>
            <a:spLocks noGrp="1"/>
          </p:cNvSpPr>
          <p:nvPr>
            <p:ph idx="1"/>
          </p:nvPr>
        </p:nvSpPr>
        <p:spPr/>
        <p:txBody>
          <a:bodyPr/>
          <a:lstStyle/>
          <a:p>
            <a:r>
              <a:rPr lang="es-ES_tradnl" dirty="0"/>
              <a:t>Las operaciones que se pueden realizar con arreglos durante el proceso de resolución de un problema son:</a:t>
            </a:r>
            <a:endParaRPr lang="es-CR" dirty="0"/>
          </a:p>
          <a:p>
            <a:pPr lvl="1"/>
            <a:r>
              <a:rPr lang="es-ES_tradnl" dirty="0"/>
              <a:t>Asignación</a:t>
            </a:r>
            <a:endParaRPr lang="es-CR" dirty="0"/>
          </a:p>
          <a:p>
            <a:pPr lvl="1"/>
            <a:r>
              <a:rPr lang="es-ES_tradnl" dirty="0"/>
              <a:t>Lectura / Escritura</a:t>
            </a:r>
            <a:endParaRPr lang="es-CR" dirty="0"/>
          </a:p>
          <a:p>
            <a:pPr lvl="1"/>
            <a:r>
              <a:rPr lang="es-ES_tradnl" dirty="0"/>
              <a:t>Recorrido</a:t>
            </a:r>
            <a:endParaRPr lang="es-CR" dirty="0"/>
          </a:p>
          <a:p>
            <a:pPr lvl="1"/>
            <a:r>
              <a:rPr lang="es-ES_tradnl" dirty="0"/>
              <a:t>Búsqueda</a:t>
            </a:r>
            <a:endParaRPr lang="es-CR" dirty="0"/>
          </a:p>
          <a:p>
            <a:pPr lvl="1"/>
            <a:r>
              <a:rPr lang="es-ES_tradnl" dirty="0"/>
              <a:t>Ordenamiento.</a:t>
            </a:r>
            <a:endParaRPr lang="es-CR" dirty="0"/>
          </a:p>
          <a:p>
            <a:endParaRPr lang="es-CR" dirty="0"/>
          </a:p>
        </p:txBody>
      </p:sp>
    </p:spTree>
    <p:extLst>
      <p:ext uri="{BB962C8B-B14F-4D97-AF65-F5344CB8AC3E}">
        <p14:creationId xmlns:p14="http://schemas.microsoft.com/office/powerpoint/2010/main" val="2256920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Asignación</a:t>
            </a:r>
            <a:endParaRPr lang="es-CR" dirty="0"/>
          </a:p>
        </p:txBody>
      </p:sp>
      <p:sp>
        <p:nvSpPr>
          <p:cNvPr id="3" name="Content Placeholder 2"/>
          <p:cNvSpPr>
            <a:spLocks noGrp="1"/>
          </p:cNvSpPr>
          <p:nvPr>
            <p:ph idx="1"/>
          </p:nvPr>
        </p:nvSpPr>
        <p:spPr/>
        <p:txBody>
          <a:bodyPr/>
          <a:lstStyle/>
          <a:p>
            <a:r>
              <a:rPr lang="es-ES_tradnl" dirty="0"/>
              <a:t>La asignación de valores a un elemento de un arreglo se representa con la instrucción:</a:t>
            </a:r>
            <a:endParaRPr lang="es-CR" dirty="0"/>
          </a:p>
          <a:p>
            <a:pPr lvl="1"/>
            <a:r>
              <a:rPr lang="es-ES_tradnl" dirty="0"/>
              <a:t>A[10] = 3	</a:t>
            </a:r>
            <a:endParaRPr lang="es-CR" dirty="0"/>
          </a:p>
          <a:p>
            <a:pPr lvl="1"/>
            <a:r>
              <a:rPr lang="es-ES_tradnl" dirty="0"/>
              <a:t>ventas[2,2] = 1500</a:t>
            </a:r>
            <a:endParaRPr lang="es-CR" dirty="0"/>
          </a:p>
          <a:p>
            <a:endParaRPr lang="es-ES_tradnl" dirty="0"/>
          </a:p>
          <a:p>
            <a:r>
              <a:rPr lang="es-ES_tradnl" dirty="0"/>
              <a:t>Si se desea asignar valores a todos los elementos de un vector, se debe usar estructuras de repetición. </a:t>
            </a:r>
            <a:endParaRPr lang="es-CR" dirty="0"/>
          </a:p>
          <a:p>
            <a:endParaRPr lang="es-CR" dirty="0"/>
          </a:p>
        </p:txBody>
      </p:sp>
    </p:spTree>
    <p:extLst>
      <p:ext uri="{BB962C8B-B14F-4D97-AF65-F5344CB8AC3E}">
        <p14:creationId xmlns:p14="http://schemas.microsoft.com/office/powerpoint/2010/main" val="174372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 de asignación (arreglo)</a:t>
            </a:r>
            <a:endParaRPr lang="es-CR" dirty="0"/>
          </a:p>
        </p:txBody>
      </p:sp>
      <p:sp>
        <p:nvSpPr>
          <p:cNvPr id="3" name="Content Placeholder 2"/>
          <p:cNvSpPr>
            <a:spLocks noGrp="1"/>
          </p:cNvSpPr>
          <p:nvPr>
            <p:ph idx="1"/>
          </p:nvPr>
        </p:nvSpPr>
        <p:spPr/>
        <p:txBody>
          <a:bodyPr/>
          <a:lstStyle/>
          <a:p>
            <a:pPr marL="118872" indent="0">
              <a:buNone/>
            </a:pPr>
            <a:r>
              <a:rPr lang="es-ES_tradnl" dirty="0"/>
              <a:t>Entero i</a:t>
            </a:r>
            <a:endParaRPr lang="es-CR" dirty="0"/>
          </a:p>
          <a:p>
            <a:pPr marL="118872" indent="0">
              <a:buNone/>
            </a:pPr>
            <a:r>
              <a:rPr lang="es-ES_tradnl" dirty="0"/>
              <a:t>Entero A [5]</a:t>
            </a:r>
            <a:endParaRPr lang="es-CR" dirty="0"/>
          </a:p>
          <a:p>
            <a:pPr marL="118872" indent="0">
              <a:buNone/>
            </a:pPr>
            <a:r>
              <a:rPr lang="es-ES_tradnl" dirty="0"/>
              <a:t> </a:t>
            </a:r>
            <a:endParaRPr lang="es-CR" dirty="0"/>
          </a:p>
          <a:p>
            <a:pPr marL="118872" indent="0">
              <a:buNone/>
            </a:pPr>
            <a:r>
              <a:rPr lang="es-CR" dirty="0"/>
              <a:t>para  i = 0 hasta 4 hacer</a:t>
            </a:r>
          </a:p>
          <a:p>
            <a:pPr marL="118872" indent="0">
              <a:buNone/>
            </a:pPr>
            <a:r>
              <a:rPr lang="es-CR" dirty="0"/>
              <a:t>	</a:t>
            </a:r>
            <a:r>
              <a:rPr lang="es-ES_tradnl" dirty="0"/>
              <a:t>A[i] = 6</a:t>
            </a:r>
            <a:endParaRPr lang="es-CR" dirty="0"/>
          </a:p>
          <a:p>
            <a:pPr marL="118872" indent="0">
              <a:buNone/>
            </a:pPr>
            <a:r>
              <a:rPr lang="es-ES_tradnl" dirty="0" err="1"/>
              <a:t>fin_para</a:t>
            </a:r>
            <a:endParaRPr lang="es-CR" dirty="0"/>
          </a:p>
          <a:p>
            <a:pPr marL="118872" indent="0">
              <a:buNone/>
            </a:pPr>
            <a:endParaRPr lang="es-CR" dirty="0"/>
          </a:p>
        </p:txBody>
      </p:sp>
    </p:spTree>
    <p:extLst>
      <p:ext uri="{BB962C8B-B14F-4D97-AF65-F5344CB8AC3E}">
        <p14:creationId xmlns:p14="http://schemas.microsoft.com/office/powerpoint/2010/main" val="3277799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 de asignación (matriz)</a:t>
            </a:r>
            <a:endParaRPr lang="es-CR" dirty="0"/>
          </a:p>
        </p:txBody>
      </p:sp>
      <p:sp>
        <p:nvSpPr>
          <p:cNvPr id="3" name="Content Placeholder 2"/>
          <p:cNvSpPr>
            <a:spLocks noGrp="1"/>
          </p:cNvSpPr>
          <p:nvPr>
            <p:ph idx="1"/>
          </p:nvPr>
        </p:nvSpPr>
        <p:spPr>
          <a:xfrm>
            <a:off x="457200" y="1775191"/>
            <a:ext cx="8507288" cy="4625609"/>
          </a:xfrm>
        </p:spPr>
        <p:txBody>
          <a:bodyPr/>
          <a:lstStyle/>
          <a:p>
            <a:pPr marL="118872" indent="0">
              <a:buNone/>
            </a:pPr>
            <a:r>
              <a:rPr lang="es-CR" dirty="0"/>
              <a:t>Entero i, j </a:t>
            </a:r>
            <a:r>
              <a:rPr lang="es-CR" dirty="0">
                <a:solidFill>
                  <a:srgbClr val="00B050"/>
                </a:solidFill>
              </a:rPr>
              <a:t>/*i subíndice de fila, j subíndice de columna*/</a:t>
            </a:r>
          </a:p>
          <a:p>
            <a:pPr marL="118872" indent="0">
              <a:buNone/>
            </a:pPr>
            <a:endParaRPr lang="es-CR" dirty="0"/>
          </a:p>
          <a:p>
            <a:pPr marL="118872" indent="0">
              <a:buNone/>
            </a:pPr>
            <a:r>
              <a:rPr lang="es-CR" dirty="0"/>
              <a:t>Entero B[4,6]</a:t>
            </a:r>
          </a:p>
          <a:p>
            <a:pPr marL="118872" indent="0">
              <a:buNone/>
            </a:pPr>
            <a:r>
              <a:rPr lang="es-CR" dirty="0"/>
              <a:t> </a:t>
            </a:r>
          </a:p>
          <a:p>
            <a:pPr marL="118872" indent="0">
              <a:buNone/>
            </a:pPr>
            <a:r>
              <a:rPr lang="es-CR" dirty="0"/>
              <a:t>para  i = 0 hasta 3 hacer</a:t>
            </a:r>
          </a:p>
          <a:p>
            <a:pPr marL="118872" indent="0">
              <a:buNone/>
            </a:pPr>
            <a:r>
              <a:rPr lang="es-CR" dirty="0"/>
              <a:t>	</a:t>
            </a:r>
            <a:r>
              <a:rPr lang="es-ES_tradnl" dirty="0"/>
              <a:t>para j = 0 hasta 5 hacer</a:t>
            </a:r>
            <a:endParaRPr lang="es-CR" dirty="0"/>
          </a:p>
          <a:p>
            <a:pPr marL="118872" indent="0">
              <a:buNone/>
            </a:pPr>
            <a:r>
              <a:rPr lang="es-ES_tradnl" dirty="0"/>
              <a:t>		B[</a:t>
            </a:r>
            <a:r>
              <a:rPr lang="es-ES_tradnl" dirty="0" err="1"/>
              <a:t>i,j</a:t>
            </a:r>
            <a:r>
              <a:rPr lang="es-ES_tradnl" dirty="0"/>
              <a:t>] = 0</a:t>
            </a:r>
            <a:endParaRPr lang="es-CR" dirty="0"/>
          </a:p>
          <a:p>
            <a:pPr marL="118872" indent="0">
              <a:buNone/>
            </a:pPr>
            <a:r>
              <a:rPr lang="es-ES_tradnl" dirty="0"/>
              <a:t>               </a:t>
            </a:r>
            <a:r>
              <a:rPr lang="es-ES_tradnl" dirty="0" err="1"/>
              <a:t>fin_para</a:t>
            </a:r>
            <a:r>
              <a:rPr lang="es-ES_tradnl" dirty="0"/>
              <a:t> </a:t>
            </a:r>
            <a:r>
              <a:rPr lang="es-ES_tradnl" dirty="0">
                <a:solidFill>
                  <a:srgbClr val="00B050"/>
                </a:solidFill>
              </a:rPr>
              <a:t>/* j */</a:t>
            </a:r>
            <a:endParaRPr lang="es-CR" dirty="0">
              <a:solidFill>
                <a:srgbClr val="00B050"/>
              </a:solidFill>
            </a:endParaRPr>
          </a:p>
          <a:p>
            <a:pPr marL="118872" indent="0">
              <a:buNone/>
            </a:pPr>
            <a:r>
              <a:rPr lang="es-ES_tradnl" dirty="0" err="1"/>
              <a:t>fin_para</a:t>
            </a:r>
            <a:r>
              <a:rPr lang="es-ES_tradnl" dirty="0"/>
              <a:t>  </a:t>
            </a:r>
            <a:r>
              <a:rPr lang="es-ES_tradnl" dirty="0">
                <a:solidFill>
                  <a:srgbClr val="00B050"/>
                </a:solidFill>
              </a:rPr>
              <a:t> /* i */</a:t>
            </a:r>
            <a:endParaRPr lang="es-CR" dirty="0">
              <a:solidFill>
                <a:srgbClr val="00B050"/>
              </a:solidFill>
            </a:endParaRPr>
          </a:p>
          <a:p>
            <a:pPr marL="118872" indent="0">
              <a:buNone/>
            </a:pPr>
            <a:endParaRPr lang="es-CR" dirty="0"/>
          </a:p>
        </p:txBody>
      </p:sp>
    </p:spTree>
    <p:extLst>
      <p:ext uri="{BB962C8B-B14F-4D97-AF65-F5344CB8AC3E}">
        <p14:creationId xmlns:p14="http://schemas.microsoft.com/office/powerpoint/2010/main" val="3000908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Lectura/ Escritura</a:t>
            </a:r>
            <a:endParaRPr lang="es-CR" dirty="0"/>
          </a:p>
        </p:txBody>
      </p:sp>
      <p:sp>
        <p:nvSpPr>
          <p:cNvPr id="3" name="Content Placeholder 2"/>
          <p:cNvSpPr>
            <a:spLocks noGrp="1"/>
          </p:cNvSpPr>
          <p:nvPr>
            <p:ph idx="1"/>
          </p:nvPr>
        </p:nvSpPr>
        <p:spPr/>
        <p:txBody>
          <a:bodyPr>
            <a:normAutofit/>
          </a:bodyPr>
          <a:lstStyle/>
          <a:p>
            <a:r>
              <a:rPr lang="es-ES_tradnl" dirty="0"/>
              <a:t>La lectura/escritura de datos en arreglos u operaciones de entrada/salida,  normalmente se realizan con estructuras repetitivas o selectivas. Las instrucciones simples de lectura/escritura se representan como:</a:t>
            </a:r>
            <a:endParaRPr lang="es-CR" dirty="0"/>
          </a:p>
          <a:p>
            <a:pPr marL="118872" indent="0">
              <a:buNone/>
            </a:pPr>
            <a:endParaRPr lang="es-CR" dirty="0"/>
          </a:p>
          <a:p>
            <a:pPr lvl="1"/>
            <a:r>
              <a:rPr lang="es-ES_tradnl" dirty="0"/>
              <a:t>leer(</a:t>
            </a:r>
            <a:r>
              <a:rPr lang="es-ES_tradnl" dirty="0" err="1"/>
              <a:t>Nombre_del_arreglo</a:t>
            </a:r>
            <a:r>
              <a:rPr lang="es-ES_tradnl" dirty="0"/>
              <a:t>[</a:t>
            </a:r>
            <a:r>
              <a:rPr lang="es-ES_tradnl" dirty="0" err="1"/>
              <a:t>Indice</a:t>
            </a:r>
            <a:r>
              <a:rPr lang="es-ES_tradnl" dirty="0"/>
              <a:t>])</a:t>
            </a:r>
            <a:endParaRPr lang="es-CR" dirty="0"/>
          </a:p>
          <a:p>
            <a:pPr lvl="1"/>
            <a:r>
              <a:rPr lang="es-ES_tradnl" dirty="0"/>
              <a:t>escribir(</a:t>
            </a:r>
            <a:r>
              <a:rPr lang="es-ES_tradnl" dirty="0" err="1"/>
              <a:t>Nombre_del_arreglo</a:t>
            </a:r>
            <a:r>
              <a:rPr lang="es-ES_tradnl" dirty="0"/>
              <a:t>[</a:t>
            </a:r>
            <a:r>
              <a:rPr lang="es-ES_tradnl" dirty="0" err="1"/>
              <a:t>Indice</a:t>
            </a:r>
            <a:r>
              <a:rPr lang="es-ES_tradnl" dirty="0"/>
              <a:t>])</a:t>
            </a:r>
            <a:endParaRPr lang="es-CR" dirty="0"/>
          </a:p>
          <a:p>
            <a:pPr marL="118872" indent="0">
              <a:buNone/>
            </a:pPr>
            <a:endParaRPr lang="es-CR" dirty="0"/>
          </a:p>
          <a:p>
            <a:r>
              <a:rPr lang="es-ES_tradnl" dirty="0" err="1"/>
              <a:t>Ej</a:t>
            </a:r>
            <a:r>
              <a:rPr lang="es-ES_tradnl" dirty="0"/>
              <a:t> : leer(X[3])     </a:t>
            </a:r>
            <a:r>
              <a:rPr lang="es-ES_tradnl" dirty="0">
                <a:solidFill>
                  <a:srgbClr val="00B050"/>
                </a:solidFill>
              </a:rPr>
              <a:t>/*Lee el elemento 3 del vector X*/</a:t>
            </a:r>
            <a:endParaRPr lang="es-CR" dirty="0">
              <a:solidFill>
                <a:srgbClr val="00B050"/>
              </a:solidFill>
            </a:endParaRPr>
          </a:p>
          <a:p>
            <a:endParaRPr lang="es-CR" dirty="0"/>
          </a:p>
        </p:txBody>
      </p:sp>
    </p:spTree>
    <p:extLst>
      <p:ext uri="{BB962C8B-B14F-4D97-AF65-F5344CB8AC3E}">
        <p14:creationId xmlns:p14="http://schemas.microsoft.com/office/powerpoint/2010/main" val="1219666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 de lectura (arreglo)</a:t>
            </a:r>
            <a:endParaRPr lang="es-CR" dirty="0"/>
          </a:p>
        </p:txBody>
      </p:sp>
      <p:sp>
        <p:nvSpPr>
          <p:cNvPr id="3" name="Content Placeholder 2"/>
          <p:cNvSpPr>
            <a:spLocks noGrp="1"/>
          </p:cNvSpPr>
          <p:nvPr>
            <p:ph idx="1"/>
          </p:nvPr>
        </p:nvSpPr>
        <p:spPr/>
        <p:txBody>
          <a:bodyPr/>
          <a:lstStyle/>
          <a:p>
            <a:pPr marL="118872" indent="0">
              <a:buNone/>
            </a:pPr>
            <a:r>
              <a:rPr lang="es-ES_tradnl" dirty="0"/>
              <a:t>Entero i</a:t>
            </a:r>
            <a:endParaRPr lang="es-CR" dirty="0"/>
          </a:p>
          <a:p>
            <a:pPr marL="118872" indent="0">
              <a:buNone/>
            </a:pPr>
            <a:r>
              <a:rPr lang="es-ES_tradnl" dirty="0"/>
              <a:t>Entero A [5]</a:t>
            </a:r>
            <a:endParaRPr lang="es-CR" dirty="0"/>
          </a:p>
          <a:p>
            <a:pPr marL="118872" indent="0">
              <a:buNone/>
            </a:pPr>
            <a:r>
              <a:rPr lang="es-ES_tradnl" dirty="0"/>
              <a:t> </a:t>
            </a:r>
            <a:endParaRPr lang="es-CR" dirty="0"/>
          </a:p>
          <a:p>
            <a:pPr marL="118872" indent="0">
              <a:buNone/>
            </a:pPr>
            <a:r>
              <a:rPr lang="es-CR" dirty="0"/>
              <a:t>para  i = 0 hasta 4 hacer</a:t>
            </a:r>
          </a:p>
          <a:p>
            <a:pPr marL="118872" indent="0">
              <a:buNone/>
            </a:pPr>
            <a:r>
              <a:rPr lang="es-ES" dirty="0"/>
              <a:t>	Escribir “Digite el elemento ”, i , “del arreglo”</a:t>
            </a:r>
            <a:endParaRPr lang="es-CR" dirty="0"/>
          </a:p>
          <a:p>
            <a:pPr marL="118872" indent="0">
              <a:buNone/>
            </a:pPr>
            <a:r>
              <a:rPr lang="es-CR" dirty="0"/>
              <a:t>	Leer (</a:t>
            </a:r>
            <a:r>
              <a:rPr lang="es-ES_tradnl" dirty="0"/>
              <a:t>A[i]) </a:t>
            </a:r>
            <a:endParaRPr lang="es-CR" dirty="0"/>
          </a:p>
          <a:p>
            <a:pPr marL="118872" indent="0">
              <a:buNone/>
            </a:pPr>
            <a:r>
              <a:rPr lang="es-ES_tradnl" dirty="0" err="1"/>
              <a:t>fin_para</a:t>
            </a:r>
            <a:endParaRPr lang="es-CR" dirty="0"/>
          </a:p>
          <a:p>
            <a:pPr marL="118872" indent="0">
              <a:buNone/>
            </a:pPr>
            <a:endParaRPr lang="es-CR" dirty="0"/>
          </a:p>
        </p:txBody>
      </p:sp>
    </p:spTree>
    <p:extLst>
      <p:ext uri="{BB962C8B-B14F-4D97-AF65-F5344CB8AC3E}">
        <p14:creationId xmlns:p14="http://schemas.microsoft.com/office/powerpoint/2010/main" val="4009156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sz="quarter" idx="4294967295"/>
          </p:nvPr>
        </p:nvSpPr>
        <p:spPr>
          <a:xfrm>
            <a:off x="352426" y="1463040"/>
            <a:ext cx="7680960" cy="4724400"/>
          </a:xfrm>
          <a:prstGeom prst="rect">
            <a:avLst/>
          </a:prstGeom>
        </p:spPr>
        <p:txBody>
          <a:bodyPr/>
          <a:lstStyle/>
          <a:p>
            <a:r>
              <a:rPr lang="es-ES" dirty="0"/>
              <a:t>Elaborar algoritmos mediante el uso de seudocódigos y diagramas de flujo</a:t>
            </a:r>
            <a:endParaRPr lang="es-CR" dirty="0"/>
          </a:p>
        </p:txBody>
      </p:sp>
      <p:sp>
        <p:nvSpPr>
          <p:cNvPr id="3" name="2 Título"/>
          <p:cNvSpPr>
            <a:spLocks noGrp="1"/>
          </p:cNvSpPr>
          <p:nvPr>
            <p:ph type="title"/>
          </p:nvPr>
        </p:nvSpPr>
        <p:spPr/>
        <p:txBody>
          <a:bodyPr/>
          <a:lstStyle/>
          <a:p>
            <a:r>
              <a:rPr lang="es-ES" dirty="0"/>
              <a:t>Objetivo específico</a:t>
            </a:r>
            <a:endParaRPr lang="es-CR" dirty="0"/>
          </a:p>
        </p:txBody>
      </p:sp>
    </p:spTree>
    <p:extLst>
      <p:ext uri="{BB962C8B-B14F-4D97-AF65-F5344CB8AC3E}">
        <p14:creationId xmlns:p14="http://schemas.microsoft.com/office/powerpoint/2010/main" val="1947064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 de escritura (arreglo)</a:t>
            </a:r>
            <a:endParaRPr lang="es-CR" dirty="0"/>
          </a:p>
        </p:txBody>
      </p:sp>
      <p:sp>
        <p:nvSpPr>
          <p:cNvPr id="3" name="Content Placeholder 2"/>
          <p:cNvSpPr>
            <a:spLocks noGrp="1"/>
          </p:cNvSpPr>
          <p:nvPr>
            <p:ph idx="1"/>
          </p:nvPr>
        </p:nvSpPr>
        <p:spPr/>
        <p:txBody>
          <a:bodyPr/>
          <a:lstStyle/>
          <a:p>
            <a:pPr marL="118872" indent="0">
              <a:buNone/>
            </a:pPr>
            <a:r>
              <a:rPr lang="es-ES_tradnl" dirty="0"/>
              <a:t>Entero i</a:t>
            </a:r>
            <a:endParaRPr lang="es-CR" dirty="0"/>
          </a:p>
          <a:p>
            <a:pPr marL="118872" indent="0">
              <a:buNone/>
            </a:pPr>
            <a:r>
              <a:rPr lang="es-ES_tradnl" dirty="0"/>
              <a:t>Entero A [5]</a:t>
            </a:r>
            <a:endParaRPr lang="es-CR" dirty="0"/>
          </a:p>
          <a:p>
            <a:pPr marL="118872" indent="0">
              <a:buNone/>
            </a:pPr>
            <a:r>
              <a:rPr lang="es-ES_tradnl" dirty="0"/>
              <a:t> </a:t>
            </a:r>
            <a:endParaRPr lang="es-CR" dirty="0"/>
          </a:p>
          <a:p>
            <a:pPr marL="118872" indent="0">
              <a:buNone/>
            </a:pPr>
            <a:r>
              <a:rPr lang="es-CR" dirty="0"/>
              <a:t>para  i = 0 hasta 4 hacer</a:t>
            </a:r>
          </a:p>
          <a:p>
            <a:pPr marL="118872" indent="0">
              <a:buNone/>
            </a:pPr>
            <a:r>
              <a:rPr lang="es-ES" dirty="0"/>
              <a:t>	Escribir “El elemento ”, i , “del arreglo es: ”</a:t>
            </a:r>
            <a:r>
              <a:rPr lang="es-CR" dirty="0"/>
              <a:t> </a:t>
            </a:r>
            <a:r>
              <a:rPr lang="es-ES_tradnl" dirty="0"/>
              <a:t>A[i] </a:t>
            </a:r>
            <a:endParaRPr lang="es-CR" dirty="0"/>
          </a:p>
          <a:p>
            <a:pPr marL="118872" indent="0">
              <a:buNone/>
            </a:pPr>
            <a:r>
              <a:rPr lang="es-ES_tradnl" dirty="0" err="1"/>
              <a:t>fin_para</a:t>
            </a:r>
            <a:endParaRPr lang="es-CR" dirty="0"/>
          </a:p>
          <a:p>
            <a:pPr marL="118872" indent="0">
              <a:buNone/>
            </a:pPr>
            <a:endParaRPr lang="es-CR" dirty="0"/>
          </a:p>
        </p:txBody>
      </p:sp>
    </p:spTree>
    <p:extLst>
      <p:ext uri="{BB962C8B-B14F-4D97-AF65-F5344CB8AC3E}">
        <p14:creationId xmlns:p14="http://schemas.microsoft.com/office/powerpoint/2010/main" val="3037420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 de lectura (matriz)</a:t>
            </a:r>
            <a:endParaRPr lang="es-CR" dirty="0"/>
          </a:p>
        </p:txBody>
      </p:sp>
      <p:sp>
        <p:nvSpPr>
          <p:cNvPr id="3" name="Content Placeholder 2"/>
          <p:cNvSpPr>
            <a:spLocks noGrp="1"/>
          </p:cNvSpPr>
          <p:nvPr>
            <p:ph idx="1"/>
          </p:nvPr>
        </p:nvSpPr>
        <p:spPr>
          <a:xfrm>
            <a:off x="457200" y="1775191"/>
            <a:ext cx="8507288" cy="4625609"/>
          </a:xfrm>
        </p:spPr>
        <p:txBody>
          <a:bodyPr/>
          <a:lstStyle/>
          <a:p>
            <a:pPr marL="118872" indent="0">
              <a:buNone/>
            </a:pPr>
            <a:r>
              <a:rPr lang="es-CR" dirty="0"/>
              <a:t>Entero i, j </a:t>
            </a:r>
            <a:r>
              <a:rPr lang="es-CR" dirty="0">
                <a:solidFill>
                  <a:srgbClr val="00B050"/>
                </a:solidFill>
              </a:rPr>
              <a:t>/*i subíndice de fila, j subíndice de columna*/</a:t>
            </a:r>
          </a:p>
          <a:p>
            <a:pPr marL="118872" indent="0">
              <a:buNone/>
            </a:pPr>
            <a:endParaRPr lang="es-CR" dirty="0"/>
          </a:p>
          <a:p>
            <a:pPr marL="118872" indent="0">
              <a:buNone/>
            </a:pPr>
            <a:r>
              <a:rPr lang="es-CR" dirty="0"/>
              <a:t>Entero B[4,6]</a:t>
            </a:r>
          </a:p>
          <a:p>
            <a:pPr marL="118872" indent="0">
              <a:buNone/>
            </a:pPr>
            <a:r>
              <a:rPr lang="es-CR" dirty="0"/>
              <a:t> </a:t>
            </a:r>
          </a:p>
          <a:p>
            <a:pPr marL="118872" indent="0">
              <a:buNone/>
            </a:pPr>
            <a:r>
              <a:rPr lang="es-CR" dirty="0"/>
              <a:t>para  i = 0 hasta 3 hacer</a:t>
            </a:r>
          </a:p>
          <a:p>
            <a:pPr marL="118872" indent="0">
              <a:buNone/>
            </a:pPr>
            <a:r>
              <a:rPr lang="es-CR" dirty="0"/>
              <a:t>	</a:t>
            </a:r>
            <a:r>
              <a:rPr lang="es-ES_tradnl" dirty="0"/>
              <a:t>para j = 0 hasta 5 hacer</a:t>
            </a:r>
            <a:endParaRPr lang="es-CR" dirty="0"/>
          </a:p>
          <a:p>
            <a:pPr marL="118872" indent="0">
              <a:buNone/>
            </a:pPr>
            <a:r>
              <a:rPr lang="es-ES_tradnl" dirty="0"/>
              <a:t>		Escribir “Digite un número”		</a:t>
            </a:r>
          </a:p>
          <a:p>
            <a:pPr marL="118872" indent="0">
              <a:buNone/>
            </a:pPr>
            <a:r>
              <a:rPr lang="es-ES_tradnl" dirty="0"/>
              <a:t>		Leer (B[</a:t>
            </a:r>
            <a:r>
              <a:rPr lang="es-ES_tradnl" dirty="0" err="1"/>
              <a:t>i,j</a:t>
            </a:r>
            <a:r>
              <a:rPr lang="es-ES_tradnl" dirty="0"/>
              <a:t>])</a:t>
            </a:r>
            <a:endParaRPr lang="es-CR" dirty="0"/>
          </a:p>
          <a:p>
            <a:pPr marL="118872" indent="0">
              <a:buNone/>
            </a:pPr>
            <a:r>
              <a:rPr lang="es-ES_tradnl" dirty="0"/>
              <a:t>               </a:t>
            </a:r>
            <a:r>
              <a:rPr lang="es-ES_tradnl" dirty="0" err="1"/>
              <a:t>fin_para</a:t>
            </a:r>
            <a:r>
              <a:rPr lang="es-ES_tradnl" dirty="0"/>
              <a:t> </a:t>
            </a:r>
            <a:r>
              <a:rPr lang="es-ES_tradnl" dirty="0">
                <a:solidFill>
                  <a:srgbClr val="00B050"/>
                </a:solidFill>
              </a:rPr>
              <a:t>/* j */</a:t>
            </a:r>
            <a:endParaRPr lang="es-CR" dirty="0">
              <a:solidFill>
                <a:srgbClr val="00B050"/>
              </a:solidFill>
            </a:endParaRPr>
          </a:p>
          <a:p>
            <a:pPr marL="118872" indent="0">
              <a:buNone/>
            </a:pPr>
            <a:r>
              <a:rPr lang="es-ES_tradnl" dirty="0" err="1"/>
              <a:t>fin_para</a:t>
            </a:r>
            <a:r>
              <a:rPr lang="es-ES_tradnl" dirty="0"/>
              <a:t>  </a:t>
            </a:r>
            <a:r>
              <a:rPr lang="es-ES_tradnl" dirty="0">
                <a:solidFill>
                  <a:srgbClr val="00B050"/>
                </a:solidFill>
              </a:rPr>
              <a:t> /* i */</a:t>
            </a:r>
            <a:endParaRPr lang="es-CR" dirty="0">
              <a:solidFill>
                <a:srgbClr val="00B050"/>
              </a:solidFill>
            </a:endParaRPr>
          </a:p>
          <a:p>
            <a:pPr marL="118872" indent="0">
              <a:buNone/>
            </a:pPr>
            <a:endParaRPr lang="es-CR" dirty="0"/>
          </a:p>
        </p:txBody>
      </p:sp>
    </p:spTree>
    <p:extLst>
      <p:ext uri="{BB962C8B-B14F-4D97-AF65-F5344CB8AC3E}">
        <p14:creationId xmlns:p14="http://schemas.microsoft.com/office/powerpoint/2010/main" val="1417455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Recorrido</a:t>
            </a:r>
            <a:endParaRPr lang="es-CR" dirty="0"/>
          </a:p>
        </p:txBody>
      </p:sp>
      <p:sp>
        <p:nvSpPr>
          <p:cNvPr id="3" name="Content Placeholder 2"/>
          <p:cNvSpPr>
            <a:spLocks noGrp="1"/>
          </p:cNvSpPr>
          <p:nvPr>
            <p:ph idx="1"/>
          </p:nvPr>
        </p:nvSpPr>
        <p:spPr/>
        <p:txBody>
          <a:bodyPr/>
          <a:lstStyle/>
          <a:p>
            <a:r>
              <a:rPr lang="es-ES_tradnl" dirty="0"/>
              <a:t>Es la operación de efectuar alguna acción sobre todos los elementos del vector. Estas operaciones se realizan usando estructuras de repetición, cuyas variables de control se usan como índices del vector. Se puede realizar esta operación para introducir datos al vector (leer), para ver su contenido (mostrar o escribir) o para ejecutar una operación con los datos del vector. </a:t>
            </a:r>
            <a:endParaRPr lang="es-CR" dirty="0"/>
          </a:p>
          <a:p>
            <a:endParaRPr lang="es-CR" dirty="0"/>
          </a:p>
          <a:p>
            <a:endParaRPr lang="es-CR" dirty="0"/>
          </a:p>
        </p:txBody>
      </p:sp>
    </p:spTree>
    <p:extLst>
      <p:ext uri="{BB962C8B-B14F-4D97-AF65-F5344CB8AC3E}">
        <p14:creationId xmlns:p14="http://schemas.microsoft.com/office/powerpoint/2010/main" val="4277236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 de recorrido para sumar</a:t>
            </a:r>
            <a:endParaRPr lang="es-CR" dirty="0"/>
          </a:p>
        </p:txBody>
      </p:sp>
      <p:sp>
        <p:nvSpPr>
          <p:cNvPr id="3" name="Content Placeholder 2"/>
          <p:cNvSpPr>
            <a:spLocks noGrp="1"/>
          </p:cNvSpPr>
          <p:nvPr>
            <p:ph idx="1"/>
          </p:nvPr>
        </p:nvSpPr>
        <p:spPr>
          <a:xfrm>
            <a:off x="457200" y="1775191"/>
            <a:ext cx="8507288" cy="4625609"/>
          </a:xfrm>
        </p:spPr>
        <p:txBody>
          <a:bodyPr>
            <a:normAutofit fontScale="92500" lnSpcReduction="20000"/>
          </a:bodyPr>
          <a:lstStyle/>
          <a:p>
            <a:pPr marL="118872" indent="0">
              <a:buNone/>
            </a:pPr>
            <a:r>
              <a:rPr lang="es-ES_tradnl" dirty="0"/>
              <a:t>Algoritmo </a:t>
            </a:r>
            <a:r>
              <a:rPr lang="es-ES_tradnl" dirty="0" err="1"/>
              <a:t>Calcular_Promedio</a:t>
            </a:r>
            <a:endParaRPr lang="es-CR" dirty="0"/>
          </a:p>
          <a:p>
            <a:pPr marL="118872" indent="0">
              <a:buNone/>
            </a:pPr>
            <a:r>
              <a:rPr lang="es-ES_tradnl" dirty="0"/>
              <a:t>	Entero i</a:t>
            </a:r>
            <a:endParaRPr lang="es-CR" dirty="0"/>
          </a:p>
          <a:p>
            <a:pPr marL="118872" indent="0">
              <a:buNone/>
            </a:pPr>
            <a:r>
              <a:rPr lang="es-ES_tradnl" dirty="0"/>
              <a:t>	Real notas [40], suma, promedio</a:t>
            </a:r>
            <a:endParaRPr lang="es-CR" dirty="0"/>
          </a:p>
          <a:p>
            <a:pPr marL="118872" indent="0">
              <a:buNone/>
            </a:pPr>
            <a:r>
              <a:rPr lang="es-ES_tradnl" dirty="0"/>
              <a:t>	Inicio </a:t>
            </a:r>
            <a:endParaRPr lang="es-CR" dirty="0"/>
          </a:p>
          <a:p>
            <a:pPr marL="118872" indent="0">
              <a:buNone/>
            </a:pPr>
            <a:r>
              <a:rPr lang="es-ES_tradnl" dirty="0"/>
              <a:t>		suma=0</a:t>
            </a:r>
            <a:endParaRPr lang="es-CR" dirty="0"/>
          </a:p>
          <a:p>
            <a:pPr marL="118872" indent="0">
              <a:buNone/>
            </a:pPr>
            <a:r>
              <a:rPr lang="es-CR" dirty="0"/>
              <a:t>		para i = 0 hasta 39 hacer</a:t>
            </a:r>
          </a:p>
          <a:p>
            <a:pPr marL="118872" indent="0">
              <a:buNone/>
            </a:pPr>
            <a:r>
              <a:rPr lang="es-ES" dirty="0"/>
              <a:t>			Escribir “Digite una nota”</a:t>
            </a:r>
            <a:endParaRPr lang="es-CR" dirty="0"/>
          </a:p>
          <a:p>
            <a:pPr marL="118872" indent="0">
              <a:buNone/>
            </a:pPr>
            <a:r>
              <a:rPr lang="es-CR" dirty="0"/>
              <a:t>			Leer (</a:t>
            </a:r>
            <a:r>
              <a:rPr lang="es-ES_tradnl" dirty="0"/>
              <a:t>notas[i])</a:t>
            </a:r>
            <a:endParaRPr lang="es-CR" dirty="0"/>
          </a:p>
          <a:p>
            <a:pPr marL="118872" indent="0">
              <a:buNone/>
            </a:pPr>
            <a:r>
              <a:rPr lang="es-ES_tradnl" dirty="0"/>
              <a:t>			suma=</a:t>
            </a:r>
            <a:r>
              <a:rPr lang="es-ES_tradnl" dirty="0" err="1"/>
              <a:t>suma+notas</a:t>
            </a:r>
            <a:r>
              <a:rPr lang="es-ES_tradnl" dirty="0"/>
              <a:t>[i]</a:t>
            </a:r>
            <a:endParaRPr lang="es-CR" dirty="0"/>
          </a:p>
          <a:p>
            <a:pPr marL="118872" indent="0">
              <a:buNone/>
            </a:pPr>
            <a:r>
              <a:rPr lang="es-ES_tradnl" dirty="0"/>
              <a:t>		</a:t>
            </a:r>
            <a:r>
              <a:rPr lang="es-ES_tradnl" dirty="0" err="1"/>
              <a:t>fin_para</a:t>
            </a:r>
            <a:endParaRPr lang="es-CR" dirty="0"/>
          </a:p>
          <a:p>
            <a:pPr marL="118872" indent="0">
              <a:buNone/>
            </a:pPr>
            <a:r>
              <a:rPr lang="es-ES_tradnl" dirty="0"/>
              <a:t>		promedio=suma/40</a:t>
            </a:r>
            <a:endParaRPr lang="es-CR" dirty="0"/>
          </a:p>
          <a:p>
            <a:pPr marL="118872" indent="0">
              <a:buNone/>
            </a:pPr>
            <a:r>
              <a:rPr lang="es-ES_tradnl" dirty="0"/>
              <a:t>		escribir(“El promedio de notas es: ”,promedio)</a:t>
            </a:r>
            <a:endParaRPr lang="es-CR" dirty="0"/>
          </a:p>
          <a:p>
            <a:pPr marL="118872" indent="0">
              <a:buNone/>
            </a:pPr>
            <a:r>
              <a:rPr lang="es-ES_tradnl" dirty="0"/>
              <a:t>	fin</a:t>
            </a:r>
            <a:endParaRPr lang="es-CR" dirty="0"/>
          </a:p>
        </p:txBody>
      </p:sp>
    </p:spTree>
    <p:extLst>
      <p:ext uri="{BB962C8B-B14F-4D97-AF65-F5344CB8AC3E}">
        <p14:creationId xmlns:p14="http://schemas.microsoft.com/office/powerpoint/2010/main" val="1195048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a:t>
            </a:r>
            <a:endParaRPr lang="es-CR" dirty="0"/>
          </a:p>
        </p:txBody>
      </p:sp>
      <p:sp>
        <p:nvSpPr>
          <p:cNvPr id="3" name="Content Placeholder 2"/>
          <p:cNvSpPr>
            <a:spLocks noGrp="1"/>
          </p:cNvSpPr>
          <p:nvPr>
            <p:ph idx="1"/>
          </p:nvPr>
        </p:nvSpPr>
        <p:spPr/>
        <p:txBody>
          <a:bodyPr/>
          <a:lstStyle/>
          <a:p>
            <a:r>
              <a:rPr lang="es-ES_tradnl" dirty="0"/>
              <a:t>Algoritmo que lee las notas del primer examen de Computación de una sección de 40 alumnos , a fin de calcular el promedio y luego mostrar </a:t>
            </a:r>
            <a:r>
              <a:rPr lang="es-ES" dirty="0"/>
              <a:t>la cantidad de alumnos con notas superiores al promedio </a:t>
            </a:r>
            <a:endParaRPr lang="es-CR" dirty="0"/>
          </a:p>
        </p:txBody>
      </p:sp>
    </p:spTree>
    <p:extLst>
      <p:ext uri="{BB962C8B-B14F-4D97-AF65-F5344CB8AC3E}">
        <p14:creationId xmlns:p14="http://schemas.microsoft.com/office/powerpoint/2010/main" val="2537387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Solución</a:t>
            </a:r>
            <a:endParaRPr lang="es-CR" dirty="0"/>
          </a:p>
        </p:txBody>
      </p:sp>
      <p:sp>
        <p:nvSpPr>
          <p:cNvPr id="3" name="Content Placeholder 2"/>
          <p:cNvSpPr>
            <a:spLocks noGrp="1"/>
          </p:cNvSpPr>
          <p:nvPr>
            <p:ph idx="1"/>
          </p:nvPr>
        </p:nvSpPr>
        <p:spPr>
          <a:xfrm>
            <a:off x="179512" y="1484784"/>
            <a:ext cx="8784976" cy="5112568"/>
          </a:xfrm>
        </p:spPr>
        <p:txBody>
          <a:bodyPr>
            <a:normAutofit fontScale="25000" lnSpcReduction="20000"/>
          </a:bodyPr>
          <a:lstStyle/>
          <a:p>
            <a:pPr marL="118872" indent="0" defTabSz="719138">
              <a:buNone/>
            </a:pPr>
            <a:r>
              <a:rPr lang="es-ES_tradnl" sz="8400" dirty="0"/>
              <a:t>Algoritmo </a:t>
            </a:r>
            <a:r>
              <a:rPr lang="es-ES_tradnl" sz="8400" dirty="0" err="1"/>
              <a:t>Calcular_Promedio</a:t>
            </a:r>
            <a:endParaRPr lang="es-CR" sz="8400" dirty="0"/>
          </a:p>
          <a:p>
            <a:pPr marL="118872" indent="0" defTabSz="719138">
              <a:buNone/>
            </a:pPr>
            <a:r>
              <a:rPr lang="es-ES_tradnl" sz="8400" dirty="0"/>
              <a:t>	Entero i</a:t>
            </a:r>
            <a:endParaRPr lang="es-CR" sz="8400" dirty="0"/>
          </a:p>
          <a:p>
            <a:pPr marL="118872" indent="0" defTabSz="719138">
              <a:buNone/>
            </a:pPr>
            <a:r>
              <a:rPr lang="es-ES_tradnl" sz="8400" dirty="0"/>
              <a:t>	Real notas [40], suma, promedio</a:t>
            </a:r>
            <a:endParaRPr lang="es-CR" sz="8400" dirty="0"/>
          </a:p>
          <a:p>
            <a:pPr marL="118872" indent="0" defTabSz="719138">
              <a:buNone/>
            </a:pPr>
            <a:r>
              <a:rPr lang="es-ES_tradnl" sz="8400" b="1" dirty="0"/>
              <a:t>	Entero </a:t>
            </a:r>
            <a:r>
              <a:rPr lang="es-ES_tradnl" sz="8400" b="1" dirty="0" err="1"/>
              <a:t>cont</a:t>
            </a:r>
            <a:endParaRPr lang="es-CR" sz="8400" dirty="0"/>
          </a:p>
          <a:p>
            <a:pPr marL="118872" indent="0" defTabSz="719138">
              <a:buNone/>
            </a:pPr>
            <a:r>
              <a:rPr lang="es-ES_tradnl" sz="8400" dirty="0"/>
              <a:t>	Inicio </a:t>
            </a:r>
            <a:endParaRPr lang="es-CR" sz="8400" dirty="0"/>
          </a:p>
          <a:p>
            <a:pPr marL="118872" indent="0" defTabSz="719138">
              <a:buNone/>
            </a:pPr>
            <a:r>
              <a:rPr lang="es-ES_tradnl" sz="8400" dirty="0"/>
              <a:t>		suma=0</a:t>
            </a:r>
            <a:endParaRPr lang="es-CR" sz="8400" dirty="0"/>
          </a:p>
          <a:p>
            <a:pPr marL="118872" indent="0" defTabSz="719138">
              <a:buNone/>
            </a:pPr>
            <a:r>
              <a:rPr lang="es-ES_tradnl" sz="8400" dirty="0"/>
              <a:t>		</a:t>
            </a:r>
            <a:r>
              <a:rPr lang="es-ES_tradnl" sz="8400" b="1" dirty="0" err="1"/>
              <a:t>cont</a:t>
            </a:r>
            <a:r>
              <a:rPr lang="es-ES_tradnl" sz="8400" b="1" dirty="0"/>
              <a:t>=0</a:t>
            </a:r>
            <a:endParaRPr lang="es-CR" sz="8400" dirty="0"/>
          </a:p>
          <a:p>
            <a:pPr marL="118872" indent="0" defTabSz="719138">
              <a:buNone/>
            </a:pPr>
            <a:r>
              <a:rPr lang="es-CR" sz="8400" dirty="0"/>
              <a:t>		para  i = 0 hasta 39 hacer</a:t>
            </a:r>
          </a:p>
          <a:p>
            <a:pPr marL="118872" indent="0" defTabSz="719138">
              <a:buNone/>
            </a:pPr>
            <a:r>
              <a:rPr lang="es-CR" sz="8400" dirty="0"/>
              <a:t>			Leer (</a:t>
            </a:r>
            <a:r>
              <a:rPr lang="es-ES_tradnl" sz="8400" dirty="0"/>
              <a:t>notas[i])</a:t>
            </a:r>
            <a:endParaRPr lang="es-CR" sz="8400" dirty="0"/>
          </a:p>
          <a:p>
            <a:pPr marL="118872" indent="0" defTabSz="719138">
              <a:buNone/>
            </a:pPr>
            <a:r>
              <a:rPr lang="es-ES_tradnl" sz="8400" dirty="0"/>
              <a:t>			suma=</a:t>
            </a:r>
            <a:r>
              <a:rPr lang="es-ES_tradnl" sz="8400" dirty="0" err="1"/>
              <a:t>suma+notas</a:t>
            </a:r>
            <a:r>
              <a:rPr lang="es-ES_tradnl" sz="8400" dirty="0"/>
              <a:t>[i]</a:t>
            </a:r>
            <a:endParaRPr lang="es-CR" sz="8400" dirty="0"/>
          </a:p>
          <a:p>
            <a:pPr marL="118872" indent="0" defTabSz="719138">
              <a:buNone/>
            </a:pPr>
            <a:r>
              <a:rPr lang="es-ES_tradnl" sz="8400" dirty="0"/>
              <a:t>		</a:t>
            </a:r>
            <a:r>
              <a:rPr lang="es-ES_tradnl" sz="8400" dirty="0" err="1"/>
              <a:t>fin_para</a:t>
            </a:r>
            <a:endParaRPr lang="es-CR" sz="8400" dirty="0"/>
          </a:p>
          <a:p>
            <a:pPr marL="118872" indent="0" defTabSz="719138">
              <a:buNone/>
            </a:pPr>
            <a:r>
              <a:rPr lang="es-ES_tradnl" sz="8400" dirty="0"/>
              <a:t>		promedio=suma/40</a:t>
            </a:r>
            <a:endParaRPr lang="es-CR" sz="8400" dirty="0"/>
          </a:p>
          <a:p>
            <a:pPr marL="118872" indent="0" defTabSz="719138">
              <a:buNone/>
            </a:pPr>
            <a:r>
              <a:rPr lang="es-ES_tradnl" sz="8400" dirty="0"/>
              <a:t>		escribir(“El promedio de notas es: ”+promedio)</a:t>
            </a:r>
            <a:endParaRPr lang="es-CR" sz="8400" dirty="0"/>
          </a:p>
          <a:p>
            <a:pPr marL="118872" indent="0" defTabSz="719138">
              <a:buNone/>
            </a:pPr>
            <a:r>
              <a:rPr lang="es-ES_tradnl" sz="8400" dirty="0"/>
              <a:t>		</a:t>
            </a:r>
            <a:r>
              <a:rPr lang="es-ES_tradnl" sz="8400" b="1" dirty="0"/>
              <a:t>para i=0 hasta 39 hacer</a:t>
            </a:r>
            <a:endParaRPr lang="es-CR" sz="8400" dirty="0"/>
          </a:p>
          <a:p>
            <a:pPr marL="118872" indent="0" defTabSz="719138">
              <a:buNone/>
            </a:pPr>
            <a:r>
              <a:rPr lang="es-ES_tradnl" sz="8400" b="1" dirty="0"/>
              <a:t>			si (notas[i]&gt;promedio)</a:t>
            </a:r>
            <a:endParaRPr lang="es-CR" sz="8400" dirty="0"/>
          </a:p>
          <a:p>
            <a:pPr marL="118872" indent="0" defTabSz="719138">
              <a:buNone/>
            </a:pPr>
            <a:r>
              <a:rPr lang="es-ES_tradnl" sz="8400" b="1" dirty="0"/>
              <a:t>				</a:t>
            </a:r>
            <a:r>
              <a:rPr lang="es-ES_tradnl" sz="8400" b="1" dirty="0" err="1"/>
              <a:t>cont</a:t>
            </a:r>
            <a:r>
              <a:rPr lang="es-ES_tradnl" sz="8400" b="1" dirty="0"/>
              <a:t>=cont+1</a:t>
            </a:r>
            <a:endParaRPr lang="es-CR" sz="8400" dirty="0"/>
          </a:p>
          <a:p>
            <a:pPr marL="118872" indent="0" defTabSz="719138">
              <a:buNone/>
            </a:pPr>
            <a:r>
              <a:rPr lang="es-ES_tradnl" sz="8400" b="1" dirty="0"/>
              <a:t>			</a:t>
            </a:r>
            <a:r>
              <a:rPr lang="es-ES_tradnl" sz="8400" b="1" dirty="0" err="1"/>
              <a:t>fin_si</a:t>
            </a:r>
            <a:endParaRPr lang="es-CR" sz="8400" dirty="0"/>
          </a:p>
          <a:p>
            <a:pPr marL="118872" indent="0" defTabSz="719138">
              <a:buNone/>
            </a:pPr>
            <a:r>
              <a:rPr lang="es-ES_tradnl" sz="8400" b="1" dirty="0"/>
              <a:t>		</a:t>
            </a:r>
            <a:r>
              <a:rPr lang="es-ES_tradnl" sz="8400" b="1" dirty="0" err="1"/>
              <a:t>fin_para</a:t>
            </a:r>
            <a:endParaRPr lang="es-CR" sz="8400" dirty="0"/>
          </a:p>
          <a:p>
            <a:pPr marL="118872" indent="0" defTabSz="719138">
              <a:buNone/>
            </a:pPr>
            <a:r>
              <a:rPr lang="es-ES_tradnl" sz="8400" b="1" dirty="0"/>
              <a:t>		Escribir(“La cantidad de notas mayor al promedio es: ”+ </a:t>
            </a:r>
            <a:r>
              <a:rPr lang="es-ES_tradnl" sz="8400" b="1" dirty="0" err="1"/>
              <a:t>cont</a:t>
            </a:r>
            <a:r>
              <a:rPr lang="es-ES_tradnl" sz="8400" b="1" dirty="0"/>
              <a:t>)</a:t>
            </a:r>
            <a:endParaRPr lang="es-CR" sz="8400" dirty="0"/>
          </a:p>
          <a:p>
            <a:pPr marL="118872" indent="0" defTabSz="719138">
              <a:buNone/>
            </a:pPr>
            <a:r>
              <a:rPr lang="es-ES_tradnl" sz="8400" dirty="0"/>
              <a:t>	fin</a:t>
            </a:r>
            <a:endParaRPr lang="es-CR" sz="8400" dirty="0"/>
          </a:p>
          <a:p>
            <a:pPr marL="118872" indent="0">
              <a:buNone/>
            </a:pPr>
            <a:endParaRPr lang="es-CR" dirty="0"/>
          </a:p>
        </p:txBody>
      </p:sp>
    </p:spTree>
    <p:extLst>
      <p:ext uri="{BB962C8B-B14F-4D97-AF65-F5344CB8AC3E}">
        <p14:creationId xmlns:p14="http://schemas.microsoft.com/office/powerpoint/2010/main" val="1173723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a:t>
            </a:r>
            <a:endParaRPr lang="es-CR" dirty="0"/>
          </a:p>
        </p:txBody>
      </p:sp>
      <p:sp>
        <p:nvSpPr>
          <p:cNvPr id="3" name="Content Placeholder 2"/>
          <p:cNvSpPr>
            <a:spLocks noGrp="1"/>
          </p:cNvSpPr>
          <p:nvPr>
            <p:ph idx="1"/>
          </p:nvPr>
        </p:nvSpPr>
        <p:spPr/>
        <p:txBody>
          <a:bodyPr/>
          <a:lstStyle/>
          <a:p>
            <a:r>
              <a:rPr lang="es-ES_tradnl" dirty="0"/>
              <a:t>Realizar la suma de dos matrices bidimensionales.</a:t>
            </a:r>
            <a:endParaRPr lang="es-CR" dirty="0"/>
          </a:p>
          <a:p>
            <a:r>
              <a:rPr lang="es-ES_tradnl" dirty="0"/>
              <a:t>Para sumar dos matrices es preciso que las dos matrices tengan las mismas dimensiones. La matriz suma[</a:t>
            </a:r>
            <a:r>
              <a:rPr lang="es-ES_tradnl" dirty="0" err="1"/>
              <a:t>i,j</a:t>
            </a:r>
            <a:r>
              <a:rPr lang="es-ES_tradnl" dirty="0"/>
              <a:t>] tendrá las mismas dimensiones de las matrices que se van a sumar y cada elemento será la suma de los mismos elementos correspondientes en las matrices a sumar: suma[I,J] = A[I,J] + B[I,J].</a:t>
            </a:r>
            <a:endParaRPr lang="es-CR" dirty="0"/>
          </a:p>
        </p:txBody>
      </p:sp>
    </p:spTree>
    <p:extLst>
      <p:ext uri="{BB962C8B-B14F-4D97-AF65-F5344CB8AC3E}">
        <p14:creationId xmlns:p14="http://schemas.microsoft.com/office/powerpoint/2010/main" val="2467955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Solución</a:t>
            </a:r>
            <a:endParaRPr lang="es-CR" dirty="0"/>
          </a:p>
        </p:txBody>
      </p:sp>
      <p:sp>
        <p:nvSpPr>
          <p:cNvPr id="3" name="Content Placeholder 2"/>
          <p:cNvSpPr>
            <a:spLocks noGrp="1"/>
          </p:cNvSpPr>
          <p:nvPr>
            <p:ph idx="1"/>
          </p:nvPr>
        </p:nvSpPr>
        <p:spPr>
          <a:xfrm>
            <a:off x="179512" y="1775191"/>
            <a:ext cx="8712968" cy="4625609"/>
          </a:xfrm>
        </p:spPr>
        <p:txBody>
          <a:bodyPr>
            <a:normAutofit fontScale="85000" lnSpcReduction="20000"/>
          </a:bodyPr>
          <a:lstStyle/>
          <a:p>
            <a:pPr marL="118872" indent="0">
              <a:buNone/>
            </a:pPr>
            <a:r>
              <a:rPr lang="es-ES_tradnl" dirty="0"/>
              <a:t>Algoritmo </a:t>
            </a:r>
            <a:r>
              <a:rPr lang="es-ES_tradnl" dirty="0" err="1"/>
              <a:t>Sumar_Matrices</a:t>
            </a:r>
            <a:endParaRPr lang="es-CR" dirty="0"/>
          </a:p>
          <a:p>
            <a:pPr marL="118872" indent="0">
              <a:buNone/>
            </a:pPr>
            <a:r>
              <a:rPr lang="es-ES_tradnl" dirty="0"/>
              <a:t>	Entero i, j</a:t>
            </a:r>
            <a:endParaRPr lang="es-CR" dirty="0"/>
          </a:p>
          <a:p>
            <a:pPr marL="118872" indent="0">
              <a:buNone/>
            </a:pPr>
            <a:r>
              <a:rPr lang="es-ES_tradnl" dirty="0"/>
              <a:t>	Real A [5,4], B[5,4], suma[5,4]</a:t>
            </a:r>
            <a:endParaRPr lang="es-CR" dirty="0"/>
          </a:p>
          <a:p>
            <a:pPr marL="118872" indent="0">
              <a:buNone/>
            </a:pPr>
            <a:r>
              <a:rPr lang="es-ES_tradnl" dirty="0"/>
              <a:t>	Inicio </a:t>
            </a:r>
            <a:endParaRPr lang="es-CR" dirty="0"/>
          </a:p>
          <a:p>
            <a:pPr marL="118872" indent="0" defTabSz="625475">
              <a:buNone/>
            </a:pPr>
            <a:r>
              <a:rPr lang="es-CR" dirty="0"/>
              <a:t>		para  i = 0 hasta 4 hacer</a:t>
            </a:r>
          </a:p>
          <a:p>
            <a:pPr marL="118872" indent="0" defTabSz="625475">
              <a:buNone/>
            </a:pPr>
            <a:r>
              <a:rPr lang="es-CR" dirty="0"/>
              <a:t>			para j=0 hasta 3 hacer</a:t>
            </a:r>
          </a:p>
          <a:p>
            <a:pPr marL="118872" indent="0" defTabSz="625475">
              <a:buNone/>
            </a:pPr>
            <a:r>
              <a:rPr lang="es-CR" dirty="0"/>
              <a:t>				Escribir “Digite el dato ”, i “,”, j  “ de A”</a:t>
            </a:r>
          </a:p>
          <a:p>
            <a:pPr marL="118872" indent="0" defTabSz="625475">
              <a:buNone/>
            </a:pPr>
            <a:r>
              <a:rPr lang="es-CR" dirty="0"/>
              <a:t>				Leer (</a:t>
            </a:r>
            <a:r>
              <a:rPr lang="es-ES_tradnl" dirty="0"/>
              <a:t>A[</a:t>
            </a:r>
            <a:r>
              <a:rPr lang="es-ES_tradnl" dirty="0" err="1"/>
              <a:t>i,j</a:t>
            </a:r>
            <a:r>
              <a:rPr lang="es-ES_tradnl" dirty="0"/>
              <a:t>])</a:t>
            </a:r>
            <a:endParaRPr lang="es-CR" dirty="0"/>
          </a:p>
          <a:p>
            <a:pPr marL="118872" indent="0" defTabSz="625475">
              <a:buNone/>
            </a:pPr>
            <a:r>
              <a:rPr lang="es-CR" dirty="0"/>
              <a:t>				Escribir “Digite el dato ”, i “,”, j “ de B”</a:t>
            </a:r>
          </a:p>
          <a:p>
            <a:pPr marL="118872" indent="0" defTabSz="625475">
              <a:buNone/>
            </a:pPr>
            <a:r>
              <a:rPr lang="es-CR" dirty="0"/>
              <a:t>				</a:t>
            </a:r>
            <a:r>
              <a:rPr lang="en-US" dirty="0"/>
              <a:t>Leer (B[</a:t>
            </a:r>
            <a:r>
              <a:rPr lang="en-US" dirty="0" err="1"/>
              <a:t>i,j</a:t>
            </a:r>
            <a:r>
              <a:rPr lang="en-US" dirty="0"/>
              <a:t>])</a:t>
            </a:r>
            <a:endParaRPr lang="es-CR" dirty="0"/>
          </a:p>
          <a:p>
            <a:pPr marL="118872" indent="0" defTabSz="625475">
              <a:buNone/>
            </a:pPr>
            <a:r>
              <a:rPr lang="en-US" dirty="0"/>
              <a:t>				Suma[</a:t>
            </a:r>
            <a:r>
              <a:rPr lang="en-US" dirty="0" err="1"/>
              <a:t>i,j</a:t>
            </a:r>
            <a:r>
              <a:rPr lang="en-US" dirty="0"/>
              <a:t>] = A[</a:t>
            </a:r>
            <a:r>
              <a:rPr lang="en-US" dirty="0" err="1"/>
              <a:t>i,j</a:t>
            </a:r>
            <a:r>
              <a:rPr lang="en-US" dirty="0"/>
              <a:t>] + B[</a:t>
            </a:r>
            <a:r>
              <a:rPr lang="en-US" dirty="0" err="1"/>
              <a:t>i,j</a:t>
            </a:r>
            <a:r>
              <a:rPr lang="en-US" dirty="0"/>
              <a:t>]</a:t>
            </a:r>
            <a:endParaRPr lang="es-CR" dirty="0"/>
          </a:p>
          <a:p>
            <a:pPr marL="118872" indent="0" defTabSz="625475">
              <a:buNone/>
            </a:pPr>
            <a:r>
              <a:rPr lang="en-US" dirty="0"/>
              <a:t>			</a:t>
            </a:r>
            <a:r>
              <a:rPr lang="es-ES_tradnl" dirty="0" err="1"/>
              <a:t>fin_para</a:t>
            </a:r>
            <a:endParaRPr lang="es-CR" dirty="0"/>
          </a:p>
          <a:p>
            <a:pPr marL="118872" indent="0" defTabSz="625475">
              <a:buNone/>
            </a:pPr>
            <a:r>
              <a:rPr lang="es-ES_tradnl" dirty="0"/>
              <a:t>		</a:t>
            </a:r>
            <a:r>
              <a:rPr lang="es-ES_tradnl" dirty="0" err="1"/>
              <a:t>fin_para</a:t>
            </a:r>
            <a:endParaRPr lang="es-CR" dirty="0"/>
          </a:p>
          <a:p>
            <a:pPr marL="118872" indent="0">
              <a:buNone/>
            </a:pPr>
            <a:r>
              <a:rPr lang="es-ES_tradnl" dirty="0"/>
              <a:t>	fin</a:t>
            </a:r>
            <a:endParaRPr lang="es-CR" dirty="0"/>
          </a:p>
          <a:p>
            <a:pPr marL="118872" indent="0">
              <a:buNone/>
            </a:pPr>
            <a:endParaRPr lang="es-CR" dirty="0"/>
          </a:p>
        </p:txBody>
      </p:sp>
    </p:spTree>
    <p:extLst>
      <p:ext uri="{BB962C8B-B14F-4D97-AF65-F5344CB8AC3E}">
        <p14:creationId xmlns:p14="http://schemas.microsoft.com/office/powerpoint/2010/main" val="3338686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a:t>
            </a:r>
            <a:endParaRPr lang="es-CR" dirty="0"/>
          </a:p>
        </p:txBody>
      </p:sp>
      <p:sp>
        <p:nvSpPr>
          <p:cNvPr id="3" name="Content Placeholder 2"/>
          <p:cNvSpPr>
            <a:spLocks noGrp="1"/>
          </p:cNvSpPr>
          <p:nvPr>
            <p:ph idx="1"/>
          </p:nvPr>
        </p:nvSpPr>
        <p:spPr/>
        <p:txBody>
          <a:bodyPr/>
          <a:lstStyle/>
          <a:p>
            <a:r>
              <a:rPr lang="es-ES_tradnl" dirty="0"/>
              <a:t>Diseñar un algoritmo que genere una matriz identidad de orden n.</a:t>
            </a:r>
            <a:endParaRPr lang="es-CR" dirty="0"/>
          </a:p>
          <a:p>
            <a:pPr lvl="0"/>
            <a:r>
              <a:rPr lang="es-ES_tradnl" dirty="0"/>
              <a:t>La matriz identidad tiene todos los elementos de la diagonal principal igual a uno (1), todos los demás elementos son igual a cero (0).</a:t>
            </a:r>
            <a:endParaRPr lang="es-CR" dirty="0"/>
          </a:p>
          <a:p>
            <a:pPr lvl="0"/>
            <a:r>
              <a:rPr lang="es-ES_tradnl" dirty="0"/>
              <a:t>En los elementos de la diagonal principal I = J se debe asignar el valor de 1.</a:t>
            </a:r>
            <a:endParaRPr lang="es-CR" dirty="0"/>
          </a:p>
          <a:p>
            <a:endParaRPr lang="es-CR" dirty="0"/>
          </a:p>
        </p:txBody>
      </p:sp>
    </p:spTree>
    <p:extLst>
      <p:ext uri="{BB962C8B-B14F-4D97-AF65-F5344CB8AC3E}">
        <p14:creationId xmlns:p14="http://schemas.microsoft.com/office/powerpoint/2010/main" val="3801627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Solución</a:t>
            </a:r>
            <a:endParaRPr lang="es-CR" dirty="0"/>
          </a:p>
        </p:txBody>
      </p:sp>
      <p:sp>
        <p:nvSpPr>
          <p:cNvPr id="3" name="Content Placeholder 2"/>
          <p:cNvSpPr>
            <a:spLocks noGrp="1"/>
          </p:cNvSpPr>
          <p:nvPr>
            <p:ph idx="1"/>
          </p:nvPr>
        </p:nvSpPr>
        <p:spPr/>
        <p:txBody>
          <a:bodyPr>
            <a:normAutofit fontScale="92500" lnSpcReduction="20000"/>
          </a:bodyPr>
          <a:lstStyle/>
          <a:p>
            <a:pPr marL="118872" indent="0" defTabSz="673100">
              <a:buNone/>
            </a:pPr>
            <a:r>
              <a:rPr lang="es-ES_tradnl" dirty="0"/>
              <a:t>Algoritmo </a:t>
            </a:r>
            <a:r>
              <a:rPr lang="es-ES_tradnl" dirty="0" err="1"/>
              <a:t>Matrix_Identidad</a:t>
            </a:r>
            <a:endParaRPr lang="es-CR" dirty="0"/>
          </a:p>
          <a:p>
            <a:pPr marL="118872" indent="0" defTabSz="673100">
              <a:buNone/>
            </a:pPr>
            <a:r>
              <a:rPr lang="es-ES_tradnl" dirty="0"/>
              <a:t>	Entero i, j</a:t>
            </a:r>
            <a:endParaRPr lang="es-CR" dirty="0"/>
          </a:p>
          <a:p>
            <a:pPr marL="118872" indent="0" defTabSz="673100">
              <a:buNone/>
            </a:pPr>
            <a:r>
              <a:rPr lang="es-ES_tradnl" dirty="0"/>
              <a:t>	Real A [10,10]</a:t>
            </a:r>
            <a:endParaRPr lang="es-CR" dirty="0"/>
          </a:p>
          <a:p>
            <a:pPr marL="118872" indent="0" defTabSz="673100">
              <a:buNone/>
            </a:pPr>
            <a:r>
              <a:rPr lang="es-ES_tradnl" dirty="0"/>
              <a:t>	Inicio </a:t>
            </a:r>
            <a:endParaRPr lang="es-CR" dirty="0"/>
          </a:p>
          <a:p>
            <a:pPr marL="118872" indent="0" defTabSz="673100">
              <a:buNone/>
            </a:pPr>
            <a:r>
              <a:rPr lang="es-CR" dirty="0"/>
              <a:t>		para i = 0 hasta 9 hacer</a:t>
            </a:r>
          </a:p>
          <a:p>
            <a:pPr marL="118872" indent="0" defTabSz="673100">
              <a:buNone/>
            </a:pPr>
            <a:r>
              <a:rPr lang="es-CR" dirty="0"/>
              <a:t>			para j=0 hasta 9 hacer</a:t>
            </a:r>
          </a:p>
          <a:p>
            <a:pPr marL="118872" indent="0" defTabSz="673100">
              <a:buNone/>
            </a:pPr>
            <a:r>
              <a:rPr lang="es-CR" dirty="0"/>
              <a:t>				si (i=j)</a:t>
            </a:r>
          </a:p>
          <a:p>
            <a:pPr marL="118872" indent="0" defTabSz="673100">
              <a:buNone/>
            </a:pPr>
            <a:r>
              <a:rPr lang="es-CR" dirty="0"/>
              <a:t>					</a:t>
            </a:r>
            <a:r>
              <a:rPr lang="en-US" dirty="0"/>
              <a:t>A[</a:t>
            </a:r>
            <a:r>
              <a:rPr lang="en-US" dirty="0" err="1"/>
              <a:t>i,j</a:t>
            </a:r>
            <a:r>
              <a:rPr lang="en-US" dirty="0"/>
              <a:t>]=1</a:t>
            </a:r>
            <a:endParaRPr lang="es-CR" dirty="0"/>
          </a:p>
          <a:p>
            <a:pPr marL="118872" indent="0" defTabSz="673100">
              <a:buNone/>
            </a:pPr>
            <a:r>
              <a:rPr lang="en-US" dirty="0"/>
              <a:t>				</a:t>
            </a:r>
            <a:r>
              <a:rPr lang="en-US" dirty="0" err="1"/>
              <a:t>sino</a:t>
            </a:r>
            <a:endParaRPr lang="es-CR" dirty="0"/>
          </a:p>
          <a:p>
            <a:pPr marL="118872" indent="0" defTabSz="673100">
              <a:buNone/>
            </a:pPr>
            <a:r>
              <a:rPr lang="en-US" dirty="0"/>
              <a:t>					A[</a:t>
            </a:r>
            <a:r>
              <a:rPr lang="en-US" dirty="0" err="1"/>
              <a:t>i,j</a:t>
            </a:r>
            <a:r>
              <a:rPr lang="en-US" dirty="0"/>
              <a:t>]=0</a:t>
            </a:r>
            <a:endParaRPr lang="es-CR" dirty="0"/>
          </a:p>
          <a:p>
            <a:pPr marL="118872" indent="0" defTabSz="673100">
              <a:buNone/>
            </a:pPr>
            <a:r>
              <a:rPr lang="en-US" dirty="0"/>
              <a:t>				</a:t>
            </a:r>
            <a:r>
              <a:rPr lang="es-ES_tradnl" dirty="0" err="1"/>
              <a:t>fin_si</a:t>
            </a:r>
            <a:endParaRPr lang="es-CR" dirty="0"/>
          </a:p>
          <a:p>
            <a:pPr marL="118872" indent="0" defTabSz="673100">
              <a:buNone/>
            </a:pPr>
            <a:r>
              <a:rPr lang="es-CR" dirty="0"/>
              <a:t>			</a:t>
            </a:r>
            <a:r>
              <a:rPr lang="es-ES_tradnl" dirty="0" err="1"/>
              <a:t>fin_para</a:t>
            </a:r>
            <a:endParaRPr lang="es-CR" dirty="0"/>
          </a:p>
          <a:p>
            <a:pPr marL="118872" indent="0" defTabSz="673100">
              <a:buNone/>
            </a:pPr>
            <a:r>
              <a:rPr lang="es-ES_tradnl" dirty="0"/>
              <a:t>		</a:t>
            </a:r>
            <a:r>
              <a:rPr lang="es-ES_tradnl" dirty="0" err="1"/>
              <a:t>fin_para</a:t>
            </a:r>
            <a:endParaRPr lang="es-CR" dirty="0"/>
          </a:p>
          <a:p>
            <a:pPr marL="118872" indent="0" defTabSz="673100">
              <a:buNone/>
            </a:pPr>
            <a:r>
              <a:rPr lang="es-ES_tradnl" dirty="0"/>
              <a:t>	fin</a:t>
            </a:r>
            <a:endParaRPr lang="es-CR" dirty="0"/>
          </a:p>
          <a:p>
            <a:pPr marL="118872" indent="0">
              <a:buNone/>
            </a:pPr>
            <a:endParaRPr lang="es-CR" dirty="0"/>
          </a:p>
        </p:txBody>
      </p:sp>
    </p:spTree>
    <p:extLst>
      <p:ext uri="{BB962C8B-B14F-4D97-AF65-F5344CB8AC3E}">
        <p14:creationId xmlns:p14="http://schemas.microsoft.com/office/powerpoint/2010/main" val="3046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Eficiencia de un algoritmo</a:t>
            </a:r>
            <a:endParaRPr lang="es-CR" dirty="0"/>
          </a:p>
        </p:txBody>
      </p:sp>
      <p:sp>
        <p:nvSpPr>
          <p:cNvPr id="3" name="Content Placeholder 2"/>
          <p:cNvSpPr>
            <a:spLocks noGrp="1"/>
          </p:cNvSpPr>
          <p:nvPr>
            <p:ph idx="1"/>
          </p:nvPr>
        </p:nvSpPr>
        <p:spPr/>
        <p:txBody>
          <a:bodyPr/>
          <a:lstStyle/>
          <a:p>
            <a:r>
              <a:rPr lang="es-ES" dirty="0"/>
              <a:t>Habitualmente se suele medir la eficiencia de un algoritmo en términos de:</a:t>
            </a:r>
          </a:p>
          <a:p>
            <a:pPr lvl="1"/>
            <a:r>
              <a:rPr lang="es-ES" dirty="0"/>
              <a:t>Tiempo de ejecución </a:t>
            </a:r>
          </a:p>
          <a:p>
            <a:pPr lvl="1"/>
            <a:r>
              <a:rPr lang="es-ES" dirty="0"/>
              <a:t>Espacio en memoria</a:t>
            </a:r>
          </a:p>
          <a:p>
            <a:pPr lvl="1"/>
            <a:endParaRPr lang="es-CR" dirty="0"/>
          </a:p>
        </p:txBody>
      </p:sp>
    </p:spTree>
    <p:extLst>
      <p:ext uri="{BB962C8B-B14F-4D97-AF65-F5344CB8AC3E}">
        <p14:creationId xmlns:p14="http://schemas.microsoft.com/office/powerpoint/2010/main" val="373153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s-ES_tradnl" i="1" dirty="0"/>
              <a:t>Algoritmos Básicos de Búsqueda y Ordenamiento</a:t>
            </a:r>
            <a:endParaRPr lang="es-CR" dirty="0"/>
          </a:p>
        </p:txBody>
      </p:sp>
      <p:sp>
        <p:nvSpPr>
          <p:cNvPr id="5" name="Subtitle 4"/>
          <p:cNvSpPr>
            <a:spLocks noGrp="1"/>
          </p:cNvSpPr>
          <p:nvPr>
            <p:ph type="subTitle" idx="1"/>
          </p:nvPr>
        </p:nvSpPr>
        <p:spPr/>
        <p:txBody>
          <a:bodyPr/>
          <a:lstStyle/>
          <a:p>
            <a:endParaRPr lang="es-CR"/>
          </a:p>
        </p:txBody>
      </p:sp>
    </p:spTree>
    <p:extLst>
      <p:ext uri="{BB962C8B-B14F-4D97-AF65-F5344CB8AC3E}">
        <p14:creationId xmlns:p14="http://schemas.microsoft.com/office/powerpoint/2010/main" val="251733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a:t>
            </a:r>
            <a:endParaRPr lang="es-CR" dirty="0"/>
          </a:p>
        </p:txBody>
      </p:sp>
      <p:sp>
        <p:nvSpPr>
          <p:cNvPr id="3" name="Content Placeholder 2"/>
          <p:cNvSpPr>
            <a:spLocks noGrp="1"/>
          </p:cNvSpPr>
          <p:nvPr>
            <p:ph idx="1"/>
          </p:nvPr>
        </p:nvSpPr>
        <p:spPr/>
        <p:txBody>
          <a:bodyPr/>
          <a:lstStyle/>
          <a:p>
            <a:r>
              <a:rPr lang="es-ES_tradnl" dirty="0"/>
              <a:t>La operación de búsqueda es una de las tareas más comunes en computación y básicamente consiste en encontrar la posición de un elemento específico en un conjunto de elementos dados. </a:t>
            </a:r>
            <a:endParaRPr lang="es-CR" dirty="0"/>
          </a:p>
          <a:p>
            <a:endParaRPr lang="es-CR" dirty="0"/>
          </a:p>
        </p:txBody>
      </p:sp>
    </p:spTree>
    <p:extLst>
      <p:ext uri="{BB962C8B-B14F-4D97-AF65-F5344CB8AC3E}">
        <p14:creationId xmlns:p14="http://schemas.microsoft.com/office/powerpoint/2010/main" val="1549079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secuencial</a:t>
            </a:r>
            <a:endParaRPr lang="es-CR" dirty="0"/>
          </a:p>
        </p:txBody>
      </p:sp>
      <p:sp>
        <p:nvSpPr>
          <p:cNvPr id="3" name="Content Placeholder 2"/>
          <p:cNvSpPr>
            <a:spLocks noGrp="1"/>
          </p:cNvSpPr>
          <p:nvPr>
            <p:ph idx="1"/>
          </p:nvPr>
        </p:nvSpPr>
        <p:spPr/>
        <p:txBody>
          <a:bodyPr/>
          <a:lstStyle/>
          <a:p>
            <a:r>
              <a:rPr lang="es-ES_tradnl" dirty="0"/>
              <a:t>Suponemos una lista (vector) de elementos,  donde no hay elementos repetidos; la forma más sencilla de buscar un elemento específico es recorriendo la lista y verificando si existe alguna coincidencia entre los elementos de la lista y el elemento buscado. </a:t>
            </a:r>
            <a:endParaRPr lang="es-CR" dirty="0"/>
          </a:p>
          <a:p>
            <a:endParaRPr lang="es-CR" dirty="0"/>
          </a:p>
        </p:txBody>
      </p:sp>
    </p:spTree>
    <p:extLst>
      <p:ext uri="{BB962C8B-B14F-4D97-AF65-F5344CB8AC3E}">
        <p14:creationId xmlns:p14="http://schemas.microsoft.com/office/powerpoint/2010/main" val="1263860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Ejemplo: Buscar un nombre</a:t>
            </a:r>
            <a:endParaRPr lang="es-CR" dirty="0"/>
          </a:p>
        </p:txBody>
      </p:sp>
      <p:sp>
        <p:nvSpPr>
          <p:cNvPr id="3" name="Content Placeholder 2"/>
          <p:cNvSpPr>
            <a:spLocks noGrp="1"/>
          </p:cNvSpPr>
          <p:nvPr>
            <p:ph idx="1"/>
          </p:nvPr>
        </p:nvSpPr>
        <p:spPr>
          <a:xfrm>
            <a:off x="457200" y="1556793"/>
            <a:ext cx="8229600" cy="4844008"/>
          </a:xfrm>
        </p:spPr>
        <p:txBody>
          <a:bodyPr>
            <a:normAutofit fontScale="85000" lnSpcReduction="20000"/>
          </a:bodyPr>
          <a:lstStyle/>
          <a:p>
            <a:pPr marL="118872" indent="0" defTabSz="444500">
              <a:buNone/>
            </a:pPr>
            <a:r>
              <a:rPr lang="es-ES_tradnl" dirty="0"/>
              <a:t>	Inicio </a:t>
            </a:r>
            <a:endParaRPr lang="es-CR" dirty="0"/>
          </a:p>
          <a:p>
            <a:pPr marL="118872" indent="0" defTabSz="444500">
              <a:buNone/>
            </a:pPr>
            <a:r>
              <a:rPr lang="es-ES_tradnl" dirty="0"/>
              <a:t>		Bandera=falso</a:t>
            </a:r>
            <a:endParaRPr lang="es-CR" dirty="0"/>
          </a:p>
          <a:p>
            <a:pPr marL="118872" indent="0" defTabSz="444500">
              <a:buNone/>
            </a:pPr>
            <a:r>
              <a:rPr lang="es-ES_tradnl" dirty="0"/>
              <a:t>		escribir(“Introduzca el nombre a buscar”)</a:t>
            </a:r>
            <a:endParaRPr lang="es-CR" dirty="0"/>
          </a:p>
          <a:p>
            <a:pPr marL="118872" indent="0" defTabSz="444500">
              <a:buNone/>
            </a:pPr>
            <a:r>
              <a:rPr lang="es-ES_tradnl" dirty="0"/>
              <a:t>		leer (nombre)</a:t>
            </a:r>
            <a:endParaRPr lang="es-CR" dirty="0"/>
          </a:p>
          <a:p>
            <a:pPr marL="118872" indent="0" defTabSz="444500">
              <a:buNone/>
            </a:pPr>
            <a:r>
              <a:rPr lang="es-ES_tradnl" dirty="0"/>
              <a:t>		</a:t>
            </a:r>
            <a:r>
              <a:rPr lang="es-CR" dirty="0"/>
              <a:t>para  i = 0 hasta 19 hacer</a:t>
            </a:r>
          </a:p>
          <a:p>
            <a:pPr marL="118872" indent="0" defTabSz="444500">
              <a:buNone/>
            </a:pPr>
            <a:r>
              <a:rPr lang="es-CR" dirty="0"/>
              <a:t>			si (lista[i] = nombre)</a:t>
            </a:r>
          </a:p>
          <a:p>
            <a:pPr marL="118872" indent="0" defTabSz="444500">
              <a:buNone/>
            </a:pPr>
            <a:r>
              <a:rPr lang="es-CR" dirty="0"/>
              <a:t>					bandera=verdadero</a:t>
            </a:r>
          </a:p>
          <a:p>
            <a:pPr marL="118872" indent="0" defTabSz="444500">
              <a:buNone/>
            </a:pPr>
            <a:r>
              <a:rPr lang="es-CR" dirty="0"/>
              <a:t>			</a:t>
            </a:r>
            <a:r>
              <a:rPr lang="es-CR" dirty="0" err="1"/>
              <a:t>fin_si</a:t>
            </a:r>
            <a:endParaRPr lang="es-CR" dirty="0"/>
          </a:p>
          <a:p>
            <a:pPr marL="118872" indent="0" defTabSz="444500">
              <a:buNone/>
            </a:pPr>
            <a:r>
              <a:rPr lang="es-ES_tradnl" dirty="0"/>
              <a:t>		</a:t>
            </a:r>
            <a:r>
              <a:rPr lang="es-ES_tradnl" dirty="0" err="1"/>
              <a:t>fin_para</a:t>
            </a:r>
            <a:endParaRPr lang="es-CR" dirty="0"/>
          </a:p>
          <a:p>
            <a:pPr marL="118872" indent="0" defTabSz="444500">
              <a:buNone/>
            </a:pPr>
            <a:r>
              <a:rPr lang="es-ES_tradnl" dirty="0"/>
              <a:t>		si (bandera=verdadero)</a:t>
            </a:r>
            <a:endParaRPr lang="es-CR" dirty="0"/>
          </a:p>
          <a:p>
            <a:pPr marL="118872" indent="0" defTabSz="444500">
              <a:buNone/>
            </a:pPr>
            <a:r>
              <a:rPr lang="es-ES_tradnl" dirty="0"/>
              <a:t>			Escribir (“Nombre encontrado”)</a:t>
            </a:r>
            <a:endParaRPr lang="es-CR" dirty="0"/>
          </a:p>
          <a:p>
            <a:pPr marL="118872" indent="0" defTabSz="444500">
              <a:buNone/>
            </a:pPr>
            <a:r>
              <a:rPr lang="es-ES_tradnl" dirty="0"/>
              <a:t>		Sino</a:t>
            </a:r>
            <a:endParaRPr lang="es-CR" dirty="0"/>
          </a:p>
          <a:p>
            <a:pPr marL="118872" indent="0" defTabSz="444500">
              <a:buNone/>
            </a:pPr>
            <a:r>
              <a:rPr lang="es-ES_tradnl" dirty="0"/>
              <a:t>			Escribir (“Nombre No Existe”)</a:t>
            </a:r>
            <a:endParaRPr lang="es-CR" dirty="0"/>
          </a:p>
          <a:p>
            <a:pPr marL="118872" indent="0" defTabSz="444500">
              <a:buNone/>
            </a:pPr>
            <a:r>
              <a:rPr lang="es-ES_tradnl" dirty="0"/>
              <a:t>		</a:t>
            </a:r>
            <a:r>
              <a:rPr lang="es-ES_tradnl" dirty="0" err="1"/>
              <a:t>Fin_si</a:t>
            </a:r>
            <a:endParaRPr lang="es-CR" dirty="0"/>
          </a:p>
          <a:p>
            <a:pPr marL="118872" indent="0" defTabSz="444500">
              <a:buNone/>
            </a:pPr>
            <a:r>
              <a:rPr lang="es-ES_tradnl" dirty="0"/>
              <a:t>	fin</a:t>
            </a:r>
            <a:endParaRPr lang="es-CR" dirty="0"/>
          </a:p>
          <a:p>
            <a:pPr marL="118872" indent="0">
              <a:buNone/>
            </a:pPr>
            <a:endParaRPr lang="es-CR" dirty="0"/>
          </a:p>
        </p:txBody>
      </p:sp>
    </p:spTree>
    <p:extLst>
      <p:ext uri="{BB962C8B-B14F-4D97-AF65-F5344CB8AC3E}">
        <p14:creationId xmlns:p14="http://schemas.microsoft.com/office/powerpoint/2010/main" val="2776405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a:t>Búsqueda Menor / Mayor</a:t>
            </a:r>
            <a:endParaRPr lang="es-CR" dirty="0"/>
          </a:p>
        </p:txBody>
      </p:sp>
      <p:sp>
        <p:nvSpPr>
          <p:cNvPr id="3" name="Content Placeholder 2"/>
          <p:cNvSpPr>
            <a:spLocks noGrp="1"/>
          </p:cNvSpPr>
          <p:nvPr>
            <p:ph idx="1"/>
          </p:nvPr>
        </p:nvSpPr>
        <p:spPr/>
        <p:txBody>
          <a:bodyPr/>
          <a:lstStyle/>
          <a:p>
            <a:r>
              <a:rPr lang="es-ES_tradnl" dirty="0"/>
              <a:t>El problema consiste en buscar el elemento menor/mayor de un conjunto de elementos almacenados en un arreglo. </a:t>
            </a:r>
          </a:p>
          <a:p>
            <a:r>
              <a:rPr lang="es-ES_tradnl" dirty="0"/>
              <a:t>Por ejemplo, buscar el elemento mayor del vector A mostrado:</a:t>
            </a:r>
          </a:p>
          <a:p>
            <a:endParaRPr lang="es-ES_tradnl" dirty="0"/>
          </a:p>
          <a:p>
            <a:endParaRPr lang="es-CR" dirty="0"/>
          </a:p>
          <a:p>
            <a:endParaRPr lang="es-CR" dirty="0"/>
          </a:p>
        </p:txBody>
      </p:sp>
      <p:pic>
        <p:nvPicPr>
          <p:cNvPr id="4" name="Picture 3"/>
          <p:cNvPicPr>
            <a:picLocks noChangeAspect="1"/>
          </p:cNvPicPr>
          <p:nvPr/>
        </p:nvPicPr>
        <p:blipFill>
          <a:blip r:embed="rId2"/>
          <a:stretch>
            <a:fillRect/>
          </a:stretch>
        </p:blipFill>
        <p:spPr>
          <a:xfrm>
            <a:off x="661255" y="4437112"/>
            <a:ext cx="7821489" cy="1152128"/>
          </a:xfrm>
          <a:prstGeom prst="rect">
            <a:avLst/>
          </a:prstGeom>
        </p:spPr>
      </p:pic>
    </p:spTree>
    <p:extLst>
      <p:ext uri="{BB962C8B-B14F-4D97-AF65-F5344CB8AC3E}">
        <p14:creationId xmlns:p14="http://schemas.microsoft.com/office/powerpoint/2010/main" val="3511915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Solución</a:t>
            </a:r>
            <a:endParaRPr lang="es-CR" dirty="0"/>
          </a:p>
        </p:txBody>
      </p:sp>
      <p:sp>
        <p:nvSpPr>
          <p:cNvPr id="3" name="Content Placeholder 2"/>
          <p:cNvSpPr>
            <a:spLocks noGrp="1"/>
          </p:cNvSpPr>
          <p:nvPr>
            <p:ph idx="1"/>
          </p:nvPr>
        </p:nvSpPr>
        <p:spPr/>
        <p:txBody>
          <a:bodyPr>
            <a:normAutofit fontScale="77500" lnSpcReduction="20000"/>
          </a:bodyPr>
          <a:lstStyle/>
          <a:p>
            <a:pPr marL="118872" indent="0" defTabSz="585788">
              <a:buNone/>
            </a:pPr>
            <a:r>
              <a:rPr lang="es-ES_tradnl" dirty="0"/>
              <a:t>Algoritmo Mayor</a:t>
            </a:r>
            <a:endParaRPr lang="es-CR" dirty="0"/>
          </a:p>
          <a:p>
            <a:pPr marL="118872" indent="0" defTabSz="585788">
              <a:buNone/>
            </a:pPr>
            <a:r>
              <a:rPr lang="es-ES_tradnl" dirty="0"/>
              <a:t>	Entero i, mayor, A[5]</a:t>
            </a:r>
            <a:endParaRPr lang="es-CR" dirty="0"/>
          </a:p>
          <a:p>
            <a:pPr marL="118872" indent="0" defTabSz="585788">
              <a:buNone/>
            </a:pPr>
            <a:r>
              <a:rPr lang="es-ES_tradnl" dirty="0"/>
              <a:t>		</a:t>
            </a:r>
            <a:endParaRPr lang="es-CR" dirty="0"/>
          </a:p>
          <a:p>
            <a:pPr marL="118872" indent="0" defTabSz="585788">
              <a:buNone/>
            </a:pPr>
            <a:r>
              <a:rPr lang="es-ES_tradnl" dirty="0"/>
              <a:t>	Inicio </a:t>
            </a:r>
            <a:endParaRPr lang="es-CR" dirty="0"/>
          </a:p>
          <a:p>
            <a:pPr marL="118872" indent="0" defTabSz="585788">
              <a:buNone/>
            </a:pPr>
            <a:r>
              <a:rPr lang="es-CR" dirty="0"/>
              <a:t>		para ( i = 0; hasta i=4) </a:t>
            </a:r>
            <a:r>
              <a:rPr lang="es-CR" dirty="0">
                <a:solidFill>
                  <a:srgbClr val="00B050"/>
                </a:solidFill>
              </a:rPr>
              <a:t>/*llena el arreglo*/</a:t>
            </a:r>
          </a:p>
          <a:p>
            <a:pPr marL="118872" indent="0" defTabSz="585788">
              <a:buNone/>
            </a:pPr>
            <a:r>
              <a:rPr lang="es-CR" dirty="0"/>
              <a:t>			Escribir (“Digite elemento ” + i)</a:t>
            </a:r>
          </a:p>
          <a:p>
            <a:pPr marL="118872" indent="0" defTabSz="585788">
              <a:buNone/>
            </a:pPr>
            <a:r>
              <a:rPr lang="es-CR" dirty="0"/>
              <a:t>				Leer (</a:t>
            </a:r>
            <a:r>
              <a:rPr lang="es-ES_tradnl" dirty="0"/>
              <a:t>A[i])</a:t>
            </a:r>
            <a:endParaRPr lang="es-CR" dirty="0"/>
          </a:p>
          <a:p>
            <a:pPr marL="118872" indent="0" defTabSz="585788">
              <a:buNone/>
            </a:pPr>
            <a:r>
              <a:rPr lang="es-ES_tradnl" dirty="0"/>
              <a:t>		</a:t>
            </a:r>
            <a:r>
              <a:rPr lang="es-ES_tradnl" dirty="0" err="1"/>
              <a:t>fin_para</a:t>
            </a:r>
            <a:endParaRPr lang="es-CR" dirty="0"/>
          </a:p>
          <a:p>
            <a:pPr marL="118872" indent="0" defTabSz="585788">
              <a:buNone/>
            </a:pPr>
            <a:r>
              <a:rPr lang="es-ES_tradnl" dirty="0"/>
              <a:t>		mayor = A[1]</a:t>
            </a:r>
            <a:endParaRPr lang="es-CR" dirty="0"/>
          </a:p>
          <a:p>
            <a:pPr marL="118872" indent="0" defTabSz="585788">
              <a:buNone/>
            </a:pPr>
            <a:r>
              <a:rPr lang="es-ES_tradnl" dirty="0"/>
              <a:t>		para (i=0; hasta i=4)</a:t>
            </a:r>
            <a:endParaRPr lang="es-CR" dirty="0"/>
          </a:p>
          <a:p>
            <a:pPr marL="118872" indent="0" defTabSz="585788">
              <a:buNone/>
            </a:pPr>
            <a:r>
              <a:rPr lang="es-ES_tradnl" dirty="0"/>
              <a:t>			si (A[i] &gt; mayor)</a:t>
            </a:r>
            <a:endParaRPr lang="es-CR" dirty="0"/>
          </a:p>
          <a:p>
            <a:pPr marL="118872" indent="0" defTabSz="585788">
              <a:buNone/>
            </a:pPr>
            <a:r>
              <a:rPr lang="es-ES_tradnl" dirty="0"/>
              <a:t>				mayor =  A[i]</a:t>
            </a:r>
            <a:endParaRPr lang="es-CR" dirty="0"/>
          </a:p>
          <a:p>
            <a:pPr marL="118872" indent="0" defTabSz="585788">
              <a:buNone/>
            </a:pPr>
            <a:r>
              <a:rPr lang="es-ES_tradnl" dirty="0"/>
              <a:t>			</a:t>
            </a:r>
            <a:r>
              <a:rPr lang="es-ES_tradnl" dirty="0" err="1"/>
              <a:t>fin_si</a:t>
            </a:r>
            <a:endParaRPr lang="es-CR" dirty="0"/>
          </a:p>
          <a:p>
            <a:pPr marL="118872" indent="0" defTabSz="585788">
              <a:buNone/>
            </a:pPr>
            <a:r>
              <a:rPr lang="es-ES_tradnl" dirty="0"/>
              <a:t>		</a:t>
            </a:r>
            <a:r>
              <a:rPr lang="es-ES_tradnl" dirty="0" err="1"/>
              <a:t>fin_para</a:t>
            </a:r>
            <a:endParaRPr lang="es-CR" dirty="0"/>
          </a:p>
          <a:p>
            <a:pPr marL="118872" indent="0" defTabSz="585788">
              <a:buNone/>
            </a:pPr>
            <a:r>
              <a:rPr lang="es-ES_tradnl" dirty="0"/>
              <a:t>		escribir (“El mayor es: ” + mayor)		</a:t>
            </a:r>
            <a:endParaRPr lang="es-CR" dirty="0"/>
          </a:p>
          <a:p>
            <a:pPr marL="118872" indent="0" defTabSz="585788">
              <a:buNone/>
            </a:pPr>
            <a:r>
              <a:rPr lang="es-ES_tradnl" dirty="0"/>
              <a:t>	fin</a:t>
            </a:r>
            <a:endParaRPr lang="es-CR" dirty="0"/>
          </a:p>
          <a:p>
            <a:pPr marL="118872" indent="0">
              <a:buNone/>
            </a:pPr>
            <a:endParaRPr lang="es-CR" dirty="0"/>
          </a:p>
        </p:txBody>
      </p:sp>
    </p:spTree>
    <p:extLst>
      <p:ext uri="{BB962C8B-B14F-4D97-AF65-F5344CB8AC3E}">
        <p14:creationId xmlns:p14="http://schemas.microsoft.com/office/powerpoint/2010/main" val="10034882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Ordenamiento</a:t>
            </a:r>
            <a:endParaRPr lang="es-CR" dirty="0"/>
          </a:p>
        </p:txBody>
      </p:sp>
      <p:sp>
        <p:nvSpPr>
          <p:cNvPr id="3" name="Content Placeholder 2"/>
          <p:cNvSpPr>
            <a:spLocks noGrp="1"/>
          </p:cNvSpPr>
          <p:nvPr>
            <p:ph idx="1"/>
          </p:nvPr>
        </p:nvSpPr>
        <p:spPr/>
        <p:txBody>
          <a:bodyPr>
            <a:normAutofit/>
          </a:bodyPr>
          <a:lstStyle/>
          <a:p>
            <a:r>
              <a:rPr lang="es-ES_tradnl" dirty="0"/>
              <a:t>El ordenamiento es una labor común que realizamos continuamente y  es algo tan corriente en nuestras vidas que no nos detenemos a pensar en ello. </a:t>
            </a:r>
          </a:p>
          <a:p>
            <a:r>
              <a:rPr lang="es-ES_tradnl" dirty="0"/>
              <a:t>Ordenar es simplemente organizar información de una manera especificada (criterio de ordenamiento). </a:t>
            </a:r>
            <a:endParaRPr lang="es-CR" dirty="0"/>
          </a:p>
          <a:p>
            <a:r>
              <a:rPr lang="es-ES_tradnl" dirty="0"/>
              <a:t>En la computación el ordenamiento de datos también cumple un rol muy importante, ya sea como un fin en sí o como parte de otros procedimientos más complejos. </a:t>
            </a:r>
            <a:endParaRPr lang="es-CR" dirty="0"/>
          </a:p>
        </p:txBody>
      </p:sp>
    </p:spTree>
    <p:extLst>
      <p:ext uri="{BB962C8B-B14F-4D97-AF65-F5344CB8AC3E}">
        <p14:creationId xmlns:p14="http://schemas.microsoft.com/office/powerpoint/2010/main" val="540624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Técnicas de ordenamiento</a:t>
            </a:r>
            <a:endParaRPr lang="es-CR" dirty="0"/>
          </a:p>
        </p:txBody>
      </p:sp>
      <p:sp>
        <p:nvSpPr>
          <p:cNvPr id="3" name="Content Placeholder 2"/>
          <p:cNvSpPr>
            <a:spLocks noGrp="1"/>
          </p:cNvSpPr>
          <p:nvPr>
            <p:ph idx="1"/>
          </p:nvPr>
        </p:nvSpPr>
        <p:spPr/>
        <p:txBody>
          <a:bodyPr/>
          <a:lstStyle/>
          <a:p>
            <a:r>
              <a:rPr lang="es-CR" dirty="0"/>
              <a:t>Existen dos técnicas de ordenación fundamentales en gestión de datos: ordenación de listas y ordenación de archivos. Los métodos de ordenación se conocen como internos o externos según que los elementos a ordenar estén en la memoria principal o en la memoria externa.</a:t>
            </a:r>
          </a:p>
        </p:txBody>
      </p:sp>
    </p:spTree>
    <p:extLst>
      <p:ext uri="{BB962C8B-B14F-4D97-AF65-F5344CB8AC3E}">
        <p14:creationId xmlns:p14="http://schemas.microsoft.com/office/powerpoint/2010/main" val="3264664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Métodos de </a:t>
            </a:r>
            <a:r>
              <a:rPr lang="es-ES" dirty="0" err="1"/>
              <a:t>ordenaniento</a:t>
            </a:r>
            <a:endParaRPr lang="es-CR" dirty="0"/>
          </a:p>
        </p:txBody>
      </p:sp>
      <p:sp>
        <p:nvSpPr>
          <p:cNvPr id="3" name="Content Placeholder 2"/>
          <p:cNvSpPr>
            <a:spLocks noGrp="1"/>
          </p:cNvSpPr>
          <p:nvPr>
            <p:ph idx="1"/>
          </p:nvPr>
        </p:nvSpPr>
        <p:spPr/>
        <p:txBody>
          <a:bodyPr/>
          <a:lstStyle/>
          <a:p>
            <a:r>
              <a:rPr lang="es-CR" dirty="0"/>
              <a:t>Los algoritmos básicos de ordenación más simples y clásicos son:</a:t>
            </a:r>
          </a:p>
          <a:p>
            <a:pPr lvl="1"/>
            <a:r>
              <a:rPr lang="es-CR" dirty="0"/>
              <a:t>Ordenación por selección.</a:t>
            </a:r>
          </a:p>
          <a:p>
            <a:pPr lvl="1"/>
            <a:r>
              <a:rPr lang="es-CR" dirty="0"/>
              <a:t>Ordenación por inserción.</a:t>
            </a:r>
          </a:p>
          <a:p>
            <a:pPr lvl="1"/>
            <a:r>
              <a:rPr lang="es-CR" dirty="0"/>
              <a:t>Ordenación por burbuja.</a:t>
            </a:r>
          </a:p>
        </p:txBody>
      </p:sp>
    </p:spTree>
    <p:extLst>
      <p:ext uri="{BB962C8B-B14F-4D97-AF65-F5344CB8AC3E}">
        <p14:creationId xmlns:p14="http://schemas.microsoft.com/office/powerpoint/2010/main" val="2365645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Ordenación por selección</a:t>
            </a:r>
            <a:endParaRPr lang="es-CR" dirty="0"/>
          </a:p>
        </p:txBody>
      </p:sp>
      <p:pic>
        <p:nvPicPr>
          <p:cNvPr id="4" name="Content Placeholder 3"/>
          <p:cNvPicPr>
            <a:picLocks noGrp="1" noChangeAspect="1"/>
          </p:cNvPicPr>
          <p:nvPr>
            <p:ph idx="1"/>
          </p:nvPr>
        </p:nvPicPr>
        <p:blipFill>
          <a:blip r:embed="rId2"/>
          <a:stretch>
            <a:fillRect/>
          </a:stretch>
        </p:blipFill>
        <p:spPr>
          <a:xfrm>
            <a:off x="3491880" y="1700808"/>
            <a:ext cx="5022304" cy="4614242"/>
          </a:xfrm>
          <a:prstGeom prst="rect">
            <a:avLst/>
          </a:prstGeom>
        </p:spPr>
      </p:pic>
      <p:sp>
        <p:nvSpPr>
          <p:cNvPr id="5" name="TextBox 4"/>
          <p:cNvSpPr txBox="1"/>
          <p:nvPr/>
        </p:nvSpPr>
        <p:spPr>
          <a:xfrm>
            <a:off x="107504" y="1844824"/>
            <a:ext cx="3168352" cy="1323439"/>
          </a:xfrm>
          <a:prstGeom prst="rect">
            <a:avLst/>
          </a:prstGeom>
          <a:noFill/>
        </p:spPr>
        <p:txBody>
          <a:bodyPr wrap="square" rtlCol="0">
            <a:spAutoFit/>
          </a:bodyPr>
          <a:lstStyle/>
          <a:p>
            <a:r>
              <a:rPr lang="es-CR" sz="2000" dirty="0"/>
              <a:t>Consiste en buscar el elemento más pequeño de la lista y se intercambia con el primer elemento.</a:t>
            </a:r>
          </a:p>
        </p:txBody>
      </p:sp>
    </p:spTree>
    <p:extLst>
      <p:ext uri="{BB962C8B-B14F-4D97-AF65-F5344CB8AC3E}">
        <p14:creationId xmlns:p14="http://schemas.microsoft.com/office/powerpoint/2010/main" val="312492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Manejo de datos</a:t>
            </a:r>
            <a:endParaRPr lang="es-CR" dirty="0"/>
          </a:p>
        </p:txBody>
      </p:sp>
      <p:sp>
        <p:nvSpPr>
          <p:cNvPr id="3" name="Content Placeholder 2"/>
          <p:cNvSpPr>
            <a:spLocks noGrp="1"/>
          </p:cNvSpPr>
          <p:nvPr>
            <p:ph idx="1"/>
          </p:nvPr>
        </p:nvSpPr>
        <p:spPr/>
        <p:txBody>
          <a:bodyPr>
            <a:normAutofit/>
          </a:bodyPr>
          <a:lstStyle/>
          <a:p>
            <a:r>
              <a:rPr lang="es-ES_tradnl" dirty="0"/>
              <a:t>Hasta ahora se han usado datos que representan valores de tipo simple como un número entero, real </a:t>
            </a:r>
            <a:r>
              <a:rPr lang="es-ES_tradnl" dirty="0" err="1"/>
              <a:t>ó</a:t>
            </a:r>
            <a:r>
              <a:rPr lang="es-ES_tradnl" dirty="0"/>
              <a:t> carácter.</a:t>
            </a:r>
            <a:endParaRPr lang="es-CR" dirty="0"/>
          </a:p>
          <a:p>
            <a:r>
              <a:rPr lang="es-ES_tradnl" dirty="0"/>
              <a:t>Sin embargo, en muchas situaciones se necesita procesar un conjunto de valores que están relacionados entre sí por algún método, por ejemplo, una lista de calificaciones, una serie de temperaturas.</a:t>
            </a:r>
            <a:endParaRPr lang="es-CR" dirty="0"/>
          </a:p>
        </p:txBody>
      </p:sp>
    </p:spTree>
    <p:extLst>
      <p:ext uri="{BB962C8B-B14F-4D97-AF65-F5344CB8AC3E}">
        <p14:creationId xmlns:p14="http://schemas.microsoft.com/office/powerpoint/2010/main" val="38053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Pasos del algoritmo</a:t>
            </a:r>
            <a:endParaRPr lang="es-CR" dirty="0"/>
          </a:p>
        </p:txBody>
      </p:sp>
      <p:sp>
        <p:nvSpPr>
          <p:cNvPr id="3" name="Content Placeholder 2"/>
          <p:cNvSpPr>
            <a:spLocks noGrp="1"/>
          </p:cNvSpPr>
          <p:nvPr>
            <p:ph idx="1"/>
          </p:nvPr>
        </p:nvSpPr>
        <p:spPr/>
        <p:txBody>
          <a:bodyPr>
            <a:normAutofit fontScale="92500"/>
          </a:bodyPr>
          <a:lstStyle/>
          <a:p>
            <a:r>
              <a:rPr lang="es-CR" dirty="0"/>
              <a:t>Seleccionar el elemento más pequeño de la lista A; intercambiarlo con el primer elemento A[0]. Ahora la entrada más pequeña está en la primera posición del vector.</a:t>
            </a:r>
          </a:p>
          <a:p>
            <a:r>
              <a:rPr lang="es-CR" dirty="0"/>
              <a:t>Considerar las posiciones de la lista A[1], A[2], A[3]..., seleccionar el elemento más pequeño e intercambiarlo con A[1]. Ahora las dos primeras entradas de A están en orden.</a:t>
            </a:r>
          </a:p>
          <a:p>
            <a:r>
              <a:rPr lang="es-CR" dirty="0"/>
              <a:t>Continuar este proceso encontrando o seleccionando el elemento más pequeño de los restantes elementos de la lista, intercambiándolos adecuadamente.</a:t>
            </a:r>
          </a:p>
        </p:txBody>
      </p:sp>
    </p:spTree>
    <p:extLst>
      <p:ext uri="{BB962C8B-B14F-4D97-AF65-F5344CB8AC3E}">
        <p14:creationId xmlns:p14="http://schemas.microsoft.com/office/powerpoint/2010/main" val="2335506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ES" dirty="0"/>
              <a:t>Solución de ordenamiento por selección</a:t>
            </a:r>
            <a:endParaRPr lang="es-CR" dirty="0"/>
          </a:p>
        </p:txBody>
      </p:sp>
      <p:pic>
        <p:nvPicPr>
          <p:cNvPr id="6" name="Content Placeholder 5"/>
          <p:cNvPicPr>
            <a:picLocks noGrp="1" noChangeAspect="1"/>
          </p:cNvPicPr>
          <p:nvPr>
            <p:ph idx="1"/>
          </p:nvPr>
        </p:nvPicPr>
        <p:blipFill>
          <a:blip r:embed="rId2"/>
          <a:stretch>
            <a:fillRect/>
          </a:stretch>
        </p:blipFill>
        <p:spPr>
          <a:xfrm>
            <a:off x="2123728" y="1628800"/>
            <a:ext cx="4680520" cy="4919321"/>
          </a:xfrm>
          <a:prstGeom prst="rect">
            <a:avLst/>
          </a:prstGeom>
        </p:spPr>
      </p:pic>
    </p:spTree>
    <p:extLst>
      <p:ext uri="{BB962C8B-B14F-4D97-AF65-F5344CB8AC3E}">
        <p14:creationId xmlns:p14="http://schemas.microsoft.com/office/powerpoint/2010/main" val="2294985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Ordenamiento por inserción</a:t>
            </a:r>
            <a:endParaRPr lang="es-CR" dirty="0"/>
          </a:p>
        </p:txBody>
      </p:sp>
      <p:pic>
        <p:nvPicPr>
          <p:cNvPr id="4" name="Content Placeholder 3"/>
          <p:cNvPicPr>
            <a:picLocks noGrp="1" noChangeAspect="1"/>
          </p:cNvPicPr>
          <p:nvPr>
            <p:ph idx="1"/>
          </p:nvPr>
        </p:nvPicPr>
        <p:blipFill>
          <a:blip r:embed="rId2"/>
          <a:stretch>
            <a:fillRect/>
          </a:stretch>
        </p:blipFill>
        <p:spPr>
          <a:xfrm>
            <a:off x="323528" y="2112524"/>
            <a:ext cx="8501499" cy="2725481"/>
          </a:xfrm>
          <a:prstGeom prst="rect">
            <a:avLst/>
          </a:prstGeom>
        </p:spPr>
      </p:pic>
    </p:spTree>
    <p:extLst>
      <p:ext uri="{BB962C8B-B14F-4D97-AF65-F5344CB8AC3E}">
        <p14:creationId xmlns:p14="http://schemas.microsoft.com/office/powerpoint/2010/main" val="2743410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Pasos del algoritmo</a:t>
            </a:r>
            <a:endParaRPr lang="es-CR" dirty="0"/>
          </a:p>
        </p:txBody>
      </p:sp>
      <p:sp>
        <p:nvSpPr>
          <p:cNvPr id="3" name="Content Placeholder 2"/>
          <p:cNvSpPr>
            <a:spLocks noGrp="1"/>
          </p:cNvSpPr>
          <p:nvPr>
            <p:ph idx="1"/>
          </p:nvPr>
        </p:nvSpPr>
        <p:spPr/>
        <p:txBody>
          <a:bodyPr>
            <a:normAutofit/>
          </a:bodyPr>
          <a:lstStyle/>
          <a:p>
            <a:r>
              <a:rPr lang="es-CR" dirty="0"/>
              <a:t>El primer elemento se considera ordenado; es decir, la lista inicial consta de un elemento.</a:t>
            </a:r>
          </a:p>
          <a:p>
            <a:r>
              <a:rPr lang="es-CR" dirty="0"/>
              <a:t>Se inserta siguiente elemento en la posición correcta, dependiendo de que sea menor o mayor.</a:t>
            </a:r>
          </a:p>
          <a:p>
            <a:r>
              <a:rPr lang="es-CR" dirty="0"/>
              <a:t>Por cada bucle o iteración i (desde i=2 hasta n) se explora la </a:t>
            </a:r>
            <a:r>
              <a:rPr lang="es-CR" dirty="0" err="1"/>
              <a:t>sublista</a:t>
            </a:r>
            <a:r>
              <a:rPr lang="es-CR" dirty="0"/>
              <a:t> buscando la posición correcta de inserción; a la vez se mueve hacia abajo (a la derecha en la </a:t>
            </a:r>
            <a:r>
              <a:rPr lang="es-CR" dirty="0" err="1"/>
              <a:t>sublista</a:t>
            </a:r>
            <a:r>
              <a:rPr lang="es-CR" dirty="0"/>
              <a:t>) una posición todos los elementos mayores que el elemento a insertar</a:t>
            </a:r>
          </a:p>
          <a:p>
            <a:r>
              <a:rPr lang="es-CR" dirty="0"/>
              <a:t>Insertar el elemento a la posición correcta.</a:t>
            </a:r>
          </a:p>
        </p:txBody>
      </p:sp>
    </p:spTree>
    <p:extLst>
      <p:ext uri="{BB962C8B-B14F-4D97-AF65-F5344CB8AC3E}">
        <p14:creationId xmlns:p14="http://schemas.microsoft.com/office/powerpoint/2010/main" val="2869075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513D69-E660-43F7-95FD-DF766AC4BFC1}"/>
              </a:ext>
            </a:extLst>
          </p:cNvPr>
          <p:cNvSpPr>
            <a:spLocks noGrp="1"/>
          </p:cNvSpPr>
          <p:nvPr>
            <p:ph type="title"/>
          </p:nvPr>
        </p:nvSpPr>
        <p:spPr/>
        <p:txBody>
          <a:bodyPr>
            <a:normAutofit fontScale="90000"/>
          </a:bodyPr>
          <a:lstStyle/>
          <a:p>
            <a:r>
              <a:rPr lang="es-CR" dirty="0"/>
              <a:t>Ordenamiento de Burbuja o intercambio</a:t>
            </a:r>
          </a:p>
        </p:txBody>
      </p:sp>
      <p:sp>
        <p:nvSpPr>
          <p:cNvPr id="3" name="Marcador de contenido 2">
            <a:extLst>
              <a:ext uri="{FF2B5EF4-FFF2-40B4-BE49-F238E27FC236}">
                <a16:creationId xmlns:a16="http://schemas.microsoft.com/office/drawing/2014/main" id="{2C1BC2D4-1DF0-480C-9E20-22E05AB91D19}"/>
              </a:ext>
            </a:extLst>
          </p:cNvPr>
          <p:cNvSpPr>
            <a:spLocks noGrp="1"/>
          </p:cNvSpPr>
          <p:nvPr>
            <p:ph idx="1"/>
          </p:nvPr>
        </p:nvSpPr>
        <p:spPr/>
        <p:txBody>
          <a:bodyPr/>
          <a:lstStyle/>
          <a:p>
            <a:r>
              <a:rPr lang="es-ES_tradnl" dirty="0"/>
              <a:t>El algoritmo se basa en el principio de comparar pares de elementos e intercambiarlos entre sí hasta que estén todos ordenados. </a:t>
            </a:r>
            <a:endParaRPr lang="es-CR" dirty="0"/>
          </a:p>
          <a:p>
            <a:r>
              <a:rPr lang="es-ES_tradnl" dirty="0"/>
              <a:t>Para intercambiar dos elementos A[i] y A[i+1], es necesario considerar una variable auxiliar, usando el siguiente procedimiento:</a:t>
            </a:r>
            <a:endParaRPr lang="es-CR" dirty="0"/>
          </a:p>
          <a:p>
            <a:pPr marL="118872" indent="0">
              <a:buNone/>
            </a:pPr>
            <a:r>
              <a:rPr lang="es-ES_tradnl" dirty="0"/>
              <a:t>		</a:t>
            </a:r>
            <a:r>
              <a:rPr lang="en-US" dirty="0"/>
              <a:t>aux = A[</a:t>
            </a:r>
            <a:r>
              <a:rPr lang="en-US" dirty="0" err="1"/>
              <a:t>i</a:t>
            </a:r>
            <a:r>
              <a:rPr lang="en-US" dirty="0"/>
              <a:t>]</a:t>
            </a:r>
            <a:endParaRPr lang="es-CR" dirty="0"/>
          </a:p>
          <a:p>
            <a:pPr marL="118872" indent="0">
              <a:buNone/>
            </a:pPr>
            <a:r>
              <a:rPr lang="en-US" dirty="0"/>
              <a:t>		A[</a:t>
            </a:r>
            <a:r>
              <a:rPr lang="en-US" dirty="0" err="1"/>
              <a:t>i</a:t>
            </a:r>
            <a:r>
              <a:rPr lang="en-US" dirty="0"/>
              <a:t>] = A[i+1]</a:t>
            </a:r>
            <a:endParaRPr lang="es-CR" dirty="0"/>
          </a:p>
          <a:p>
            <a:pPr marL="118872" indent="0">
              <a:buNone/>
            </a:pPr>
            <a:r>
              <a:rPr lang="en-US" dirty="0"/>
              <a:t>		A[i+1] = aux</a:t>
            </a:r>
            <a:endParaRPr lang="es-CR" dirty="0"/>
          </a:p>
          <a:p>
            <a:endParaRPr lang="es-CR" dirty="0"/>
          </a:p>
        </p:txBody>
      </p:sp>
    </p:spTree>
    <p:extLst>
      <p:ext uri="{BB962C8B-B14F-4D97-AF65-F5344CB8AC3E}">
        <p14:creationId xmlns:p14="http://schemas.microsoft.com/office/powerpoint/2010/main" val="27016101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B8BB71-2ACA-4FD6-876D-5C297AFF7C07}"/>
              </a:ext>
            </a:extLst>
          </p:cNvPr>
          <p:cNvSpPr>
            <a:spLocks noGrp="1"/>
          </p:cNvSpPr>
          <p:nvPr>
            <p:ph type="title"/>
          </p:nvPr>
        </p:nvSpPr>
        <p:spPr/>
        <p:txBody>
          <a:bodyPr/>
          <a:lstStyle/>
          <a:p>
            <a:r>
              <a:rPr lang="es-CR" dirty="0"/>
              <a:t>Pasos de la burbuja</a:t>
            </a:r>
          </a:p>
        </p:txBody>
      </p:sp>
      <p:sp>
        <p:nvSpPr>
          <p:cNvPr id="3" name="Marcador de contenido 2">
            <a:extLst>
              <a:ext uri="{FF2B5EF4-FFF2-40B4-BE49-F238E27FC236}">
                <a16:creationId xmlns:a16="http://schemas.microsoft.com/office/drawing/2014/main" id="{90D81BBA-ECF9-4617-BDB2-0E3C1269B361}"/>
              </a:ext>
            </a:extLst>
          </p:cNvPr>
          <p:cNvSpPr>
            <a:spLocks noGrp="1"/>
          </p:cNvSpPr>
          <p:nvPr>
            <p:ph idx="1"/>
          </p:nvPr>
        </p:nvSpPr>
        <p:spPr/>
        <p:txBody>
          <a:bodyPr>
            <a:normAutofit fontScale="92500" lnSpcReduction="10000"/>
          </a:bodyPr>
          <a:lstStyle/>
          <a:p>
            <a:r>
              <a:rPr lang="es-ES" dirty="0"/>
              <a:t>Comparar elementos adyacentes en parejas A[0] y A[1], A[1] y A[2], A[2] y A[3]….. A[n-1] y A[n]. Si están en el orden deseado se dejan igual en caso contrario se intercambian las posiciones. Si el vector tiene n elementos se necesitan (n-1) comparaciones para recorrer todo el vector.</a:t>
            </a:r>
          </a:p>
          <a:p>
            <a:r>
              <a:rPr lang="es-ES" dirty="0"/>
              <a:t>Al finalizar un ciclo el vector estará parcialmente ordenado, por lo que se debe repetir el proceso hasta ordenarlo por completo. En el caso más desfavorable que el elemento más pequeño o más grande se encuentre en el extremo opuesto se necesitarán (n-1) ciclos para ordenar la lista por completo </a:t>
            </a:r>
          </a:p>
          <a:p>
            <a:endParaRPr lang="es-ES" dirty="0"/>
          </a:p>
          <a:p>
            <a:endParaRPr lang="es-CR" dirty="0"/>
          </a:p>
        </p:txBody>
      </p:sp>
    </p:spTree>
    <p:extLst>
      <p:ext uri="{BB962C8B-B14F-4D97-AF65-F5344CB8AC3E}">
        <p14:creationId xmlns:p14="http://schemas.microsoft.com/office/powerpoint/2010/main" val="486419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Estructuras de datos</a:t>
            </a:r>
            <a:endParaRPr lang="es-CR" dirty="0"/>
          </a:p>
        </p:txBody>
      </p:sp>
      <p:sp>
        <p:nvSpPr>
          <p:cNvPr id="3" name="Content Placeholder 2"/>
          <p:cNvSpPr>
            <a:spLocks noGrp="1"/>
          </p:cNvSpPr>
          <p:nvPr>
            <p:ph idx="1"/>
          </p:nvPr>
        </p:nvSpPr>
        <p:spPr/>
        <p:txBody>
          <a:bodyPr/>
          <a:lstStyle/>
          <a:p>
            <a:r>
              <a:rPr lang="es-ES_tradnl" dirty="0"/>
              <a:t>En informática, una estructura de datos es una manera de almacenar información (datos) en una computadora de forma que puedan ser usados de una manera eficiente. </a:t>
            </a:r>
          </a:p>
          <a:p>
            <a:r>
              <a:rPr lang="es-ES_tradnl" dirty="0"/>
              <a:t>Una selección cuidadosa de la estructura permitirá usar un algoritmo más eficiente. </a:t>
            </a:r>
          </a:p>
          <a:p>
            <a:r>
              <a:rPr lang="es-ES_tradnl" dirty="0"/>
              <a:t>Una estructura bien diseñada permitirá efectuar una variedad de operaciones, usando un mínimo de tiempo de ejecución y espacio de memoria.    </a:t>
            </a:r>
            <a:endParaRPr lang="es-CR" dirty="0"/>
          </a:p>
          <a:p>
            <a:pPr marL="118872" indent="0">
              <a:buNone/>
            </a:pPr>
            <a:endParaRPr lang="es-CR" dirty="0"/>
          </a:p>
          <a:p>
            <a:endParaRPr lang="es-CR" dirty="0"/>
          </a:p>
        </p:txBody>
      </p:sp>
    </p:spTree>
    <p:extLst>
      <p:ext uri="{BB962C8B-B14F-4D97-AF65-F5344CB8AC3E}">
        <p14:creationId xmlns:p14="http://schemas.microsoft.com/office/powerpoint/2010/main" val="144305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Estructuras de datos</a:t>
            </a:r>
            <a:endParaRPr lang="es-CR" dirty="0"/>
          </a:p>
        </p:txBody>
      </p:sp>
      <p:sp>
        <p:nvSpPr>
          <p:cNvPr id="3" name="Content Placeholder 2"/>
          <p:cNvSpPr>
            <a:spLocks noGrp="1"/>
          </p:cNvSpPr>
          <p:nvPr>
            <p:ph idx="1"/>
          </p:nvPr>
        </p:nvSpPr>
        <p:spPr/>
        <p:txBody>
          <a:bodyPr/>
          <a:lstStyle/>
          <a:p>
            <a:r>
              <a:rPr lang="es-ES" b="1" dirty="0"/>
              <a:t>Arreglo</a:t>
            </a:r>
            <a:r>
              <a:rPr lang="es-ES" dirty="0"/>
              <a:t>: serie de elementos en un orden específico</a:t>
            </a:r>
          </a:p>
          <a:p>
            <a:pPr marL="118872" indent="0">
              <a:buNone/>
            </a:pPr>
            <a:endParaRPr lang="es-ES" dirty="0"/>
          </a:p>
          <a:p>
            <a:r>
              <a:rPr lang="es-ES" b="1" dirty="0"/>
              <a:t>Grafos</a:t>
            </a:r>
            <a:r>
              <a:rPr lang="es-ES" dirty="0"/>
              <a:t>: Estructura formada por una serie de nodos en donde cada nodo contiene un valor y una o más referencias a nodos asociados</a:t>
            </a:r>
          </a:p>
          <a:p>
            <a:endParaRPr lang="es-ES" dirty="0"/>
          </a:p>
          <a:p>
            <a:r>
              <a:rPr lang="es-ES" b="1" dirty="0"/>
              <a:t>Árbol</a:t>
            </a:r>
            <a:r>
              <a:rPr lang="es-ES" dirty="0"/>
              <a:t>: es un tipo especial de grafo en donde no se admiten ciclos y siempre existe un camino desde un nodo raíz hacia todos los demás</a:t>
            </a:r>
            <a:endParaRPr lang="es-CR" dirty="0"/>
          </a:p>
        </p:txBody>
      </p:sp>
    </p:spTree>
    <p:extLst>
      <p:ext uri="{BB962C8B-B14F-4D97-AF65-F5344CB8AC3E}">
        <p14:creationId xmlns:p14="http://schemas.microsoft.com/office/powerpoint/2010/main" val="94345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Arreglos</a:t>
            </a:r>
            <a:endParaRPr lang="es-CR" dirty="0"/>
          </a:p>
        </p:txBody>
      </p:sp>
      <p:sp>
        <p:nvSpPr>
          <p:cNvPr id="3" name="Content Placeholder 2"/>
          <p:cNvSpPr>
            <a:spLocks noGrp="1"/>
          </p:cNvSpPr>
          <p:nvPr>
            <p:ph idx="1"/>
          </p:nvPr>
        </p:nvSpPr>
        <p:spPr/>
        <p:txBody>
          <a:bodyPr/>
          <a:lstStyle/>
          <a:p>
            <a:r>
              <a:rPr lang="es-ES_tradnl" dirty="0"/>
              <a:t>Un arreglo es una secuencia de posiciones consecutivas de memoria que almacenan datos del mismo tipo. Estos datos comparten un nombre común.</a:t>
            </a:r>
            <a:endParaRPr lang="es-CR" dirty="0"/>
          </a:p>
          <a:p>
            <a:r>
              <a:rPr lang="es-ES_tradnl" dirty="0"/>
              <a:t>En cuanto a su dimensión ,los arreglos se pueden clasificar como :</a:t>
            </a:r>
          </a:p>
          <a:p>
            <a:pPr lvl="1"/>
            <a:r>
              <a:rPr lang="es-ES_tradnl" dirty="0"/>
              <a:t>Unidimensionales</a:t>
            </a:r>
          </a:p>
          <a:p>
            <a:pPr lvl="1"/>
            <a:r>
              <a:rPr lang="es-ES_tradnl" dirty="0"/>
              <a:t>Bidimensionales</a:t>
            </a:r>
            <a:endParaRPr lang="es-CR" dirty="0"/>
          </a:p>
          <a:p>
            <a:endParaRPr lang="es-CR" dirty="0"/>
          </a:p>
        </p:txBody>
      </p:sp>
    </p:spTree>
    <p:extLst>
      <p:ext uri="{BB962C8B-B14F-4D97-AF65-F5344CB8AC3E}">
        <p14:creationId xmlns:p14="http://schemas.microsoft.com/office/powerpoint/2010/main" val="416648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Arreglos Unidimensionales</a:t>
            </a:r>
            <a:endParaRPr lang="es-CR" dirty="0"/>
          </a:p>
        </p:txBody>
      </p:sp>
      <p:sp>
        <p:nvSpPr>
          <p:cNvPr id="3" name="Content Placeholder 2"/>
          <p:cNvSpPr>
            <a:spLocks noGrp="1"/>
          </p:cNvSpPr>
          <p:nvPr>
            <p:ph idx="1"/>
          </p:nvPr>
        </p:nvSpPr>
        <p:spPr>
          <a:xfrm>
            <a:off x="481781" y="1767840"/>
            <a:ext cx="8229600" cy="4625609"/>
          </a:xfrm>
        </p:spPr>
        <p:txBody>
          <a:bodyPr>
            <a:normAutofit fontScale="92500" lnSpcReduction="10000"/>
          </a:bodyPr>
          <a:lstStyle/>
          <a:p>
            <a:r>
              <a:rPr lang="es-CR" dirty="0"/>
              <a:t>Un arreglo unidimensional también es conocido como: Vector, lista o matriz de una dimensión.</a:t>
            </a:r>
          </a:p>
          <a:p>
            <a:r>
              <a:rPr lang="es-CR" dirty="0"/>
              <a:t>Ejemplo: Un arreglo llamado ventas, de 10 elementos, se puede representar como :</a:t>
            </a:r>
          </a:p>
          <a:p>
            <a:endParaRPr lang="es-CR" dirty="0"/>
          </a:p>
          <a:p>
            <a:endParaRPr lang="es-CR" dirty="0"/>
          </a:p>
          <a:p>
            <a:endParaRPr lang="es-CR" dirty="0"/>
          </a:p>
          <a:p>
            <a:r>
              <a:rPr lang="es-CR" dirty="0"/>
              <a:t>El subíndice (número entre paréntesis) de cada elemento designa su posición en la ordenación del vector. Se observa que todos los elementos comparten el nombre y que cada elemento se referencia por su subíndice o sea su posición relativa en el vector.  </a:t>
            </a:r>
          </a:p>
          <a:p>
            <a:endParaRPr lang="es-CR" dirty="0"/>
          </a:p>
          <a:p>
            <a:endParaRPr lang="es-CR" dirty="0"/>
          </a:p>
        </p:txBody>
      </p:sp>
      <p:graphicFrame>
        <p:nvGraphicFramePr>
          <p:cNvPr id="6" name="Table 5"/>
          <p:cNvGraphicFramePr>
            <a:graphicFrameLocks noGrp="1"/>
          </p:cNvGraphicFramePr>
          <p:nvPr>
            <p:extLst>
              <p:ext uri="{D42A27DB-BD31-4B8C-83A1-F6EECF244321}">
                <p14:modId xmlns:p14="http://schemas.microsoft.com/office/powerpoint/2010/main" val="1377619697"/>
              </p:ext>
            </p:extLst>
          </p:nvPr>
        </p:nvGraphicFramePr>
        <p:xfrm>
          <a:off x="827584" y="3573016"/>
          <a:ext cx="7704858" cy="504056"/>
        </p:xfrm>
        <a:graphic>
          <a:graphicData uri="http://schemas.openxmlformats.org/drawingml/2006/table">
            <a:tbl>
              <a:tblPr firstRow="1" bandRow="1">
                <a:tableStyleId>{5C22544A-7EE6-4342-B048-85BDC9FD1C3A}</a:tableStyleId>
              </a:tblPr>
              <a:tblGrid>
                <a:gridCol w="1284143">
                  <a:extLst>
                    <a:ext uri="{9D8B030D-6E8A-4147-A177-3AD203B41FA5}">
                      <a16:colId xmlns:a16="http://schemas.microsoft.com/office/drawing/2014/main" val="20000"/>
                    </a:ext>
                  </a:extLst>
                </a:gridCol>
                <a:gridCol w="1284143">
                  <a:extLst>
                    <a:ext uri="{9D8B030D-6E8A-4147-A177-3AD203B41FA5}">
                      <a16:colId xmlns:a16="http://schemas.microsoft.com/office/drawing/2014/main" val="20001"/>
                    </a:ext>
                  </a:extLst>
                </a:gridCol>
                <a:gridCol w="1284143">
                  <a:extLst>
                    <a:ext uri="{9D8B030D-6E8A-4147-A177-3AD203B41FA5}">
                      <a16:colId xmlns:a16="http://schemas.microsoft.com/office/drawing/2014/main" val="20002"/>
                    </a:ext>
                  </a:extLst>
                </a:gridCol>
                <a:gridCol w="1284143">
                  <a:extLst>
                    <a:ext uri="{9D8B030D-6E8A-4147-A177-3AD203B41FA5}">
                      <a16:colId xmlns:a16="http://schemas.microsoft.com/office/drawing/2014/main" val="20003"/>
                    </a:ext>
                  </a:extLst>
                </a:gridCol>
                <a:gridCol w="1284143">
                  <a:extLst>
                    <a:ext uri="{9D8B030D-6E8A-4147-A177-3AD203B41FA5}">
                      <a16:colId xmlns:a16="http://schemas.microsoft.com/office/drawing/2014/main" val="20004"/>
                    </a:ext>
                  </a:extLst>
                </a:gridCol>
                <a:gridCol w="1284143">
                  <a:extLst>
                    <a:ext uri="{9D8B030D-6E8A-4147-A177-3AD203B41FA5}">
                      <a16:colId xmlns:a16="http://schemas.microsoft.com/office/drawing/2014/main" val="20005"/>
                    </a:ext>
                  </a:extLst>
                </a:gridCol>
              </a:tblGrid>
              <a:tr h="504056">
                <a:tc>
                  <a:txBody>
                    <a:bodyPr/>
                    <a:lstStyle/>
                    <a:p>
                      <a:r>
                        <a:rPr lang="es-ES" sz="2000" dirty="0"/>
                        <a:t>Ventas</a:t>
                      </a:r>
                      <a:r>
                        <a:rPr lang="en-US" sz="2000" dirty="0"/>
                        <a:t>[0]</a:t>
                      </a:r>
                      <a:endParaRPr lang="es-CR"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Ventas</a:t>
                      </a:r>
                      <a:r>
                        <a:rPr lang="en-US" sz="2000" dirty="0"/>
                        <a:t>[1]</a:t>
                      </a:r>
                      <a:endParaRPr lang="es-CR"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Ventas</a:t>
                      </a:r>
                      <a:r>
                        <a:rPr lang="en-US" sz="2000" dirty="0"/>
                        <a:t>[2]</a:t>
                      </a:r>
                      <a:endParaRPr lang="es-CR" sz="2000" dirty="0"/>
                    </a:p>
                  </a:txBody>
                  <a:tcPr/>
                </a:tc>
                <a:tc>
                  <a:txBody>
                    <a:bodyPr/>
                    <a:lstStyle/>
                    <a:p>
                      <a:r>
                        <a:rPr lang="es-ES" sz="2000" dirty="0"/>
                        <a:t>…..</a:t>
                      </a:r>
                      <a:endParaRPr lang="es-CR"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Ventas</a:t>
                      </a:r>
                      <a:r>
                        <a:rPr lang="en-US" sz="2000" dirty="0"/>
                        <a:t>[8]</a:t>
                      </a:r>
                      <a:endParaRPr lang="es-CR"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2000" dirty="0"/>
                        <a:t>Ventas</a:t>
                      </a:r>
                      <a:r>
                        <a:rPr lang="en-US" sz="2000" dirty="0"/>
                        <a:t>[9]</a:t>
                      </a:r>
                      <a:endParaRPr lang="es-CR" sz="20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695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a:t>Declaración de un arreglo</a:t>
            </a:r>
          </a:p>
        </p:txBody>
      </p:sp>
      <p:sp>
        <p:nvSpPr>
          <p:cNvPr id="3" name="Content Placeholder 2"/>
          <p:cNvSpPr>
            <a:spLocks noGrp="1"/>
          </p:cNvSpPr>
          <p:nvPr>
            <p:ph idx="1"/>
          </p:nvPr>
        </p:nvSpPr>
        <p:spPr/>
        <p:txBody>
          <a:bodyPr/>
          <a:lstStyle/>
          <a:p>
            <a:r>
              <a:rPr lang="es-CR" dirty="0"/>
              <a:t>Tipo nombre [dimensión]</a:t>
            </a:r>
          </a:p>
          <a:p>
            <a:endParaRPr lang="es-CR" dirty="0"/>
          </a:p>
          <a:p>
            <a:r>
              <a:rPr lang="es-CR" dirty="0"/>
              <a:t>Ejemplo :   la instrucción entero x[8] declara un arreglo de nombre </a:t>
            </a:r>
            <a:r>
              <a:rPr lang="es-CR" b="1" dirty="0"/>
              <a:t>x</a:t>
            </a:r>
            <a:r>
              <a:rPr lang="es-CR" dirty="0"/>
              <a:t>, de 8 elementos de tipo entero.</a:t>
            </a:r>
          </a:p>
          <a:p>
            <a:endParaRPr lang="es-ES" dirty="0"/>
          </a:p>
          <a:p>
            <a:r>
              <a:rPr lang="es-ES" dirty="0"/>
              <a:t>En este caso el arreglo es de 8 elementos y veremos que en la mayoría de lenguajes de programación los índices van de cero hasta la cantidad de elementos menos 1</a:t>
            </a:r>
            <a:endParaRPr lang="es-CR" dirty="0"/>
          </a:p>
          <a:p>
            <a:endParaRPr lang="es-CR" dirty="0"/>
          </a:p>
        </p:txBody>
      </p:sp>
    </p:spTree>
    <p:extLst>
      <p:ext uri="{BB962C8B-B14F-4D97-AF65-F5344CB8AC3E}">
        <p14:creationId xmlns:p14="http://schemas.microsoft.com/office/powerpoint/2010/main" val="3443454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ódulo">
  <a:themeElements>
    <a:clrScheme name="Módulo">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ódulo">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ódul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3768</TotalTime>
  <Words>1872</Words>
  <Application>Microsoft Office PowerPoint</Application>
  <PresentationFormat>Presentación en pantalla (4:3)</PresentationFormat>
  <Paragraphs>295</Paragraphs>
  <Slides>45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45</vt:i4>
      </vt:variant>
    </vt:vector>
  </HeadingPairs>
  <TitlesOfParts>
    <vt:vector size="51" baseType="lpstr">
      <vt:lpstr>Arial</vt:lpstr>
      <vt:lpstr>Corbel</vt:lpstr>
      <vt:lpstr>Wingdings</vt:lpstr>
      <vt:lpstr>Wingdings 2</vt:lpstr>
      <vt:lpstr>Wingdings 3</vt:lpstr>
      <vt:lpstr>Módulo</vt:lpstr>
      <vt:lpstr>Diseño de Algoritmos</vt:lpstr>
      <vt:lpstr>Objetivo específico</vt:lpstr>
      <vt:lpstr>Eficiencia de un algoritmo</vt:lpstr>
      <vt:lpstr>Manejo de datos</vt:lpstr>
      <vt:lpstr>Estructuras de datos</vt:lpstr>
      <vt:lpstr>Estructuras de datos</vt:lpstr>
      <vt:lpstr>Arreglos</vt:lpstr>
      <vt:lpstr>Arreglos Unidimensionales</vt:lpstr>
      <vt:lpstr>Declaración de un arreglo</vt:lpstr>
      <vt:lpstr>Índices</vt:lpstr>
      <vt:lpstr>Arreglos Bidimensionales</vt:lpstr>
      <vt:lpstr>Declaración de un arreglo de dos dimensiones</vt:lpstr>
      <vt:lpstr>Representación gráfica</vt:lpstr>
      <vt:lpstr>Operaciones sobre arreglos</vt:lpstr>
      <vt:lpstr>Asignación</vt:lpstr>
      <vt:lpstr>Ejemplo de asignación (arreglo)</vt:lpstr>
      <vt:lpstr>Ejemplo de asignación (matriz)</vt:lpstr>
      <vt:lpstr>Lectura/ Escritura</vt:lpstr>
      <vt:lpstr>Ejemplo de lectura (arreglo)</vt:lpstr>
      <vt:lpstr>Ejemplo de escritura (arreglo)</vt:lpstr>
      <vt:lpstr>Ejemplo de lectura (matriz)</vt:lpstr>
      <vt:lpstr>Recorrido</vt:lpstr>
      <vt:lpstr>Ejemplo de recorrido para sumar</vt:lpstr>
      <vt:lpstr>Ejemplo</vt:lpstr>
      <vt:lpstr>Solución</vt:lpstr>
      <vt:lpstr>Ejemplo</vt:lpstr>
      <vt:lpstr>Solución</vt:lpstr>
      <vt:lpstr>Ejemplo</vt:lpstr>
      <vt:lpstr>Solución</vt:lpstr>
      <vt:lpstr>Algoritmos Básicos de Búsqueda y Ordenamiento</vt:lpstr>
      <vt:lpstr>Búsqueda</vt:lpstr>
      <vt:lpstr>Búsqueda secuencial</vt:lpstr>
      <vt:lpstr>Ejemplo: Buscar un nombre</vt:lpstr>
      <vt:lpstr>Búsqueda Menor / Mayor</vt:lpstr>
      <vt:lpstr>Solución</vt:lpstr>
      <vt:lpstr>Ordenamiento</vt:lpstr>
      <vt:lpstr>Técnicas de ordenamiento</vt:lpstr>
      <vt:lpstr>Métodos de ordenaniento</vt:lpstr>
      <vt:lpstr>Ordenación por selección</vt:lpstr>
      <vt:lpstr>Pasos del algoritmo</vt:lpstr>
      <vt:lpstr>Solución de ordenamiento por selección</vt:lpstr>
      <vt:lpstr>Ordenamiento por inserción</vt:lpstr>
      <vt:lpstr>Pasos del algoritmo</vt:lpstr>
      <vt:lpstr>Ordenamiento de Burbuja o intercambio</vt:lpstr>
      <vt:lpstr>Pasos de la burbuja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de Algoritmos</dc:title>
  <dc:creator>Beto</dc:creator>
  <cp:lastModifiedBy>Deliz Cruz</cp:lastModifiedBy>
  <cp:revision>55</cp:revision>
  <dcterms:created xsi:type="dcterms:W3CDTF">2015-01-14T23:49:41Z</dcterms:created>
  <dcterms:modified xsi:type="dcterms:W3CDTF">2018-02-06T19:26:39Z</dcterms:modified>
</cp:coreProperties>
</file>