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6" r:id="rId7"/>
    <p:sldId id="262" r:id="rId8"/>
    <p:sldId id="268" r:id="rId9"/>
    <p:sldId id="261" r:id="rId10"/>
    <p:sldId id="264" r:id="rId11"/>
    <p:sldId id="267" r:id="rId12"/>
    <p:sldId id="263" r:id="rId13"/>
    <p:sldId id="26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 Classic Bold" panose="020B0604020202020204" charset="0"/>
      <p:regular r:id="rId20"/>
    </p:embeddedFont>
    <p:embeddedFont>
      <p:font typeface="Segoe UI Emoji" panose="020B0502040204020203" pitchFamily="34" charset="0"/>
      <p:regular r:id="rId21"/>
    </p:embeddedFont>
    <p:embeddedFont>
      <p:font typeface="XM Yekan" panose="020B0604020202020204" charset="-78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868B-C81E-4E88-BDF1-73972AAFAB25}" type="datetimeFigureOut">
              <a:rPr lang="es-CR" smtClean="0"/>
              <a:t>13/7/2024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F6EE-9774-4073-8B50-E01FED2C766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849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F6EE-9774-4073-8B50-E01FED2C7660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3029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3F6EE-9774-4073-8B50-E01FED2C7660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10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206539" y="3296526"/>
            <a:ext cx="3767311" cy="3693948"/>
            <a:chOff x="0" y="0"/>
            <a:chExt cx="992214" cy="9728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92214" cy="972892"/>
            </a:xfrm>
            <a:custGeom>
              <a:avLst/>
              <a:gdLst/>
              <a:ahLst/>
              <a:cxnLst/>
              <a:rect l="l" t="t" r="r" b="b"/>
              <a:pathLst>
                <a:path w="992214" h="972892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442744" y="2364246"/>
            <a:ext cx="5558508" cy="5558508"/>
          </a:xfrm>
          <a:custGeom>
            <a:avLst/>
            <a:gdLst/>
            <a:ahLst/>
            <a:cxnLst/>
            <a:rect l="l" t="t" r="r" b="b"/>
            <a:pathLst>
              <a:path w="5558508" h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67338" y="342900"/>
            <a:ext cx="10282061" cy="102614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UNIVERSIDAD ESTATAL A DISTANCIA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ESCUELA DE CIENCIAS EXACTAS Y NATURALES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CARRERA INGENIERÍA INFORMÁTICA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CATEDRA DESARROLLO DE SISTEMAS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00881 – Sistemas Operativos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TAREA No 2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Estudiante: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Francisco Campos Sandi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Cédula: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114750560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Sede Universitaria: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s-ES" sz="2800" dirty="0">
              <a:solidFill>
                <a:srgbClr val="000000"/>
              </a:solidFill>
              <a:latin typeface="Arial" panose="020B0604020202020204" pitchFamily="34" charset="0"/>
              <a:ea typeface="Montserrat Classic Bold"/>
              <a:cs typeface="Arial" panose="020B0604020202020204" pitchFamily="34" charset="0"/>
              <a:sym typeface="Montserrat Classic Bold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 err="1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Docente:Bernarda</a:t>
            </a: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 Delgado Molina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s-ES" sz="2800" dirty="0">
              <a:solidFill>
                <a:srgbClr val="000000"/>
              </a:solidFill>
              <a:latin typeface="Arial" panose="020B0604020202020204" pitchFamily="34" charset="0"/>
              <a:ea typeface="Montserrat Classic Bold"/>
              <a:cs typeface="Arial" panose="020B0604020202020204" pitchFamily="34" charset="0"/>
              <a:sym typeface="Montserrat Classic Bold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s-ES" sz="2800" dirty="0">
              <a:solidFill>
                <a:srgbClr val="000000"/>
              </a:solidFill>
              <a:latin typeface="Arial" panose="020B0604020202020204" pitchFamily="34" charset="0"/>
              <a:ea typeface="Montserrat Classic Bold"/>
              <a:cs typeface="Arial" panose="020B0604020202020204" pitchFamily="34" charset="0"/>
              <a:sym typeface="Montserrat Classic Bold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s-ES" sz="2800" dirty="0">
                <a:solidFill>
                  <a:srgbClr val="00000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II Cuatrimestre 2024 </a:t>
            </a:r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15727228" y="3296526"/>
            <a:ext cx="3767311" cy="3693948"/>
            <a:chOff x="0" y="0"/>
            <a:chExt cx="992214" cy="9728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2214" cy="972892"/>
            </a:xfrm>
            <a:custGeom>
              <a:avLst/>
              <a:gdLst/>
              <a:ahLst/>
              <a:cxnLst/>
              <a:rect l="l" t="t" r="r" b="b"/>
              <a:pathLst>
                <a:path w="992214" h="972892">
                  <a:moveTo>
                    <a:pt x="0" y="0"/>
                  </a:moveTo>
                  <a:lnTo>
                    <a:pt x="992214" y="0"/>
                  </a:lnTo>
                  <a:lnTo>
                    <a:pt x="992214" y="972892"/>
                  </a:lnTo>
                  <a:lnTo>
                    <a:pt x="0" y="972892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92214" cy="1020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15172235" y="2364246"/>
            <a:ext cx="5558508" cy="5558508"/>
          </a:xfrm>
          <a:custGeom>
            <a:avLst/>
            <a:gdLst/>
            <a:ahLst/>
            <a:cxnLst/>
            <a:rect l="l" t="t" r="r" b="b"/>
            <a:pathLst>
              <a:path w="5558508" h="5558508">
                <a:moveTo>
                  <a:pt x="0" y="0"/>
                </a:moveTo>
                <a:lnTo>
                  <a:pt x="5558509" y="0"/>
                </a:lnTo>
                <a:lnTo>
                  <a:pt x="5558509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BBE9295F-33DF-4E32-9446-C7667172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571500"/>
            <a:ext cx="11517331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rot="1528391">
            <a:off x="76486" y="-363255"/>
            <a:ext cx="2345398" cy="1873485"/>
          </a:xfrm>
          <a:custGeom>
            <a:avLst/>
            <a:gdLst/>
            <a:ahLst/>
            <a:cxnLst/>
            <a:rect l="l" t="t" r="r" b="b"/>
            <a:pathLst>
              <a:path w="2683894" h="2425264">
                <a:moveTo>
                  <a:pt x="0" y="0"/>
                </a:moveTo>
                <a:lnTo>
                  <a:pt x="2683894" y="0"/>
                </a:lnTo>
                <a:lnTo>
                  <a:pt x="2683894" y="2425264"/>
                </a:lnTo>
                <a:lnTo>
                  <a:pt x="0" y="2425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095219" y="2476500"/>
            <a:ext cx="14097562" cy="4673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FFFFFF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 En conclusión, el estudio sobre la evitación de interbloqueos en sistemas operativos ha proporcionado una visión profunda de los desafíos y soluciones cruciales para la gestión eficiente de recursos. Se ha destacado la importancia de evitar situaciones donde múltiples procesos compiten por recursos críticos, lo cual puede llevar a una parálisis del sistema operativo. Gracias a la implementación de estrategias proactivas y algoritmos de predicción, se ha demostrado cómo es posible anticipar y asignar recursos de manera eficiente, minimizando así los riesgos de interbloqueos.</a:t>
            </a:r>
            <a:endParaRPr lang="en-US" sz="2927" dirty="0">
              <a:solidFill>
                <a:srgbClr val="FFFFFF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  <p:sp>
        <p:nvSpPr>
          <p:cNvPr id="25" name="Freeform 25"/>
          <p:cNvSpPr/>
          <p:nvPr/>
        </p:nvSpPr>
        <p:spPr>
          <a:xfrm rot="-1282465" flipH="1">
            <a:off x="15640885" y="-340139"/>
            <a:ext cx="2465838" cy="1934436"/>
          </a:xfrm>
          <a:custGeom>
            <a:avLst/>
            <a:gdLst/>
            <a:ahLst/>
            <a:cxnLst/>
            <a:rect l="l" t="t" r="r" b="b"/>
            <a:pathLst>
              <a:path w="2683894" h="2425264">
                <a:moveTo>
                  <a:pt x="2683894" y="0"/>
                </a:moveTo>
                <a:lnTo>
                  <a:pt x="0" y="0"/>
                </a:lnTo>
                <a:lnTo>
                  <a:pt x="0" y="2425264"/>
                </a:lnTo>
                <a:lnTo>
                  <a:pt x="2683894" y="2425264"/>
                </a:lnTo>
                <a:lnTo>
                  <a:pt x="2683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2085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5995048" y="-78710"/>
            <a:ext cx="638997" cy="1889507"/>
          </a:xfrm>
          <a:custGeom>
            <a:avLst/>
            <a:gdLst/>
            <a:ahLst/>
            <a:cxnLst/>
            <a:rect l="l" t="t" r="r" b="b"/>
            <a:pathLst>
              <a:path w="638997" h="1889507">
                <a:moveTo>
                  <a:pt x="638997" y="0"/>
                </a:moveTo>
                <a:lnTo>
                  <a:pt x="0" y="0"/>
                </a:lnTo>
                <a:lnTo>
                  <a:pt x="0" y="1889507"/>
                </a:lnTo>
                <a:lnTo>
                  <a:pt x="638997" y="1889507"/>
                </a:lnTo>
                <a:lnTo>
                  <a:pt x="6389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99316" y="412588"/>
            <a:ext cx="16559984" cy="743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80"/>
              </a:lnSpc>
            </a:pPr>
            <a:r>
              <a:rPr lang="es-ES" sz="5558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Referencias</a:t>
            </a:r>
            <a:endParaRPr lang="en-US" sz="5558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6314547" y="4515835"/>
            <a:ext cx="7165741" cy="6902248"/>
            <a:chOff x="0" y="0"/>
            <a:chExt cx="1887273" cy="18178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7273" cy="1817876"/>
            </a:xfrm>
            <a:custGeom>
              <a:avLst/>
              <a:gdLst/>
              <a:ahLst/>
              <a:cxnLst/>
              <a:rect l="l" t="t" r="r" b="b"/>
              <a:pathLst>
                <a:path w="1887273" h="1817876">
                  <a:moveTo>
                    <a:pt x="0" y="0"/>
                  </a:moveTo>
                  <a:lnTo>
                    <a:pt x="1887273" y="0"/>
                  </a:lnTo>
                  <a:lnTo>
                    <a:pt x="1887273" y="1817876"/>
                  </a:lnTo>
                  <a:lnTo>
                    <a:pt x="0" y="1817876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87273" cy="1865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223102" y="3809953"/>
            <a:ext cx="4072395" cy="7121040"/>
          </a:xfrm>
          <a:custGeom>
            <a:avLst/>
            <a:gdLst/>
            <a:ahLst/>
            <a:cxnLst/>
            <a:rect l="l" t="t" r="r" b="b"/>
            <a:pathLst>
              <a:path w="4072395" h="7121040">
                <a:moveTo>
                  <a:pt x="0" y="0"/>
                </a:moveTo>
                <a:lnTo>
                  <a:pt x="4072396" y="0"/>
                </a:lnTo>
                <a:lnTo>
                  <a:pt x="4072396" y="7121040"/>
                </a:lnTo>
                <a:lnTo>
                  <a:pt x="0" y="7121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74861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00996" y="1156381"/>
            <a:ext cx="13845793" cy="1424973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Alegsa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L. (2023, 12 de junio). Definición de acceso secuencial. Alegsa.com.ar. 429bkd6gc—Cobol—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OneCompiler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(s/f). Recuperado el 12 de julio de 2024, de https://onecompiler.com/cobol/429bkd6gc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Chaves, J. (2024, abril 7). ¿Qué es un Acceso aleatorio? Jeffry Chaves | Soporte Técnico. https://jeffrychaves.com/diccionario/acceso-aleatorio/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COBOL </a:t>
            </a:r>
            <a:r>
              <a:rPr lang="es-CR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🦏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Clase 07 «Archivos .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Buffers, Archivos Secuenciales». (s/f). [Video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recording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]. Recuperado el 12 de julio de 2024, de https://www.youtube.com/watch?v=_RnxxHx62Z4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COBOL-Files-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/READ-FILES.COB at master ·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TheHittosLab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/COBOL-Files-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(s/f). GitHub. Recuperado el 12 de julio de 2024, de https://github.com/TheHittosLab/COBOL-Files-Program/blob/master/READ-FILES.COB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[Compilador] No puedo leer archivos. [Archivo]—COBOL Foro. (s/f). Recuperado el 12 de julio de 2024, de https://www.cobolforo.es/archive/index.php/t-1618.html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Darby. (2022, octubre 26). Método de acceso secuencial indexado (ISAM)—Definición y explicación.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TechEdu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https://techlib.net/techedu/metodo-de-acceso-secuencial-indexado-isam/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acceso secuencial. (s/f). Recuperado el 12 de julio de 2024, de https://www.alegsa.com.ar/Dic/acceso_secuencial.php#gsc.tab=0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 de archivos y registros secuenciales de línea en COBOL - Documentación de IBM. (s/f). Recuperado el 12 de julio de 2024, de https://www.ibm.com/docs/es/cobol-zos/6.3?topic=files-defining-line-sequential-records-in-cobol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Division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(s/f). Cobol en Español. Recuperado el 12 de julio de 2024, de https://cobol.es/environment-division/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COBOL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Linux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x86 1.2. (2024a, abril 30). https://www.ibm.com/docs/es/cobol-linux-x86/1.2?topic=files-example-cobol-coding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COBOL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Linux </a:t>
            </a:r>
            <a:r>
              <a:rPr lang="es-C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x86 1.2. (2024b, abril 30). https://www.ibm.com/docs/es/cobol-linux-x86/1.2?topic=files-example-cobol-coding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Practica RM Cobol | PDF | Programación | Programa de computadora. (s/f). Recuperado el 12 de julio de 2024, de https://es.scribd.com/document/732251437/Practica-Rm-Cobol</a:t>
            </a:r>
          </a:p>
          <a:p>
            <a:pPr marL="457200" indent="-457200">
              <a:lnSpc>
                <a:spcPct val="200000"/>
              </a:lnSpc>
              <a:spcAft>
                <a:spcPts val="800"/>
              </a:spcAft>
            </a:pPr>
            <a:r>
              <a:rPr lang="es-C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https://www.alegsa.com.ar/Dic/acceso_secuencial.php#gsc.tab=0</a:t>
            </a:r>
          </a:p>
          <a:p>
            <a:pPr indent="457200">
              <a:lnSpc>
                <a:spcPct val="200000"/>
              </a:lnSpc>
              <a:spcAft>
                <a:spcPts val="800"/>
              </a:spcAft>
            </a:pPr>
            <a:r>
              <a:rPr lang="es-CR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60090"/>
            <a:ext cx="2859129" cy="8454413"/>
          </a:xfrm>
          <a:custGeom>
            <a:avLst/>
            <a:gdLst/>
            <a:ahLst/>
            <a:cxnLst/>
            <a:rect l="l" t="t" r="r" b="b"/>
            <a:pathLst>
              <a:path w="2859129" h="8454413">
                <a:moveTo>
                  <a:pt x="0" y="0"/>
                </a:moveTo>
                <a:lnTo>
                  <a:pt x="2859129" y="0"/>
                </a:lnTo>
                <a:lnTo>
                  <a:pt x="2859129" y="8454413"/>
                </a:lnTo>
                <a:lnTo>
                  <a:pt x="0" y="845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44674" y="3541865"/>
            <a:ext cx="9598652" cy="3231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3"/>
              </a:lnSpc>
            </a:pPr>
            <a:r>
              <a:rPr lang="en-US" sz="10883" b="1" dirty="0">
                <a:solidFill>
                  <a:srgbClr val="FFFFFF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MUCHAS GRACIAS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4400171" y="972497"/>
            <a:ext cx="2859129" cy="8454413"/>
          </a:xfrm>
          <a:custGeom>
            <a:avLst/>
            <a:gdLst/>
            <a:ahLst/>
            <a:cxnLst/>
            <a:rect l="l" t="t" r="r" b="b"/>
            <a:pathLst>
              <a:path w="2859129" h="8454413">
                <a:moveTo>
                  <a:pt x="0" y="8454413"/>
                </a:moveTo>
                <a:lnTo>
                  <a:pt x="2859129" y="8454413"/>
                </a:lnTo>
                <a:lnTo>
                  <a:pt x="2859129" y="0"/>
                </a:lnTo>
                <a:lnTo>
                  <a:pt x="0" y="0"/>
                </a:lnTo>
                <a:lnTo>
                  <a:pt x="0" y="845441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479172" y="-342025"/>
            <a:ext cx="7329657" cy="2932128"/>
            <a:chOff x="0" y="0"/>
            <a:chExt cx="1930445" cy="77224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0445" cy="772248"/>
            </a:xfrm>
            <a:custGeom>
              <a:avLst/>
              <a:gdLst/>
              <a:ahLst/>
              <a:cxnLst/>
              <a:rect l="l" t="t" r="r" b="b"/>
              <a:pathLst>
                <a:path w="1930445" h="772248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>
            <a:off x="7339966" y="-1317246"/>
            <a:ext cx="3608067" cy="5558508"/>
          </a:xfrm>
          <a:custGeom>
            <a:avLst/>
            <a:gdLst/>
            <a:ahLst/>
            <a:cxnLst/>
            <a:rect l="l" t="t" r="r" b="b"/>
            <a:pathLst>
              <a:path w="3608067" h="5558508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8135" b="-2646"/>
            </a:stretch>
          </a:blipFill>
        </p:spPr>
      </p:sp>
      <p:grpSp>
        <p:nvGrpSpPr>
          <p:cNvPr id="9" name="Group 9"/>
          <p:cNvGrpSpPr/>
          <p:nvPr/>
        </p:nvGrpSpPr>
        <p:grpSpPr>
          <a:xfrm rot="-10800000">
            <a:off x="5479172" y="7809304"/>
            <a:ext cx="7329657" cy="2932128"/>
            <a:chOff x="0" y="0"/>
            <a:chExt cx="1930445" cy="7722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30445" cy="772248"/>
            </a:xfrm>
            <a:custGeom>
              <a:avLst/>
              <a:gdLst/>
              <a:ahLst/>
              <a:cxnLst/>
              <a:rect l="l" t="t" r="r" b="b"/>
              <a:pathLst>
                <a:path w="1930445" h="772248">
                  <a:moveTo>
                    <a:pt x="0" y="0"/>
                  </a:moveTo>
                  <a:lnTo>
                    <a:pt x="1930445" y="0"/>
                  </a:lnTo>
                  <a:lnTo>
                    <a:pt x="1930445" y="772248"/>
                  </a:lnTo>
                  <a:lnTo>
                    <a:pt x="0" y="772248"/>
                  </a:lnTo>
                  <a:close/>
                </a:path>
              </a:pathLst>
            </a:custGeom>
            <a:solidFill>
              <a:srgbClr val="18DF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930445" cy="819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5400000">
            <a:off x="7339966" y="6158144"/>
            <a:ext cx="3608067" cy="5558508"/>
          </a:xfrm>
          <a:custGeom>
            <a:avLst/>
            <a:gdLst/>
            <a:ahLst/>
            <a:cxnLst/>
            <a:rect l="l" t="t" r="r" b="b"/>
            <a:pathLst>
              <a:path w="3608067" h="5558508">
                <a:moveTo>
                  <a:pt x="0" y="0"/>
                </a:moveTo>
                <a:lnTo>
                  <a:pt x="3608068" y="0"/>
                </a:lnTo>
                <a:lnTo>
                  <a:pt x="3608068" y="5558508"/>
                </a:lnTo>
                <a:lnTo>
                  <a:pt x="0" y="555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58135" b="-264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4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7"/>
          <p:cNvSpPr/>
          <p:nvPr/>
        </p:nvSpPr>
        <p:spPr>
          <a:xfrm rot="1528391">
            <a:off x="76486" y="-363255"/>
            <a:ext cx="2345398" cy="1873485"/>
          </a:xfrm>
          <a:custGeom>
            <a:avLst/>
            <a:gdLst/>
            <a:ahLst/>
            <a:cxnLst/>
            <a:rect l="l" t="t" r="r" b="b"/>
            <a:pathLst>
              <a:path w="2683894" h="2425264">
                <a:moveTo>
                  <a:pt x="0" y="0"/>
                </a:moveTo>
                <a:lnTo>
                  <a:pt x="2683894" y="0"/>
                </a:lnTo>
                <a:lnTo>
                  <a:pt x="2683894" y="2425264"/>
                </a:lnTo>
                <a:lnTo>
                  <a:pt x="0" y="24252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117883" y="266700"/>
            <a:ext cx="12052234" cy="111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6755" b="1" dirty="0">
                <a:solidFill>
                  <a:srgbClr val="FFFFFF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El </a:t>
            </a:r>
            <a:r>
              <a:rPr lang="en-US" sz="6755" b="1" dirty="0" err="1">
                <a:solidFill>
                  <a:srgbClr val="FFFFFF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acceso</a:t>
            </a:r>
            <a:r>
              <a:rPr lang="en-US" sz="6755" b="1" dirty="0">
                <a:solidFill>
                  <a:srgbClr val="FFFFFF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 secuencial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993188" y="1638300"/>
            <a:ext cx="14097562" cy="805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FFFFFF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Es un método de acceso a archivos en el que los datos se leen o escriben en un orden predeterminado, uno después del otro. Este tipo de acceso es adecuado para aplicaciones donde los datos se procesan en un orden específico y se requiere recorrer todos los registros desde el principio hasta el final.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 err="1">
                <a:solidFill>
                  <a:srgbClr val="FFFFFF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Alegsa</a:t>
            </a:r>
            <a:r>
              <a:rPr lang="es-ES" sz="2927" dirty="0">
                <a:solidFill>
                  <a:srgbClr val="FFFFFF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, (2023) menciona que;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FFFFFF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El acceso secuencial puede ser más ineficiente que el acceso aleatorio si se necesita acceder a datos específicos fuera del orden establecido. Por ejemplo, si se desea encontrar un número en una lista enlazada, es necesario recorrer todos los elementos previos para llegar a él, lo que puede ser muy lento si hay muchos elementos. En cambio, con el acceso aleatorio, se puede saltar directamente a la posición deseada.(párr.05).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sz="2927" dirty="0">
              <a:solidFill>
                <a:srgbClr val="FFFFFF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  <p:sp>
        <p:nvSpPr>
          <p:cNvPr id="25" name="Freeform 25"/>
          <p:cNvSpPr/>
          <p:nvPr/>
        </p:nvSpPr>
        <p:spPr>
          <a:xfrm rot="-1282465" flipH="1">
            <a:off x="15640885" y="-340139"/>
            <a:ext cx="2465838" cy="1934436"/>
          </a:xfrm>
          <a:custGeom>
            <a:avLst/>
            <a:gdLst/>
            <a:ahLst/>
            <a:cxnLst/>
            <a:rect l="l" t="t" r="r" b="b"/>
            <a:pathLst>
              <a:path w="2683894" h="2425264">
                <a:moveTo>
                  <a:pt x="2683894" y="0"/>
                </a:moveTo>
                <a:lnTo>
                  <a:pt x="0" y="0"/>
                </a:lnTo>
                <a:lnTo>
                  <a:pt x="0" y="2425264"/>
                </a:lnTo>
                <a:lnTo>
                  <a:pt x="2683894" y="2425264"/>
                </a:lnTo>
                <a:lnTo>
                  <a:pt x="2683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764205" y="-770744"/>
            <a:ext cx="3819196" cy="11057737"/>
            <a:chOff x="0" y="0"/>
            <a:chExt cx="1825917" cy="1520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25917" cy="1520374"/>
            </a:xfrm>
            <a:custGeom>
              <a:avLst/>
              <a:gdLst/>
              <a:ahLst/>
              <a:cxnLst/>
              <a:rect l="l" t="t" r="r" b="b"/>
              <a:pathLst>
                <a:path w="1825917" h="1520374">
                  <a:moveTo>
                    <a:pt x="0" y="0"/>
                  </a:moveTo>
                  <a:lnTo>
                    <a:pt x="1825917" y="0"/>
                  </a:lnTo>
                  <a:lnTo>
                    <a:pt x="1825917" y="1520374"/>
                  </a:lnTo>
                  <a:lnTo>
                    <a:pt x="0" y="1520374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25917" cy="1567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5400000">
            <a:off x="1919527" y="7912270"/>
            <a:ext cx="910406" cy="2692060"/>
          </a:xfrm>
          <a:custGeom>
            <a:avLst/>
            <a:gdLst/>
            <a:ahLst/>
            <a:cxnLst/>
            <a:rect l="l" t="t" r="r" b="b"/>
            <a:pathLst>
              <a:path w="910406" h="2692060">
                <a:moveTo>
                  <a:pt x="0" y="0"/>
                </a:moveTo>
                <a:lnTo>
                  <a:pt x="910406" y="0"/>
                </a:lnTo>
                <a:lnTo>
                  <a:pt x="910406" y="2692060"/>
                </a:lnTo>
                <a:lnTo>
                  <a:pt x="0" y="26920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4310362" y="10020300"/>
            <a:ext cx="15748330" cy="0"/>
          </a:xfrm>
          <a:prstGeom prst="line">
            <a:avLst/>
          </a:prstGeom>
          <a:ln w="19050" cap="flat">
            <a:solidFill>
              <a:srgbClr val="18DF1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R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33585AA-92A6-4018-AEBE-EDACC34E2264}"/>
              </a:ext>
            </a:extLst>
          </p:cNvPr>
          <p:cNvSpPr txBox="1"/>
          <p:nvPr/>
        </p:nvSpPr>
        <p:spPr>
          <a:xfrm>
            <a:off x="4749460" y="241017"/>
            <a:ext cx="10080065" cy="8540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Explicación del código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1.	IDENTIFICATION DIVISION: Define el nombre del programa.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2.	ENVIRONMENT DIVISION: Especifica el archivo y su modo de acceso.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3.	DATA DIVISION: Define la estructura del archivo y los registros.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4.	WORKING-STORAGE SECTION: Declara variables de trabajo, como el indicador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5.	PROCEDURE DIVISION: Contiene la lógica del programa: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OPEN: Abre el archivo para lectura.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PERFORM UNTIL: Bucle que se ejecuta hasta que se alcance el fin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READ: Lee un registro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AT END: Maneja la condición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DISPLAY: Muestra el registro leído.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CLOSE: Cierra el archivo.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270867" y="342900"/>
            <a:ext cx="15746266" cy="111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6755" b="1" dirty="0">
                <a:solidFill>
                  <a:srgbClr val="2224FD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Acceso secuencial indexado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E7164779-FC99-418E-B325-72336EE53B23}"/>
              </a:ext>
            </a:extLst>
          </p:cNvPr>
          <p:cNvSpPr txBox="1"/>
          <p:nvPr/>
        </p:nvSpPr>
        <p:spPr>
          <a:xfrm>
            <a:off x="1270867" y="1790700"/>
            <a:ext cx="14694612" cy="6024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B05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El acceso secuencial indexado es un método de acceso a archivos que combina las ventajas del acceso secuencial y del acceso directo. En un archivo secuencial indexado, los registros se almacenan secuencialmente, pero se construye un índice que permite acceder directamente a cualquier registro específico.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B05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Rodríguez, (2020) indica que;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B05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El acceso secuencial se utiliza normalmente cuando los datos se almacenan en medios secuenciales, como cintas o discos. También se puede utilizar cuando los datos se almacenan en una matriz o lista enlazada. En estos casos, suele ser más eficiente acceder a los datos secuencialmente, en lugar de aleatoriamente. (párr.03).</a:t>
            </a:r>
            <a:endParaRPr lang="en-US" sz="2927" dirty="0">
              <a:solidFill>
                <a:srgbClr val="00B05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7221200" y="-16330"/>
            <a:ext cx="1047207" cy="10391345"/>
          </a:xfrm>
          <a:custGeom>
            <a:avLst/>
            <a:gdLst/>
            <a:ahLst/>
            <a:cxnLst/>
            <a:rect l="l" t="t" r="r" b="b"/>
            <a:pathLst>
              <a:path w="2153543" h="3084502">
                <a:moveTo>
                  <a:pt x="0" y="0"/>
                </a:moveTo>
                <a:lnTo>
                  <a:pt x="2153543" y="0"/>
                </a:lnTo>
                <a:lnTo>
                  <a:pt x="2153543" y="3084502"/>
                </a:lnTo>
                <a:lnTo>
                  <a:pt x="0" y="30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9C07F8F-87AB-44CA-87E9-5C28EEBD5DFE}"/>
              </a:ext>
            </a:extLst>
          </p:cNvPr>
          <p:cNvSpPr txBox="1"/>
          <p:nvPr/>
        </p:nvSpPr>
        <p:spPr>
          <a:xfrm>
            <a:off x="6096000" y="596101"/>
            <a:ext cx="10591800" cy="9094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Explicación del código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1.	IDENTIFICATION DIVISION: Define el nombre del programa.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2.	ENVIRONMENT DIVISION: Especifica el archivo, su organización y modo de acceso.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3.	DATA DIVISION: Define la estructura del archivo y los registros.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4.	WORKING-STORAGE SECTION: Declara variables de trabajo, como el indicador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5.	PROCEDURE DIVISION: Contiene la lógica del programa: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OPEN: Abre el archivo para lectura.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PERFORM UNTIL: Bucle que se ejecuta hasta que se alcance el fin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READ: Lee el siguiente registro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AT END: Maneja la condición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DISPLAY: Muestra el registro leído.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CLOSE: Cierra el archivo.</a:t>
            </a:r>
          </a:p>
          <a:p>
            <a:pPr lvl="1" algn="just">
              <a:lnSpc>
                <a:spcPct val="150000"/>
              </a:lnSpc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662597" y="8149202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117869" y="278147"/>
            <a:ext cx="12052234" cy="111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6755" b="1" dirty="0">
                <a:solidFill>
                  <a:srgbClr val="00B05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Acceso</a:t>
            </a:r>
            <a:r>
              <a:rPr lang="en-US" sz="6755" dirty="0">
                <a:solidFill>
                  <a:srgbClr val="00B05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 </a:t>
            </a:r>
            <a:r>
              <a:rPr lang="en-US" sz="6755" b="1" dirty="0">
                <a:solidFill>
                  <a:srgbClr val="00B050"/>
                </a:solidFill>
                <a:latin typeface="Arial" panose="020B0604020202020204" pitchFamily="34" charset="0"/>
                <a:ea typeface="Montserrat Classic Bold"/>
                <a:cs typeface="Arial" panose="020B0604020202020204" pitchFamily="34" charset="0"/>
                <a:sym typeface="Montserrat Classic Bold"/>
              </a:rPr>
              <a:t>aleatorio</a:t>
            </a:r>
          </a:p>
        </p:txBody>
      </p:sp>
      <p:sp>
        <p:nvSpPr>
          <p:cNvPr id="19" name="Freeform 19"/>
          <p:cNvSpPr/>
          <p:nvPr/>
        </p:nvSpPr>
        <p:spPr>
          <a:xfrm flipH="1">
            <a:off x="13905782" y="8149202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3719592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2" y="1318764"/>
                </a:lnTo>
                <a:lnTo>
                  <a:pt x="37195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9D46EB54-51CE-4103-9EEA-65943E2E78AD}"/>
              </a:ext>
            </a:extLst>
          </p:cNvPr>
          <p:cNvSpPr txBox="1"/>
          <p:nvPr/>
        </p:nvSpPr>
        <p:spPr>
          <a:xfrm>
            <a:off x="662597" y="1742068"/>
            <a:ext cx="16788533" cy="667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206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El acceso aleatorio es un método de acceso a archivos que permite leer o escribir registros de manera directa, sin necesidad de seguir una secuencia ordenada. En este tipo de acceso, cada registro tiene una ubicación física única identificada por un número de registro o una clave.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206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Según, Chaves, (2023) se menciona que;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ES" sz="2927" dirty="0">
                <a:solidFill>
                  <a:srgbClr val="00206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En el ámbito de la informática, el acceso aleatorio se refiere a la capacidad de acceder a datos almacenados en un dispositivo de almacenamiento de manera no secuencial, lo que permite una recuperación rápida y eficiente de datos y una modificación eficiente. Esta capacidad es fundamental para aplicaciones que requieren tiempos de respuesta rápidos y operaciones de lectura/escritura eficientes, como bases de datos, sistemas de archivos y aplicaciones multimedia.(párr.05)</a:t>
            </a:r>
            <a:endParaRPr lang="en-US" sz="2927" dirty="0">
              <a:solidFill>
                <a:srgbClr val="00206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</p:spTree>
    <p:extLst>
      <p:ext uri="{BB962C8B-B14F-4D97-AF65-F5344CB8AC3E}">
        <p14:creationId xmlns:p14="http://schemas.microsoft.com/office/powerpoint/2010/main" val="178573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800000">
            <a:off x="5638800" y="8911382"/>
            <a:ext cx="12649200" cy="1383238"/>
          </a:xfrm>
          <a:custGeom>
            <a:avLst/>
            <a:gdLst/>
            <a:ahLst/>
            <a:cxnLst/>
            <a:rect l="l" t="t" r="r" b="b"/>
            <a:pathLst>
              <a:path w="7315200" h="1383238">
                <a:moveTo>
                  <a:pt x="0" y="0"/>
                </a:moveTo>
                <a:lnTo>
                  <a:pt x="7315200" y="0"/>
                </a:lnTo>
                <a:lnTo>
                  <a:pt x="7315200" y="1383238"/>
                </a:lnTo>
                <a:lnTo>
                  <a:pt x="0" y="1383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20BFB471-D320-44F7-84F2-648E5D096076}"/>
              </a:ext>
            </a:extLst>
          </p:cNvPr>
          <p:cNvSpPr txBox="1"/>
          <p:nvPr/>
        </p:nvSpPr>
        <p:spPr>
          <a:xfrm>
            <a:off x="5083629" y="266700"/>
            <a:ext cx="12649200" cy="7986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s-ES" sz="3600" b="1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Explicación del código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1.	IDENTIFICATION DIVISION: Define el nombre del programa.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2.	ENVIRONMENT DIVISION: Especifica el archivo, su organización y modo de acceso.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3.	DATA DIVISION: Define la estructura del archivo y los registros.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4.	WORKING-STORAGE SECTION: Declara variables de trabajo, como el indicador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5.	PROCEDURE DIVISION: Contiene la lógica del programa: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OPEN: Abre el archivo para lectura.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PERFORM UNTIL: Bucle que se ejecuta hasta que se alcance el fin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READ: Lee el siguiente registro del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AT END: Maneja la condición de fin de archivo.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DISPLAY: Muestra el registro leído.</a:t>
            </a:r>
          </a:p>
          <a:p>
            <a:pPr lvl="1" algn="just">
              <a:lnSpc>
                <a:spcPct val="150000"/>
              </a:lnSpc>
            </a:pPr>
            <a:r>
              <a:rPr lang="es-ES" sz="24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o	CLOSE: Cierra el archivo.</a:t>
            </a:r>
          </a:p>
          <a:p>
            <a:pPr lvl="1" algn="just">
              <a:lnSpc>
                <a:spcPct val="150000"/>
              </a:lnSpc>
            </a:pPr>
            <a:endParaRPr lang="es-ES" sz="2400" dirty="0">
              <a:solidFill>
                <a:srgbClr val="00000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15995048" y="-78710"/>
            <a:ext cx="638997" cy="1889507"/>
          </a:xfrm>
          <a:custGeom>
            <a:avLst/>
            <a:gdLst/>
            <a:ahLst/>
            <a:cxnLst/>
            <a:rect l="l" t="t" r="r" b="b"/>
            <a:pathLst>
              <a:path w="638997" h="1889507">
                <a:moveTo>
                  <a:pt x="638997" y="0"/>
                </a:moveTo>
                <a:lnTo>
                  <a:pt x="0" y="0"/>
                </a:lnTo>
                <a:lnTo>
                  <a:pt x="0" y="1889507"/>
                </a:lnTo>
                <a:lnTo>
                  <a:pt x="638997" y="1889507"/>
                </a:lnTo>
                <a:lnTo>
                  <a:pt x="6389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8910" y="3256715"/>
            <a:ext cx="5426304" cy="5588890"/>
          </a:xfrm>
          <a:custGeom>
            <a:avLst/>
            <a:gdLst/>
            <a:ahLst/>
            <a:cxnLst/>
            <a:rect l="l" t="t" r="r" b="b"/>
            <a:pathLst>
              <a:path w="5426304" h="5588890">
                <a:moveTo>
                  <a:pt x="0" y="0"/>
                </a:moveTo>
                <a:lnTo>
                  <a:pt x="5426303" y="0"/>
                </a:lnTo>
                <a:lnTo>
                  <a:pt x="5426303" y="5588890"/>
                </a:lnTo>
                <a:lnTo>
                  <a:pt x="0" y="5588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R" dirty="0"/>
          </a:p>
        </p:txBody>
      </p:sp>
      <p:sp>
        <p:nvSpPr>
          <p:cNvPr id="7" name="TextBox 7"/>
          <p:cNvSpPr txBox="1"/>
          <p:nvPr/>
        </p:nvSpPr>
        <p:spPr>
          <a:xfrm>
            <a:off x="699316" y="412588"/>
            <a:ext cx="16559984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80"/>
              </a:lnSpc>
            </a:pPr>
            <a:r>
              <a:rPr lang="es-ES" sz="5558" dirty="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Condiciones para la Producción de Interbloqueos de Recursos</a:t>
            </a:r>
            <a:endParaRPr lang="en-US" sz="5558" dirty="0">
              <a:solidFill>
                <a:srgbClr val="000000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6314547" y="4515835"/>
            <a:ext cx="7165741" cy="6902248"/>
            <a:chOff x="0" y="0"/>
            <a:chExt cx="1887273" cy="18178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87273" cy="1817876"/>
            </a:xfrm>
            <a:custGeom>
              <a:avLst/>
              <a:gdLst/>
              <a:ahLst/>
              <a:cxnLst/>
              <a:rect l="l" t="t" r="r" b="b"/>
              <a:pathLst>
                <a:path w="1887273" h="1817876">
                  <a:moveTo>
                    <a:pt x="0" y="0"/>
                  </a:moveTo>
                  <a:lnTo>
                    <a:pt x="1887273" y="0"/>
                  </a:lnTo>
                  <a:lnTo>
                    <a:pt x="1887273" y="1817876"/>
                  </a:lnTo>
                  <a:lnTo>
                    <a:pt x="0" y="1817876"/>
                  </a:lnTo>
                  <a:close/>
                </a:path>
              </a:pathLst>
            </a:custGeom>
            <a:solidFill>
              <a:srgbClr val="2224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887273" cy="1865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223102" y="3809953"/>
            <a:ext cx="4072395" cy="7121040"/>
          </a:xfrm>
          <a:custGeom>
            <a:avLst/>
            <a:gdLst/>
            <a:ahLst/>
            <a:cxnLst/>
            <a:rect l="l" t="t" r="r" b="b"/>
            <a:pathLst>
              <a:path w="4072395" h="7121040">
                <a:moveTo>
                  <a:pt x="0" y="0"/>
                </a:moveTo>
                <a:lnTo>
                  <a:pt x="4072396" y="0"/>
                </a:lnTo>
                <a:lnTo>
                  <a:pt x="4072396" y="7121040"/>
                </a:lnTo>
                <a:lnTo>
                  <a:pt x="0" y="7121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74861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409515" y="4048007"/>
            <a:ext cx="899818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7"/>
              </a:lnSpc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Competencia por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recursos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exclusivos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22416" y="5402759"/>
            <a:ext cx="899818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7"/>
              </a:lnSpc>
            </a:pPr>
            <a:r>
              <a:rPr lang="es-ES" sz="3600" dirty="0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Asignación no ordenada de recursos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  <a:ea typeface="XM Yekan"/>
              <a:cs typeface="Arial" panose="020B0604020202020204" pitchFamily="34" charset="0"/>
              <a:sym typeface="XM Yek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539218" y="6799958"/>
            <a:ext cx="8998186" cy="57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7"/>
              </a:lnSpc>
            </a:pPr>
            <a:r>
              <a:rPr lang="en-US" sz="3600" dirty="0" err="1">
                <a:solidFill>
                  <a:srgbClr val="000000"/>
                </a:solidFill>
                <a:latin typeface="Arial" panose="020B0604020202020204" pitchFamily="34" charset="0"/>
                <a:ea typeface="XM Yekan"/>
                <a:cs typeface="Arial" panose="020B0604020202020204" pitchFamily="34" charset="0"/>
                <a:sym typeface="XM Yekan"/>
              </a:rPr>
              <a:t>Espera</a:t>
            </a:r>
            <a:r>
              <a:rPr lang="en-US" sz="3600" dirty="0">
                <a:solidFill>
                  <a:srgbClr val="000000"/>
                </a:solidFill>
                <a:latin typeface="XM Yekan"/>
                <a:ea typeface="XM Yekan"/>
                <a:cs typeface="XM Yekan"/>
                <a:sym typeface="XM Yekan"/>
              </a:rPr>
              <a:t> circular</a:t>
            </a:r>
          </a:p>
        </p:txBody>
      </p:sp>
    </p:spTree>
    <p:extLst>
      <p:ext uri="{BB962C8B-B14F-4D97-AF65-F5344CB8AC3E}">
        <p14:creationId xmlns:p14="http://schemas.microsoft.com/office/powerpoint/2010/main" val="60969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609600" y="8690088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0" y="0"/>
                </a:moveTo>
                <a:lnTo>
                  <a:pt x="3719593" y="0"/>
                </a:lnTo>
                <a:lnTo>
                  <a:pt x="3719593" y="1318764"/>
                </a:lnTo>
                <a:lnTo>
                  <a:pt x="0" y="131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36870" y="278147"/>
            <a:ext cx="17451129" cy="1033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58"/>
              </a:lnSpc>
              <a:spcBef>
                <a:spcPct val="0"/>
              </a:spcBef>
            </a:pPr>
            <a:r>
              <a:rPr lang="en-US" sz="4400" dirty="0" err="1">
                <a:solidFill>
                  <a:srgbClr val="00B05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Estrategias</a:t>
            </a:r>
            <a:r>
              <a:rPr lang="en-US" sz="4400" dirty="0">
                <a:solidFill>
                  <a:srgbClr val="00B05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para </a:t>
            </a:r>
            <a:r>
              <a:rPr lang="en-US" sz="4400" dirty="0" err="1">
                <a:solidFill>
                  <a:srgbClr val="00B05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Lidiar</a:t>
            </a:r>
            <a:r>
              <a:rPr lang="en-US" sz="4400" dirty="0">
                <a:solidFill>
                  <a:srgbClr val="00B05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con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Interbloqueos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de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Recursos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  <p:sp>
        <p:nvSpPr>
          <p:cNvPr id="19" name="Freeform 19"/>
          <p:cNvSpPr/>
          <p:nvPr/>
        </p:nvSpPr>
        <p:spPr>
          <a:xfrm flipH="1">
            <a:off x="13639800" y="8720432"/>
            <a:ext cx="3719593" cy="1318765"/>
          </a:xfrm>
          <a:custGeom>
            <a:avLst/>
            <a:gdLst/>
            <a:ahLst/>
            <a:cxnLst/>
            <a:rect l="l" t="t" r="r" b="b"/>
            <a:pathLst>
              <a:path w="3719593" h="1318765">
                <a:moveTo>
                  <a:pt x="3719592" y="0"/>
                </a:moveTo>
                <a:lnTo>
                  <a:pt x="0" y="0"/>
                </a:lnTo>
                <a:lnTo>
                  <a:pt x="0" y="1318764"/>
                </a:lnTo>
                <a:lnTo>
                  <a:pt x="3719592" y="1318764"/>
                </a:lnTo>
                <a:lnTo>
                  <a:pt x="37195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43C5BC8F-DC5E-4239-A8E9-2530FAA6D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294054"/>
              </p:ext>
            </p:extLst>
          </p:nvPr>
        </p:nvGraphicFramePr>
        <p:xfrm>
          <a:off x="152400" y="1844646"/>
          <a:ext cx="17743714" cy="65094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05600">
                  <a:extLst>
                    <a:ext uri="{9D8B030D-6E8A-4147-A177-3AD203B41FA5}">
                      <a16:colId xmlns:a16="http://schemas.microsoft.com/office/drawing/2014/main" val="608742761"/>
                    </a:ext>
                  </a:extLst>
                </a:gridCol>
                <a:gridCol w="11038114">
                  <a:extLst>
                    <a:ext uri="{9D8B030D-6E8A-4147-A177-3AD203B41FA5}">
                      <a16:colId xmlns:a16="http://schemas.microsoft.com/office/drawing/2014/main" val="3254106058"/>
                    </a:ext>
                  </a:extLst>
                </a:gridCol>
              </a:tblGrid>
              <a:tr h="509455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3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Estrategia</a:t>
                      </a:r>
                      <a:endParaRPr lang="es-CR" sz="3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3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Funcionamiento</a:t>
                      </a:r>
                      <a:endParaRPr lang="es-CR" sz="3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879500"/>
                  </a:ext>
                </a:extLst>
              </a:tr>
              <a:tr h="960008">
                <a:tc>
                  <a:txBody>
                    <a:bodyPr/>
                    <a:lstStyle/>
                    <a:p>
                      <a:pPr indent="457200"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3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Prevención de interbloqueos</a:t>
                      </a:r>
                      <a:endParaRPr lang="es-CR" sz="3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asegura que los recursos se asignen en un orden específico y predefinido para evitar la formación de ciclos de espera.</a:t>
                      </a:r>
                      <a:endParaRPr lang="es-CR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2121239"/>
                  </a:ext>
                </a:extLst>
              </a:tr>
              <a:tr h="1477068">
                <a:tc>
                  <a:txBody>
                    <a:bodyPr/>
                    <a:lstStyle/>
                    <a:p>
                      <a:pPr lvl="0" indent="457200"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3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Detección y Recuperación de Interbloqueos</a:t>
                      </a:r>
                      <a:endParaRPr lang="es-CR" sz="3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monitorea continuamente el estado de los recursos y los procesos para detectar patrones de interbloqueo. Una vez detectado, se toman medidas para romper el ciclo de espera.</a:t>
                      </a:r>
                      <a:endParaRPr lang="es-CR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442078"/>
                  </a:ext>
                </a:extLst>
              </a:tr>
              <a:tr h="1477068">
                <a:tc>
                  <a:txBody>
                    <a:bodyPr/>
                    <a:lstStyle/>
                    <a:p>
                      <a:pPr lvl="0" indent="457200" algn="l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36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Evitación de Interbloqueos</a:t>
                      </a:r>
                      <a:endParaRPr lang="es-CR" sz="36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720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CR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utilizan algoritmos que predicen patrones de solicitud de recursos y toman decisiones para evitar situaciones de interbloqueo potencial.</a:t>
                      </a:r>
                      <a:endParaRPr lang="es-CR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9492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1600</Words>
  <Application>Microsoft Office PowerPoint</Application>
  <PresentationFormat>Personalizado</PresentationFormat>
  <Paragraphs>96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Montserrat Classic Bold</vt:lpstr>
      <vt:lpstr>XM Yekan</vt:lpstr>
      <vt:lpstr>Arial</vt:lpstr>
      <vt:lpstr>Calibri</vt:lpstr>
      <vt:lpstr>Segoe UI Emoji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CORE 2 DUO</dc:creator>
  <cp:lastModifiedBy>ANTONIO</cp:lastModifiedBy>
  <cp:revision>7</cp:revision>
  <dcterms:created xsi:type="dcterms:W3CDTF">2006-08-16T00:00:00Z</dcterms:created>
  <dcterms:modified xsi:type="dcterms:W3CDTF">2024-07-13T15:02:42Z</dcterms:modified>
  <dc:identifier>DAGKsug9AxA</dc:identifier>
</cp:coreProperties>
</file>