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1"/>
  </p:notesMasterIdLst>
  <p:sldIdLst>
    <p:sldId id="256" r:id="rId2"/>
    <p:sldId id="269" r:id="rId3"/>
    <p:sldId id="274" r:id="rId4"/>
    <p:sldId id="270" r:id="rId5"/>
    <p:sldId id="271" r:id="rId6"/>
    <p:sldId id="275" r:id="rId7"/>
    <p:sldId id="272" r:id="rId8"/>
    <p:sldId id="273" r:id="rId9"/>
    <p:sldId id="26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923" autoAdjust="0"/>
    <p:restoredTop sz="94707" autoAdjust="0"/>
  </p:normalViewPr>
  <p:slideViewPr>
    <p:cSldViewPr>
      <p:cViewPr varScale="1">
        <p:scale>
          <a:sx n="70" d="100"/>
          <a:sy n="70" d="100"/>
        </p:scale>
        <p:origin x="74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982246-4B8B-4B02-94E9-027F770116A7}" type="datetimeFigureOut">
              <a:rPr lang="en-US" smtClean="0"/>
              <a:pPr/>
              <a:t>11/15/2014</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9A3268-5048-4E40-B4F2-0A745BAA21E9}" type="slidenum">
              <a:rPr lang="en-US" smtClean="0"/>
              <a:pPr/>
              <a:t>‹Nº›</a:t>
            </a:fld>
            <a:endParaRPr lang="en-US"/>
          </a:p>
        </p:txBody>
      </p:sp>
    </p:spTree>
    <p:extLst>
      <p:ext uri="{BB962C8B-B14F-4D97-AF65-F5344CB8AC3E}">
        <p14:creationId xmlns:p14="http://schemas.microsoft.com/office/powerpoint/2010/main" val="324865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a:p>
        </p:txBody>
      </p:sp>
      <p:sp>
        <p:nvSpPr>
          <p:cNvPr id="4" name="Marcador de número de diapositiva 3"/>
          <p:cNvSpPr>
            <a:spLocks noGrp="1"/>
          </p:cNvSpPr>
          <p:nvPr>
            <p:ph type="sldNum" sz="quarter" idx="10"/>
          </p:nvPr>
        </p:nvSpPr>
        <p:spPr/>
        <p:txBody>
          <a:bodyPr/>
          <a:lstStyle/>
          <a:p>
            <a:fld id="{4A9A3268-5048-4E40-B4F2-0A745BAA21E9}" type="slidenum">
              <a:rPr lang="en-US" smtClean="0"/>
              <a:pPr/>
              <a:t>3</a:t>
            </a:fld>
            <a:endParaRPr lang="en-US"/>
          </a:p>
        </p:txBody>
      </p:sp>
    </p:spTree>
    <p:extLst>
      <p:ext uri="{BB962C8B-B14F-4D97-AF65-F5344CB8AC3E}">
        <p14:creationId xmlns:p14="http://schemas.microsoft.com/office/powerpoint/2010/main" val="5836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375341A9-60BF-4323-956F-0C6FD1E5D575}" type="datetime1">
              <a:rPr lang="en-US" smtClean="0"/>
              <a:t>11/15/2014</a:t>
            </a:fld>
            <a:endParaRPr lang="en-US"/>
          </a:p>
        </p:txBody>
      </p:sp>
      <p:sp>
        <p:nvSpPr>
          <p:cNvPr id="17" name="16 Marcador de pie de página"/>
          <p:cNvSpPr>
            <a:spLocks noGrp="1"/>
          </p:cNvSpPr>
          <p:nvPr>
            <p:ph type="ftr" sz="quarter" idx="11"/>
          </p:nvPr>
        </p:nvSpPr>
        <p:spPr>
          <a:xfrm>
            <a:off x="2898648" y="6355080"/>
            <a:ext cx="3474720" cy="365760"/>
          </a:xfrm>
        </p:spPr>
        <p:txBody>
          <a:bodyPr/>
          <a:lstStyle/>
          <a:p>
            <a:r>
              <a:rPr lang="es-CR" smtClean="0"/>
              <a:t>ECEN 2014. Universidad Estatal a Distancia. 830 – Programación Avanzada</a:t>
            </a:r>
            <a:endParaRPr lang="en-US"/>
          </a:p>
        </p:txBody>
      </p:sp>
      <p:sp>
        <p:nvSpPr>
          <p:cNvPr id="29" name="28 Marcador de número de diapositiva"/>
          <p:cNvSpPr>
            <a:spLocks noGrp="1"/>
          </p:cNvSpPr>
          <p:nvPr>
            <p:ph type="sldNum" sz="quarter" idx="12"/>
          </p:nvPr>
        </p:nvSpPr>
        <p:spPr>
          <a:xfrm>
            <a:off x="1216152" y="6355080"/>
            <a:ext cx="1219200" cy="365760"/>
          </a:xfrm>
        </p:spPr>
        <p:txBody>
          <a:bodyPr/>
          <a:lstStyle/>
          <a:p>
            <a:fld id="{229D6C82-971C-4769-ACCC-7B6BBC2EF44E}" type="slidenum">
              <a:rPr lang="en-US" smtClean="0"/>
              <a:pPr/>
              <a:t>‹Nº›</a:t>
            </a:fld>
            <a:endParaRPr lang="en-US"/>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FA83581-5CDE-415B-8C01-7E2D773D386B}" type="datetime1">
              <a:rPr lang="en-US" smtClean="0"/>
              <a:t>11/15/2014</a:t>
            </a:fld>
            <a:endParaRPr lang="en-US"/>
          </a:p>
        </p:txBody>
      </p:sp>
      <p:sp>
        <p:nvSpPr>
          <p:cNvPr id="5" name="4 Marcador de pie de página"/>
          <p:cNvSpPr>
            <a:spLocks noGrp="1"/>
          </p:cNvSpPr>
          <p:nvPr>
            <p:ph type="ftr" sz="quarter" idx="11"/>
          </p:nvPr>
        </p:nvSpPr>
        <p:spPr/>
        <p:txBody>
          <a:bodyPr/>
          <a:lstStyle/>
          <a:p>
            <a:r>
              <a:rPr lang="es-CR" smtClean="0"/>
              <a:t>ECEN 2014. Universidad Estatal a Distancia. 830 – Programación Avanzada</a:t>
            </a:r>
            <a:endParaRPr lang="en-US"/>
          </a:p>
        </p:txBody>
      </p:sp>
      <p:sp>
        <p:nvSpPr>
          <p:cNvPr id="6" name="5 Marcador de número de diapositiva"/>
          <p:cNvSpPr>
            <a:spLocks noGrp="1"/>
          </p:cNvSpPr>
          <p:nvPr>
            <p:ph type="sldNum" sz="quarter" idx="12"/>
          </p:nvPr>
        </p:nvSpPr>
        <p:spPr/>
        <p:txBody>
          <a:bodyPr/>
          <a:lstStyle/>
          <a:p>
            <a:fld id="{229D6C82-971C-4769-ACCC-7B6BBC2EF44E}"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69FBF44-EBF5-4791-96F0-A2A1BD91FF0E}" type="datetime1">
              <a:rPr lang="en-US" smtClean="0"/>
              <a:t>11/15/2014</a:t>
            </a:fld>
            <a:endParaRPr lang="en-US"/>
          </a:p>
        </p:txBody>
      </p:sp>
      <p:sp>
        <p:nvSpPr>
          <p:cNvPr id="5" name="4 Marcador de pie de página"/>
          <p:cNvSpPr>
            <a:spLocks noGrp="1"/>
          </p:cNvSpPr>
          <p:nvPr>
            <p:ph type="ftr" sz="quarter" idx="11"/>
          </p:nvPr>
        </p:nvSpPr>
        <p:spPr/>
        <p:txBody>
          <a:bodyPr/>
          <a:lstStyle/>
          <a:p>
            <a:r>
              <a:rPr lang="es-CR" smtClean="0"/>
              <a:t>ECEN 2014. Universidad Estatal a Distancia. 830 – Programación Avanzada</a:t>
            </a:r>
            <a:endParaRPr lang="en-US"/>
          </a:p>
        </p:txBody>
      </p:sp>
      <p:sp>
        <p:nvSpPr>
          <p:cNvPr id="6" name="5 Marcador de número de diapositiva"/>
          <p:cNvSpPr>
            <a:spLocks noGrp="1"/>
          </p:cNvSpPr>
          <p:nvPr>
            <p:ph type="sldNum" sz="quarter" idx="12"/>
          </p:nvPr>
        </p:nvSpPr>
        <p:spPr/>
        <p:txBody>
          <a:bodyPr/>
          <a:lstStyle/>
          <a:p>
            <a:fld id="{229D6C82-971C-4769-ACCC-7B6BBC2EF44E}" type="slidenum">
              <a:rPr lang="en-US" smtClean="0"/>
              <a:pPr/>
              <a:t>‹Nº›</a:t>
            </a:fld>
            <a:endParaRPr lang="en-US"/>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4FCE2FCA-0D21-420D-B30B-DD9F9F388415}" type="datetime1">
              <a:rPr lang="en-US" smtClean="0"/>
              <a:t>11/15/2014</a:t>
            </a:fld>
            <a:endParaRPr lang="en-US"/>
          </a:p>
        </p:txBody>
      </p:sp>
      <p:sp>
        <p:nvSpPr>
          <p:cNvPr id="5" name="4 Marcador de pie de página"/>
          <p:cNvSpPr>
            <a:spLocks noGrp="1"/>
          </p:cNvSpPr>
          <p:nvPr>
            <p:ph type="ftr" sz="quarter" idx="11"/>
          </p:nvPr>
        </p:nvSpPr>
        <p:spPr/>
        <p:txBody>
          <a:bodyPr/>
          <a:lstStyle/>
          <a:p>
            <a:r>
              <a:rPr lang="es-CR" smtClean="0"/>
              <a:t>ECEN 2014. Universidad Estatal a Distancia. 830 – Programación Avanzada</a:t>
            </a:r>
            <a:endParaRPr lang="en-US"/>
          </a:p>
        </p:txBody>
      </p:sp>
      <p:sp>
        <p:nvSpPr>
          <p:cNvPr id="6" name="5 Marcador de número de diapositiva"/>
          <p:cNvSpPr>
            <a:spLocks noGrp="1"/>
          </p:cNvSpPr>
          <p:nvPr>
            <p:ph type="sldNum" sz="quarter" idx="12"/>
          </p:nvPr>
        </p:nvSpPr>
        <p:spPr/>
        <p:txBody>
          <a:bodyPr/>
          <a:lstStyle/>
          <a:p>
            <a:fld id="{229D6C82-971C-4769-ACCC-7B6BBC2EF44E}" type="slidenum">
              <a:rPr lang="en-US" smtClean="0"/>
              <a:pPr/>
              <a:t>‹Nº›</a:t>
            </a:fld>
            <a:endParaRPr lang="en-US"/>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C307B114-5C73-450A-9C34-61A6AC342CFD}" type="datetime1">
              <a:rPr lang="en-US" smtClean="0"/>
              <a:t>11/15/2014</a:t>
            </a:fld>
            <a:endParaRPr lang="en-US"/>
          </a:p>
        </p:txBody>
      </p:sp>
      <p:sp>
        <p:nvSpPr>
          <p:cNvPr id="5" name="4 Marcador de pie de página"/>
          <p:cNvSpPr>
            <a:spLocks noGrp="1"/>
          </p:cNvSpPr>
          <p:nvPr>
            <p:ph type="ftr" sz="quarter" idx="11"/>
          </p:nvPr>
        </p:nvSpPr>
        <p:spPr>
          <a:xfrm>
            <a:off x="2898648" y="6355080"/>
            <a:ext cx="3474720" cy="365760"/>
          </a:xfrm>
        </p:spPr>
        <p:txBody>
          <a:bodyPr/>
          <a:lstStyle/>
          <a:p>
            <a:r>
              <a:rPr lang="es-CR" smtClean="0"/>
              <a:t>ECEN 2014. Universidad Estatal a Distancia. 830 – Programación Avanzada</a:t>
            </a:r>
            <a:endParaRPr lang="en-US"/>
          </a:p>
        </p:txBody>
      </p:sp>
      <p:sp>
        <p:nvSpPr>
          <p:cNvPr id="6" name="5 Marcador de número de diapositiva"/>
          <p:cNvSpPr>
            <a:spLocks noGrp="1"/>
          </p:cNvSpPr>
          <p:nvPr>
            <p:ph type="sldNum" sz="quarter" idx="12"/>
          </p:nvPr>
        </p:nvSpPr>
        <p:spPr>
          <a:xfrm>
            <a:off x="1069848" y="6355080"/>
            <a:ext cx="1520952" cy="365760"/>
          </a:xfrm>
        </p:spPr>
        <p:txBody>
          <a:bodyPr/>
          <a:lstStyle/>
          <a:p>
            <a:fld id="{229D6C82-971C-4769-ACCC-7B6BBC2EF44E}" type="slidenum">
              <a:rPr lang="en-US" smtClean="0"/>
              <a:pPr/>
              <a:t>‹Nº›</a:t>
            </a:fld>
            <a:endParaRPr lang="en-US"/>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B85D4CF4-4438-45AA-9CAB-5417DE22AD69}" type="datetime1">
              <a:rPr lang="en-US" smtClean="0"/>
              <a:t>11/15/2014</a:t>
            </a:fld>
            <a:endParaRPr lang="en-US"/>
          </a:p>
        </p:txBody>
      </p:sp>
      <p:sp>
        <p:nvSpPr>
          <p:cNvPr id="6" name="5 Marcador de pie de página"/>
          <p:cNvSpPr>
            <a:spLocks noGrp="1"/>
          </p:cNvSpPr>
          <p:nvPr>
            <p:ph type="ftr" sz="quarter" idx="11"/>
          </p:nvPr>
        </p:nvSpPr>
        <p:spPr/>
        <p:txBody>
          <a:bodyPr/>
          <a:lstStyle/>
          <a:p>
            <a:r>
              <a:rPr lang="es-CR" smtClean="0"/>
              <a:t>ECEN 2014. Universidad Estatal a Distancia. 830 – Programación Avanzada</a:t>
            </a:r>
            <a:endParaRPr lang="en-US"/>
          </a:p>
        </p:txBody>
      </p:sp>
      <p:sp>
        <p:nvSpPr>
          <p:cNvPr id="7" name="6 Marcador de número de diapositiva"/>
          <p:cNvSpPr>
            <a:spLocks noGrp="1"/>
          </p:cNvSpPr>
          <p:nvPr>
            <p:ph type="sldNum" sz="quarter" idx="12"/>
          </p:nvPr>
        </p:nvSpPr>
        <p:spPr/>
        <p:txBody>
          <a:bodyPr/>
          <a:lstStyle/>
          <a:p>
            <a:fld id="{229D6C82-971C-4769-ACCC-7B6BBC2EF44E}" type="slidenum">
              <a:rPr lang="en-US" smtClean="0"/>
              <a:pPr/>
              <a:t>‹Nº›</a:t>
            </a:fld>
            <a:endParaRPr lang="en-US"/>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075555C3-5BC0-43E2-92D2-C6A496BA4AAB}" type="datetime1">
              <a:rPr lang="en-US" smtClean="0"/>
              <a:t>11/15/2014</a:t>
            </a:fld>
            <a:endParaRPr lang="en-US"/>
          </a:p>
        </p:txBody>
      </p:sp>
      <p:sp>
        <p:nvSpPr>
          <p:cNvPr id="8" name="7 Marcador de pie de página"/>
          <p:cNvSpPr>
            <a:spLocks noGrp="1"/>
          </p:cNvSpPr>
          <p:nvPr>
            <p:ph type="ftr" sz="quarter" idx="11"/>
          </p:nvPr>
        </p:nvSpPr>
        <p:spPr/>
        <p:txBody>
          <a:bodyPr/>
          <a:lstStyle/>
          <a:p>
            <a:r>
              <a:rPr lang="es-CR" smtClean="0"/>
              <a:t>ECEN 2014. Universidad Estatal a Distancia. 830 – Programación Avanzada</a:t>
            </a:r>
            <a:endParaRPr lang="en-US"/>
          </a:p>
        </p:txBody>
      </p:sp>
      <p:sp>
        <p:nvSpPr>
          <p:cNvPr id="9" name="8 Marcador de número de diapositiva"/>
          <p:cNvSpPr>
            <a:spLocks noGrp="1"/>
          </p:cNvSpPr>
          <p:nvPr>
            <p:ph type="sldNum" sz="quarter" idx="12"/>
          </p:nvPr>
        </p:nvSpPr>
        <p:spPr/>
        <p:txBody>
          <a:bodyPr/>
          <a:lstStyle/>
          <a:p>
            <a:fld id="{229D6C82-971C-4769-ACCC-7B6BBC2EF44E}" type="slidenum">
              <a:rPr lang="en-US" smtClean="0"/>
              <a:pPr/>
              <a:t>‹Nº›</a:t>
            </a:fld>
            <a:endParaRPr lang="en-US"/>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32769DAD-3E24-409E-B4A8-ACB386FEE608}" type="datetime1">
              <a:rPr lang="en-US" smtClean="0"/>
              <a:t>11/15/2014</a:t>
            </a:fld>
            <a:endParaRPr lang="en-US"/>
          </a:p>
        </p:txBody>
      </p:sp>
      <p:sp>
        <p:nvSpPr>
          <p:cNvPr id="4" name="3 Marcador de pie de página"/>
          <p:cNvSpPr>
            <a:spLocks noGrp="1"/>
          </p:cNvSpPr>
          <p:nvPr>
            <p:ph type="ftr" sz="quarter" idx="11"/>
          </p:nvPr>
        </p:nvSpPr>
        <p:spPr/>
        <p:txBody>
          <a:bodyPr/>
          <a:lstStyle/>
          <a:p>
            <a:r>
              <a:rPr lang="es-CR" smtClean="0"/>
              <a:t>ECEN 2014. Universidad Estatal a Distancia. 830 – Programación Avanzada</a:t>
            </a:r>
            <a:endParaRPr lang="en-US"/>
          </a:p>
        </p:txBody>
      </p:sp>
      <p:sp>
        <p:nvSpPr>
          <p:cNvPr id="5" name="4 Marcador de número de diapositiva"/>
          <p:cNvSpPr>
            <a:spLocks noGrp="1"/>
          </p:cNvSpPr>
          <p:nvPr>
            <p:ph type="sldNum" sz="quarter" idx="12"/>
          </p:nvPr>
        </p:nvSpPr>
        <p:spPr/>
        <p:txBody>
          <a:bodyPr/>
          <a:lstStyle/>
          <a:p>
            <a:fld id="{229D6C82-971C-4769-ACCC-7B6BBC2EF44E}" type="slidenum">
              <a:rPr lang="en-US" smtClean="0"/>
              <a:pPr/>
              <a:t>‹Nº›</a:t>
            </a:fld>
            <a:endParaRPr lang="en-U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634A5A3-8638-43BF-8B4E-54A410D6E3CC}" type="datetime1">
              <a:rPr lang="en-US" smtClean="0"/>
              <a:t>11/15/2014</a:t>
            </a:fld>
            <a:endParaRPr lang="en-US"/>
          </a:p>
        </p:txBody>
      </p:sp>
      <p:sp>
        <p:nvSpPr>
          <p:cNvPr id="3" name="2 Marcador de pie de página"/>
          <p:cNvSpPr>
            <a:spLocks noGrp="1"/>
          </p:cNvSpPr>
          <p:nvPr>
            <p:ph type="ftr" sz="quarter" idx="11"/>
          </p:nvPr>
        </p:nvSpPr>
        <p:spPr/>
        <p:txBody>
          <a:bodyPr/>
          <a:lstStyle/>
          <a:p>
            <a:r>
              <a:rPr lang="es-CR" smtClean="0"/>
              <a:t>ECEN 2014. Universidad Estatal a Distancia. 830 – Programación Avanzada</a:t>
            </a:r>
            <a:endParaRPr lang="en-US"/>
          </a:p>
        </p:txBody>
      </p:sp>
      <p:sp>
        <p:nvSpPr>
          <p:cNvPr id="4" name="3 Marcador de número de diapositiva"/>
          <p:cNvSpPr>
            <a:spLocks noGrp="1"/>
          </p:cNvSpPr>
          <p:nvPr>
            <p:ph type="sldNum" sz="quarter" idx="12"/>
          </p:nvPr>
        </p:nvSpPr>
        <p:spPr/>
        <p:txBody>
          <a:bodyPr/>
          <a:lstStyle/>
          <a:p>
            <a:fld id="{229D6C82-971C-4769-ACCC-7B6BBC2EF44E}" type="slidenum">
              <a:rPr lang="en-US" smtClean="0"/>
              <a:pPr/>
              <a:t>‹Nº›</a:t>
            </a:fld>
            <a:endParaRPr lang="en-US"/>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60328874-7597-45C4-B2F7-2ACA7F4B3A61}" type="datetime1">
              <a:rPr lang="en-US" smtClean="0"/>
              <a:t>11/15/2014</a:t>
            </a:fld>
            <a:endParaRPr lang="en-US"/>
          </a:p>
        </p:txBody>
      </p:sp>
      <p:sp>
        <p:nvSpPr>
          <p:cNvPr id="6" name="5 Marcador de pie de página"/>
          <p:cNvSpPr>
            <a:spLocks noGrp="1"/>
          </p:cNvSpPr>
          <p:nvPr>
            <p:ph type="ftr" sz="quarter" idx="11"/>
          </p:nvPr>
        </p:nvSpPr>
        <p:spPr/>
        <p:txBody>
          <a:bodyPr/>
          <a:lstStyle/>
          <a:p>
            <a:r>
              <a:rPr lang="es-CR" smtClean="0"/>
              <a:t>ECEN 2014. Universidad Estatal a Distancia. 830 – Programación Avanzada</a:t>
            </a:r>
            <a:endParaRPr lang="en-US"/>
          </a:p>
        </p:txBody>
      </p:sp>
      <p:sp>
        <p:nvSpPr>
          <p:cNvPr id="7" name="6 Marcador de número de diapositiva"/>
          <p:cNvSpPr>
            <a:spLocks noGrp="1"/>
          </p:cNvSpPr>
          <p:nvPr>
            <p:ph type="sldNum" sz="quarter" idx="12"/>
          </p:nvPr>
        </p:nvSpPr>
        <p:spPr/>
        <p:txBody>
          <a:bodyPr/>
          <a:lstStyle/>
          <a:p>
            <a:fld id="{229D6C82-971C-4769-ACCC-7B6BBC2EF44E}" type="slidenum">
              <a:rPr lang="en-US" smtClean="0"/>
              <a:pPr/>
              <a:t>‹Nº›</a:t>
            </a:fld>
            <a:endParaRPr lang="en-U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D713CAD-9CA8-4CB9-8B4C-1EC25CAC466B}" type="datetime1">
              <a:rPr lang="en-US" smtClean="0"/>
              <a:t>11/15/2014</a:t>
            </a:fld>
            <a:endParaRPr lang="en-US"/>
          </a:p>
        </p:txBody>
      </p:sp>
      <p:sp>
        <p:nvSpPr>
          <p:cNvPr id="6" name="5 Marcador de pie de página"/>
          <p:cNvSpPr>
            <a:spLocks noGrp="1"/>
          </p:cNvSpPr>
          <p:nvPr>
            <p:ph type="ftr" sz="quarter" idx="11"/>
          </p:nvPr>
        </p:nvSpPr>
        <p:spPr/>
        <p:txBody>
          <a:bodyPr/>
          <a:lstStyle/>
          <a:p>
            <a:r>
              <a:rPr lang="es-CR" smtClean="0"/>
              <a:t>ECEN 2014. Universidad Estatal a Distancia. 830 – Programación Avanzada</a:t>
            </a:r>
            <a:endParaRPr lang="en-US"/>
          </a:p>
        </p:txBody>
      </p:sp>
      <p:sp>
        <p:nvSpPr>
          <p:cNvPr id="7" name="6 Marcador de número de diapositiva"/>
          <p:cNvSpPr>
            <a:spLocks noGrp="1"/>
          </p:cNvSpPr>
          <p:nvPr>
            <p:ph type="sldNum" sz="quarter" idx="12"/>
          </p:nvPr>
        </p:nvSpPr>
        <p:spPr/>
        <p:txBody>
          <a:bodyPr/>
          <a:lstStyle/>
          <a:p>
            <a:fld id="{229D6C82-971C-4769-ACCC-7B6BBC2EF44E}" type="slidenum">
              <a:rPr lang="en-US" smtClean="0"/>
              <a:pPr/>
              <a:t>‹Nº›</a:t>
            </a:fld>
            <a:endParaRPr lang="en-U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E4724E49-AE08-4FA4-BB1B-C85642DF9D29}" type="datetime1">
              <a:rPr lang="en-US" smtClean="0"/>
              <a:t>11/15/2014</a:t>
            </a:fld>
            <a:endParaRPr lang="en-US"/>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s-CR" smtClean="0"/>
              <a:t>ECEN 2014. Universidad Estatal a Distancia. 830 – Programación Avanzada</a:t>
            </a:r>
            <a:endParaRPr lang="en-US"/>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229D6C82-971C-4769-ACCC-7B6BBC2EF44E}" type="slidenum">
              <a:rPr lang="en-US" smtClean="0"/>
              <a:pPr/>
              <a:t>‹Nº›</a:t>
            </a:fld>
            <a:endParaRPr lang="en-US"/>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CR" b="1" dirty="0" smtClean="0">
                <a:effectLst>
                  <a:outerShdw blurRad="38100" dist="38100" dir="2700000" algn="tl">
                    <a:srgbClr val="000000">
                      <a:alpha val="43137"/>
                    </a:srgbClr>
                  </a:outerShdw>
                </a:effectLst>
              </a:rPr>
              <a:t>830 – Programación Avanzada</a:t>
            </a:r>
            <a:br>
              <a:rPr lang="es-CR" b="1" dirty="0" smtClean="0">
                <a:effectLst>
                  <a:outerShdw blurRad="38100" dist="38100" dir="2700000" algn="tl">
                    <a:srgbClr val="000000">
                      <a:alpha val="43137"/>
                    </a:srgbClr>
                  </a:outerShdw>
                </a:effectLst>
              </a:rPr>
            </a:br>
            <a:r>
              <a:rPr lang="es-CR" b="1" dirty="0" smtClean="0">
                <a:effectLst>
                  <a:outerShdw blurRad="38100" dist="38100" dir="2700000" algn="tl">
                    <a:srgbClr val="000000">
                      <a:alpha val="43137"/>
                    </a:srgbClr>
                  </a:outerShdw>
                </a:effectLst>
              </a:rPr>
              <a:t>Cuarta Sección</a:t>
            </a:r>
            <a:endParaRPr lang="en-US" b="1" dirty="0">
              <a:effectLst>
                <a:outerShdw blurRad="38100" dist="38100" dir="2700000" algn="tl">
                  <a:srgbClr val="000000">
                    <a:alpha val="43137"/>
                  </a:srgbClr>
                </a:outerShdw>
              </a:effectLst>
            </a:endParaRPr>
          </a:p>
        </p:txBody>
      </p:sp>
      <p:sp>
        <p:nvSpPr>
          <p:cNvPr id="3" name="2 Subtítulo"/>
          <p:cNvSpPr>
            <a:spLocks noGrp="1"/>
          </p:cNvSpPr>
          <p:nvPr>
            <p:ph type="subTitle" idx="1"/>
          </p:nvPr>
        </p:nvSpPr>
        <p:spPr/>
        <p:txBody>
          <a:bodyPr/>
          <a:lstStyle/>
          <a:p>
            <a:r>
              <a:rPr lang="en-US" b="1" i="1" dirty="0" err="1" smtClean="0"/>
              <a:t>Redes</a:t>
            </a:r>
            <a:r>
              <a:rPr lang="en-US" b="1" i="1" dirty="0" smtClean="0"/>
              <a:t> </a:t>
            </a:r>
            <a:endParaRPr lang="en-US" dirty="0"/>
          </a:p>
        </p:txBody>
      </p:sp>
      <p:pic>
        <p:nvPicPr>
          <p:cNvPr id="4" name="3 Imagen" descr="logo_uned_costa-rica.jpg"/>
          <p:cNvPicPr>
            <a:picLocks noChangeAspect="1"/>
          </p:cNvPicPr>
          <p:nvPr/>
        </p:nvPicPr>
        <p:blipFill>
          <a:blip r:embed="rId2" cstate="print"/>
          <a:stretch>
            <a:fillRect/>
          </a:stretch>
        </p:blipFill>
        <p:spPr>
          <a:xfrm>
            <a:off x="6629400" y="457200"/>
            <a:ext cx="1577166" cy="213359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Conceptos importantes</a:t>
            </a:r>
            <a:endParaRPr lang="en-US" dirty="0"/>
          </a:p>
        </p:txBody>
      </p:sp>
      <p:sp>
        <p:nvSpPr>
          <p:cNvPr id="3" name="2 Marcador de pie de página"/>
          <p:cNvSpPr>
            <a:spLocks noGrp="1"/>
          </p:cNvSpPr>
          <p:nvPr>
            <p:ph type="ftr" sz="quarter" idx="11"/>
          </p:nvPr>
        </p:nvSpPr>
        <p:spPr/>
        <p:txBody>
          <a:bodyPr/>
          <a:lstStyle/>
          <a:p>
            <a:r>
              <a:rPr lang="es-CR" smtClean="0"/>
              <a:t>ECEN 2014. Universidad Estatal a Distancia. 830 – Programación Avanzada</a:t>
            </a:r>
            <a:endParaRPr lang="en-US"/>
          </a:p>
        </p:txBody>
      </p:sp>
      <p:sp>
        <p:nvSpPr>
          <p:cNvPr id="4" name="3 Marcador de número de diapositiva"/>
          <p:cNvSpPr>
            <a:spLocks noGrp="1"/>
          </p:cNvSpPr>
          <p:nvPr>
            <p:ph type="sldNum" sz="quarter" idx="12"/>
          </p:nvPr>
        </p:nvSpPr>
        <p:spPr/>
        <p:txBody>
          <a:bodyPr/>
          <a:lstStyle/>
          <a:p>
            <a:fld id="{229D6C82-971C-4769-ACCC-7B6BBC2EF44E}" type="slidenum">
              <a:rPr lang="en-US" smtClean="0"/>
              <a:pPr/>
              <a:t>2</a:t>
            </a:fld>
            <a:endParaRPr lang="en-US" dirty="0"/>
          </a:p>
        </p:txBody>
      </p:sp>
      <p:sp>
        <p:nvSpPr>
          <p:cNvPr id="5" name="4 Marcador de contenido"/>
          <p:cNvSpPr>
            <a:spLocks noGrp="1"/>
          </p:cNvSpPr>
          <p:nvPr>
            <p:ph sz="quarter" idx="1"/>
          </p:nvPr>
        </p:nvSpPr>
        <p:spPr/>
        <p:txBody>
          <a:bodyPr>
            <a:normAutofit fontScale="85000" lnSpcReduction="20000"/>
          </a:bodyPr>
          <a:lstStyle/>
          <a:p>
            <a:r>
              <a:rPr lang="es-CR" dirty="0" smtClean="0"/>
              <a:t>Paquete</a:t>
            </a:r>
          </a:p>
          <a:p>
            <a:pPr lvl="1"/>
            <a:r>
              <a:rPr lang="es-CR" dirty="0"/>
              <a:t>Un paquete es un conjunto de datos encapsulados que viajan a través de la red y que contienen información relevante de una conexión específica</a:t>
            </a:r>
            <a:endParaRPr lang="es-CR" dirty="0" smtClean="0"/>
          </a:p>
          <a:p>
            <a:endParaRPr lang="es-CR" dirty="0" smtClean="0"/>
          </a:p>
          <a:p>
            <a:r>
              <a:rPr lang="es-CR" dirty="0" smtClean="0"/>
              <a:t>Protocolo</a:t>
            </a:r>
          </a:p>
          <a:p>
            <a:pPr lvl="1"/>
            <a:r>
              <a:rPr lang="es-CR" dirty="0"/>
              <a:t>Un protocolo es un conjunto de reglas que definen la manera en que se realiza el intercambio de datos cuando se establece una comunicación entre distintos sistemas, sin importar el sistema operativo. Definen un formato para el intercambio de mensajes y la transmisión de los mismos a través del medio.</a:t>
            </a:r>
            <a:endParaRPr lang="es-CR" dirty="0" smtClean="0"/>
          </a:p>
          <a:p>
            <a:endParaRPr lang="es-CR" dirty="0" smtClean="0"/>
          </a:p>
          <a:p>
            <a:r>
              <a:rPr lang="es-CR" dirty="0" smtClean="0"/>
              <a:t>Protocolo orientado a la conexión</a:t>
            </a:r>
          </a:p>
          <a:p>
            <a:pPr lvl="1"/>
            <a:r>
              <a:rPr lang="es-CR" dirty="0"/>
              <a:t>TCP: Orientado a la conexión - Equivalente a una llamada telefónica</a:t>
            </a:r>
            <a:endParaRPr lang="es-CR" dirty="0" smtClean="0"/>
          </a:p>
          <a:p>
            <a:endParaRPr lang="es-CR" dirty="0" smtClean="0"/>
          </a:p>
          <a:p>
            <a:r>
              <a:rPr lang="es-CR" dirty="0" smtClean="0"/>
              <a:t>Protocolo no orientado a la conexión</a:t>
            </a:r>
          </a:p>
          <a:p>
            <a:pPr lvl="1"/>
            <a:r>
              <a:rPr lang="es-CR" dirty="0" smtClean="0"/>
              <a:t>UDP</a:t>
            </a:r>
            <a:r>
              <a:rPr lang="es-CR" dirty="0"/>
              <a:t>: No orientado a la conexión - Equivalente a un servicio de </a:t>
            </a:r>
            <a:r>
              <a:rPr lang="es-CR" dirty="0" smtClean="0"/>
              <a:t>correo</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Conceptos importantes</a:t>
            </a:r>
            <a:endParaRPr lang="en-US" dirty="0"/>
          </a:p>
        </p:txBody>
      </p:sp>
      <p:sp>
        <p:nvSpPr>
          <p:cNvPr id="3" name="2 Marcador de pie de página"/>
          <p:cNvSpPr>
            <a:spLocks noGrp="1"/>
          </p:cNvSpPr>
          <p:nvPr>
            <p:ph type="ftr" sz="quarter" idx="11"/>
          </p:nvPr>
        </p:nvSpPr>
        <p:spPr/>
        <p:txBody>
          <a:bodyPr/>
          <a:lstStyle/>
          <a:p>
            <a:r>
              <a:rPr lang="es-CR" dirty="0" smtClean="0"/>
              <a:t>ECEN 2014. Universidad Estatal a Distancia. 830 – Programación Avanzada</a:t>
            </a:r>
            <a:endParaRPr lang="en-US" dirty="0"/>
          </a:p>
        </p:txBody>
      </p:sp>
      <p:sp>
        <p:nvSpPr>
          <p:cNvPr id="4" name="3 Marcador de número de diapositiva"/>
          <p:cNvSpPr>
            <a:spLocks noGrp="1"/>
          </p:cNvSpPr>
          <p:nvPr>
            <p:ph type="sldNum" sz="quarter" idx="12"/>
          </p:nvPr>
        </p:nvSpPr>
        <p:spPr/>
        <p:txBody>
          <a:bodyPr/>
          <a:lstStyle/>
          <a:p>
            <a:fld id="{229D6C82-971C-4769-ACCC-7B6BBC2EF44E}" type="slidenum">
              <a:rPr lang="en-US" smtClean="0"/>
              <a:pPr/>
              <a:t>3</a:t>
            </a:fld>
            <a:endParaRPr lang="en-US" dirty="0"/>
          </a:p>
        </p:txBody>
      </p:sp>
      <p:sp>
        <p:nvSpPr>
          <p:cNvPr id="5" name="4 Marcador de contenido"/>
          <p:cNvSpPr>
            <a:spLocks noGrp="1"/>
          </p:cNvSpPr>
          <p:nvPr>
            <p:ph sz="quarter" idx="1"/>
          </p:nvPr>
        </p:nvSpPr>
        <p:spPr/>
        <p:txBody>
          <a:bodyPr>
            <a:normAutofit/>
          </a:bodyPr>
          <a:lstStyle/>
          <a:p>
            <a:r>
              <a:rPr lang="es-CR" dirty="0" smtClean="0"/>
              <a:t>Socket</a:t>
            </a:r>
          </a:p>
          <a:p>
            <a:pPr lvl="1"/>
            <a:r>
              <a:rPr lang="es-CR" dirty="0"/>
              <a:t>Un socket es similar a un canal de comunicación que utilizan dos aplicaciones para transmitir datos. Se compone de un número de puerto, un protocolo y direcciones </a:t>
            </a:r>
            <a:r>
              <a:rPr lang="es-CR" dirty="0" smtClean="0"/>
              <a:t>IP</a:t>
            </a:r>
            <a:endParaRPr lang="es-CR" dirty="0" smtClean="0"/>
          </a:p>
          <a:p>
            <a:endParaRPr lang="es-CR" dirty="0" smtClean="0"/>
          </a:p>
          <a:p>
            <a:r>
              <a:rPr lang="es-CR" dirty="0" smtClean="0"/>
              <a:t>Protocolo de </a:t>
            </a:r>
            <a:r>
              <a:rPr lang="es-CR" dirty="0" smtClean="0"/>
              <a:t>Internet</a:t>
            </a:r>
          </a:p>
          <a:p>
            <a:pPr lvl="1"/>
            <a:r>
              <a:rPr lang="es-CR" dirty="0"/>
              <a:t>IP, Internet </a:t>
            </a:r>
            <a:r>
              <a:rPr lang="es-CR" dirty="0" err="1" smtClean="0"/>
              <a:t>Protocol</a:t>
            </a:r>
            <a:r>
              <a:rPr lang="es-CR" dirty="0"/>
              <a:t>. No orientado a la </a:t>
            </a:r>
            <a:r>
              <a:rPr lang="es-CR" dirty="0" smtClean="0"/>
              <a:t>conexión</a:t>
            </a:r>
            <a:r>
              <a:rPr lang="es-CR" dirty="0"/>
              <a:t>. Paquetes IP</a:t>
            </a:r>
            <a:endParaRPr lang="es-CR" dirty="0" smtClean="0"/>
          </a:p>
          <a:p>
            <a:endParaRPr lang="es-CR" dirty="0" smtClean="0"/>
          </a:p>
          <a:p>
            <a:r>
              <a:rPr lang="es-CR" dirty="0" smtClean="0"/>
              <a:t>Modelo </a:t>
            </a:r>
            <a:r>
              <a:rPr lang="es-CR" dirty="0" smtClean="0"/>
              <a:t>Cliente/Servidor</a:t>
            </a:r>
          </a:p>
          <a:p>
            <a:pPr lvl="1"/>
            <a:r>
              <a:rPr lang="es-CR" dirty="0"/>
              <a:t>En este patrón, las aplicaciones cliente establecen contacto con una aplicación central conocida como servidor</a:t>
            </a:r>
            <a:endParaRPr lang="es-CR" dirty="0" smtClean="0"/>
          </a:p>
          <a:p>
            <a:endParaRPr lang="en-US" dirty="0"/>
          </a:p>
        </p:txBody>
      </p:sp>
    </p:spTree>
    <p:extLst>
      <p:ext uri="{BB962C8B-B14F-4D97-AF65-F5344CB8AC3E}">
        <p14:creationId xmlns:p14="http://schemas.microsoft.com/office/powerpoint/2010/main" val="6948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Establecimiento de conexiones</a:t>
            </a:r>
            <a:endParaRPr lang="en-US" dirty="0"/>
          </a:p>
        </p:txBody>
      </p:sp>
      <p:sp>
        <p:nvSpPr>
          <p:cNvPr id="3" name="2 Marcador de pie de página"/>
          <p:cNvSpPr>
            <a:spLocks noGrp="1"/>
          </p:cNvSpPr>
          <p:nvPr>
            <p:ph type="ftr" sz="quarter" idx="11"/>
          </p:nvPr>
        </p:nvSpPr>
        <p:spPr/>
        <p:txBody>
          <a:bodyPr/>
          <a:lstStyle/>
          <a:p>
            <a:r>
              <a:rPr lang="es-CR" smtClean="0"/>
              <a:t>ECEN 2014. Universidad Estatal a Distancia. 830 – Programación Avanzada</a:t>
            </a:r>
            <a:endParaRPr lang="en-US"/>
          </a:p>
        </p:txBody>
      </p:sp>
      <p:sp>
        <p:nvSpPr>
          <p:cNvPr id="4" name="3 Marcador de número de diapositiva"/>
          <p:cNvSpPr>
            <a:spLocks noGrp="1"/>
          </p:cNvSpPr>
          <p:nvPr>
            <p:ph type="sldNum" sz="quarter" idx="12"/>
          </p:nvPr>
        </p:nvSpPr>
        <p:spPr/>
        <p:txBody>
          <a:bodyPr/>
          <a:lstStyle/>
          <a:p>
            <a:fld id="{229D6C82-971C-4769-ACCC-7B6BBC2EF44E}" type="slidenum">
              <a:rPr lang="en-US" smtClean="0"/>
              <a:pPr/>
              <a:t>4</a:t>
            </a:fld>
            <a:endParaRPr lang="en-US"/>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2614612" y="1411287"/>
            <a:ext cx="3914775" cy="45529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Implementación de servidores y clientes</a:t>
            </a:r>
            <a:endParaRPr lang="en-US" dirty="0"/>
          </a:p>
        </p:txBody>
      </p:sp>
      <p:sp>
        <p:nvSpPr>
          <p:cNvPr id="3" name="2 Marcador de pie de página"/>
          <p:cNvSpPr>
            <a:spLocks noGrp="1"/>
          </p:cNvSpPr>
          <p:nvPr>
            <p:ph type="ftr" sz="quarter" idx="11"/>
          </p:nvPr>
        </p:nvSpPr>
        <p:spPr/>
        <p:txBody>
          <a:bodyPr/>
          <a:lstStyle/>
          <a:p>
            <a:r>
              <a:rPr lang="es-CR" smtClean="0"/>
              <a:t>ECEN 2014. Universidad Estatal a Distancia. 830 – Programación Avanzada</a:t>
            </a:r>
            <a:endParaRPr lang="en-US"/>
          </a:p>
        </p:txBody>
      </p:sp>
      <p:sp>
        <p:nvSpPr>
          <p:cNvPr id="4" name="3 Marcador de número de diapositiva"/>
          <p:cNvSpPr>
            <a:spLocks noGrp="1"/>
          </p:cNvSpPr>
          <p:nvPr>
            <p:ph type="sldNum" sz="quarter" idx="12"/>
          </p:nvPr>
        </p:nvSpPr>
        <p:spPr/>
        <p:txBody>
          <a:bodyPr/>
          <a:lstStyle/>
          <a:p>
            <a:fld id="{229D6C82-971C-4769-ACCC-7B6BBC2EF44E}" type="slidenum">
              <a:rPr lang="en-US" smtClean="0"/>
              <a:pPr/>
              <a:t>5</a:t>
            </a:fld>
            <a:endParaRPr lang="en-US"/>
          </a:p>
        </p:txBody>
      </p:sp>
      <p:sp>
        <p:nvSpPr>
          <p:cNvPr id="5" name="4 Marcador de contenido"/>
          <p:cNvSpPr>
            <a:spLocks noGrp="1"/>
          </p:cNvSpPr>
          <p:nvPr>
            <p:ph sz="quarter" idx="1"/>
          </p:nvPr>
        </p:nvSpPr>
        <p:spPr/>
        <p:txBody>
          <a:bodyPr/>
          <a:lstStyle/>
          <a:p>
            <a:endParaRPr lang="es-CR" dirty="0" smtClean="0"/>
          </a:p>
          <a:p>
            <a:r>
              <a:rPr lang="es-CR" dirty="0" smtClean="0"/>
              <a:t>Establecer un Servidor TCP:</a:t>
            </a:r>
            <a:endParaRPr lang="es-CR" dirty="0" smtClean="0"/>
          </a:p>
          <a:p>
            <a:pPr lvl="1"/>
            <a:r>
              <a:rPr lang="es-CR" dirty="0"/>
              <a:t>1. Crear </a:t>
            </a:r>
            <a:r>
              <a:rPr lang="es-CR" dirty="0" smtClean="0"/>
              <a:t>instancia </a:t>
            </a:r>
            <a:r>
              <a:rPr lang="es-CR" dirty="0" err="1" smtClean="0"/>
              <a:t>TcpListener</a:t>
            </a:r>
            <a:r>
              <a:rPr lang="es-CR" dirty="0" smtClean="0"/>
              <a:t> </a:t>
            </a:r>
            <a:r>
              <a:rPr lang="es-CR" dirty="0"/>
              <a:t>del espacio de nombres </a:t>
            </a:r>
            <a:r>
              <a:rPr lang="es-CR" dirty="0" err="1" smtClean="0"/>
              <a:t>System.Net.Sockets</a:t>
            </a:r>
            <a:r>
              <a:rPr lang="es-CR" dirty="0" smtClean="0"/>
              <a:t>.  Parámetros: dirección IP, número </a:t>
            </a:r>
            <a:r>
              <a:rPr lang="es-CR" dirty="0"/>
              <a:t>de </a:t>
            </a:r>
            <a:r>
              <a:rPr lang="es-CR" dirty="0" smtClean="0"/>
              <a:t>puerto</a:t>
            </a:r>
          </a:p>
          <a:p>
            <a:pPr lvl="1"/>
            <a:r>
              <a:rPr lang="es-CR" dirty="0" smtClean="0"/>
              <a:t>2</a:t>
            </a:r>
            <a:r>
              <a:rPr lang="es-CR" dirty="0"/>
              <a:t>. Llamar al método </a:t>
            </a:r>
            <a:r>
              <a:rPr lang="es-CR" dirty="0" err="1"/>
              <a:t>Start</a:t>
            </a:r>
            <a:r>
              <a:rPr lang="es-CR" dirty="0"/>
              <a:t> del objeto </a:t>
            </a:r>
            <a:r>
              <a:rPr lang="es-CR" dirty="0" err="1" smtClean="0"/>
              <a:t>TcpListener</a:t>
            </a:r>
            <a:endParaRPr lang="es-CR" dirty="0" smtClean="0"/>
          </a:p>
          <a:p>
            <a:pPr lvl="1"/>
            <a:r>
              <a:rPr lang="es-CR" dirty="0" smtClean="0"/>
              <a:t>3</a:t>
            </a:r>
            <a:r>
              <a:rPr lang="es-CR" dirty="0"/>
              <a:t>. Crear una instancia de un objeto </a:t>
            </a:r>
            <a:r>
              <a:rPr lang="es-CR" dirty="0" err="1" smtClean="0"/>
              <a:t>NetworkStream</a:t>
            </a:r>
            <a:endParaRPr lang="es-CR" dirty="0" smtClean="0"/>
          </a:p>
          <a:p>
            <a:pPr lvl="1"/>
            <a:r>
              <a:rPr lang="es-CR" dirty="0"/>
              <a:t>4. Procesar las cadenas de datos utilizando objetos </a:t>
            </a:r>
            <a:r>
              <a:rPr lang="es-CR" dirty="0" err="1"/>
              <a:t>BinaryReader</a:t>
            </a:r>
            <a:r>
              <a:rPr lang="es-CR" dirty="0"/>
              <a:t> y </a:t>
            </a:r>
            <a:r>
              <a:rPr lang="es-CR" dirty="0" err="1" smtClean="0"/>
              <a:t>BinaryWriter</a:t>
            </a:r>
            <a:endParaRPr lang="es-CR" dirty="0" smtClean="0"/>
          </a:p>
          <a:p>
            <a:pPr lvl="1"/>
            <a:r>
              <a:rPr lang="es-CR" dirty="0"/>
              <a:t>5. Terminar la conexión. Llamar al método </a:t>
            </a:r>
            <a:r>
              <a:rPr lang="es-CR" dirty="0" err="1"/>
              <a:t>Close</a:t>
            </a:r>
            <a:r>
              <a:rPr lang="es-CR" dirty="0"/>
              <a:t> de los objetos anteriores. Luego, llamar a los métodos </a:t>
            </a:r>
            <a:r>
              <a:rPr lang="es-CR" dirty="0" err="1"/>
              <a:t>Shutdown</a:t>
            </a:r>
            <a:r>
              <a:rPr lang="es-CR" dirty="0"/>
              <a:t> y </a:t>
            </a:r>
            <a:r>
              <a:rPr lang="es-CR" dirty="0" err="1"/>
              <a:t>Close</a:t>
            </a:r>
            <a:r>
              <a:rPr lang="es-CR" dirty="0"/>
              <a:t> de la clase </a:t>
            </a:r>
            <a:r>
              <a:rPr lang="es-CR" dirty="0" smtClean="0"/>
              <a:t>Socket</a:t>
            </a:r>
            <a:endParaRPr lang="es-CR" dirty="0" smtClean="0"/>
          </a:p>
          <a:p>
            <a:pPr lvl="1"/>
            <a:endParaRPr lang="es-CR" dirty="0" smtClean="0"/>
          </a:p>
          <a:p>
            <a:pPr lvl="1"/>
            <a:endParaRPr lang="es-CR"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Implementación de servidores y clientes</a:t>
            </a:r>
            <a:endParaRPr lang="en-US" dirty="0"/>
          </a:p>
        </p:txBody>
      </p:sp>
      <p:sp>
        <p:nvSpPr>
          <p:cNvPr id="3" name="2 Marcador de pie de página"/>
          <p:cNvSpPr>
            <a:spLocks noGrp="1"/>
          </p:cNvSpPr>
          <p:nvPr>
            <p:ph type="ftr" sz="quarter" idx="11"/>
          </p:nvPr>
        </p:nvSpPr>
        <p:spPr/>
        <p:txBody>
          <a:bodyPr/>
          <a:lstStyle/>
          <a:p>
            <a:r>
              <a:rPr lang="es-CR" smtClean="0"/>
              <a:t>ECEN 2014. Universidad Estatal a Distancia. 830 – Programación Avanzada</a:t>
            </a:r>
            <a:endParaRPr lang="en-US"/>
          </a:p>
        </p:txBody>
      </p:sp>
      <p:sp>
        <p:nvSpPr>
          <p:cNvPr id="4" name="3 Marcador de número de diapositiva"/>
          <p:cNvSpPr>
            <a:spLocks noGrp="1"/>
          </p:cNvSpPr>
          <p:nvPr>
            <p:ph type="sldNum" sz="quarter" idx="12"/>
          </p:nvPr>
        </p:nvSpPr>
        <p:spPr/>
        <p:txBody>
          <a:bodyPr/>
          <a:lstStyle/>
          <a:p>
            <a:fld id="{229D6C82-971C-4769-ACCC-7B6BBC2EF44E}" type="slidenum">
              <a:rPr lang="en-US" smtClean="0"/>
              <a:pPr/>
              <a:t>6</a:t>
            </a:fld>
            <a:endParaRPr lang="en-US"/>
          </a:p>
        </p:txBody>
      </p:sp>
      <p:sp>
        <p:nvSpPr>
          <p:cNvPr id="5" name="4 Marcador de contenido"/>
          <p:cNvSpPr>
            <a:spLocks noGrp="1"/>
          </p:cNvSpPr>
          <p:nvPr>
            <p:ph sz="quarter" idx="1"/>
          </p:nvPr>
        </p:nvSpPr>
        <p:spPr/>
        <p:txBody>
          <a:bodyPr>
            <a:normAutofit/>
          </a:bodyPr>
          <a:lstStyle/>
          <a:p>
            <a:endParaRPr lang="es-CR" dirty="0" smtClean="0"/>
          </a:p>
          <a:p>
            <a:r>
              <a:rPr lang="es-CR" dirty="0" smtClean="0"/>
              <a:t>Establecer un Cliente TCP:</a:t>
            </a:r>
            <a:endParaRPr lang="es-CR" dirty="0" smtClean="0"/>
          </a:p>
          <a:p>
            <a:pPr lvl="1"/>
            <a:r>
              <a:rPr lang="es-CR" dirty="0" smtClean="0"/>
              <a:t>1. Crear instancia </a:t>
            </a:r>
            <a:r>
              <a:rPr lang="es-CR" dirty="0" err="1" smtClean="0"/>
              <a:t>TcpClient</a:t>
            </a:r>
            <a:r>
              <a:rPr lang="es-CR" dirty="0" smtClean="0"/>
              <a:t>. Llamar a la función </a:t>
            </a:r>
            <a:r>
              <a:rPr lang="es-CR" dirty="0" err="1" smtClean="0"/>
              <a:t>Connect</a:t>
            </a:r>
            <a:r>
              <a:rPr lang="es-CR" dirty="0" smtClean="0"/>
              <a:t> con parámetros</a:t>
            </a:r>
            <a:r>
              <a:rPr lang="es-CR" dirty="0"/>
              <a:t>: dirección </a:t>
            </a:r>
            <a:r>
              <a:rPr lang="es-CR" dirty="0" smtClean="0"/>
              <a:t>IP y número de puerto del servidor. </a:t>
            </a:r>
          </a:p>
          <a:p>
            <a:pPr lvl="1"/>
            <a:r>
              <a:rPr lang="es-CR" dirty="0" smtClean="0"/>
              <a:t>2</a:t>
            </a:r>
            <a:r>
              <a:rPr lang="es-CR" dirty="0"/>
              <a:t>. Utilizar el método </a:t>
            </a:r>
            <a:r>
              <a:rPr lang="es-CR" dirty="0" err="1"/>
              <a:t>GetStream</a:t>
            </a:r>
            <a:r>
              <a:rPr lang="es-CR" dirty="0"/>
              <a:t> del cliente y obtener un objeto de clase </a:t>
            </a:r>
            <a:r>
              <a:rPr lang="es-CR" dirty="0" err="1"/>
              <a:t>NetworkStream</a:t>
            </a:r>
            <a:r>
              <a:rPr lang="es-CR" dirty="0"/>
              <a:t> para escribir y leer datos del socket. </a:t>
            </a:r>
            <a:r>
              <a:rPr lang="es-CR" dirty="0" smtClean="0"/>
              <a:t>Se </a:t>
            </a:r>
            <a:r>
              <a:rPr lang="es-CR" dirty="0"/>
              <a:t>utiliza también dos objetos de tipo </a:t>
            </a:r>
            <a:r>
              <a:rPr lang="es-CR" dirty="0" err="1"/>
              <a:t>BinaryReader</a:t>
            </a:r>
            <a:r>
              <a:rPr lang="es-CR" dirty="0"/>
              <a:t> y </a:t>
            </a:r>
            <a:r>
              <a:rPr lang="es-CR" dirty="0" err="1"/>
              <a:t>BinaryWriter</a:t>
            </a:r>
            <a:r>
              <a:rPr lang="es-CR" dirty="0"/>
              <a:t>, para enviar y recibir información desde y hacia el servidor</a:t>
            </a:r>
            <a:r>
              <a:rPr lang="es-CR" dirty="0" smtClean="0"/>
              <a:t>.</a:t>
            </a:r>
          </a:p>
          <a:p>
            <a:pPr lvl="1"/>
            <a:r>
              <a:rPr lang="es-CR" dirty="0" smtClean="0"/>
              <a:t>3. Procesar </a:t>
            </a:r>
            <a:r>
              <a:rPr lang="es-CR" dirty="0"/>
              <a:t>las cadenas de datos con los métodos </a:t>
            </a:r>
            <a:r>
              <a:rPr lang="es-CR" dirty="0" err="1"/>
              <a:t>Write</a:t>
            </a:r>
            <a:r>
              <a:rPr lang="es-CR" dirty="0"/>
              <a:t> y </a:t>
            </a:r>
            <a:r>
              <a:rPr lang="es-CR" dirty="0" err="1"/>
              <a:t>ReadString</a:t>
            </a:r>
            <a:r>
              <a:rPr lang="es-CR" dirty="0"/>
              <a:t> de los objetos declarados anteriormente</a:t>
            </a:r>
            <a:r>
              <a:rPr lang="es-CR" dirty="0" smtClean="0"/>
              <a:t>.</a:t>
            </a:r>
          </a:p>
          <a:p>
            <a:pPr lvl="1"/>
            <a:r>
              <a:rPr lang="es-CR" dirty="0" smtClean="0"/>
              <a:t>4, Cerrar </a:t>
            </a:r>
            <a:r>
              <a:rPr lang="es-CR" dirty="0"/>
              <a:t>la transmisión. </a:t>
            </a:r>
            <a:endParaRPr lang="es-CR" dirty="0" smtClean="0"/>
          </a:p>
          <a:p>
            <a:pPr lvl="1"/>
            <a:endParaRPr lang="es-CR" dirty="0" smtClean="0"/>
          </a:p>
          <a:p>
            <a:endParaRPr lang="en-US" dirty="0"/>
          </a:p>
        </p:txBody>
      </p:sp>
    </p:spTree>
    <p:extLst>
      <p:ext uri="{BB962C8B-B14F-4D97-AF65-F5344CB8AC3E}">
        <p14:creationId xmlns:p14="http://schemas.microsoft.com/office/powerpoint/2010/main" val="1576983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Objetos de C# para conexiones en redes</a:t>
            </a:r>
            <a:endParaRPr lang="en-US" dirty="0"/>
          </a:p>
        </p:txBody>
      </p:sp>
      <p:sp>
        <p:nvSpPr>
          <p:cNvPr id="3" name="2 Marcador de pie de página"/>
          <p:cNvSpPr>
            <a:spLocks noGrp="1"/>
          </p:cNvSpPr>
          <p:nvPr>
            <p:ph type="ftr" sz="quarter" idx="11"/>
          </p:nvPr>
        </p:nvSpPr>
        <p:spPr/>
        <p:txBody>
          <a:bodyPr/>
          <a:lstStyle/>
          <a:p>
            <a:r>
              <a:rPr lang="es-CR" smtClean="0"/>
              <a:t>ECEN 2014. Universidad Estatal a Distancia. 830 – Programación Avanzada</a:t>
            </a:r>
            <a:endParaRPr lang="en-US"/>
          </a:p>
        </p:txBody>
      </p:sp>
      <p:sp>
        <p:nvSpPr>
          <p:cNvPr id="4" name="3 Marcador de número de diapositiva"/>
          <p:cNvSpPr>
            <a:spLocks noGrp="1"/>
          </p:cNvSpPr>
          <p:nvPr>
            <p:ph type="sldNum" sz="quarter" idx="12"/>
          </p:nvPr>
        </p:nvSpPr>
        <p:spPr/>
        <p:txBody>
          <a:bodyPr/>
          <a:lstStyle/>
          <a:p>
            <a:fld id="{229D6C82-971C-4769-ACCC-7B6BBC2EF44E}" type="slidenum">
              <a:rPr lang="en-US" smtClean="0"/>
              <a:pPr/>
              <a:t>7</a:t>
            </a:fld>
            <a:endParaRPr lang="en-US"/>
          </a:p>
        </p:txBody>
      </p:sp>
      <p:sp>
        <p:nvSpPr>
          <p:cNvPr id="5" name="4 Marcador de contenido"/>
          <p:cNvSpPr>
            <a:spLocks noGrp="1"/>
          </p:cNvSpPr>
          <p:nvPr>
            <p:ph sz="quarter" idx="1"/>
          </p:nvPr>
        </p:nvSpPr>
        <p:spPr/>
        <p:txBody>
          <a:bodyPr/>
          <a:lstStyle/>
          <a:p>
            <a:r>
              <a:rPr lang="es-CR" dirty="0" err="1" smtClean="0"/>
              <a:t>TcpListener</a:t>
            </a:r>
            <a:endParaRPr lang="es-CR" dirty="0" smtClean="0"/>
          </a:p>
          <a:p>
            <a:pPr lvl="1"/>
            <a:r>
              <a:rPr lang="es-CR" dirty="0" smtClean="0"/>
              <a:t>Ver funciones en IDE</a:t>
            </a:r>
          </a:p>
          <a:p>
            <a:r>
              <a:rPr lang="es-CR" dirty="0" err="1" smtClean="0"/>
              <a:t>IpAddress</a:t>
            </a:r>
            <a:endParaRPr lang="es-CR" dirty="0" smtClean="0"/>
          </a:p>
          <a:p>
            <a:r>
              <a:rPr lang="es-CR" dirty="0" err="1" smtClean="0"/>
              <a:t>NetworkStream</a:t>
            </a:r>
            <a:endParaRPr lang="es-CR" dirty="0" smtClean="0"/>
          </a:p>
          <a:p>
            <a:pPr lvl="1"/>
            <a:r>
              <a:rPr lang="es-CR" dirty="0" smtClean="0"/>
              <a:t>Ver funciones en IDE</a:t>
            </a:r>
          </a:p>
          <a:p>
            <a:r>
              <a:rPr lang="es-CR" dirty="0" smtClean="0"/>
              <a:t>Byte</a:t>
            </a:r>
          </a:p>
          <a:p>
            <a:r>
              <a:rPr lang="es-CR" dirty="0" err="1" smtClean="0"/>
              <a:t>ASCIIEncoding</a:t>
            </a:r>
            <a:endParaRPr lang="es-CR" dirty="0" smtClean="0"/>
          </a:p>
          <a:p>
            <a:r>
              <a:rPr lang="es-CR" dirty="0" err="1" smtClean="0"/>
              <a:t>IpEndPoint</a:t>
            </a:r>
            <a:endParaRPr lang="es-CR"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Conceptos adicionales</a:t>
            </a:r>
            <a:endParaRPr lang="en-US" dirty="0"/>
          </a:p>
        </p:txBody>
      </p:sp>
      <p:sp>
        <p:nvSpPr>
          <p:cNvPr id="3" name="2 Marcador de pie de página"/>
          <p:cNvSpPr>
            <a:spLocks noGrp="1"/>
          </p:cNvSpPr>
          <p:nvPr>
            <p:ph type="ftr" sz="quarter" idx="11"/>
          </p:nvPr>
        </p:nvSpPr>
        <p:spPr/>
        <p:txBody>
          <a:bodyPr/>
          <a:lstStyle/>
          <a:p>
            <a:r>
              <a:rPr lang="es-CR" smtClean="0"/>
              <a:t>ECEN 2014. Universidad Estatal a Distancia. 830 – Programación Avanzada</a:t>
            </a:r>
            <a:endParaRPr lang="en-US"/>
          </a:p>
        </p:txBody>
      </p:sp>
      <p:sp>
        <p:nvSpPr>
          <p:cNvPr id="4" name="3 Marcador de número de diapositiva"/>
          <p:cNvSpPr>
            <a:spLocks noGrp="1"/>
          </p:cNvSpPr>
          <p:nvPr>
            <p:ph type="sldNum" sz="quarter" idx="12"/>
          </p:nvPr>
        </p:nvSpPr>
        <p:spPr/>
        <p:txBody>
          <a:bodyPr/>
          <a:lstStyle/>
          <a:p>
            <a:fld id="{229D6C82-971C-4769-ACCC-7B6BBC2EF44E}" type="slidenum">
              <a:rPr lang="en-US" smtClean="0"/>
              <a:pPr/>
              <a:t>8</a:t>
            </a:fld>
            <a:endParaRPr lang="en-US"/>
          </a:p>
        </p:txBody>
      </p:sp>
      <p:sp>
        <p:nvSpPr>
          <p:cNvPr id="5" name="4 Marcador de contenido"/>
          <p:cNvSpPr>
            <a:spLocks noGrp="1"/>
          </p:cNvSpPr>
          <p:nvPr>
            <p:ph sz="quarter" idx="1"/>
          </p:nvPr>
        </p:nvSpPr>
        <p:spPr/>
        <p:txBody>
          <a:bodyPr/>
          <a:lstStyle/>
          <a:p>
            <a:r>
              <a:rPr lang="es-CR" dirty="0" smtClean="0"/>
              <a:t>Puertos bien conocidos</a:t>
            </a:r>
          </a:p>
          <a:p>
            <a:endParaRPr lang="es-CR" dirty="0" smtClean="0"/>
          </a:p>
          <a:p>
            <a:r>
              <a:rPr lang="es-CR" dirty="0" smtClean="0"/>
              <a:t>Subprocesamiento múltiple en servicios de red</a:t>
            </a:r>
          </a:p>
          <a:p>
            <a:endParaRPr lang="es-CR" dirty="0" smtClean="0"/>
          </a:p>
          <a:p>
            <a:r>
              <a:rPr lang="es-CR" dirty="0" smtClean="0"/>
              <a:t>Realizar ejercicios de autoevaluación 4.1 de la guía de estudio, página 115.</a:t>
            </a:r>
          </a:p>
          <a:p>
            <a:endParaRPr lang="es-CR" dirty="0" smtClean="0"/>
          </a:p>
          <a:p>
            <a:pPr>
              <a:buNone/>
            </a:pPr>
            <a:endParaRPr lang="es-CR"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smtClean="0"/>
              <a:t>Ejercicios</a:t>
            </a:r>
            <a:endParaRPr lang="en-US" dirty="0"/>
          </a:p>
        </p:txBody>
      </p:sp>
      <p:sp>
        <p:nvSpPr>
          <p:cNvPr id="3" name="2 Marcador de pie de página"/>
          <p:cNvSpPr>
            <a:spLocks noGrp="1"/>
          </p:cNvSpPr>
          <p:nvPr>
            <p:ph type="ftr" sz="quarter" idx="11"/>
          </p:nvPr>
        </p:nvSpPr>
        <p:spPr>
          <a:xfrm>
            <a:off x="2898648" y="6356350"/>
            <a:ext cx="5788152" cy="365760"/>
          </a:xfrm>
        </p:spPr>
        <p:txBody>
          <a:bodyPr/>
          <a:lstStyle/>
          <a:p>
            <a:r>
              <a:rPr lang="es-CR" smtClean="0"/>
              <a:t>ECEN 2014. Universidad Estatal a Distancia. 830 – Programación Avanzada</a:t>
            </a:r>
            <a:endParaRPr lang="en-US" dirty="0"/>
          </a:p>
        </p:txBody>
      </p:sp>
      <p:sp>
        <p:nvSpPr>
          <p:cNvPr id="4" name="3 Marcador de número de diapositiva"/>
          <p:cNvSpPr>
            <a:spLocks noGrp="1"/>
          </p:cNvSpPr>
          <p:nvPr>
            <p:ph type="sldNum" sz="quarter" idx="12"/>
          </p:nvPr>
        </p:nvSpPr>
        <p:spPr/>
        <p:txBody>
          <a:bodyPr/>
          <a:lstStyle/>
          <a:p>
            <a:fld id="{229D6C82-971C-4769-ACCC-7B6BBC2EF44E}" type="slidenum">
              <a:rPr lang="en-US" smtClean="0"/>
              <a:pPr/>
              <a:t>9</a:t>
            </a:fld>
            <a:endParaRPr lang="en-US"/>
          </a:p>
        </p:txBody>
      </p:sp>
      <p:sp>
        <p:nvSpPr>
          <p:cNvPr id="5" name="4 Marcador de contenido"/>
          <p:cNvSpPr>
            <a:spLocks noGrp="1"/>
          </p:cNvSpPr>
          <p:nvPr>
            <p:ph sz="quarter" idx="1"/>
          </p:nvPr>
        </p:nvSpPr>
        <p:spPr/>
        <p:txBody>
          <a:bodyPr/>
          <a:lstStyle/>
          <a:p>
            <a:endParaRPr lang="es-CR" dirty="0" smtClean="0"/>
          </a:p>
          <a:p>
            <a:endParaRPr lang="es-CR" dirty="0" smtClean="0"/>
          </a:p>
          <a:p>
            <a:r>
              <a:rPr lang="es-CR" dirty="0" smtClean="0"/>
              <a:t>Mostrar laboratorio 4.1 de la guía de estudio.</a:t>
            </a:r>
          </a:p>
          <a:p>
            <a:endParaRPr lang="es-CR" dirty="0" smtClean="0"/>
          </a:p>
          <a:p>
            <a:r>
              <a:rPr lang="es-CR" dirty="0" smtClean="0"/>
              <a:t>Realice el laboratorio 4.2 de la guía de estudio.</a:t>
            </a:r>
          </a:p>
          <a:p>
            <a:endParaRPr lang="es-CR" dirty="0" smtClean="0"/>
          </a:p>
          <a:p>
            <a:pPr>
              <a:buNone/>
            </a:pPr>
            <a:endParaRPr lang="es-CR" dirty="0" smtClean="0"/>
          </a:p>
          <a:p>
            <a:endParaRPr lang="es-CR"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526</TotalTime>
  <Words>555</Words>
  <Application>Microsoft Office PowerPoint</Application>
  <PresentationFormat>Presentación en pantalla (4:3)</PresentationFormat>
  <Paragraphs>80</Paragraphs>
  <Slides>9</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Bookman Old Style</vt:lpstr>
      <vt:lpstr>Calibri</vt:lpstr>
      <vt:lpstr>Gill Sans MT</vt:lpstr>
      <vt:lpstr>Wingdings</vt:lpstr>
      <vt:lpstr>Wingdings 3</vt:lpstr>
      <vt:lpstr>Origen</vt:lpstr>
      <vt:lpstr>830 – Programación Avanzada Cuarta Sección</vt:lpstr>
      <vt:lpstr>Conceptos importantes</vt:lpstr>
      <vt:lpstr>Conceptos importantes</vt:lpstr>
      <vt:lpstr>Establecimiento de conexiones</vt:lpstr>
      <vt:lpstr>Implementación de servidores y clientes</vt:lpstr>
      <vt:lpstr>Implementación de servidores y clientes</vt:lpstr>
      <vt:lpstr>Objetos de C# para conexiones en redes</vt:lpstr>
      <vt:lpstr>Conceptos adicionales</vt:lpstr>
      <vt:lpstr>Ejercicios</vt:lpstr>
    </vt:vector>
  </TitlesOfParts>
  <Company>bccr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Primera Sección</dc:title>
  <dc:creator>hernandezac</dc:creator>
  <cp:lastModifiedBy>Henry Mendez</cp:lastModifiedBy>
  <cp:revision>70</cp:revision>
  <dcterms:created xsi:type="dcterms:W3CDTF">2009-09-17T17:05:04Z</dcterms:created>
  <dcterms:modified xsi:type="dcterms:W3CDTF">2014-11-16T02:16:38Z</dcterms:modified>
</cp:coreProperties>
</file>