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EA5-470C-4F9F-89C2-5A71C9614842}" type="datetimeFigureOut">
              <a:rPr lang="es-EC" smtClean="0"/>
              <a:t>4/12/2020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40C1-201F-4093-8F09-5CC9A49B9C3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93178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EA5-470C-4F9F-89C2-5A71C9614842}" type="datetimeFigureOut">
              <a:rPr lang="es-EC" smtClean="0"/>
              <a:t>4/12/2020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40C1-201F-4093-8F09-5CC9A49B9C3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0111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EA5-470C-4F9F-89C2-5A71C9614842}" type="datetimeFigureOut">
              <a:rPr lang="es-EC" smtClean="0"/>
              <a:t>4/12/2020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40C1-201F-4093-8F09-5CC9A49B9C39}" type="slidenum">
              <a:rPr lang="es-EC" smtClean="0"/>
              <a:t>‹Nº›</a:t>
            </a:fld>
            <a:endParaRPr lang="es-EC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462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EA5-470C-4F9F-89C2-5A71C9614842}" type="datetimeFigureOut">
              <a:rPr lang="es-EC" smtClean="0"/>
              <a:t>4/12/2020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40C1-201F-4093-8F09-5CC9A49B9C3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18004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EA5-470C-4F9F-89C2-5A71C9614842}" type="datetimeFigureOut">
              <a:rPr lang="es-EC" smtClean="0"/>
              <a:t>4/12/2020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40C1-201F-4093-8F09-5CC9A49B9C39}" type="slidenum">
              <a:rPr lang="es-EC" smtClean="0"/>
              <a:t>‹Nº›</a:t>
            </a:fld>
            <a:endParaRPr lang="es-EC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3122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EA5-470C-4F9F-89C2-5A71C9614842}" type="datetimeFigureOut">
              <a:rPr lang="es-EC" smtClean="0"/>
              <a:t>4/12/2020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40C1-201F-4093-8F09-5CC9A49B9C3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0905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EA5-470C-4F9F-89C2-5A71C9614842}" type="datetimeFigureOut">
              <a:rPr lang="es-EC" smtClean="0"/>
              <a:t>4/12/2020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40C1-201F-4093-8F09-5CC9A49B9C3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260434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EA5-470C-4F9F-89C2-5A71C9614842}" type="datetimeFigureOut">
              <a:rPr lang="es-EC" smtClean="0"/>
              <a:t>4/12/2020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40C1-201F-4093-8F09-5CC9A49B9C3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79863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EA5-470C-4F9F-89C2-5A71C9614842}" type="datetimeFigureOut">
              <a:rPr lang="es-EC" smtClean="0"/>
              <a:t>4/12/2020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40C1-201F-4093-8F09-5CC9A49B9C3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409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EA5-470C-4F9F-89C2-5A71C9614842}" type="datetimeFigureOut">
              <a:rPr lang="es-EC" smtClean="0"/>
              <a:t>4/12/2020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40C1-201F-4093-8F09-5CC9A49B9C3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73829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EA5-470C-4F9F-89C2-5A71C9614842}" type="datetimeFigureOut">
              <a:rPr lang="es-EC" smtClean="0"/>
              <a:t>4/12/2020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40C1-201F-4093-8F09-5CC9A49B9C3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9542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EA5-470C-4F9F-89C2-5A71C9614842}" type="datetimeFigureOut">
              <a:rPr lang="es-EC" smtClean="0"/>
              <a:t>4/12/2020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40C1-201F-4093-8F09-5CC9A49B9C3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1645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EA5-470C-4F9F-89C2-5A71C9614842}" type="datetimeFigureOut">
              <a:rPr lang="es-EC" smtClean="0"/>
              <a:t>4/12/2020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40C1-201F-4093-8F09-5CC9A49B9C3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63577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EA5-470C-4F9F-89C2-5A71C9614842}" type="datetimeFigureOut">
              <a:rPr lang="es-EC" smtClean="0"/>
              <a:t>4/12/2020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40C1-201F-4093-8F09-5CC9A49B9C3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2846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EA5-470C-4F9F-89C2-5A71C9614842}" type="datetimeFigureOut">
              <a:rPr lang="es-EC" smtClean="0"/>
              <a:t>4/12/2020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40C1-201F-4093-8F09-5CC9A49B9C3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4025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EA5-470C-4F9F-89C2-5A71C9614842}" type="datetimeFigureOut">
              <a:rPr lang="es-EC" smtClean="0"/>
              <a:t>4/12/2020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340C1-201F-4093-8F09-5CC9A49B9C3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680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27EA5-470C-4F9F-89C2-5A71C9614842}" type="datetimeFigureOut">
              <a:rPr lang="es-EC" smtClean="0"/>
              <a:t>4/12/2020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36340C1-201F-4093-8F09-5CC9A49B9C3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9784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CBFA0-8897-4016-977C-435DAD749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9809" y="1875617"/>
            <a:ext cx="7766936" cy="1646302"/>
          </a:xfrm>
        </p:spPr>
        <p:txBody>
          <a:bodyPr/>
          <a:lstStyle/>
          <a:p>
            <a:r>
              <a:rPr lang="es-ES" dirty="0"/>
              <a:t>Capacitación </a:t>
            </a:r>
            <a:br>
              <a:rPr lang="es-ES" dirty="0"/>
            </a:br>
            <a:r>
              <a:rPr lang="es-ES" dirty="0" err="1"/>
              <a:t>Power</a:t>
            </a:r>
            <a:r>
              <a:rPr lang="es-ES" dirty="0"/>
              <a:t> BI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20F193-E111-484A-B52B-5A78A80C7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Juan Guillermo Pinzón González</a:t>
            </a:r>
            <a:endParaRPr lang="es-EC" dirty="0"/>
          </a:p>
        </p:txBody>
      </p:sp>
      <p:pic>
        <p:nvPicPr>
          <p:cNvPr id="1026" name="Picture 2" descr="@Campusoft">
            <a:extLst>
              <a:ext uri="{FF2B5EF4-FFF2-40B4-BE49-F238E27FC236}">
                <a16:creationId xmlns:a16="http://schemas.microsoft.com/office/drawing/2014/main" id="{6B62770C-1EB4-4B5A-9A15-A682127D9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905935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687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F3F58-6805-488F-BA07-ADDE0BAD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Área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CF8707-7D06-4BD9-A5C0-2F38260C2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361765"/>
            <a:ext cx="8596668" cy="2679597"/>
          </a:xfrm>
        </p:spPr>
        <p:txBody>
          <a:bodyPr/>
          <a:lstStyle/>
          <a:p>
            <a:pPr marL="0" indent="0">
              <a:buNone/>
            </a:pPr>
            <a:r>
              <a:rPr lang="es-ES" b="1" i="1" dirty="0"/>
              <a:t>Cuándo usar:</a:t>
            </a:r>
            <a:endParaRPr lang="es-ES" dirty="0"/>
          </a:p>
          <a:p>
            <a:r>
              <a:rPr lang="es-ES" dirty="0"/>
              <a:t>Si desea mostrar relaciones de parte a todo.</a:t>
            </a:r>
          </a:p>
          <a:p>
            <a:r>
              <a:rPr lang="es-ES" dirty="0"/>
              <a:t>Si desea retratar el volumen de sus datos y no solo la relación con el tiempo.</a:t>
            </a:r>
          </a:p>
          <a:p>
            <a:pPr marL="0" indent="0">
              <a:buNone/>
            </a:pPr>
            <a:r>
              <a:rPr lang="es-ES" b="1" i="1" dirty="0"/>
              <a:t>Cuándo evitar:</a:t>
            </a:r>
            <a:endParaRPr lang="es-ES" dirty="0"/>
          </a:p>
          <a:p>
            <a:r>
              <a:rPr lang="es-ES" dirty="0"/>
              <a:t>No se puede utilizar con datos discretos.</a:t>
            </a:r>
          </a:p>
        </p:txBody>
      </p:sp>
      <p:pic>
        <p:nvPicPr>
          <p:cNvPr id="5122" name="Picture 2" descr="Imagen para publicación">
            <a:extLst>
              <a:ext uri="{FF2B5EF4-FFF2-40B4-BE49-F238E27FC236}">
                <a16:creationId xmlns:a16="http://schemas.microsoft.com/office/drawing/2014/main" id="{4F90E9EA-7DC5-4B47-8273-7A0889544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892" y="1361718"/>
            <a:ext cx="6463552" cy="173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032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44E1B-B832-44A6-8CE0-129CD3119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Dispersión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D98403-2A61-44E8-A7A8-D08AD3A10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263153"/>
            <a:ext cx="8596668" cy="2778209"/>
          </a:xfrm>
        </p:spPr>
        <p:txBody>
          <a:bodyPr/>
          <a:lstStyle/>
          <a:p>
            <a:pPr marL="0" indent="0">
              <a:buNone/>
            </a:pPr>
            <a:r>
              <a:rPr lang="es-ES" b="1" i="1" dirty="0"/>
              <a:t>Cuándo usar:</a:t>
            </a:r>
            <a:endParaRPr lang="es-ES" dirty="0"/>
          </a:p>
          <a:p>
            <a:r>
              <a:rPr lang="es-ES" dirty="0"/>
              <a:t>Mostrar correlación y agrupación en grandes conjuntos de datos.</a:t>
            </a:r>
          </a:p>
          <a:p>
            <a:r>
              <a:rPr lang="es-ES" dirty="0"/>
              <a:t>Si su conjunto de datos contiene puntos que tienen un par de valores.</a:t>
            </a:r>
          </a:p>
          <a:p>
            <a:r>
              <a:rPr lang="es-ES" dirty="0"/>
              <a:t>Si el orden de los puntos en el conjunto de datos no es esencial.</a:t>
            </a:r>
          </a:p>
          <a:p>
            <a:pPr marL="0" indent="0">
              <a:buNone/>
            </a:pPr>
            <a:r>
              <a:rPr lang="es-ES" b="1" i="1" dirty="0"/>
              <a:t>Cuándo evitar:</a:t>
            </a:r>
            <a:endParaRPr lang="es-ES" dirty="0"/>
          </a:p>
          <a:p>
            <a:r>
              <a:rPr lang="es-ES" dirty="0"/>
              <a:t>Si tiene un pequeño conjunto de datos.</a:t>
            </a:r>
          </a:p>
          <a:p>
            <a:r>
              <a:rPr lang="es-ES" dirty="0"/>
              <a:t>Si los valores de su conjunto de datos no están correlacionados.</a:t>
            </a:r>
          </a:p>
          <a:p>
            <a:endParaRPr lang="es-EC" dirty="0"/>
          </a:p>
        </p:txBody>
      </p:sp>
      <p:pic>
        <p:nvPicPr>
          <p:cNvPr id="7170" name="Picture 2" descr="Imagen para publicación">
            <a:extLst>
              <a:ext uri="{FF2B5EF4-FFF2-40B4-BE49-F238E27FC236}">
                <a16:creationId xmlns:a16="http://schemas.microsoft.com/office/drawing/2014/main" id="{990E996F-16E7-4568-B810-26EA76640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103" y="1384674"/>
            <a:ext cx="6571129" cy="175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39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C74601-8ABE-427A-A771-114E6503C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Combinado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5CC5A8-002C-4FE1-B881-463B645C9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334871"/>
            <a:ext cx="8596668" cy="2706491"/>
          </a:xfrm>
        </p:spPr>
        <p:txBody>
          <a:bodyPr/>
          <a:lstStyle/>
          <a:p>
            <a:pPr marL="0" indent="0">
              <a:buNone/>
            </a:pPr>
            <a:r>
              <a:rPr lang="es-ES" b="1" i="1" dirty="0"/>
              <a:t>Cuándo usar:</a:t>
            </a:r>
            <a:endParaRPr lang="es-ES" dirty="0"/>
          </a:p>
          <a:p>
            <a:r>
              <a:rPr lang="es-ES" dirty="0"/>
              <a:t>Si desea comparar valores con diferentes medidas.</a:t>
            </a:r>
          </a:p>
          <a:p>
            <a:r>
              <a:rPr lang="es-ES" dirty="0"/>
              <a:t>Si los valores son diferentes en el rango.</a:t>
            </a:r>
          </a:p>
          <a:p>
            <a:pPr marL="0" indent="0">
              <a:buNone/>
            </a:pPr>
            <a:r>
              <a:rPr lang="es-ES" b="1" i="1" dirty="0"/>
              <a:t>Cuándo evitar:</a:t>
            </a:r>
            <a:endParaRPr lang="es-ES" dirty="0"/>
          </a:p>
          <a:p>
            <a:r>
              <a:rPr lang="es-ES" dirty="0"/>
              <a:t>Si desea mostrar más de 2 ~ 3 tipos de gráficos. En ese caso, es mejor tener gráficos separados para que sea más fácil de leer y comprender.</a:t>
            </a:r>
          </a:p>
          <a:p>
            <a:endParaRPr lang="es-EC" dirty="0"/>
          </a:p>
        </p:txBody>
      </p:sp>
      <p:pic>
        <p:nvPicPr>
          <p:cNvPr id="6146" name="Picture 2" descr="Imagen para publicación">
            <a:extLst>
              <a:ext uri="{FF2B5EF4-FFF2-40B4-BE49-F238E27FC236}">
                <a16:creationId xmlns:a16="http://schemas.microsoft.com/office/drawing/2014/main" id="{B83D7D4E-ECF3-4CB4-A2E8-698FE4243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080" y="1458166"/>
            <a:ext cx="5289176" cy="149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2453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C3C72-2BDA-4AE0-811F-3439CA30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Consejos para selección de Gráficos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9B0564-957B-4DFD-85A6-DDB23EFCC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70213"/>
            <a:ext cx="9646024" cy="5015752"/>
          </a:xfrm>
        </p:spPr>
        <p:txBody>
          <a:bodyPr>
            <a:normAutofit/>
          </a:bodyPr>
          <a:lstStyle/>
          <a:p>
            <a:r>
              <a:rPr lang="es-ES" dirty="0"/>
              <a:t>Si tiene datos categóricos, use un gráfico de barras si tiene más de 5 categorías o un gráfico circular de lo contrario.</a:t>
            </a:r>
          </a:p>
          <a:p>
            <a:r>
              <a:rPr lang="es-ES" dirty="0"/>
              <a:t>Si tiene datos nominales, use gráficos de barras o histogramas si sus datos son discretos, o gráficos de líneas / áreas si son continuos.</a:t>
            </a:r>
          </a:p>
          <a:p>
            <a:r>
              <a:rPr lang="es-ES" dirty="0"/>
              <a:t>Si desea mostrar la relación entre los valores en su conjunto de datos, use un gráfico de dispersión, gráfico de burbujas o gráficos de líneas.</a:t>
            </a:r>
          </a:p>
          <a:p>
            <a:r>
              <a:rPr lang="es-ES" dirty="0"/>
              <a:t>Si desea comparar valores, utilice un gráfico circular, para una comparación relativa, o gráficos de barras, para una comparación precisa.</a:t>
            </a:r>
          </a:p>
          <a:p>
            <a:r>
              <a:rPr lang="es-ES" dirty="0"/>
              <a:t>Si desea comparar volúmenes, use un gráfico de áreas o un gráfico de burbujas.</a:t>
            </a:r>
          </a:p>
          <a:p>
            <a:r>
              <a:rPr lang="es-ES" dirty="0"/>
              <a:t>Si desea mostrar tendencias y patrones en sus datos, use un gráfico de líneas, un gráfico de barras o un gráfico de dispersión.</a:t>
            </a:r>
          </a:p>
          <a:p>
            <a:r>
              <a:rPr lang="es-ES" dirty="0"/>
              <a:t>Apunte siempre a una visualización simple que a las complejas. El objetivo de visualizar datos es facilitar su comprensión y lectura. Por lo tanto, evite sobrecargar y saturar sus gráficos. Tener múltiples gráficos simples siempre es mejor que un gráfico elaborado.</a:t>
            </a:r>
          </a:p>
        </p:txBody>
      </p:sp>
    </p:spTree>
    <p:extLst>
      <p:ext uri="{BB962C8B-B14F-4D97-AF65-F5344CB8AC3E}">
        <p14:creationId xmlns:p14="http://schemas.microsoft.com/office/powerpoint/2010/main" val="245397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798911-5145-4A6D-8F45-79B011DDA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946" y="762095"/>
            <a:ext cx="8596668" cy="16449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b="1" dirty="0"/>
              <a:t>“Los datos son la mejor fuente de conocimiento de la empresa moderna, y estamos generando más que nunca.”</a:t>
            </a:r>
            <a:endParaRPr lang="es-ES" sz="320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69F840C-13F9-497B-BF23-F695C17EC989}"/>
              </a:ext>
            </a:extLst>
          </p:cNvPr>
          <p:cNvSpPr txBox="1">
            <a:spLocks/>
          </p:cNvSpPr>
          <p:nvPr/>
        </p:nvSpPr>
        <p:spPr>
          <a:xfrm>
            <a:off x="896956" y="4344895"/>
            <a:ext cx="8596668" cy="164492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3200" b="1" dirty="0"/>
              <a:t>Acumular montañas de información digital no sirve de mucho a menos que las organizaciones puedan darle sentido. Ahí es donde entra en juego el software de inteligencia empresarial.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593193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5F30D-7798-42D1-97FF-C86707A95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Power</a:t>
            </a:r>
            <a:r>
              <a:rPr lang="es-ES" dirty="0"/>
              <a:t> BI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98EC9F-36F3-489C-85DA-759DEE97A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Power</a:t>
            </a:r>
            <a:r>
              <a:rPr lang="es-ES" dirty="0"/>
              <a:t> BI centraliza, simplifica y agiliza lo que de otro modo podría ser un proceso de diseño y creación de repositorios e informes de inteligencia empresarial disperso, arduo y desconectado.</a:t>
            </a:r>
          </a:p>
          <a:p>
            <a:endParaRPr lang="es-ES" dirty="0"/>
          </a:p>
          <a:p>
            <a:r>
              <a:rPr lang="es-ES" dirty="0"/>
              <a:t>Microsoft </a:t>
            </a:r>
            <a:r>
              <a:rPr lang="es-ES" dirty="0" err="1"/>
              <a:t>Power</a:t>
            </a:r>
            <a:r>
              <a:rPr lang="es-ES" dirty="0"/>
              <a:t> BI se utiliza para ejecutar informes basados ​​en los datos de una empresa. </a:t>
            </a:r>
            <a:r>
              <a:rPr lang="es-ES" dirty="0" err="1"/>
              <a:t>Power</a:t>
            </a:r>
            <a:r>
              <a:rPr lang="es-ES" dirty="0"/>
              <a:t> BI puede conectarse a una amplia gama de conjuntos de datos, y “ordena” la información que se alimenta para que pueda ser mejor digerida y entendida. Los informes y visuales generados a partir de estos datos se pueden compartir con otros usuarios.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84001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83BC8-34BF-4717-B4D0-64C02F6D8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40977"/>
            <a:ext cx="8596668" cy="1320800"/>
          </a:xfrm>
        </p:spPr>
        <p:txBody>
          <a:bodyPr/>
          <a:lstStyle/>
          <a:p>
            <a:r>
              <a:rPr lang="es-ES" dirty="0"/>
              <a:t>Componentes </a:t>
            </a:r>
            <a:r>
              <a:rPr lang="es-ES" dirty="0" err="1"/>
              <a:t>Power</a:t>
            </a:r>
            <a:r>
              <a:rPr lang="es-ES" dirty="0"/>
              <a:t> BI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769E76-8DEF-41AE-815E-10AE696AD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¿Qué componentes componen </a:t>
            </a:r>
            <a:r>
              <a:rPr lang="es-ES" b="1" dirty="0" err="1"/>
              <a:t>Power</a:t>
            </a:r>
            <a:r>
              <a:rPr lang="es-ES" b="1" dirty="0"/>
              <a:t> BI?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El producto </a:t>
            </a:r>
            <a:r>
              <a:rPr lang="es-ES" dirty="0" err="1"/>
              <a:t>Power</a:t>
            </a:r>
            <a:r>
              <a:rPr lang="es-ES" dirty="0"/>
              <a:t> BI se compone de una serie de aplicaciones, cada una con sus propias características y usos. Éstos incluyen:</a:t>
            </a:r>
          </a:p>
          <a:p>
            <a:r>
              <a:rPr lang="es-ES" dirty="0" err="1"/>
              <a:t>Power</a:t>
            </a:r>
            <a:r>
              <a:rPr lang="es-ES" dirty="0"/>
              <a:t> </a:t>
            </a:r>
            <a:r>
              <a:rPr lang="es-ES" dirty="0" err="1"/>
              <a:t>Query</a:t>
            </a:r>
            <a:r>
              <a:rPr lang="es-ES" dirty="0"/>
              <a:t>: una herramienta de conexión de datos que le permite transformar, combinar y mejorar datos de varias fuentes</a:t>
            </a:r>
          </a:p>
          <a:p>
            <a:r>
              <a:rPr lang="es-ES" dirty="0" err="1"/>
              <a:t>Power</a:t>
            </a:r>
            <a:r>
              <a:rPr lang="es-ES" dirty="0"/>
              <a:t> </a:t>
            </a:r>
            <a:r>
              <a:rPr lang="es-ES" dirty="0" err="1"/>
              <a:t>Pivot</a:t>
            </a:r>
            <a:r>
              <a:rPr lang="es-ES" dirty="0"/>
              <a:t>: una herramienta de modelado de datos para crear modelos de datos</a:t>
            </a:r>
          </a:p>
          <a:p>
            <a:r>
              <a:rPr lang="es-ES" dirty="0" err="1"/>
              <a:t>Power</a:t>
            </a:r>
            <a:r>
              <a:rPr lang="es-ES" dirty="0"/>
              <a:t> View: una herramienta de visualización de datos que genera gráficos interactivos, gráficos, mapas y otros elementos visuales</a:t>
            </a:r>
          </a:p>
        </p:txBody>
      </p:sp>
    </p:spTree>
    <p:extLst>
      <p:ext uri="{BB962C8B-B14F-4D97-AF65-F5344CB8AC3E}">
        <p14:creationId xmlns:p14="http://schemas.microsoft.com/office/powerpoint/2010/main" val="218748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0D8646-A06C-4312-BB70-FF9FB4EDE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Conexiones de Datos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888A86-1C04-4D1F-9F80-8F89CF929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BD(Oracle, MySQL)</a:t>
            </a:r>
          </a:p>
          <a:p>
            <a:r>
              <a:rPr lang="es-ES" dirty="0"/>
              <a:t>Archivos Excel</a:t>
            </a:r>
          </a:p>
          <a:p>
            <a:r>
              <a:rPr lang="es-ES" dirty="0"/>
              <a:t>Archivos CSV</a:t>
            </a:r>
          </a:p>
          <a:p>
            <a:r>
              <a:rPr lang="es-ES" dirty="0"/>
              <a:t>WEB</a:t>
            </a:r>
          </a:p>
          <a:p>
            <a:r>
              <a:rPr lang="es-ES" dirty="0" err="1"/>
              <a:t>Sharepoint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64019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F32B8B-1DD8-47E6-A530-D99556F6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Gráficos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E9AA9A-5313-4AE7-84E7-B1DD76881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Barra</a:t>
            </a:r>
          </a:p>
          <a:p>
            <a:r>
              <a:rPr lang="es-ES" dirty="0"/>
              <a:t>Pastel</a:t>
            </a:r>
          </a:p>
          <a:p>
            <a:r>
              <a:rPr lang="es-ES" dirty="0"/>
              <a:t>Línea</a:t>
            </a:r>
          </a:p>
          <a:p>
            <a:r>
              <a:rPr lang="es-ES" dirty="0"/>
              <a:t>Área</a:t>
            </a:r>
          </a:p>
          <a:p>
            <a:r>
              <a:rPr lang="es-ES" dirty="0"/>
              <a:t>Dispersión</a:t>
            </a:r>
          </a:p>
          <a:p>
            <a:r>
              <a:rPr lang="es-ES" dirty="0"/>
              <a:t>Combinado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631288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B6691-8358-45B0-A435-16CF0AE4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Barras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DD4EA6-2CB1-465D-A8E5-1B358D3E0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429000"/>
            <a:ext cx="8596668" cy="261236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b="1" i="1" dirty="0"/>
              <a:t>Cuándo usar:</a:t>
            </a:r>
            <a:endParaRPr lang="es-ES" dirty="0"/>
          </a:p>
          <a:p>
            <a:r>
              <a:rPr lang="es-ES" dirty="0"/>
              <a:t>Comparar partes de un conjunto de datos más grande, resaltar diferentes categorías o mostrar cambios a lo largo del tiempo.</a:t>
            </a:r>
          </a:p>
          <a:p>
            <a:r>
              <a:rPr lang="es-ES" dirty="0"/>
              <a:t>Tener una etiqueta de categorías larga: ofrece más espacio.</a:t>
            </a:r>
          </a:p>
          <a:p>
            <a:r>
              <a:rPr lang="es-ES" dirty="0"/>
              <a:t>Si desea ilustrar valores positivos y negativos en el conjunto de datos.</a:t>
            </a:r>
          </a:p>
          <a:p>
            <a:pPr marL="0" indent="0">
              <a:buNone/>
            </a:pPr>
            <a:r>
              <a:rPr lang="es-ES" b="1" i="1" dirty="0"/>
              <a:t>Cuándo evitar:</a:t>
            </a:r>
            <a:endParaRPr lang="es-ES" dirty="0"/>
          </a:p>
          <a:p>
            <a:r>
              <a:rPr lang="es-ES" dirty="0"/>
              <a:t>Si está utilizando varios puntos de datos.</a:t>
            </a:r>
          </a:p>
          <a:p>
            <a:r>
              <a:rPr lang="es-ES" dirty="0"/>
              <a:t>Si tiene muchas categorías, evite sobrecargar su gráfico. Tu gráfico no debe tener más de 10 barras.</a:t>
            </a:r>
          </a:p>
          <a:p>
            <a:endParaRPr lang="es-EC" dirty="0"/>
          </a:p>
        </p:txBody>
      </p:sp>
      <p:pic>
        <p:nvPicPr>
          <p:cNvPr id="2052" name="Picture 4" descr="Imagen para publicación">
            <a:extLst>
              <a:ext uri="{FF2B5EF4-FFF2-40B4-BE49-F238E27FC236}">
                <a16:creationId xmlns:a16="http://schemas.microsoft.com/office/drawing/2014/main" id="{56DE3898-C5D3-445C-8699-0CE29908F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563" y="1479364"/>
            <a:ext cx="6396317" cy="170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774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94F53-CF92-4EE8-AE75-06ACA0421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Pastel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B213CB-4B12-4E42-8FD5-5C9942584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949388"/>
            <a:ext cx="8596668" cy="309197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ES" b="1" i="1" dirty="0"/>
              <a:t>Cuándo usar:</a:t>
            </a:r>
            <a:endParaRPr lang="es-ES" dirty="0"/>
          </a:p>
          <a:p>
            <a:r>
              <a:rPr lang="es-ES" dirty="0"/>
              <a:t>Cuando muestra proporciones relativas y porcentajes de un conjunto de datos completo.</a:t>
            </a:r>
          </a:p>
          <a:p>
            <a:r>
              <a:rPr lang="es-ES" dirty="0"/>
              <a:t>Se utiliza mejor con conjuntos de datos pequeños; también se aplica a gráficos de anillos.</a:t>
            </a:r>
          </a:p>
          <a:p>
            <a:r>
              <a:rPr lang="es-ES" dirty="0"/>
              <a:t>Al comparar el efecto de UN factor en diferentes categorías.</a:t>
            </a:r>
          </a:p>
          <a:p>
            <a:r>
              <a:rPr lang="es-ES" dirty="0"/>
              <a:t>Si tiene hasta 6 categorías.</a:t>
            </a:r>
          </a:p>
          <a:p>
            <a:r>
              <a:rPr lang="es-ES" dirty="0"/>
              <a:t>Cuando sus datos sean </a:t>
            </a:r>
            <a:r>
              <a:rPr lang="es-ES" dirty="0" err="1"/>
              <a:t>nomiales</a:t>
            </a:r>
            <a:r>
              <a:rPr lang="es-ES" dirty="0"/>
              <a:t> y no ordinales.</a:t>
            </a:r>
          </a:p>
          <a:p>
            <a:pPr marL="0" indent="0">
              <a:buNone/>
            </a:pPr>
            <a:r>
              <a:rPr lang="es-ES" b="1" i="1" dirty="0"/>
              <a:t>Cuándo evitar:</a:t>
            </a:r>
            <a:endParaRPr lang="es-ES" dirty="0"/>
          </a:p>
          <a:p>
            <a:r>
              <a:rPr lang="es-ES" dirty="0"/>
              <a:t>Si tiene un gran conjunto de datos.</a:t>
            </a:r>
          </a:p>
          <a:p>
            <a:r>
              <a:rPr lang="es-ES" dirty="0"/>
              <a:t>Si desea realizar una comparación precisa o absoluta entre valores.</a:t>
            </a:r>
          </a:p>
          <a:p>
            <a:endParaRPr lang="es-EC" dirty="0"/>
          </a:p>
        </p:txBody>
      </p:sp>
      <p:pic>
        <p:nvPicPr>
          <p:cNvPr id="3074" name="Picture 2" descr="Imagen para publicación">
            <a:extLst>
              <a:ext uri="{FF2B5EF4-FFF2-40B4-BE49-F238E27FC236}">
                <a16:creationId xmlns:a16="http://schemas.microsoft.com/office/drawing/2014/main" id="{9DBDB010-47B3-4254-B962-4DD4B98F6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127" y="1270000"/>
            <a:ext cx="5567082" cy="151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302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A0092-20FD-41E4-8A0A-DE078921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Línea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BFD94A-05F4-44A5-97C6-E6DEF1085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249706"/>
            <a:ext cx="8596668" cy="2791656"/>
          </a:xfrm>
        </p:spPr>
        <p:txBody>
          <a:bodyPr>
            <a:normAutofit fontScale="92500" lnSpcReduction="10000"/>
          </a:bodyPr>
          <a:lstStyle/>
          <a:p>
            <a:r>
              <a:rPr lang="es-ES" b="1" i="1" dirty="0"/>
              <a:t>Cuándo usar:</a:t>
            </a:r>
            <a:endParaRPr lang="es-ES" dirty="0"/>
          </a:p>
          <a:p>
            <a:r>
              <a:rPr lang="es-ES" dirty="0"/>
              <a:t>Si tiene un conjunto de datos continuo que cambia con el tiempo.</a:t>
            </a:r>
          </a:p>
          <a:p>
            <a:r>
              <a:rPr lang="es-ES" dirty="0"/>
              <a:t>Si su conjunto de datos es demasiado grande para un gráfico de barras.</a:t>
            </a:r>
          </a:p>
          <a:p>
            <a:r>
              <a:rPr lang="es-ES" dirty="0"/>
              <a:t>Si desea mostrar varias series para la misma línea de tiempo.</a:t>
            </a:r>
          </a:p>
          <a:p>
            <a:r>
              <a:rPr lang="es-ES" dirty="0"/>
              <a:t>Si desea visualizar tendencias en lugar de valores exactos.</a:t>
            </a:r>
          </a:p>
          <a:p>
            <a:r>
              <a:rPr lang="es-ES" b="1" i="1" dirty="0"/>
              <a:t>Cuándo evitar:</a:t>
            </a:r>
            <a:endParaRPr lang="es-ES" dirty="0"/>
          </a:p>
          <a:p>
            <a:r>
              <a:rPr lang="es-ES" dirty="0"/>
              <a:t>Los gráficos de líneas funcionan mejor con conjuntos de datos más grandes, por lo que, si tiene uno pequeño, utilice un gráfico de barras en su lugar.</a:t>
            </a:r>
          </a:p>
        </p:txBody>
      </p:sp>
      <p:pic>
        <p:nvPicPr>
          <p:cNvPr id="4098" name="Picture 2" descr="Imagen para publicación">
            <a:extLst>
              <a:ext uri="{FF2B5EF4-FFF2-40B4-BE49-F238E27FC236}">
                <a16:creationId xmlns:a16="http://schemas.microsoft.com/office/drawing/2014/main" id="{EB1CDEE5-B2EB-49E6-8FB3-D79287CEE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227" y="1349483"/>
            <a:ext cx="6252882" cy="161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3342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389</TotalTime>
  <Words>672</Words>
  <Application>Microsoft Office PowerPoint</Application>
  <PresentationFormat>Panorámica</PresentationFormat>
  <Paragraphs>81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Faceta</vt:lpstr>
      <vt:lpstr>Capacitación  Power BI</vt:lpstr>
      <vt:lpstr>Presentación de PowerPoint</vt:lpstr>
      <vt:lpstr>Power BI</vt:lpstr>
      <vt:lpstr>Componentes Power BI</vt:lpstr>
      <vt:lpstr>Conexiones de Datos</vt:lpstr>
      <vt:lpstr>Tipos de Gráficos</vt:lpstr>
      <vt:lpstr>Barras</vt:lpstr>
      <vt:lpstr>Pastel</vt:lpstr>
      <vt:lpstr>Línea</vt:lpstr>
      <vt:lpstr>Área</vt:lpstr>
      <vt:lpstr>Dispersión</vt:lpstr>
      <vt:lpstr>Combinado</vt:lpstr>
      <vt:lpstr>Consejos para selección de Gráficos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Pinzón</dc:creator>
  <cp:lastModifiedBy>Juan Pinzón</cp:lastModifiedBy>
  <cp:revision>12</cp:revision>
  <dcterms:created xsi:type="dcterms:W3CDTF">2020-12-04T18:59:58Z</dcterms:created>
  <dcterms:modified xsi:type="dcterms:W3CDTF">2020-12-05T01:29:14Z</dcterms:modified>
</cp:coreProperties>
</file>