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82" r:id="rId2"/>
    <p:sldId id="256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7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056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BA441-CF2B-8B4C-80C3-A8BCB1F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BB8F4-FC9C-CF4E-B5F9-11EB8D4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0291"/>
            <a:ext cx="8520600" cy="3071542"/>
          </a:xfrm>
        </p:spPr>
        <p:txBody>
          <a:bodyPr/>
          <a:lstStyle/>
          <a:p>
            <a:r>
              <a:rPr lang="en-US" dirty="0"/>
              <a:t>We have looked at importing, exploring and transforming data.</a:t>
            </a:r>
          </a:p>
          <a:p>
            <a:r>
              <a:rPr lang="en-US" dirty="0"/>
              <a:t>Now it is time to do something with our data: </a:t>
            </a:r>
            <a:r>
              <a:rPr lang="en-US" b="1" dirty="0"/>
              <a:t>MODELS</a:t>
            </a:r>
            <a:r>
              <a:rPr lang="en-US" dirty="0"/>
              <a:t>!</a:t>
            </a:r>
          </a:p>
          <a:p>
            <a:r>
              <a:rPr lang="en-US" dirty="0"/>
              <a:t>Here we discuss one of the most straight forward machine learning models: </a:t>
            </a:r>
            <a:r>
              <a:rPr lang="en-US" b="1" dirty="0"/>
              <a:t>the decision tree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212FD-A8AC-3140-B1F4-CCCE8A03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6266"/>
            <a:ext cx="8534400" cy="1320800"/>
          </a:xfrm>
          <a:prstGeom prst="rect">
            <a:avLst/>
          </a:prstGeom>
        </p:spPr>
      </p:pic>
      <p:sp>
        <p:nvSpPr>
          <p:cNvPr id="7" name="Sun 6">
            <a:extLst>
              <a:ext uri="{FF2B5EF4-FFF2-40B4-BE49-F238E27FC236}">
                <a16:creationId xmlns:a16="http://schemas.microsoft.com/office/drawing/2014/main" id="{81342CB6-FCA6-284C-9308-3CEB3BF9DCB6}"/>
              </a:ext>
            </a:extLst>
          </p:cNvPr>
          <p:cNvSpPr/>
          <p:nvPr/>
        </p:nvSpPr>
        <p:spPr>
          <a:xfrm>
            <a:off x="5375563" y="1166083"/>
            <a:ext cx="1953491" cy="1826498"/>
          </a:xfrm>
          <a:prstGeom prst="sun">
            <a:avLst/>
          </a:prstGeom>
          <a:solidFill>
            <a:srgbClr val="FF0000">
              <a:alpha val="12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pic>
        <p:nvPicPr>
          <p:cNvPr id="143" name="Shape 143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971800"/>
            <a:ext cx="18859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2971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 that get better with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given a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some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measure.</a:t>
            </a:r>
            <a:endParaRPr i="1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classify news articles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recognize spoken words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play board games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navigate </a:t>
            </a:r>
            <a:r>
              <a:rPr lang="en-US" sz="2000"/>
              <a:t>(e.g. self-driving cars)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Usually involves some sort of </a:t>
            </a: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step.</a:t>
            </a:r>
            <a:endParaRPr/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828800"/>
            <a:ext cx="5487987" cy="369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284" name="Shape 284"/>
          <p:cNvSpPr txBox="1"/>
          <p:nvPr/>
        </p:nvSpPr>
        <p:spPr>
          <a:xfrm>
            <a:off x="1651000" y="6172200"/>
            <a:ext cx="452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9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material from the book: "Machine Learning", Tom M. Mitchell. McGraw-Hill, 1997.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46125" y="2260600"/>
            <a:ext cx="9921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 set: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323975" y="262255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/>
        </p:nvGraphicFramePr>
        <p:xfrm>
          <a:off x="533400" y="45593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3276600" y="57785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5715000" y="44831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/>
        </p:nvGraphicFramePr>
        <p:xfrm>
          <a:off x="5638800" y="609600"/>
          <a:ext cx="3200400" cy="29781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6" name="Shape 316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47" name="Shape 347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3327400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2892425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/>
        </p:nvGraphicFramePr>
        <p:xfrm>
          <a:off x="4343400" y="5305425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 flipH="1">
            <a:off x="7010400" y="3597275"/>
            <a:ext cx="700087" cy="170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/>
        </p:nvGraphicFramePr>
        <p:xfrm>
          <a:off x="5791200" y="6127750"/>
          <a:ext cx="3200400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710487" y="3597275"/>
            <a:ext cx="747712" cy="253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Machine Learning in Python - Scikit-Learn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We will be using the </a:t>
            </a:r>
            <a:r>
              <a:rPr lang="en" dirty="0" err="1"/>
              <a:t>Scikit</a:t>
            </a:r>
            <a:r>
              <a:rPr lang="en" dirty="0"/>
              <a:t>-Learn module to build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Scikit</a:t>
            </a:r>
            <a:r>
              <a:rPr lang="en" dirty="0"/>
              <a:t>-learn or </a:t>
            </a:r>
            <a:r>
              <a:rPr lang="en" dirty="0" err="1"/>
              <a:t>sklearn</a:t>
            </a:r>
            <a:r>
              <a:rPr lang="en" dirty="0"/>
              <a:t> for short provides all kinds of models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Neural networks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Support vector machines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Clustering algorithms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Linear regression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i="1" dirty="0" err="1"/>
              <a:t>etc</a:t>
            </a:r>
            <a:endParaRPr i="1" dirty="0"/>
          </a:p>
          <a:p>
            <a:r>
              <a:rPr lang="en" dirty="0"/>
              <a:t>We will be using the </a:t>
            </a:r>
            <a:r>
              <a:rPr lang="en-US" dirty="0"/>
              <a:t>tree</a:t>
            </a:r>
            <a:r>
              <a:rPr lang="en" dirty="0" err="1"/>
              <a:t>viz</a:t>
            </a:r>
            <a:r>
              <a:rPr lang="en" dirty="0"/>
              <a:t> module to visualize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 simple ASCII based tree visualizer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12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SKlearn Decision Tree Basics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/>
              <a:t>Training data needs to be structured into a </a:t>
            </a:r>
            <a:r>
              <a:rPr lang="en" sz="1600" i="1"/>
              <a:t>feature matrix</a:t>
            </a:r>
            <a:r>
              <a:rPr lang="en" sz="1600"/>
              <a:t> and a </a:t>
            </a:r>
            <a:r>
              <a:rPr lang="en" sz="1600" i="1"/>
              <a:t>target vector</a:t>
            </a:r>
            <a:r>
              <a:rPr lang="en" sz="1600"/>
              <a:t>.</a:t>
            </a:r>
            <a:endParaRPr sz="1600"/>
          </a:p>
          <a:p>
            <a:pPr marL="0" indent="0">
              <a:spcBef>
                <a:spcPts val="1600"/>
              </a:spcBef>
              <a:buNone/>
            </a:pPr>
            <a:r>
              <a:rPr lang="en" sz="1600"/>
              <a:t>In the feature matrix one row for each observations.</a:t>
            </a:r>
            <a:endParaRPr sz="1600"/>
          </a:p>
          <a:p>
            <a:pPr marL="0" indent="0">
              <a:spcBef>
                <a:spcPts val="1600"/>
              </a:spcBef>
              <a:buNone/>
            </a:pPr>
            <a:r>
              <a:rPr lang="en" sz="1600"/>
              <a:t>In the target vector one entry for each observation.</a:t>
            </a:r>
            <a:endParaRPr sz="16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NOTE: rows and vector entries have to be consistent!</a:t>
            </a:r>
            <a:endParaRPr sz="1600"/>
          </a:p>
        </p:txBody>
      </p:sp>
      <p:pic>
        <p:nvPicPr>
          <p:cNvPr id="62" name="Shape 62" descr="feature-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2408375"/>
            <a:ext cx="379095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5886725" y="2200700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4848075" y="4024675"/>
            <a:ext cx="129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5202925" y="20099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Axis 1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 rot="-5400000">
            <a:off x="4669525" y="30767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Axis 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26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reasoning (rule based reasoning)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general to the specific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specific to the general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24000" y="4314825"/>
            <a:ext cx="15573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75325" y="4283075"/>
            <a:ext cx="143385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dirty="0"/>
          </a:p>
        </p:txBody>
      </p:sp>
      <p:cxnSp>
        <p:nvCxnSpPr>
          <p:cNvPr id="76" name="Shape 76"/>
          <p:cNvCxnSpPr/>
          <p:nvPr/>
        </p:nvCxnSpPr>
        <p:spPr>
          <a:xfrm>
            <a:off x="3581400" y="45720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350520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3740150" y="40052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71792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9521" y="6299200"/>
            <a:ext cx="4769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to be confused with mathematical induction!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Deduction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If Betty wears a white dress then it is Sunday.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Betty wears a white dress.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step: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Y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 infer or </a:t>
            </a:r>
            <a:r>
              <a:rPr lang="en-US" sz="28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deduce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today is Sunday.</a:t>
            </a: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090426" y="4717678"/>
            <a:ext cx="1496429" cy="28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Today </a:t>
            </a:r>
            <a:r>
              <a:rPr lang="en-US" sz="1200">
                <a:solidFill>
                  <a:schemeClr val="dk1"/>
                </a:solidFill>
              </a:rPr>
              <a:t>is Sunday.</a:t>
            </a:r>
            <a:endParaRPr sz="1200" dirty="0"/>
          </a:p>
        </p:txBody>
      </p:sp>
      <p:cxnSp>
        <p:nvCxnSpPr>
          <p:cNvPr id="90" name="Shape 90"/>
          <p:cNvCxnSpPr/>
          <p:nvPr/>
        </p:nvCxnSpPr>
        <p:spPr>
          <a:xfrm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4" y="5148262"/>
            <a:ext cx="121819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sym typeface="Arial"/>
              </a:rPr>
              <a:t>Deduction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58644" y="4656484"/>
            <a:ext cx="3364106" cy="4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If Betty wears a white dress then it is Sunday.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Betty wears a white dress.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Induction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Facts: every time you see a swan you notice that the swan is white.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step: you infer that all swans are white.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346903" y="4550413"/>
            <a:ext cx="1925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  <p:cxnSp>
        <p:nvCxnSpPr>
          <p:cNvPr id="90" name="Shape 90"/>
          <p:cNvCxnSpPr/>
          <p:nvPr/>
        </p:nvCxnSpPr>
        <p:spPr>
          <a:xfrm flipH="1"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447847" y="4556125"/>
            <a:ext cx="1187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Deduction is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rules employed in the deductive reasoning process are sound, then, what holds in the theory will hold for the deduced facts.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is NOT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more of a statistical argument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1800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more swans you see that are white, the more probable it is that all swans are white..</a:t>
            </a:r>
            <a:r>
              <a:rPr lang="en-US" b="1" dirty="0"/>
              <a:t> </a:t>
            </a:r>
            <a:r>
              <a:rPr lang="en-US" sz="2400" b="1" dirty="0"/>
              <a:t>But this does not exclude the existence of black swans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pic>
        <p:nvPicPr>
          <p:cNvPr id="106" name="Shape 106" descr="sw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600200"/>
            <a:ext cx="4545012" cy="375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98525" y="5614987"/>
            <a:ext cx="326265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 ≡ observations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≡ universe of all swans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Styles of Machine Learning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learning needs explicit examples of the concept to be learned (e.g. white swans, playing tenni</a:t>
            </a:r>
            <a:r>
              <a:rPr lang="en-US"/>
              <a:t>s, </a:t>
            </a:r>
            <a:r>
              <a:rPr lang="en-US" i="1"/>
              <a:t>etc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learner discovers autonomously any structure in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domain that might represent an interesting concept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Knowledge - Representing what has been learned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If-then-else rules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(non-transparent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/>
              <a:t>(Deep)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Clustering (Self-Organizing Maps, k-Means)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12961</TotalTime>
  <Words>1683</Words>
  <Application>Microsoft Macintosh PowerPoint</Application>
  <PresentationFormat>On-screen Show (4:3)</PresentationFormat>
  <Paragraphs>840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Noto Sans Symbols</vt:lpstr>
      <vt:lpstr>Times New Roman</vt:lpstr>
      <vt:lpstr>Simple Light</vt:lpstr>
      <vt:lpstr>The Pipeline</vt:lpstr>
      <vt:lpstr>Machine Learning</vt:lpstr>
      <vt:lpstr>Inductive Reasoning</vt:lpstr>
      <vt:lpstr>Example - Deduction</vt:lpstr>
      <vt:lpstr>Example - Induction</vt:lpstr>
      <vt:lpstr>Observation</vt:lpstr>
      <vt:lpstr>Observation</vt:lpstr>
      <vt:lpstr>Different Styles of Machine Learning</vt:lpstr>
      <vt:lpstr>Knowledge - Representing what has been learned 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Recursive Partitioning</vt:lpstr>
      <vt:lpstr>Recursive Partitioning</vt:lpstr>
      <vt:lpstr>Recursive Partitioning</vt:lpstr>
      <vt:lpstr>Recursive Partitioning</vt:lpstr>
      <vt:lpstr>Recursive Partitioning</vt:lpstr>
      <vt:lpstr>Recursive Partitioning</vt:lpstr>
      <vt:lpstr>Machine Learning in Python - Scikit-Learn</vt:lpstr>
      <vt:lpstr>SKlearn Decision Tree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5</cp:revision>
  <cp:lastPrinted>2019-02-13T11:24:10Z</cp:lastPrinted>
  <dcterms:modified xsi:type="dcterms:W3CDTF">2020-02-11T20:13:25Z</dcterms:modified>
</cp:coreProperties>
</file>