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73" r:id="rId7"/>
    <p:sldId id="267" r:id="rId8"/>
    <p:sldId id="275" r:id="rId9"/>
    <p:sldId id="270" r:id="rId10"/>
    <p:sldId id="274" r:id="rId11"/>
    <p:sldId id="263" r:id="rId12"/>
    <p:sldId id="271" r:id="rId13"/>
    <p:sldId id="272"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721"/>
    <a:srgbClr val="95AB25"/>
    <a:srgbClr val="271E1B"/>
    <a:srgbClr val="394404"/>
    <a:srgbClr val="5F6F0F"/>
    <a:srgbClr val="718412"/>
    <a:srgbClr val="65741A"/>
    <a:srgbClr val="70811D"/>
    <a:srgbClr val="7B8D1F"/>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3" d="100"/>
          <a:sy n="43" d="100"/>
        </p:scale>
        <p:origin x="62" y="7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C548F-463E-4449-A9BC-CC81644C509C}" type="doc">
      <dgm:prSet loTypeId="urn:microsoft.com/office/officeart/2005/8/layout/chart3" loCatId="cycle" qsTypeId="urn:microsoft.com/office/officeart/2005/8/quickstyle/simple1" qsCatId="simple" csTypeId="urn:microsoft.com/office/officeart/2005/8/colors/colorful4" csCatId="colorful" phldr="1"/>
      <dgm:spPr/>
    </dgm:pt>
    <dgm:pt modelId="{30B455DC-847E-4C56-AAD5-425DC85BF788}">
      <dgm:prSet phldrT="[Text]"/>
      <dgm:spPr/>
      <dgm:t>
        <a:bodyPr/>
        <a:lstStyle/>
        <a:p>
          <a:r>
            <a:rPr lang="en-US" dirty="0"/>
            <a:t>Product Owner</a:t>
          </a:r>
        </a:p>
      </dgm:t>
    </dgm:pt>
    <dgm:pt modelId="{2B233A18-F74E-4404-A0D4-DF651430B7B9}" type="parTrans" cxnId="{7958EAD1-FC3B-44FD-BDC6-ECBC34F07032}">
      <dgm:prSet/>
      <dgm:spPr/>
      <dgm:t>
        <a:bodyPr/>
        <a:lstStyle/>
        <a:p>
          <a:endParaRPr lang="en-US"/>
        </a:p>
      </dgm:t>
    </dgm:pt>
    <dgm:pt modelId="{E169025B-DD48-496E-9979-B06CD171B7CA}" type="sibTrans" cxnId="{7958EAD1-FC3B-44FD-BDC6-ECBC34F07032}">
      <dgm:prSet/>
      <dgm:spPr/>
      <dgm:t>
        <a:bodyPr/>
        <a:lstStyle/>
        <a:p>
          <a:endParaRPr lang="en-US"/>
        </a:p>
      </dgm:t>
    </dgm:pt>
    <dgm:pt modelId="{0DE649BD-5CF2-4ADB-A2BE-4115A91AB045}">
      <dgm:prSet phldrT="[Text]"/>
      <dgm:spPr/>
      <dgm:t>
        <a:bodyPr/>
        <a:lstStyle/>
        <a:p>
          <a:r>
            <a:rPr lang="en-US" dirty="0"/>
            <a:t>Scrum Master</a:t>
          </a:r>
        </a:p>
      </dgm:t>
    </dgm:pt>
    <dgm:pt modelId="{D1389FF5-8787-4E35-8B65-1B3C84B76098}" type="parTrans" cxnId="{C597255A-4BFD-4415-AA7D-9B94CCA734D2}">
      <dgm:prSet/>
      <dgm:spPr/>
      <dgm:t>
        <a:bodyPr/>
        <a:lstStyle/>
        <a:p>
          <a:endParaRPr lang="en-US"/>
        </a:p>
      </dgm:t>
    </dgm:pt>
    <dgm:pt modelId="{F4349904-BF77-4AC1-B153-109B5AA9BD96}" type="sibTrans" cxnId="{C597255A-4BFD-4415-AA7D-9B94CCA734D2}">
      <dgm:prSet/>
      <dgm:spPr/>
      <dgm:t>
        <a:bodyPr/>
        <a:lstStyle/>
        <a:p>
          <a:endParaRPr lang="en-US"/>
        </a:p>
      </dgm:t>
    </dgm:pt>
    <dgm:pt modelId="{2A20C705-3453-4E3E-B48B-6AB6F4CFD85E}">
      <dgm:prSet phldrT="[Text]"/>
      <dgm:spPr/>
      <dgm:t>
        <a:bodyPr/>
        <a:lstStyle/>
        <a:p>
          <a:r>
            <a:rPr lang="en-US" dirty="0"/>
            <a:t>Development Team</a:t>
          </a:r>
        </a:p>
      </dgm:t>
    </dgm:pt>
    <dgm:pt modelId="{8F10A7FA-341E-4C3D-9987-DE4BBA90B1C7}" type="parTrans" cxnId="{068BC259-B5C2-45D2-9BC6-7E8BE9B23388}">
      <dgm:prSet/>
      <dgm:spPr/>
      <dgm:t>
        <a:bodyPr/>
        <a:lstStyle/>
        <a:p>
          <a:endParaRPr lang="en-US"/>
        </a:p>
      </dgm:t>
    </dgm:pt>
    <dgm:pt modelId="{3427EADB-BFA9-4AA7-9A4F-BD4F0AE0BDCF}" type="sibTrans" cxnId="{068BC259-B5C2-45D2-9BC6-7E8BE9B23388}">
      <dgm:prSet/>
      <dgm:spPr/>
      <dgm:t>
        <a:bodyPr/>
        <a:lstStyle/>
        <a:p>
          <a:endParaRPr lang="en-US"/>
        </a:p>
      </dgm:t>
    </dgm:pt>
    <dgm:pt modelId="{C3D85E8D-BE87-4C59-BDFE-987AA3D78A0B}" type="pres">
      <dgm:prSet presAssocID="{448C548F-463E-4449-A9BC-CC81644C509C}" presName="compositeShape" presStyleCnt="0">
        <dgm:presLayoutVars>
          <dgm:chMax val="7"/>
          <dgm:dir/>
          <dgm:resizeHandles val="exact"/>
        </dgm:presLayoutVars>
      </dgm:prSet>
      <dgm:spPr/>
    </dgm:pt>
    <dgm:pt modelId="{C0C1ECD3-DEF6-4830-905F-14C44EF823A5}" type="pres">
      <dgm:prSet presAssocID="{448C548F-463E-4449-A9BC-CC81644C509C}" presName="wedge1" presStyleLbl="node1" presStyleIdx="0" presStyleCnt="3" custLinFactNeighborX="-4955" custLinFactNeighborY="3849"/>
      <dgm:spPr/>
    </dgm:pt>
    <dgm:pt modelId="{BB54AE70-0463-46EF-8F7E-A5D7F4C683CA}" type="pres">
      <dgm:prSet presAssocID="{448C548F-463E-4449-A9BC-CC81644C509C}" presName="wedge1Tx" presStyleLbl="node1" presStyleIdx="0" presStyleCnt="3">
        <dgm:presLayoutVars>
          <dgm:chMax val="0"/>
          <dgm:chPref val="0"/>
          <dgm:bulletEnabled val="1"/>
        </dgm:presLayoutVars>
      </dgm:prSet>
      <dgm:spPr/>
    </dgm:pt>
    <dgm:pt modelId="{9F08771E-C67C-4407-9DFC-0AABF850477A}" type="pres">
      <dgm:prSet presAssocID="{448C548F-463E-4449-A9BC-CC81644C509C}" presName="wedge2" presStyleLbl="node1" presStyleIdx="1" presStyleCnt="3" custLinFactNeighborX="199" custLinFactNeighborY="873"/>
      <dgm:spPr/>
    </dgm:pt>
    <dgm:pt modelId="{59672895-E217-4854-9B6E-851AC6A5BF40}" type="pres">
      <dgm:prSet presAssocID="{448C548F-463E-4449-A9BC-CC81644C509C}" presName="wedge2Tx" presStyleLbl="node1" presStyleIdx="1" presStyleCnt="3">
        <dgm:presLayoutVars>
          <dgm:chMax val="0"/>
          <dgm:chPref val="0"/>
          <dgm:bulletEnabled val="1"/>
        </dgm:presLayoutVars>
      </dgm:prSet>
      <dgm:spPr/>
    </dgm:pt>
    <dgm:pt modelId="{AF1B4D0B-551F-4C3E-B45C-649FB7F32195}" type="pres">
      <dgm:prSet presAssocID="{448C548F-463E-4449-A9BC-CC81644C509C}" presName="wedge3" presStyleLbl="node1" presStyleIdx="2" presStyleCnt="3" custLinFactNeighborX="199" custLinFactNeighborY="873"/>
      <dgm:spPr/>
    </dgm:pt>
    <dgm:pt modelId="{AF0D217E-1D52-45DF-A3D9-71CBCC71043D}" type="pres">
      <dgm:prSet presAssocID="{448C548F-463E-4449-A9BC-CC81644C509C}" presName="wedge3Tx" presStyleLbl="node1" presStyleIdx="2" presStyleCnt="3">
        <dgm:presLayoutVars>
          <dgm:chMax val="0"/>
          <dgm:chPref val="0"/>
          <dgm:bulletEnabled val="1"/>
        </dgm:presLayoutVars>
      </dgm:prSet>
      <dgm:spPr/>
    </dgm:pt>
  </dgm:ptLst>
  <dgm:cxnLst>
    <dgm:cxn modelId="{4C9B110A-0708-40F3-A54B-FD5BD10C715C}" type="presOf" srcId="{30B455DC-847E-4C56-AAD5-425DC85BF788}" destId="{C0C1ECD3-DEF6-4830-905F-14C44EF823A5}" srcOrd="0" destOrd="0" presId="urn:microsoft.com/office/officeart/2005/8/layout/chart3"/>
    <dgm:cxn modelId="{6B13A41B-D618-461F-8D10-7DDDBE30AC4C}" type="presOf" srcId="{2A20C705-3453-4E3E-B48B-6AB6F4CFD85E}" destId="{AF0D217E-1D52-45DF-A3D9-71CBCC71043D}" srcOrd="1" destOrd="0" presId="urn:microsoft.com/office/officeart/2005/8/layout/chart3"/>
    <dgm:cxn modelId="{B1F10F53-086F-4845-91DB-8D50AC27C781}" type="presOf" srcId="{0DE649BD-5CF2-4ADB-A2BE-4115A91AB045}" destId="{59672895-E217-4854-9B6E-851AC6A5BF40}" srcOrd="1" destOrd="0" presId="urn:microsoft.com/office/officeart/2005/8/layout/chart3"/>
    <dgm:cxn modelId="{9037DF53-7CDC-4863-8417-360414B32DEB}" type="presOf" srcId="{0DE649BD-5CF2-4ADB-A2BE-4115A91AB045}" destId="{9F08771E-C67C-4407-9DFC-0AABF850477A}" srcOrd="0" destOrd="0" presId="urn:microsoft.com/office/officeart/2005/8/layout/chart3"/>
    <dgm:cxn modelId="{5BE84F79-7DE3-4E5C-88C5-7203B6AC1FD3}" type="presOf" srcId="{2A20C705-3453-4E3E-B48B-6AB6F4CFD85E}" destId="{AF1B4D0B-551F-4C3E-B45C-649FB7F32195}" srcOrd="0" destOrd="0" presId="urn:microsoft.com/office/officeart/2005/8/layout/chart3"/>
    <dgm:cxn modelId="{068BC259-B5C2-45D2-9BC6-7E8BE9B23388}" srcId="{448C548F-463E-4449-A9BC-CC81644C509C}" destId="{2A20C705-3453-4E3E-B48B-6AB6F4CFD85E}" srcOrd="2" destOrd="0" parTransId="{8F10A7FA-341E-4C3D-9987-DE4BBA90B1C7}" sibTransId="{3427EADB-BFA9-4AA7-9A4F-BD4F0AE0BDCF}"/>
    <dgm:cxn modelId="{C597255A-4BFD-4415-AA7D-9B94CCA734D2}" srcId="{448C548F-463E-4449-A9BC-CC81644C509C}" destId="{0DE649BD-5CF2-4ADB-A2BE-4115A91AB045}" srcOrd="1" destOrd="0" parTransId="{D1389FF5-8787-4E35-8B65-1B3C84B76098}" sibTransId="{F4349904-BF77-4AC1-B153-109B5AA9BD96}"/>
    <dgm:cxn modelId="{43D4537F-AF22-4012-AFDD-E17BB9FB0A0D}" type="presOf" srcId="{30B455DC-847E-4C56-AAD5-425DC85BF788}" destId="{BB54AE70-0463-46EF-8F7E-A5D7F4C683CA}" srcOrd="1" destOrd="0" presId="urn:microsoft.com/office/officeart/2005/8/layout/chart3"/>
    <dgm:cxn modelId="{4753198D-FF7C-45EC-9D52-DC90B9DB3DBD}" type="presOf" srcId="{448C548F-463E-4449-A9BC-CC81644C509C}" destId="{C3D85E8D-BE87-4C59-BDFE-987AA3D78A0B}" srcOrd="0" destOrd="0" presId="urn:microsoft.com/office/officeart/2005/8/layout/chart3"/>
    <dgm:cxn modelId="{7958EAD1-FC3B-44FD-BDC6-ECBC34F07032}" srcId="{448C548F-463E-4449-A9BC-CC81644C509C}" destId="{30B455DC-847E-4C56-AAD5-425DC85BF788}" srcOrd="0" destOrd="0" parTransId="{2B233A18-F74E-4404-A0D4-DF651430B7B9}" sibTransId="{E169025B-DD48-496E-9979-B06CD171B7CA}"/>
    <dgm:cxn modelId="{B468533E-27E1-47FE-AA25-7F95A71F8F0F}" type="presParOf" srcId="{C3D85E8D-BE87-4C59-BDFE-987AA3D78A0B}" destId="{C0C1ECD3-DEF6-4830-905F-14C44EF823A5}" srcOrd="0" destOrd="0" presId="urn:microsoft.com/office/officeart/2005/8/layout/chart3"/>
    <dgm:cxn modelId="{31D28A7E-521B-4153-AB97-53317BBFFCE6}" type="presParOf" srcId="{C3D85E8D-BE87-4C59-BDFE-987AA3D78A0B}" destId="{BB54AE70-0463-46EF-8F7E-A5D7F4C683CA}" srcOrd="1" destOrd="0" presId="urn:microsoft.com/office/officeart/2005/8/layout/chart3"/>
    <dgm:cxn modelId="{FAB876BE-3D4D-4BF8-A86A-05947A4DC1F1}" type="presParOf" srcId="{C3D85E8D-BE87-4C59-BDFE-987AA3D78A0B}" destId="{9F08771E-C67C-4407-9DFC-0AABF850477A}" srcOrd="2" destOrd="0" presId="urn:microsoft.com/office/officeart/2005/8/layout/chart3"/>
    <dgm:cxn modelId="{E0FD0D2E-83C5-4ABE-A846-5ADE8E80903C}" type="presParOf" srcId="{C3D85E8D-BE87-4C59-BDFE-987AA3D78A0B}" destId="{59672895-E217-4854-9B6E-851AC6A5BF40}" srcOrd="3" destOrd="0" presId="urn:microsoft.com/office/officeart/2005/8/layout/chart3"/>
    <dgm:cxn modelId="{FA5CAA14-53AB-492A-8B11-869C9E941EE8}" type="presParOf" srcId="{C3D85E8D-BE87-4C59-BDFE-987AA3D78A0B}" destId="{AF1B4D0B-551F-4C3E-B45C-649FB7F32195}" srcOrd="4" destOrd="0" presId="urn:microsoft.com/office/officeart/2005/8/layout/chart3"/>
    <dgm:cxn modelId="{DA08C1F6-BE48-412D-BDD4-5FD21D137E60}" type="presParOf" srcId="{C3D85E8D-BE87-4C59-BDFE-987AA3D78A0B}" destId="{AF0D217E-1D52-45DF-A3D9-71CBCC71043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537D0-33CA-4B80-AC2C-783909AA8B93}" type="doc">
      <dgm:prSet loTypeId="urn:microsoft.com/office/officeart/2005/8/layout/hChevron3" loCatId="process" qsTypeId="urn:microsoft.com/office/officeart/2005/8/quickstyle/simple1" qsCatId="simple" csTypeId="urn:microsoft.com/office/officeart/2005/8/colors/colorful4" csCatId="colorful" phldr="1"/>
      <dgm:spPr/>
      <dgm:t>
        <a:bodyPr/>
        <a:lstStyle/>
        <a:p>
          <a:endParaRPr lang="en-US"/>
        </a:p>
      </dgm:t>
    </dgm:pt>
    <dgm:pt modelId="{A29154BE-2CE3-4278-B53E-AC974C720182}">
      <dgm:prSet phldrT="[Text]"/>
      <dgm:spPr/>
      <dgm:t>
        <a:bodyPr/>
        <a:lstStyle/>
        <a:p>
          <a:r>
            <a:rPr lang="en-US" dirty="0"/>
            <a:t>Planning &amp; Analysis</a:t>
          </a:r>
        </a:p>
      </dgm:t>
    </dgm:pt>
    <dgm:pt modelId="{C3109278-1E32-46D2-8D8B-800DB39E0363}" type="parTrans" cxnId="{9459E075-2395-4CAF-9F55-CFCCCBF0B6CA}">
      <dgm:prSet/>
      <dgm:spPr/>
      <dgm:t>
        <a:bodyPr/>
        <a:lstStyle/>
        <a:p>
          <a:endParaRPr lang="en-US"/>
        </a:p>
      </dgm:t>
    </dgm:pt>
    <dgm:pt modelId="{3D04DD7A-ACCC-494F-9B1F-2048F5129DE4}" type="sibTrans" cxnId="{9459E075-2395-4CAF-9F55-CFCCCBF0B6CA}">
      <dgm:prSet/>
      <dgm:spPr/>
      <dgm:t>
        <a:bodyPr/>
        <a:lstStyle/>
        <a:p>
          <a:endParaRPr lang="en-US"/>
        </a:p>
      </dgm:t>
    </dgm:pt>
    <dgm:pt modelId="{7D98828E-55B0-4859-B197-D08AEF8E0E1F}">
      <dgm:prSet phldrT="[Text]"/>
      <dgm:spPr/>
      <dgm:t>
        <a:bodyPr/>
        <a:lstStyle/>
        <a:p>
          <a:r>
            <a:rPr lang="en-US" dirty="0"/>
            <a:t>Design</a:t>
          </a:r>
        </a:p>
      </dgm:t>
    </dgm:pt>
    <dgm:pt modelId="{BD7034C9-EC3E-4A8E-B384-4EBA9817FF9A}" type="parTrans" cxnId="{EA6B8250-A109-4EDA-A9B1-A4413EA6CF02}">
      <dgm:prSet/>
      <dgm:spPr/>
      <dgm:t>
        <a:bodyPr/>
        <a:lstStyle/>
        <a:p>
          <a:endParaRPr lang="en-US"/>
        </a:p>
      </dgm:t>
    </dgm:pt>
    <dgm:pt modelId="{8FC2FB4A-7FB3-4643-9A36-1B46F32FB111}" type="sibTrans" cxnId="{EA6B8250-A109-4EDA-A9B1-A4413EA6CF02}">
      <dgm:prSet/>
      <dgm:spPr/>
      <dgm:t>
        <a:bodyPr/>
        <a:lstStyle/>
        <a:p>
          <a:endParaRPr lang="en-US"/>
        </a:p>
      </dgm:t>
    </dgm:pt>
    <dgm:pt modelId="{B0376528-68CB-48F7-B4F6-F0A636EE2E63}">
      <dgm:prSet phldrT="[Text]"/>
      <dgm:spPr/>
      <dgm:t>
        <a:bodyPr/>
        <a:lstStyle/>
        <a:p>
          <a:r>
            <a:rPr lang="en-US" dirty="0"/>
            <a:t>Development</a:t>
          </a:r>
        </a:p>
      </dgm:t>
    </dgm:pt>
    <dgm:pt modelId="{19EDA016-5AB6-4F91-8340-EC67523E9711}" type="parTrans" cxnId="{BD2CDF9E-03AF-4B50-AE08-84E26E8628E5}">
      <dgm:prSet/>
      <dgm:spPr/>
      <dgm:t>
        <a:bodyPr/>
        <a:lstStyle/>
        <a:p>
          <a:endParaRPr lang="en-US"/>
        </a:p>
      </dgm:t>
    </dgm:pt>
    <dgm:pt modelId="{FECAC4E4-F303-42ED-9C8D-47651FFE4F2D}" type="sibTrans" cxnId="{BD2CDF9E-03AF-4B50-AE08-84E26E8628E5}">
      <dgm:prSet/>
      <dgm:spPr/>
      <dgm:t>
        <a:bodyPr/>
        <a:lstStyle/>
        <a:p>
          <a:endParaRPr lang="en-US"/>
        </a:p>
      </dgm:t>
    </dgm:pt>
    <dgm:pt modelId="{61159149-9BCA-4965-9B88-63EF9020707A}">
      <dgm:prSet phldrT="[Text]"/>
      <dgm:spPr/>
      <dgm:t>
        <a:bodyPr/>
        <a:lstStyle/>
        <a:p>
          <a:r>
            <a:rPr lang="en-US" dirty="0"/>
            <a:t>Testing</a:t>
          </a:r>
        </a:p>
      </dgm:t>
    </dgm:pt>
    <dgm:pt modelId="{7B685523-221E-40B7-B80E-EE43C002DEBA}" type="parTrans" cxnId="{EFE7FB37-F7FC-4D55-A1C4-D316D8AA58EF}">
      <dgm:prSet/>
      <dgm:spPr/>
      <dgm:t>
        <a:bodyPr/>
        <a:lstStyle/>
        <a:p>
          <a:endParaRPr lang="en-US"/>
        </a:p>
      </dgm:t>
    </dgm:pt>
    <dgm:pt modelId="{ECE1D2E3-1FBC-492E-B2FC-D4D646D458A2}" type="sibTrans" cxnId="{EFE7FB37-F7FC-4D55-A1C4-D316D8AA58EF}">
      <dgm:prSet/>
      <dgm:spPr/>
      <dgm:t>
        <a:bodyPr/>
        <a:lstStyle/>
        <a:p>
          <a:endParaRPr lang="en-US"/>
        </a:p>
      </dgm:t>
    </dgm:pt>
    <dgm:pt modelId="{DFA03E51-CA8F-4311-8541-F369AC9F3C12}">
      <dgm:prSet phldrT="[Text]"/>
      <dgm:spPr/>
      <dgm:t>
        <a:bodyPr/>
        <a:lstStyle/>
        <a:p>
          <a:r>
            <a:rPr lang="en-US" dirty="0"/>
            <a:t>Deployment </a:t>
          </a:r>
        </a:p>
      </dgm:t>
    </dgm:pt>
    <dgm:pt modelId="{4A863C78-FAFE-4349-90C7-D25127D9DEF5}" type="parTrans" cxnId="{B8349C59-0593-49EB-A1B1-F04A76797DCC}">
      <dgm:prSet/>
      <dgm:spPr/>
      <dgm:t>
        <a:bodyPr/>
        <a:lstStyle/>
        <a:p>
          <a:endParaRPr lang="en-US"/>
        </a:p>
      </dgm:t>
    </dgm:pt>
    <dgm:pt modelId="{2D849734-5BB5-4B19-9164-F68B1F000EC1}" type="sibTrans" cxnId="{B8349C59-0593-49EB-A1B1-F04A76797DCC}">
      <dgm:prSet/>
      <dgm:spPr/>
      <dgm:t>
        <a:bodyPr/>
        <a:lstStyle/>
        <a:p>
          <a:endParaRPr lang="en-US"/>
        </a:p>
      </dgm:t>
    </dgm:pt>
    <dgm:pt modelId="{947FF6CF-08D8-477C-B1A0-DE3F8D0BA883}">
      <dgm:prSet phldrT="[Text]"/>
      <dgm:spPr/>
      <dgm:t>
        <a:bodyPr/>
        <a:lstStyle/>
        <a:p>
          <a:r>
            <a:rPr lang="en-US" dirty="0"/>
            <a:t>Maintenance</a:t>
          </a:r>
        </a:p>
      </dgm:t>
    </dgm:pt>
    <dgm:pt modelId="{D57C5681-9170-4CEC-A836-BD0BB887CBEC}" type="parTrans" cxnId="{882B62E4-4D02-460C-9C71-E807E295BCD4}">
      <dgm:prSet/>
      <dgm:spPr/>
      <dgm:t>
        <a:bodyPr/>
        <a:lstStyle/>
        <a:p>
          <a:endParaRPr lang="en-US"/>
        </a:p>
      </dgm:t>
    </dgm:pt>
    <dgm:pt modelId="{32573404-B009-4147-B1EE-6DE38BC0B157}" type="sibTrans" cxnId="{882B62E4-4D02-460C-9C71-E807E295BCD4}">
      <dgm:prSet/>
      <dgm:spPr/>
      <dgm:t>
        <a:bodyPr/>
        <a:lstStyle/>
        <a:p>
          <a:endParaRPr lang="en-US"/>
        </a:p>
      </dgm:t>
    </dgm:pt>
    <dgm:pt modelId="{2C670E61-DD5F-4804-AFBA-E25E7F745385}" type="pres">
      <dgm:prSet presAssocID="{473537D0-33CA-4B80-AC2C-783909AA8B93}" presName="Name0" presStyleCnt="0">
        <dgm:presLayoutVars>
          <dgm:dir/>
          <dgm:resizeHandles val="exact"/>
        </dgm:presLayoutVars>
      </dgm:prSet>
      <dgm:spPr/>
    </dgm:pt>
    <dgm:pt modelId="{FE907CBB-440E-4D83-B4AF-48C00DE802C4}" type="pres">
      <dgm:prSet presAssocID="{A29154BE-2CE3-4278-B53E-AC974C720182}" presName="parTxOnly" presStyleLbl="node1" presStyleIdx="0" presStyleCnt="6">
        <dgm:presLayoutVars>
          <dgm:bulletEnabled val="1"/>
        </dgm:presLayoutVars>
      </dgm:prSet>
      <dgm:spPr/>
    </dgm:pt>
    <dgm:pt modelId="{B04936B4-6EB8-43E1-B8B1-4D9DFF5207F2}" type="pres">
      <dgm:prSet presAssocID="{3D04DD7A-ACCC-494F-9B1F-2048F5129DE4}" presName="parSpace" presStyleCnt="0"/>
      <dgm:spPr/>
    </dgm:pt>
    <dgm:pt modelId="{AC446A34-29A9-4660-9E84-CE356ABD57C4}" type="pres">
      <dgm:prSet presAssocID="{7D98828E-55B0-4859-B197-D08AEF8E0E1F}" presName="parTxOnly" presStyleLbl="node1" presStyleIdx="1" presStyleCnt="6">
        <dgm:presLayoutVars>
          <dgm:bulletEnabled val="1"/>
        </dgm:presLayoutVars>
      </dgm:prSet>
      <dgm:spPr/>
    </dgm:pt>
    <dgm:pt modelId="{14B0DA8D-CEA2-4BAB-9F27-AC9E10D082DB}" type="pres">
      <dgm:prSet presAssocID="{8FC2FB4A-7FB3-4643-9A36-1B46F32FB111}" presName="parSpace" presStyleCnt="0"/>
      <dgm:spPr/>
    </dgm:pt>
    <dgm:pt modelId="{E355A001-1F86-43E8-8014-E242BBE30321}" type="pres">
      <dgm:prSet presAssocID="{B0376528-68CB-48F7-B4F6-F0A636EE2E63}" presName="parTxOnly" presStyleLbl="node1" presStyleIdx="2" presStyleCnt="6">
        <dgm:presLayoutVars>
          <dgm:bulletEnabled val="1"/>
        </dgm:presLayoutVars>
      </dgm:prSet>
      <dgm:spPr/>
    </dgm:pt>
    <dgm:pt modelId="{CAA2A6DB-1031-464C-9889-2DE4099ADADE}" type="pres">
      <dgm:prSet presAssocID="{FECAC4E4-F303-42ED-9C8D-47651FFE4F2D}" presName="parSpace" presStyleCnt="0"/>
      <dgm:spPr/>
    </dgm:pt>
    <dgm:pt modelId="{1F285248-7259-46A5-B819-252FD46C407C}" type="pres">
      <dgm:prSet presAssocID="{61159149-9BCA-4965-9B88-63EF9020707A}" presName="parTxOnly" presStyleLbl="node1" presStyleIdx="3" presStyleCnt="6">
        <dgm:presLayoutVars>
          <dgm:bulletEnabled val="1"/>
        </dgm:presLayoutVars>
      </dgm:prSet>
      <dgm:spPr/>
    </dgm:pt>
    <dgm:pt modelId="{5C3FE5BF-016F-4F54-B7B3-E262107E96DD}" type="pres">
      <dgm:prSet presAssocID="{ECE1D2E3-1FBC-492E-B2FC-D4D646D458A2}" presName="parSpace" presStyleCnt="0"/>
      <dgm:spPr/>
    </dgm:pt>
    <dgm:pt modelId="{991F9EA9-D974-4C1A-92BF-DC94B5162BB6}" type="pres">
      <dgm:prSet presAssocID="{DFA03E51-CA8F-4311-8541-F369AC9F3C12}" presName="parTxOnly" presStyleLbl="node1" presStyleIdx="4" presStyleCnt="6">
        <dgm:presLayoutVars>
          <dgm:bulletEnabled val="1"/>
        </dgm:presLayoutVars>
      </dgm:prSet>
      <dgm:spPr/>
    </dgm:pt>
    <dgm:pt modelId="{12ECE364-4E47-4AA9-92A4-14F655F21C21}" type="pres">
      <dgm:prSet presAssocID="{2D849734-5BB5-4B19-9164-F68B1F000EC1}" presName="parSpace" presStyleCnt="0"/>
      <dgm:spPr/>
    </dgm:pt>
    <dgm:pt modelId="{DD32EFCB-C1F7-4492-A171-D38BBCDCF7FB}" type="pres">
      <dgm:prSet presAssocID="{947FF6CF-08D8-477C-B1A0-DE3F8D0BA883}" presName="parTxOnly" presStyleLbl="node1" presStyleIdx="5" presStyleCnt="6">
        <dgm:presLayoutVars>
          <dgm:bulletEnabled val="1"/>
        </dgm:presLayoutVars>
      </dgm:prSet>
      <dgm:spPr/>
    </dgm:pt>
  </dgm:ptLst>
  <dgm:cxnLst>
    <dgm:cxn modelId="{06FF210F-CCA9-4BF6-85B9-2218BC87511D}" type="presOf" srcId="{A29154BE-2CE3-4278-B53E-AC974C720182}" destId="{FE907CBB-440E-4D83-B4AF-48C00DE802C4}" srcOrd="0" destOrd="0" presId="urn:microsoft.com/office/officeart/2005/8/layout/hChevron3"/>
    <dgm:cxn modelId="{E5FE3A33-015C-4EE9-9817-F7DC68A6EDC9}" type="presOf" srcId="{473537D0-33CA-4B80-AC2C-783909AA8B93}" destId="{2C670E61-DD5F-4804-AFBA-E25E7F745385}" srcOrd="0" destOrd="0" presId="urn:microsoft.com/office/officeart/2005/8/layout/hChevron3"/>
    <dgm:cxn modelId="{EFE7FB37-F7FC-4D55-A1C4-D316D8AA58EF}" srcId="{473537D0-33CA-4B80-AC2C-783909AA8B93}" destId="{61159149-9BCA-4965-9B88-63EF9020707A}" srcOrd="3" destOrd="0" parTransId="{7B685523-221E-40B7-B80E-EE43C002DEBA}" sibTransId="{ECE1D2E3-1FBC-492E-B2FC-D4D646D458A2}"/>
    <dgm:cxn modelId="{034B6F60-736F-4F02-A2EB-C76E551D0685}" type="presOf" srcId="{B0376528-68CB-48F7-B4F6-F0A636EE2E63}" destId="{E355A001-1F86-43E8-8014-E242BBE30321}" srcOrd="0" destOrd="0" presId="urn:microsoft.com/office/officeart/2005/8/layout/hChevron3"/>
    <dgm:cxn modelId="{B3CC5146-5BB0-476C-9A95-E01BC9A08822}" type="presOf" srcId="{DFA03E51-CA8F-4311-8541-F369AC9F3C12}" destId="{991F9EA9-D974-4C1A-92BF-DC94B5162BB6}" srcOrd="0" destOrd="0" presId="urn:microsoft.com/office/officeart/2005/8/layout/hChevron3"/>
    <dgm:cxn modelId="{63F7D34A-B853-4C1A-A9CE-314690A9CF22}" type="presOf" srcId="{7D98828E-55B0-4859-B197-D08AEF8E0E1F}" destId="{AC446A34-29A9-4660-9E84-CE356ABD57C4}" srcOrd="0" destOrd="0" presId="urn:microsoft.com/office/officeart/2005/8/layout/hChevron3"/>
    <dgm:cxn modelId="{EA6B8250-A109-4EDA-A9B1-A4413EA6CF02}" srcId="{473537D0-33CA-4B80-AC2C-783909AA8B93}" destId="{7D98828E-55B0-4859-B197-D08AEF8E0E1F}" srcOrd="1" destOrd="0" parTransId="{BD7034C9-EC3E-4A8E-B384-4EBA9817FF9A}" sibTransId="{8FC2FB4A-7FB3-4643-9A36-1B46F32FB111}"/>
    <dgm:cxn modelId="{9459E075-2395-4CAF-9F55-CFCCCBF0B6CA}" srcId="{473537D0-33CA-4B80-AC2C-783909AA8B93}" destId="{A29154BE-2CE3-4278-B53E-AC974C720182}" srcOrd="0" destOrd="0" parTransId="{C3109278-1E32-46D2-8D8B-800DB39E0363}" sibTransId="{3D04DD7A-ACCC-494F-9B1F-2048F5129DE4}"/>
    <dgm:cxn modelId="{B8349C59-0593-49EB-A1B1-F04A76797DCC}" srcId="{473537D0-33CA-4B80-AC2C-783909AA8B93}" destId="{DFA03E51-CA8F-4311-8541-F369AC9F3C12}" srcOrd="4" destOrd="0" parTransId="{4A863C78-FAFE-4349-90C7-D25127D9DEF5}" sibTransId="{2D849734-5BB5-4B19-9164-F68B1F000EC1}"/>
    <dgm:cxn modelId="{4AD7E09C-0F38-4B2D-9838-F40296BCCEEF}" type="presOf" srcId="{947FF6CF-08D8-477C-B1A0-DE3F8D0BA883}" destId="{DD32EFCB-C1F7-4492-A171-D38BBCDCF7FB}" srcOrd="0" destOrd="0" presId="urn:microsoft.com/office/officeart/2005/8/layout/hChevron3"/>
    <dgm:cxn modelId="{BD2CDF9E-03AF-4B50-AE08-84E26E8628E5}" srcId="{473537D0-33CA-4B80-AC2C-783909AA8B93}" destId="{B0376528-68CB-48F7-B4F6-F0A636EE2E63}" srcOrd="2" destOrd="0" parTransId="{19EDA016-5AB6-4F91-8340-EC67523E9711}" sibTransId="{FECAC4E4-F303-42ED-9C8D-47651FFE4F2D}"/>
    <dgm:cxn modelId="{634334AE-455D-4938-B912-CED01F372AC7}" type="presOf" srcId="{61159149-9BCA-4965-9B88-63EF9020707A}" destId="{1F285248-7259-46A5-B819-252FD46C407C}" srcOrd="0" destOrd="0" presId="urn:microsoft.com/office/officeart/2005/8/layout/hChevron3"/>
    <dgm:cxn modelId="{882B62E4-4D02-460C-9C71-E807E295BCD4}" srcId="{473537D0-33CA-4B80-AC2C-783909AA8B93}" destId="{947FF6CF-08D8-477C-B1A0-DE3F8D0BA883}" srcOrd="5" destOrd="0" parTransId="{D57C5681-9170-4CEC-A836-BD0BB887CBEC}" sibTransId="{32573404-B009-4147-B1EE-6DE38BC0B157}"/>
    <dgm:cxn modelId="{7F5C5E93-2575-424A-8EC1-135B3DF927E3}" type="presParOf" srcId="{2C670E61-DD5F-4804-AFBA-E25E7F745385}" destId="{FE907CBB-440E-4D83-B4AF-48C00DE802C4}" srcOrd="0" destOrd="0" presId="urn:microsoft.com/office/officeart/2005/8/layout/hChevron3"/>
    <dgm:cxn modelId="{232AB13C-5008-49E6-82AE-E040EA2A5068}" type="presParOf" srcId="{2C670E61-DD5F-4804-AFBA-E25E7F745385}" destId="{B04936B4-6EB8-43E1-B8B1-4D9DFF5207F2}" srcOrd="1" destOrd="0" presId="urn:microsoft.com/office/officeart/2005/8/layout/hChevron3"/>
    <dgm:cxn modelId="{D39A3188-E1EE-4C2E-B902-C7ACB8F6AE00}" type="presParOf" srcId="{2C670E61-DD5F-4804-AFBA-E25E7F745385}" destId="{AC446A34-29A9-4660-9E84-CE356ABD57C4}" srcOrd="2" destOrd="0" presId="urn:microsoft.com/office/officeart/2005/8/layout/hChevron3"/>
    <dgm:cxn modelId="{5D886875-9C21-40D4-AA84-B01187B838D0}" type="presParOf" srcId="{2C670E61-DD5F-4804-AFBA-E25E7F745385}" destId="{14B0DA8D-CEA2-4BAB-9F27-AC9E10D082DB}" srcOrd="3" destOrd="0" presId="urn:microsoft.com/office/officeart/2005/8/layout/hChevron3"/>
    <dgm:cxn modelId="{A69ABB74-7CB1-486E-85C0-8F621B6D3FBF}" type="presParOf" srcId="{2C670E61-DD5F-4804-AFBA-E25E7F745385}" destId="{E355A001-1F86-43E8-8014-E242BBE30321}" srcOrd="4" destOrd="0" presId="urn:microsoft.com/office/officeart/2005/8/layout/hChevron3"/>
    <dgm:cxn modelId="{637BFB15-CAAA-483A-9575-E8551DF33795}" type="presParOf" srcId="{2C670E61-DD5F-4804-AFBA-E25E7F745385}" destId="{CAA2A6DB-1031-464C-9889-2DE4099ADADE}" srcOrd="5" destOrd="0" presId="urn:microsoft.com/office/officeart/2005/8/layout/hChevron3"/>
    <dgm:cxn modelId="{24A72FBC-8F6C-40C3-955D-0D477ADF16C2}" type="presParOf" srcId="{2C670E61-DD5F-4804-AFBA-E25E7F745385}" destId="{1F285248-7259-46A5-B819-252FD46C407C}" srcOrd="6" destOrd="0" presId="urn:microsoft.com/office/officeart/2005/8/layout/hChevron3"/>
    <dgm:cxn modelId="{AE48DF16-127B-44A7-AA81-4698C8F862D4}" type="presParOf" srcId="{2C670E61-DD5F-4804-AFBA-E25E7F745385}" destId="{5C3FE5BF-016F-4F54-B7B3-E262107E96DD}" srcOrd="7" destOrd="0" presId="urn:microsoft.com/office/officeart/2005/8/layout/hChevron3"/>
    <dgm:cxn modelId="{642B70EB-6398-405E-883B-B068584130B2}" type="presParOf" srcId="{2C670E61-DD5F-4804-AFBA-E25E7F745385}" destId="{991F9EA9-D974-4C1A-92BF-DC94B5162BB6}" srcOrd="8" destOrd="0" presId="urn:microsoft.com/office/officeart/2005/8/layout/hChevron3"/>
    <dgm:cxn modelId="{63A52ECA-101A-44C6-B28C-62EA68FCC63E}" type="presParOf" srcId="{2C670E61-DD5F-4804-AFBA-E25E7F745385}" destId="{12ECE364-4E47-4AA9-92A4-14F655F21C21}" srcOrd="9" destOrd="0" presId="urn:microsoft.com/office/officeart/2005/8/layout/hChevron3"/>
    <dgm:cxn modelId="{97EF84B3-52F9-4005-A323-17B51835580F}" type="presParOf" srcId="{2C670E61-DD5F-4804-AFBA-E25E7F745385}" destId="{DD32EFCB-C1F7-4492-A171-D38BBCDCF7FB}"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1ECD3-DEF6-4830-905F-14C44EF823A5}">
      <dsp:nvSpPr>
        <dsp:cNvPr id="0" name=""/>
        <dsp:cNvSpPr/>
      </dsp:nvSpPr>
      <dsp:spPr>
        <a:xfrm>
          <a:off x="228611" y="380993"/>
          <a:ext cx="3199066" cy="3199066"/>
        </a:xfrm>
        <a:prstGeom prst="pie">
          <a:avLst>
            <a:gd name="adj1" fmla="val 16200000"/>
            <a:gd name="adj2" fmla="val 1800000"/>
          </a:avLst>
        </a:prstGeom>
        <a:solidFill>
          <a:schemeClr val="accent4">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Product Owner</a:t>
          </a:r>
        </a:p>
      </dsp:txBody>
      <dsp:txXfrm>
        <a:off x="1967913" y="971297"/>
        <a:ext cx="1085397" cy="1066355"/>
      </dsp:txXfrm>
    </dsp:sp>
    <dsp:sp modelId="{9F08771E-C67C-4407-9DFC-0AABF850477A}">
      <dsp:nvSpPr>
        <dsp:cNvPr id="0" name=""/>
        <dsp:cNvSpPr/>
      </dsp:nvSpPr>
      <dsp:spPr>
        <a:xfrm>
          <a:off x="228587" y="380999"/>
          <a:ext cx="3199066" cy="3199066"/>
        </a:xfrm>
        <a:prstGeom prst="pie">
          <a:avLst>
            <a:gd name="adj1" fmla="val 1800000"/>
            <a:gd name="adj2" fmla="val 9000000"/>
          </a:avLst>
        </a:prstGeom>
        <a:solidFill>
          <a:schemeClr val="accent4">
            <a:hueOff val="3742489"/>
            <a:satOff val="-20694"/>
            <a:lumOff val="-1765"/>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Scrum Master</a:t>
          </a:r>
        </a:p>
      </dsp:txBody>
      <dsp:txXfrm>
        <a:off x="1104522" y="2399458"/>
        <a:ext cx="1447196" cy="990187"/>
      </dsp:txXfrm>
    </dsp:sp>
    <dsp:sp modelId="{AF1B4D0B-551F-4C3E-B45C-649FB7F32195}">
      <dsp:nvSpPr>
        <dsp:cNvPr id="0" name=""/>
        <dsp:cNvSpPr/>
      </dsp:nvSpPr>
      <dsp:spPr>
        <a:xfrm>
          <a:off x="228587" y="380999"/>
          <a:ext cx="3199066" cy="3199066"/>
        </a:xfrm>
        <a:prstGeom prst="pie">
          <a:avLst>
            <a:gd name="adj1" fmla="val 9000000"/>
            <a:gd name="adj2" fmla="val 16200000"/>
          </a:avLst>
        </a:prstGeom>
        <a:solidFill>
          <a:schemeClr val="accent4">
            <a:hueOff val="7484979"/>
            <a:satOff val="-41387"/>
            <a:lumOff val="-3529"/>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Development Team</a:t>
          </a:r>
        </a:p>
      </dsp:txBody>
      <dsp:txXfrm>
        <a:off x="571344" y="1009387"/>
        <a:ext cx="1085397" cy="1066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07CBB-440E-4D83-B4AF-48C00DE802C4}">
      <dsp:nvSpPr>
        <dsp:cNvPr id="0" name=""/>
        <dsp:cNvSpPr/>
      </dsp:nvSpPr>
      <dsp:spPr>
        <a:xfrm>
          <a:off x="1190" y="595842"/>
          <a:ext cx="1949973" cy="779989"/>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Planning &amp; Analysis</a:t>
          </a:r>
        </a:p>
      </dsp:txBody>
      <dsp:txXfrm>
        <a:off x="1190" y="595842"/>
        <a:ext cx="1754976" cy="779989"/>
      </dsp:txXfrm>
    </dsp:sp>
    <dsp:sp modelId="{AC446A34-29A9-4660-9E84-CE356ABD57C4}">
      <dsp:nvSpPr>
        <dsp:cNvPr id="0" name=""/>
        <dsp:cNvSpPr/>
      </dsp:nvSpPr>
      <dsp:spPr>
        <a:xfrm>
          <a:off x="1561169" y="595842"/>
          <a:ext cx="1949973" cy="779989"/>
        </a:xfrm>
        <a:prstGeom prst="chevron">
          <a:avLst/>
        </a:prstGeom>
        <a:solidFill>
          <a:schemeClr val="accent4">
            <a:hueOff val="1496996"/>
            <a:satOff val="-8277"/>
            <a:lumOff val="-706"/>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1951164" y="595842"/>
        <a:ext cx="1169984" cy="779989"/>
      </dsp:txXfrm>
    </dsp:sp>
    <dsp:sp modelId="{E355A001-1F86-43E8-8014-E242BBE30321}">
      <dsp:nvSpPr>
        <dsp:cNvPr id="0" name=""/>
        <dsp:cNvSpPr/>
      </dsp:nvSpPr>
      <dsp:spPr>
        <a:xfrm>
          <a:off x="3121148" y="595842"/>
          <a:ext cx="1949973" cy="779989"/>
        </a:xfrm>
        <a:prstGeom prst="chevron">
          <a:avLst/>
        </a:prstGeom>
        <a:solidFill>
          <a:schemeClr val="accent4">
            <a:hueOff val="2993992"/>
            <a:satOff val="-16555"/>
            <a:lumOff val="-1412"/>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Development</a:t>
          </a:r>
        </a:p>
      </dsp:txBody>
      <dsp:txXfrm>
        <a:off x="3511143" y="595842"/>
        <a:ext cx="1169984" cy="779989"/>
      </dsp:txXfrm>
    </dsp:sp>
    <dsp:sp modelId="{1F285248-7259-46A5-B819-252FD46C407C}">
      <dsp:nvSpPr>
        <dsp:cNvPr id="0" name=""/>
        <dsp:cNvSpPr/>
      </dsp:nvSpPr>
      <dsp:spPr>
        <a:xfrm>
          <a:off x="4681127" y="595842"/>
          <a:ext cx="1949973" cy="779989"/>
        </a:xfrm>
        <a:prstGeom prst="chevron">
          <a:avLst/>
        </a:prstGeom>
        <a:solidFill>
          <a:schemeClr val="accent4">
            <a:hueOff val="4490988"/>
            <a:satOff val="-24832"/>
            <a:lumOff val="-2117"/>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Testing</a:t>
          </a:r>
        </a:p>
      </dsp:txBody>
      <dsp:txXfrm>
        <a:off x="5071122" y="595842"/>
        <a:ext cx="1169984" cy="779989"/>
      </dsp:txXfrm>
    </dsp:sp>
    <dsp:sp modelId="{991F9EA9-D974-4C1A-92BF-DC94B5162BB6}">
      <dsp:nvSpPr>
        <dsp:cNvPr id="0" name=""/>
        <dsp:cNvSpPr/>
      </dsp:nvSpPr>
      <dsp:spPr>
        <a:xfrm>
          <a:off x="6241106" y="595842"/>
          <a:ext cx="1949973" cy="779989"/>
        </a:xfrm>
        <a:prstGeom prst="chevron">
          <a:avLst/>
        </a:prstGeom>
        <a:solidFill>
          <a:schemeClr val="accent4">
            <a:hueOff val="5987983"/>
            <a:satOff val="-33110"/>
            <a:lumOff val="-2823"/>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Deployment </a:t>
          </a:r>
        </a:p>
      </dsp:txBody>
      <dsp:txXfrm>
        <a:off x="6631101" y="595842"/>
        <a:ext cx="1169984" cy="779989"/>
      </dsp:txXfrm>
    </dsp:sp>
    <dsp:sp modelId="{DD32EFCB-C1F7-4492-A171-D38BBCDCF7FB}">
      <dsp:nvSpPr>
        <dsp:cNvPr id="0" name=""/>
        <dsp:cNvSpPr/>
      </dsp:nvSpPr>
      <dsp:spPr>
        <a:xfrm>
          <a:off x="7801085" y="595842"/>
          <a:ext cx="1949973" cy="779989"/>
        </a:xfrm>
        <a:prstGeom prst="chevron">
          <a:avLst/>
        </a:prstGeom>
        <a:solidFill>
          <a:schemeClr val="accent4">
            <a:hueOff val="7484979"/>
            <a:satOff val="-41387"/>
            <a:lumOff val="-3529"/>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Maintenance</a:t>
          </a:r>
        </a:p>
      </dsp:txBody>
      <dsp:txXfrm>
        <a:off x="8191080" y="595842"/>
        <a:ext cx="1169984" cy="77998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0136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4/15/2023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4/15/2023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mplilearn.com/what-is-scrum-team-artic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Presentation</a:t>
            </a:r>
          </a:p>
        </p:txBody>
      </p:sp>
      <p:sp>
        <p:nvSpPr>
          <p:cNvPr id="5" name="Subtitle 4"/>
          <p:cNvSpPr>
            <a:spLocks noGrp="1"/>
          </p:cNvSpPr>
          <p:nvPr>
            <p:ph type="subTitle" idx="1"/>
          </p:nvPr>
        </p:nvSpPr>
        <p:spPr>
          <a:xfrm>
            <a:off x="1738922" y="2584451"/>
            <a:ext cx="4355490" cy="523220"/>
          </a:xfrm>
        </p:spPr>
        <p:txBody>
          <a:bodyPr>
            <a:normAutofit/>
          </a:bodyPr>
          <a:lstStyle/>
          <a:p>
            <a:r>
              <a:rPr lang="en-US" dirty="0"/>
              <a:t>CS 250 – Final Project</a:t>
            </a:r>
          </a:p>
        </p:txBody>
      </p:sp>
      <p:sp>
        <p:nvSpPr>
          <p:cNvPr id="3" name="TextBox 2">
            <a:extLst>
              <a:ext uri="{FF2B5EF4-FFF2-40B4-BE49-F238E27FC236}">
                <a16:creationId xmlns:a16="http://schemas.microsoft.com/office/drawing/2014/main" id="{8931FD47-CF0D-525A-E732-D66ED1DB585C}"/>
              </a:ext>
            </a:extLst>
          </p:cNvPr>
          <p:cNvSpPr txBox="1"/>
          <p:nvPr/>
        </p:nvSpPr>
        <p:spPr>
          <a:xfrm>
            <a:off x="9660605" y="6172200"/>
            <a:ext cx="2514600" cy="523220"/>
          </a:xfrm>
          <a:prstGeom prst="rect">
            <a:avLst/>
          </a:prstGeom>
          <a:noFill/>
        </p:spPr>
        <p:txBody>
          <a:bodyPr wrap="square" rtlCol="0">
            <a:spAutoFit/>
          </a:bodyPr>
          <a:lstStyle/>
          <a:p>
            <a:r>
              <a:rPr lang="en-US" sz="2800" dirty="0"/>
              <a:t>Camrin Stilwell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B63475-A2AC-762B-6222-2420FC60B97C}"/>
              </a:ext>
            </a:extLst>
          </p:cNvPr>
          <p:cNvSpPr>
            <a:spLocks noGrp="1"/>
          </p:cNvSpPr>
          <p:nvPr>
            <p:ph type="title"/>
          </p:nvPr>
        </p:nvSpPr>
        <p:spPr/>
        <p:txBody>
          <a:bodyPr/>
          <a:lstStyle/>
          <a:p>
            <a:pPr algn="ctr"/>
            <a:r>
              <a:rPr lang="en-US" dirty="0"/>
              <a:t>References</a:t>
            </a:r>
          </a:p>
        </p:txBody>
      </p:sp>
      <p:sp>
        <p:nvSpPr>
          <p:cNvPr id="4" name="Content Placeholder 3">
            <a:extLst>
              <a:ext uri="{FF2B5EF4-FFF2-40B4-BE49-F238E27FC236}">
                <a16:creationId xmlns:a16="http://schemas.microsoft.com/office/drawing/2014/main" id="{A1E45F2E-E8E8-DB02-B65D-3316CA0B77A1}"/>
              </a:ext>
            </a:extLst>
          </p:cNvPr>
          <p:cNvSpPr>
            <a:spLocks noGrp="1"/>
          </p:cNvSpPr>
          <p:nvPr>
            <p:ph idx="1"/>
          </p:nvPr>
        </p:nvSpPr>
        <p:spPr>
          <a:xfrm>
            <a:off x="1218883" y="1219200"/>
            <a:ext cx="10360501" cy="5364163"/>
          </a:xfrm>
        </p:spPr>
        <p:txBody>
          <a:bodyPr>
            <a:normAutofit fontScale="70000" lnSpcReduction="20000"/>
          </a:bodyPr>
          <a:lstStyle/>
          <a:p>
            <a:endParaRPr lang="en-US" dirty="0">
              <a:effectLst/>
            </a:endParaRPr>
          </a:p>
          <a:p>
            <a:r>
              <a:rPr lang="en-US" dirty="0">
                <a:effectLst/>
              </a:rPr>
              <a:t>Adam, J. (2021, September 23). </a:t>
            </a:r>
            <a:r>
              <a:rPr lang="en-US" i="1" dirty="0">
                <a:effectLst/>
              </a:rPr>
              <a:t>What is the Waterfall Software Development Methodology and is it still relevant?</a:t>
            </a:r>
            <a:r>
              <a:rPr lang="en-US" dirty="0">
                <a:effectLst/>
              </a:rPr>
              <a:t> K&amp;C. Retrieved April 15, 2023, from https://kruschecompany.com/waterfall-software-development-methodology/ </a:t>
            </a:r>
          </a:p>
          <a:p>
            <a:r>
              <a:rPr lang="en-US" dirty="0">
                <a:effectLst/>
              </a:rPr>
              <a:t>Aha! (2022, March 11). </a:t>
            </a:r>
            <a:r>
              <a:rPr lang="en-US" i="1" dirty="0">
                <a:effectLst/>
              </a:rPr>
              <a:t>What are the roles of Scrum?</a:t>
            </a:r>
            <a:r>
              <a:rPr lang="en-US" dirty="0">
                <a:effectLst/>
              </a:rPr>
              <a:t> What Are the Roles of Scrum? | Aha! software. Retrieved April 15, 2023, from https://www.aha.io/roadmapping/guide/agile/what-are-scrum-roles </a:t>
            </a:r>
            <a:endParaRPr lang="en-US" b="1" dirty="0">
              <a:effectLst/>
            </a:endParaRPr>
          </a:p>
          <a:p>
            <a:r>
              <a:rPr lang="en-US" dirty="0">
                <a:effectLst/>
              </a:rPr>
              <a:t>The Product Manager, &amp; Clark, H. (2023, January 13). </a:t>
            </a:r>
            <a:r>
              <a:rPr lang="en-US" i="1" dirty="0">
                <a:effectLst/>
              </a:rPr>
              <a:t>6 stages of the Software Development Life Cycle (SDLC)</a:t>
            </a:r>
            <a:r>
              <a:rPr lang="en-US" dirty="0">
                <a:effectLst/>
              </a:rPr>
              <a:t>. The Product Manager. Retrieved April 15, 2023, from https://theproductmanager.com/topics/software-development-life-cycle/ </a:t>
            </a:r>
          </a:p>
          <a:p>
            <a:r>
              <a:rPr lang="en-US" dirty="0">
                <a:effectLst/>
              </a:rPr>
              <a:t>Duggal, N. (2023, April 4). </a:t>
            </a:r>
            <a:r>
              <a:rPr lang="en-US" i="1" dirty="0">
                <a:effectLst/>
              </a:rPr>
              <a:t>What is Scrum team: Structure, roles and Responsibilities</a:t>
            </a:r>
            <a:r>
              <a:rPr lang="en-US" dirty="0">
                <a:effectLst/>
              </a:rPr>
              <a:t>. Simplilearn.com. Retrieved April 15, 2023, from </a:t>
            </a:r>
            <a:r>
              <a:rPr lang="en-US" dirty="0">
                <a:effectLst/>
                <a:hlinkClick r:id="rId2"/>
              </a:rPr>
              <a:t>https://www.simplilearn.com/what-is-scrum-team-article</a:t>
            </a:r>
            <a:endParaRPr lang="en-US" dirty="0">
              <a:effectLst/>
            </a:endParaRPr>
          </a:p>
          <a:p>
            <a:r>
              <a:rPr lang="en-US" dirty="0">
                <a:effectLst/>
              </a:rPr>
              <a:t>Hamilton, T. (2023, March 11). </a:t>
            </a:r>
            <a:r>
              <a:rPr lang="en-US" i="1" dirty="0">
                <a:effectLst/>
              </a:rPr>
              <a:t>Agile vs waterfall – difference between methodologies</a:t>
            </a:r>
            <a:r>
              <a:rPr lang="en-US" dirty="0">
                <a:effectLst/>
              </a:rPr>
              <a:t>. Guru99. Retrieved April 15, 2023, from https://www.guru99.com/waterfall-vs-agile.html </a:t>
            </a:r>
          </a:p>
          <a:p>
            <a:r>
              <a:rPr lang="en-US" dirty="0">
                <a:effectLst/>
              </a:rPr>
              <a:t>Hoek, J. van der. (2023, January 24). </a:t>
            </a:r>
            <a:r>
              <a:rPr lang="en-US" i="1" dirty="0">
                <a:effectLst/>
              </a:rPr>
              <a:t>The 5 stages of the Agile Software Development Lifecycle</a:t>
            </a:r>
            <a:r>
              <a:rPr lang="en-US" dirty="0">
                <a:effectLst/>
              </a:rPr>
              <a:t>. </a:t>
            </a:r>
            <a:r>
              <a:rPr lang="en-US" dirty="0" err="1">
                <a:effectLst/>
              </a:rPr>
              <a:t>Mendix</a:t>
            </a:r>
            <a:r>
              <a:rPr lang="en-US" dirty="0">
                <a:effectLst/>
              </a:rPr>
              <a:t>. Retrieved April 15, 2023, from https://www.mendix.com/blog/agile-software-development-lifecycle-stages/ </a:t>
            </a:r>
          </a:p>
          <a:p>
            <a:endParaRPr lang="en-US" dirty="0">
              <a:effectLst/>
            </a:endParaRPr>
          </a:p>
          <a:p>
            <a:endParaRPr lang="en-US" dirty="0">
              <a:effectLst/>
            </a:endParaRPr>
          </a:p>
          <a:p>
            <a:endParaRPr lang="en-US" dirty="0">
              <a:effectLst/>
            </a:endParaRPr>
          </a:p>
          <a:p>
            <a:endParaRPr lang="en-US" dirty="0">
              <a:effectLst/>
            </a:endParaRPr>
          </a:p>
          <a:p>
            <a:pPr marL="0" indent="0">
              <a:buNone/>
            </a:pPr>
            <a:endParaRPr lang="en-US" dirty="0"/>
          </a:p>
        </p:txBody>
      </p:sp>
    </p:spTree>
    <p:extLst>
      <p:ext uri="{BB962C8B-B14F-4D97-AF65-F5344CB8AC3E}">
        <p14:creationId xmlns:p14="http://schemas.microsoft.com/office/powerpoint/2010/main" val="14814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787467-A275-3E40-C8FE-8B86B33F0D47}"/>
              </a:ext>
            </a:extLst>
          </p:cNvPr>
          <p:cNvSpPr>
            <a:spLocks noGrp="1"/>
          </p:cNvSpPr>
          <p:nvPr>
            <p:ph type="title"/>
          </p:nvPr>
        </p:nvSpPr>
        <p:spPr/>
        <p:txBody>
          <a:bodyPr anchor="b">
            <a:normAutofit/>
          </a:bodyPr>
          <a:lstStyle/>
          <a:p>
            <a:pPr algn="ctr"/>
            <a:r>
              <a:rPr lang="en-US" dirty="0"/>
              <a:t>Scrum-agile Team Roles</a:t>
            </a:r>
          </a:p>
        </p:txBody>
      </p:sp>
      <p:sp>
        <p:nvSpPr>
          <p:cNvPr id="7" name="Content Placeholder 6">
            <a:extLst>
              <a:ext uri="{FF2B5EF4-FFF2-40B4-BE49-F238E27FC236}">
                <a16:creationId xmlns:a16="http://schemas.microsoft.com/office/drawing/2014/main" id="{A4B28114-6EEA-FAC3-4083-E773763EEBC7}"/>
              </a:ext>
            </a:extLst>
          </p:cNvPr>
          <p:cNvSpPr>
            <a:spLocks noGrp="1"/>
          </p:cNvSpPr>
          <p:nvPr>
            <p:ph sz="half" idx="1"/>
          </p:nvPr>
        </p:nvSpPr>
        <p:spPr>
          <a:xfrm>
            <a:off x="760412" y="1828800"/>
            <a:ext cx="7086600" cy="4465320"/>
          </a:xfrm>
        </p:spPr>
        <p:txBody>
          <a:bodyPr>
            <a:noAutofit/>
          </a:bodyPr>
          <a:lstStyle/>
          <a:p>
            <a:r>
              <a:rPr lang="en-US" sz="2000" dirty="0"/>
              <a:t>Product Owner (Duggal, 2023)</a:t>
            </a:r>
          </a:p>
          <a:p>
            <a:pPr lvl="1">
              <a:buFontTx/>
              <a:buChar char="-"/>
            </a:pPr>
            <a:r>
              <a:rPr lang="en-US" sz="2000" dirty="0"/>
              <a:t>Representative for client and their needs.</a:t>
            </a:r>
          </a:p>
          <a:p>
            <a:pPr lvl="1">
              <a:buFontTx/>
              <a:buChar char="-"/>
            </a:pPr>
            <a:r>
              <a:rPr lang="en-US" sz="2000" dirty="0"/>
              <a:t>Communicates with stakeholders to provide feedback on the product.</a:t>
            </a:r>
          </a:p>
          <a:p>
            <a:pPr lvl="1">
              <a:buFontTx/>
              <a:buChar char="-"/>
            </a:pPr>
            <a:r>
              <a:rPr lang="en-US" sz="2000" dirty="0"/>
              <a:t>Product backlog manager and discusses tasks that need to be met with developers.</a:t>
            </a:r>
          </a:p>
          <a:p>
            <a:pPr lvl="1">
              <a:buFontTx/>
              <a:buChar char="-"/>
            </a:pPr>
            <a:endParaRPr lang="en-US" sz="2000" dirty="0"/>
          </a:p>
          <a:p>
            <a:r>
              <a:rPr lang="en-US" sz="2000" dirty="0"/>
              <a:t>Scrum Master (Duggal, 2023)</a:t>
            </a:r>
          </a:p>
          <a:p>
            <a:pPr lvl="1">
              <a:buFontTx/>
              <a:buChar char="-"/>
            </a:pPr>
            <a:r>
              <a:rPr lang="en-US" sz="2000" dirty="0"/>
              <a:t>Cooperates with team members to guide them with Agile practices.</a:t>
            </a:r>
          </a:p>
          <a:p>
            <a:pPr lvl="1">
              <a:buFontTx/>
              <a:buChar char="-"/>
            </a:pPr>
            <a:r>
              <a:rPr lang="en-US" sz="2000" dirty="0"/>
              <a:t>Facilitates team meetings and maintains a productive environment.</a:t>
            </a:r>
          </a:p>
          <a:p>
            <a:pPr lvl="1">
              <a:buFontTx/>
              <a:buChar char="-"/>
            </a:pPr>
            <a:r>
              <a:rPr lang="en-US" sz="2000" dirty="0"/>
              <a:t>Enforces a schedule for the team to follow to stay on task.	</a:t>
            </a:r>
          </a:p>
          <a:p>
            <a:pPr lvl="1">
              <a:buFontTx/>
              <a:buChar char="-"/>
            </a:pPr>
            <a:endParaRPr lang="en-US" sz="2000" dirty="0"/>
          </a:p>
          <a:p>
            <a:pPr marL="0" indent="0">
              <a:buNone/>
            </a:pPr>
            <a:r>
              <a:rPr lang="en-US" sz="2000" dirty="0"/>
              <a:t>	</a:t>
            </a:r>
          </a:p>
        </p:txBody>
      </p:sp>
      <p:graphicFrame>
        <p:nvGraphicFramePr>
          <p:cNvPr id="9" name="Content Placeholder 8">
            <a:extLst>
              <a:ext uri="{FF2B5EF4-FFF2-40B4-BE49-F238E27FC236}">
                <a16:creationId xmlns:a16="http://schemas.microsoft.com/office/drawing/2014/main" id="{3DDD7EC7-86F4-13CD-185E-D2679C42E174}"/>
              </a:ext>
            </a:extLst>
          </p:cNvPr>
          <p:cNvGraphicFramePr>
            <a:graphicFrameLocks noGrp="1"/>
          </p:cNvGraphicFramePr>
          <p:nvPr>
            <p:ph sz="half" idx="2"/>
            <p:extLst>
              <p:ext uri="{D42A27DB-BD31-4B8C-83A1-F6EECF244321}">
                <p14:modId xmlns:p14="http://schemas.microsoft.com/office/powerpoint/2010/main" val="692097333"/>
              </p:ext>
            </p:extLst>
          </p:nvPr>
        </p:nvGraphicFramePr>
        <p:xfrm>
          <a:off x="7770971" y="1981200"/>
          <a:ext cx="3808413"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787467-A275-3E40-C8FE-8B86B33F0D47}"/>
              </a:ext>
            </a:extLst>
          </p:cNvPr>
          <p:cNvSpPr>
            <a:spLocks noGrp="1"/>
          </p:cNvSpPr>
          <p:nvPr>
            <p:ph type="title"/>
          </p:nvPr>
        </p:nvSpPr>
        <p:spPr>
          <a:xfrm>
            <a:off x="1117309" y="115527"/>
            <a:ext cx="10360501" cy="1223963"/>
          </a:xfrm>
        </p:spPr>
        <p:txBody>
          <a:bodyPr anchor="b">
            <a:normAutofit/>
          </a:bodyPr>
          <a:lstStyle/>
          <a:p>
            <a:pPr algn="ctr"/>
            <a:r>
              <a:rPr lang="en-US" dirty="0"/>
              <a:t>Scrum-agile Team Roles Continued</a:t>
            </a:r>
          </a:p>
        </p:txBody>
      </p:sp>
      <p:sp>
        <p:nvSpPr>
          <p:cNvPr id="12" name="Content Placeholder 3">
            <a:extLst>
              <a:ext uri="{FF2B5EF4-FFF2-40B4-BE49-F238E27FC236}">
                <a16:creationId xmlns:a16="http://schemas.microsoft.com/office/drawing/2014/main" id="{895ED26D-5E8E-DE92-483F-942C12B4818A}"/>
              </a:ext>
            </a:extLst>
          </p:cNvPr>
          <p:cNvSpPr>
            <a:spLocks noGrp="1"/>
          </p:cNvSpPr>
          <p:nvPr>
            <p:ph sz="half" idx="2"/>
          </p:nvPr>
        </p:nvSpPr>
        <p:spPr>
          <a:xfrm>
            <a:off x="1218882" y="1676400"/>
            <a:ext cx="9904730" cy="4465320"/>
          </a:xfrm>
        </p:spPr>
        <p:txBody>
          <a:bodyPr>
            <a:normAutofit fontScale="25000" lnSpcReduction="20000"/>
          </a:bodyPr>
          <a:lstStyle/>
          <a:p>
            <a:r>
              <a:rPr lang="en-US" sz="9600" dirty="0"/>
              <a:t>Development Team (“Aha!”, 2022):</a:t>
            </a:r>
          </a:p>
          <a:p>
            <a:pPr marL="0" indent="0">
              <a:buNone/>
            </a:pPr>
            <a:endParaRPr lang="en-US" sz="9600" dirty="0"/>
          </a:p>
          <a:p>
            <a:pPr lvl="1"/>
            <a:r>
              <a:rPr lang="en-US" sz="9600" dirty="0"/>
              <a:t>Developer(s)</a:t>
            </a:r>
            <a:endParaRPr lang="en-US" sz="9600" baseline="70000" dirty="0"/>
          </a:p>
          <a:p>
            <a:pPr lvl="2">
              <a:buFontTx/>
              <a:buChar char="-"/>
            </a:pPr>
            <a:r>
              <a:rPr lang="en-US" sz="9600" dirty="0"/>
              <a:t>The backbone of the development process, managing tasks, reporting progress, and impact the quality of the product.</a:t>
            </a:r>
          </a:p>
          <a:p>
            <a:pPr lvl="2">
              <a:buFontTx/>
              <a:buChar char="-"/>
            </a:pPr>
            <a:r>
              <a:rPr lang="en-US" sz="9600" dirty="0"/>
              <a:t>Acceptance of individual responsibility for the product’s outcome.</a:t>
            </a:r>
          </a:p>
          <a:p>
            <a:pPr lvl="2">
              <a:buFontTx/>
              <a:buChar char="-"/>
            </a:pPr>
            <a:r>
              <a:rPr lang="en-US" sz="9600" dirty="0"/>
              <a:t>Adhere to the Agile practices which are conducted by the Scrum Master.</a:t>
            </a:r>
          </a:p>
          <a:p>
            <a:pPr marL="377886" lvl="1" indent="0">
              <a:buNone/>
            </a:pPr>
            <a:endParaRPr lang="en-US" sz="9600" dirty="0"/>
          </a:p>
          <a:p>
            <a:pPr lvl="1"/>
            <a:r>
              <a:rPr lang="en-US" sz="9600" dirty="0"/>
              <a:t>Tester(s)</a:t>
            </a:r>
            <a:r>
              <a:rPr lang="en-US" sz="9600" baseline="70000" dirty="0"/>
              <a:t> </a:t>
            </a:r>
            <a:endParaRPr lang="en-US" sz="9600" dirty="0"/>
          </a:p>
          <a:p>
            <a:pPr lvl="2">
              <a:buFontTx/>
              <a:buChar char="-"/>
            </a:pPr>
            <a:r>
              <a:rPr lang="en-US" sz="9600" dirty="0"/>
              <a:t>Proved feedback on current task made by developers. </a:t>
            </a:r>
          </a:p>
          <a:p>
            <a:pPr lvl="2">
              <a:buFontTx/>
              <a:buChar char="-"/>
            </a:pPr>
            <a:r>
              <a:rPr lang="en-US" sz="9600" dirty="0"/>
              <a:t>Report on the executed test and provide maintenance on tests conducted.</a:t>
            </a:r>
          </a:p>
          <a:p>
            <a:pPr lvl="2">
              <a:buFontTx/>
              <a:buChar char="-"/>
            </a:pPr>
            <a:r>
              <a:rPr lang="en-US" sz="9600" dirty="0"/>
              <a:t>Document any issues and quality of product. </a:t>
            </a:r>
          </a:p>
          <a:p>
            <a:pPr marL="377886" lvl="1" indent="0">
              <a:buNone/>
            </a:pPr>
            <a:endParaRPr lang="en-US" dirty="0"/>
          </a:p>
        </p:txBody>
      </p:sp>
    </p:spTree>
    <p:extLst>
      <p:ext uri="{BB962C8B-B14F-4D97-AF65-F5344CB8AC3E}">
        <p14:creationId xmlns:p14="http://schemas.microsoft.com/office/powerpoint/2010/main" val="341193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ACD270-5407-12F2-C3C9-F9E44A39E41A}"/>
              </a:ext>
            </a:extLst>
          </p:cNvPr>
          <p:cNvSpPr>
            <a:spLocks noGrp="1"/>
          </p:cNvSpPr>
          <p:nvPr>
            <p:ph type="title"/>
          </p:nvPr>
        </p:nvSpPr>
        <p:spPr>
          <a:xfrm>
            <a:off x="914161" y="228600"/>
            <a:ext cx="10360501" cy="1223963"/>
          </a:xfrm>
        </p:spPr>
        <p:txBody>
          <a:bodyPr/>
          <a:lstStyle/>
          <a:p>
            <a:pPr algn="ctr"/>
            <a:r>
              <a:rPr lang="en-US" dirty="0"/>
              <a:t>Software Development Life Cycle (SDLC) </a:t>
            </a:r>
            <a:br>
              <a:rPr lang="en-US" dirty="0"/>
            </a:br>
            <a:r>
              <a:rPr lang="en-US" dirty="0"/>
              <a:t>in an Agile Approach </a:t>
            </a:r>
            <a:r>
              <a:rPr lang="en-US" sz="2000" dirty="0"/>
              <a:t>(Hoek, 2023)</a:t>
            </a:r>
            <a:endParaRPr lang="en-US" dirty="0"/>
          </a:p>
        </p:txBody>
      </p:sp>
      <p:graphicFrame>
        <p:nvGraphicFramePr>
          <p:cNvPr id="11" name="Content Placeholder 10">
            <a:extLst>
              <a:ext uri="{FF2B5EF4-FFF2-40B4-BE49-F238E27FC236}">
                <a16:creationId xmlns:a16="http://schemas.microsoft.com/office/drawing/2014/main" id="{6DF8C19D-CBD7-EF51-13AF-CE1B1644AE2E}"/>
              </a:ext>
            </a:extLst>
          </p:cNvPr>
          <p:cNvGraphicFramePr>
            <a:graphicFrameLocks noGrp="1"/>
          </p:cNvGraphicFramePr>
          <p:nvPr>
            <p:ph idx="1"/>
            <p:extLst>
              <p:ext uri="{D42A27DB-BD31-4B8C-83A1-F6EECF244321}">
                <p14:modId xmlns:p14="http://schemas.microsoft.com/office/powerpoint/2010/main" val="2646773331"/>
              </p:ext>
            </p:extLst>
          </p:nvPr>
        </p:nvGraphicFramePr>
        <p:xfrm>
          <a:off x="1308850" y="1150145"/>
          <a:ext cx="9752250" cy="1971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392E920-4335-042F-8198-2A0D917DAF32}"/>
              </a:ext>
            </a:extLst>
          </p:cNvPr>
          <p:cNvSpPr txBox="1"/>
          <p:nvPr/>
        </p:nvSpPr>
        <p:spPr>
          <a:xfrm>
            <a:off x="1127725" y="2819400"/>
            <a:ext cx="10436700" cy="4216539"/>
          </a:xfrm>
          <a:prstGeom prst="rect">
            <a:avLst/>
          </a:prstGeom>
          <a:noFill/>
        </p:spPr>
        <p:txBody>
          <a:bodyPr wrap="square" rtlCol="0">
            <a:spAutoFit/>
          </a:bodyPr>
          <a:lstStyle/>
          <a:p>
            <a:r>
              <a:rPr lang="en-US" dirty="0"/>
              <a:t>When considering the Agile approach, the phases and the whole cycle of the SDLC can be reiterated to build the best software possible:</a:t>
            </a:r>
          </a:p>
          <a:p>
            <a:endParaRPr lang="en-US" dirty="0"/>
          </a:p>
          <a:p>
            <a:pPr marL="457200" indent="-457200">
              <a:buFont typeface="Arial" panose="020B0604020202020204" pitchFamily="34" charset="0"/>
              <a:buChar char="•"/>
            </a:pPr>
            <a:r>
              <a:rPr lang="en-US" dirty="0"/>
              <a:t>Planning all the requirements for the initial iteration makes it easier for the team to stay on track, manage tasks, costs, and time, and prepare for feedback at the end of each Agile iteration.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During this iteration, both developing and testing phases of the software can merge as feedback from testers to the developers keep the software’s quality checked and is running as intended.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ACD270-5407-12F2-C3C9-F9E44A39E41A}"/>
              </a:ext>
            </a:extLst>
          </p:cNvPr>
          <p:cNvSpPr>
            <a:spLocks noGrp="1"/>
          </p:cNvSpPr>
          <p:nvPr>
            <p:ph type="title"/>
          </p:nvPr>
        </p:nvSpPr>
        <p:spPr>
          <a:xfrm>
            <a:off x="914161" y="228600"/>
            <a:ext cx="10360501" cy="1223963"/>
          </a:xfrm>
        </p:spPr>
        <p:txBody>
          <a:bodyPr/>
          <a:lstStyle/>
          <a:p>
            <a:pPr algn="ctr"/>
            <a:r>
              <a:rPr lang="en-US" dirty="0"/>
              <a:t>Software Development Life Cycle (SDLC) </a:t>
            </a:r>
            <a:br>
              <a:rPr lang="en-US" dirty="0"/>
            </a:br>
            <a:r>
              <a:rPr lang="en-US" dirty="0"/>
              <a:t>in an Agile Approach Continued </a:t>
            </a:r>
            <a:r>
              <a:rPr lang="en-US" sz="2000" dirty="0"/>
              <a:t>(Hoek, 2023)</a:t>
            </a:r>
            <a:endParaRPr lang="en-US" dirty="0"/>
          </a:p>
        </p:txBody>
      </p:sp>
      <p:sp>
        <p:nvSpPr>
          <p:cNvPr id="3" name="TextBox 2">
            <a:extLst>
              <a:ext uri="{FF2B5EF4-FFF2-40B4-BE49-F238E27FC236}">
                <a16:creationId xmlns:a16="http://schemas.microsoft.com/office/drawing/2014/main" id="{1392E920-4335-042F-8198-2A0D917DAF32}"/>
              </a:ext>
            </a:extLst>
          </p:cNvPr>
          <p:cNvSpPr txBox="1"/>
          <p:nvPr/>
        </p:nvSpPr>
        <p:spPr>
          <a:xfrm>
            <a:off x="939467" y="1828800"/>
            <a:ext cx="10436700" cy="3908762"/>
          </a:xfrm>
          <a:prstGeom prst="rect">
            <a:avLst/>
          </a:prstGeom>
          <a:noFill/>
        </p:spPr>
        <p:txBody>
          <a:bodyPr wrap="square" rtlCol="0">
            <a:spAutoFit/>
          </a:bodyPr>
          <a:lstStyle/>
          <a:p>
            <a:endParaRPr lang="en-US" dirty="0"/>
          </a:p>
          <a:p>
            <a:pPr marL="457200" indent="-457200">
              <a:buFont typeface="Arial" panose="020B0604020202020204" pitchFamily="34" charset="0"/>
              <a:buChar char="•"/>
            </a:pPr>
            <a:r>
              <a:rPr lang="en-US" sz="2800" dirty="0"/>
              <a:t>Deployment of the Agile iteration consists of receiving feedback by the stakeholders, client, and/or end users for improvements and additional changes for the next iteration.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Agile iterations are also considered as Sprints, and after each sprint a Sprint Review is conducted on what is next on completion, which can consist of maintenance on the software or starting over the cycle for the next iteration. </a:t>
            </a:r>
          </a:p>
        </p:txBody>
      </p:sp>
    </p:spTree>
    <p:extLst>
      <p:ext uri="{BB962C8B-B14F-4D97-AF65-F5344CB8AC3E}">
        <p14:creationId xmlns:p14="http://schemas.microsoft.com/office/powerpoint/2010/main" val="2045063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27A2EC9-541B-C515-2749-9EA9C74D81DB}"/>
              </a:ext>
            </a:extLst>
          </p:cNvPr>
          <p:cNvSpPr>
            <a:spLocks noGrp="1"/>
          </p:cNvSpPr>
          <p:nvPr>
            <p:ph type="title"/>
          </p:nvPr>
        </p:nvSpPr>
        <p:spPr>
          <a:xfrm>
            <a:off x="1218883" y="274637"/>
            <a:ext cx="10360501" cy="1223963"/>
          </a:xfrm>
        </p:spPr>
        <p:txBody>
          <a:bodyPr/>
          <a:lstStyle/>
          <a:p>
            <a:pPr algn="ctr"/>
            <a:r>
              <a:rPr lang="en-US" dirty="0"/>
              <a:t>SDLC Phases </a:t>
            </a:r>
            <a:r>
              <a:rPr lang="en-US" sz="2000" dirty="0"/>
              <a:t>(</a:t>
            </a:r>
            <a:r>
              <a:rPr lang="en-US" sz="2000" dirty="0">
                <a:effectLst/>
              </a:rPr>
              <a:t>The Product Manager, &amp; Clark, 2023)</a:t>
            </a:r>
            <a:endParaRPr lang="en-US" sz="2000" dirty="0"/>
          </a:p>
        </p:txBody>
      </p:sp>
      <p:sp>
        <p:nvSpPr>
          <p:cNvPr id="8" name="Content Placeholder 2">
            <a:extLst>
              <a:ext uri="{FF2B5EF4-FFF2-40B4-BE49-F238E27FC236}">
                <a16:creationId xmlns:a16="http://schemas.microsoft.com/office/drawing/2014/main" id="{7B5E3188-487F-BD63-667A-6540984AB29C}"/>
              </a:ext>
            </a:extLst>
          </p:cNvPr>
          <p:cNvSpPr>
            <a:spLocks noGrp="1"/>
          </p:cNvSpPr>
          <p:nvPr>
            <p:ph idx="1"/>
          </p:nvPr>
        </p:nvSpPr>
        <p:spPr>
          <a:xfrm>
            <a:off x="1218883" y="1701797"/>
            <a:ext cx="10360501" cy="4881566"/>
          </a:xfrm>
        </p:spPr>
        <p:txBody>
          <a:bodyPr>
            <a:normAutofit/>
          </a:bodyPr>
          <a:lstStyle/>
          <a:p>
            <a:r>
              <a:rPr lang="en-US" dirty="0"/>
              <a:t>Phase I - </a:t>
            </a:r>
            <a:r>
              <a:rPr lang="en-US" dirty="0">
                <a:solidFill>
                  <a:schemeClr val="accent1"/>
                </a:solidFill>
              </a:rPr>
              <a:t>Planning &amp; Analysis</a:t>
            </a:r>
            <a:r>
              <a:rPr lang="en-US" dirty="0"/>
              <a:t>: Information about product requirements, potential revenue, costs, etc. are gathered from clients and/or stakeholders.</a:t>
            </a:r>
          </a:p>
          <a:p>
            <a:r>
              <a:rPr lang="en-US" dirty="0"/>
              <a:t>Phase II - </a:t>
            </a:r>
            <a:r>
              <a:rPr lang="en-US" dirty="0">
                <a:solidFill>
                  <a:schemeClr val="accent5">
                    <a:lumMod val="75000"/>
                  </a:schemeClr>
                </a:solidFill>
              </a:rPr>
              <a:t>Design</a:t>
            </a:r>
            <a:r>
              <a:rPr lang="en-US" dirty="0"/>
              <a:t>: A framework of the prototype that can be easily changed is created which include system design, program language, templates, platform, security measures, etc. </a:t>
            </a:r>
          </a:p>
          <a:p>
            <a:r>
              <a:rPr lang="en-US" dirty="0"/>
              <a:t>Phase III -</a:t>
            </a:r>
            <a:r>
              <a:rPr lang="en-US" dirty="0">
                <a:solidFill>
                  <a:srgbClr val="839721"/>
                </a:solidFill>
              </a:rPr>
              <a:t>Development</a:t>
            </a:r>
            <a:r>
              <a:rPr lang="en-US" dirty="0"/>
              <a:t>: Majority of time will be spent developing which include coding, having a set schedule, progression tracker, milestones and can merge with the Testing Phase.  </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27A2EC9-541B-C515-2749-9EA9C74D81DB}"/>
              </a:ext>
            </a:extLst>
          </p:cNvPr>
          <p:cNvSpPr>
            <a:spLocks noGrp="1"/>
          </p:cNvSpPr>
          <p:nvPr>
            <p:ph type="title"/>
          </p:nvPr>
        </p:nvSpPr>
        <p:spPr>
          <a:xfrm>
            <a:off x="1218883" y="274637"/>
            <a:ext cx="10360501" cy="1223963"/>
          </a:xfrm>
        </p:spPr>
        <p:txBody>
          <a:bodyPr/>
          <a:lstStyle/>
          <a:p>
            <a:pPr algn="ctr"/>
            <a:r>
              <a:rPr lang="en-US" dirty="0"/>
              <a:t>SDLC Phases Continued </a:t>
            </a:r>
            <a:r>
              <a:rPr lang="en-US" sz="2000" dirty="0"/>
              <a:t>(</a:t>
            </a:r>
            <a:r>
              <a:rPr lang="en-US" sz="2000" dirty="0">
                <a:effectLst/>
              </a:rPr>
              <a:t>The Product Manager, &amp; Clark, 2023)</a:t>
            </a:r>
            <a:endParaRPr lang="en-US" sz="2000" dirty="0"/>
          </a:p>
        </p:txBody>
      </p:sp>
      <p:sp>
        <p:nvSpPr>
          <p:cNvPr id="8" name="Content Placeholder 2">
            <a:extLst>
              <a:ext uri="{FF2B5EF4-FFF2-40B4-BE49-F238E27FC236}">
                <a16:creationId xmlns:a16="http://schemas.microsoft.com/office/drawing/2014/main" id="{7B5E3188-487F-BD63-667A-6540984AB29C}"/>
              </a:ext>
            </a:extLst>
          </p:cNvPr>
          <p:cNvSpPr>
            <a:spLocks noGrp="1"/>
          </p:cNvSpPr>
          <p:nvPr>
            <p:ph idx="1"/>
          </p:nvPr>
        </p:nvSpPr>
        <p:spPr>
          <a:xfrm>
            <a:off x="1218883" y="1701797"/>
            <a:ext cx="10360501" cy="4881566"/>
          </a:xfrm>
        </p:spPr>
        <p:txBody>
          <a:bodyPr>
            <a:normAutofit/>
          </a:bodyPr>
          <a:lstStyle/>
          <a:p>
            <a:r>
              <a:rPr lang="en-US" dirty="0"/>
              <a:t>Phase VI - </a:t>
            </a:r>
            <a:r>
              <a:rPr lang="en-US" dirty="0">
                <a:solidFill>
                  <a:srgbClr val="92D050"/>
                </a:solidFill>
              </a:rPr>
              <a:t>Testing</a:t>
            </a:r>
            <a:r>
              <a:rPr lang="en-US" dirty="0"/>
              <a:t>: Quality and functionality checks are to make sure the software is functioning as intended, or any reported issues are brought up and fixed to continue development until deployment. </a:t>
            </a:r>
          </a:p>
          <a:p>
            <a:r>
              <a:rPr lang="en-US" dirty="0"/>
              <a:t>Phase V - </a:t>
            </a:r>
            <a:r>
              <a:rPr lang="en-US" dirty="0">
                <a:solidFill>
                  <a:srgbClr val="95AB25"/>
                </a:solidFill>
              </a:rPr>
              <a:t>Deployment</a:t>
            </a:r>
            <a:r>
              <a:rPr lang="en-US" dirty="0"/>
              <a:t>: Software is delivered to the intended user(s); this can also include featured updates. </a:t>
            </a:r>
          </a:p>
          <a:p>
            <a:r>
              <a:rPr lang="en-US" dirty="0"/>
              <a:t>Phase VI - </a:t>
            </a:r>
            <a:r>
              <a:rPr lang="en-US" dirty="0">
                <a:solidFill>
                  <a:schemeClr val="accent2">
                    <a:lumMod val="75000"/>
                  </a:schemeClr>
                </a:solidFill>
              </a:rPr>
              <a:t>Maintenance</a:t>
            </a:r>
            <a:r>
              <a:rPr lang="en-US" dirty="0"/>
              <a:t>: Software will be required to update based on bugs and/or errors that were missed in the Testing phase, which will help improve user experience. (Can also lead back to the first phase of SDLC)  </a:t>
            </a:r>
          </a:p>
        </p:txBody>
      </p:sp>
    </p:spTree>
    <p:extLst>
      <p:ext uri="{BB962C8B-B14F-4D97-AF65-F5344CB8AC3E}">
        <p14:creationId xmlns:p14="http://schemas.microsoft.com/office/powerpoint/2010/main" val="81369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193B-75B4-F35A-8927-4357316A75CA}"/>
              </a:ext>
            </a:extLst>
          </p:cNvPr>
          <p:cNvSpPr>
            <a:spLocks noGrp="1"/>
          </p:cNvSpPr>
          <p:nvPr>
            <p:ph type="title"/>
          </p:nvPr>
        </p:nvSpPr>
        <p:spPr>
          <a:xfrm>
            <a:off x="1067911" y="-22412"/>
            <a:ext cx="10360501" cy="1223963"/>
          </a:xfrm>
        </p:spPr>
        <p:txBody>
          <a:bodyPr/>
          <a:lstStyle/>
          <a:p>
            <a:pPr algn="ctr"/>
            <a:r>
              <a:rPr lang="en-US" dirty="0"/>
              <a:t>Waterfall Development Approach </a:t>
            </a:r>
            <a:r>
              <a:rPr lang="en-US" sz="2000" dirty="0"/>
              <a:t>(Adam, 2021)</a:t>
            </a:r>
          </a:p>
        </p:txBody>
      </p:sp>
      <p:sp>
        <p:nvSpPr>
          <p:cNvPr id="6" name="Content Placeholder 5">
            <a:extLst>
              <a:ext uri="{FF2B5EF4-FFF2-40B4-BE49-F238E27FC236}">
                <a16:creationId xmlns:a16="http://schemas.microsoft.com/office/drawing/2014/main" id="{2B8D2D23-3FB3-2A63-7C7B-936D2DBD618E}"/>
              </a:ext>
            </a:extLst>
          </p:cNvPr>
          <p:cNvSpPr>
            <a:spLocks noGrp="1"/>
          </p:cNvSpPr>
          <p:nvPr>
            <p:ph sz="quarter" idx="4"/>
          </p:nvPr>
        </p:nvSpPr>
        <p:spPr>
          <a:xfrm>
            <a:off x="1287492" y="1447800"/>
            <a:ext cx="10107956" cy="5029200"/>
          </a:xfrm>
        </p:spPr>
        <p:txBody>
          <a:bodyPr/>
          <a:lstStyle/>
          <a:p>
            <a:pPr marL="0" indent="0">
              <a:buNone/>
            </a:pPr>
            <a:r>
              <a:rPr lang="en-US" dirty="0"/>
              <a:t>If considering the Waterfall approach without any modifications for the SDLC, there are some issues that may occur:</a:t>
            </a:r>
          </a:p>
          <a:p>
            <a:r>
              <a:rPr lang="en-US" dirty="0"/>
              <a:t>The development team would not be able to go back to previous phases once they are completed, like a waterfall, only flows in one direction, making changes difficult. </a:t>
            </a:r>
          </a:p>
          <a:p>
            <a:r>
              <a:rPr lang="en-US" dirty="0"/>
              <a:t>All required information must be gathered in the first phase as the development team will complete the project with what is given, this also excludes the client and/or end users involvement.</a:t>
            </a:r>
          </a:p>
          <a:p>
            <a:r>
              <a:rPr lang="en-US" dirty="0"/>
              <a:t>Testing is delayed until development is finished, more likely to include bugs and errors without additional input from end users until deployment.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812358F-D696-CB8C-FC39-DA4B71FA281C}"/>
              </a:ext>
            </a:extLst>
          </p:cNvPr>
          <p:cNvSpPr>
            <a:spLocks noGrp="1"/>
          </p:cNvSpPr>
          <p:nvPr>
            <p:ph type="title"/>
          </p:nvPr>
        </p:nvSpPr>
        <p:spPr>
          <a:xfrm>
            <a:off x="1218883" y="274637"/>
            <a:ext cx="10360501" cy="1223963"/>
          </a:xfrm>
        </p:spPr>
        <p:txBody>
          <a:bodyPr/>
          <a:lstStyle/>
          <a:p>
            <a:pPr algn="ctr"/>
            <a:r>
              <a:rPr lang="en-US" dirty="0"/>
              <a:t>Agile Approach vs Waterfall Approach </a:t>
            </a:r>
            <a:r>
              <a:rPr lang="en-US" sz="2000" dirty="0"/>
              <a:t>(Hamilton, 2023)</a:t>
            </a:r>
            <a:endParaRPr lang="en-US" dirty="0"/>
          </a:p>
        </p:txBody>
      </p:sp>
      <p:sp>
        <p:nvSpPr>
          <p:cNvPr id="11" name="Content Placeholder 2">
            <a:extLst>
              <a:ext uri="{FF2B5EF4-FFF2-40B4-BE49-F238E27FC236}">
                <a16:creationId xmlns:a16="http://schemas.microsoft.com/office/drawing/2014/main" id="{DBF043C8-1636-FF2E-EB3F-1813BB606A4A}"/>
              </a:ext>
            </a:extLst>
          </p:cNvPr>
          <p:cNvSpPr>
            <a:spLocks noGrp="1"/>
          </p:cNvSpPr>
          <p:nvPr>
            <p:ph idx="1"/>
          </p:nvPr>
        </p:nvSpPr>
        <p:spPr>
          <a:xfrm>
            <a:off x="1218883" y="1701797"/>
            <a:ext cx="10360501" cy="4462272"/>
          </a:xfrm>
        </p:spPr>
        <p:txBody>
          <a:bodyPr>
            <a:normAutofit fontScale="92500" lnSpcReduction="20000"/>
          </a:bodyPr>
          <a:lstStyle/>
          <a:p>
            <a:pPr marL="0" indent="0">
              <a:buNone/>
            </a:pPr>
            <a:r>
              <a:rPr lang="en-US" dirty="0"/>
              <a:t>	When considering which approach to use for a project, the main priority is ensuring the final product is what the client and end users look forward to using. If they are unsatisfied with the software, then changes need to be made immediately. The client is unpredictable based on the example during the course that the client wanted to include a new feature that was not mentioned at the very start of the development process. This makes an Agile approach more appealing than the Waterfall approach as having a client that is fully involved during the whole process, stages can be reiterated, and overall assures that the quality of the software is maintained is what makes the Agile approach favored. However, this can cause the project to go off track if decisions are not made clear properly. Overall, I find that the Agile approach has more beneficial factors than the Waterfall approach, which has many more limitations when it comes to going back on phases, a higher chance of bugs and errors to be found in later development, and becoming more expensive to fix the issues. </a:t>
            </a:r>
          </a:p>
        </p:txBody>
      </p:sp>
    </p:spTree>
    <p:extLst>
      <p:ext uri="{BB962C8B-B14F-4D97-AF65-F5344CB8AC3E}">
        <p14:creationId xmlns:p14="http://schemas.microsoft.com/office/powerpoint/2010/main" val="16422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257</TotalTime>
  <Words>1216</Words>
  <Application>Microsoft Office PowerPoint</Application>
  <PresentationFormat>Custom</PresentationFormat>
  <Paragraphs>76</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Agile Presentation</vt:lpstr>
      <vt:lpstr>Scrum-agile Team Roles</vt:lpstr>
      <vt:lpstr>Scrum-agile Team Roles Continued</vt:lpstr>
      <vt:lpstr>Software Development Life Cycle (SDLC)  in an Agile Approach (Hoek, 2023)</vt:lpstr>
      <vt:lpstr>Software Development Life Cycle (SDLC)  in an Agile Approach Continued (Hoek, 2023)</vt:lpstr>
      <vt:lpstr>SDLC Phases (The Product Manager, &amp; Clark, 2023)</vt:lpstr>
      <vt:lpstr>SDLC Phases Continued (The Product Manager, &amp; Clark, 2023)</vt:lpstr>
      <vt:lpstr>Waterfall Development Approach (Adam, 2021)</vt:lpstr>
      <vt:lpstr>Agile Approach vs Waterfall Approach (Hamilton, 2023)</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Camrin</dc:creator>
  <cp:lastModifiedBy>Camrin</cp:lastModifiedBy>
  <cp:revision>2</cp:revision>
  <dcterms:created xsi:type="dcterms:W3CDTF">2023-04-15T06:05:06Z</dcterms:created>
  <dcterms:modified xsi:type="dcterms:W3CDTF">2023-04-15T21:48:28Z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